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1" r:id="rId3"/>
    <p:sldId id="257" r:id="rId4"/>
    <p:sldId id="295" r:id="rId5"/>
    <p:sldId id="285" r:id="rId6"/>
    <p:sldId id="284" r:id="rId7"/>
    <p:sldId id="265" r:id="rId8"/>
    <p:sldId id="264" r:id="rId9"/>
    <p:sldId id="263" r:id="rId10"/>
    <p:sldId id="262" r:id="rId11"/>
    <p:sldId id="286" r:id="rId12"/>
    <p:sldId id="261" r:id="rId13"/>
    <p:sldId id="260" r:id="rId14"/>
    <p:sldId id="259" r:id="rId15"/>
    <p:sldId id="271" r:id="rId16"/>
    <p:sldId id="270" r:id="rId17"/>
    <p:sldId id="269" r:id="rId18"/>
    <p:sldId id="298" r:id="rId19"/>
    <p:sldId id="268" r:id="rId20"/>
    <p:sldId id="267" r:id="rId21"/>
    <p:sldId id="289" r:id="rId22"/>
    <p:sldId id="290" r:id="rId23"/>
    <p:sldId id="258" r:id="rId24"/>
    <p:sldId id="291" r:id="rId25"/>
    <p:sldId id="292" r:id="rId26"/>
    <p:sldId id="293" r:id="rId27"/>
    <p:sldId id="294" r:id="rId28"/>
    <p:sldId id="278" r:id="rId29"/>
    <p:sldId id="277" r:id="rId30"/>
    <p:sldId id="276" r:id="rId31"/>
    <p:sldId id="299" r:id="rId32"/>
    <p:sldId id="27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63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2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338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478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7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567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03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47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49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4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A59AB-1475-44DC-80B3-EA8DBD1F8B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63108-8222-4630-8B57-0147B4EC1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14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jpeg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46"/>
            <a:ext cx="914400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Структура научного знания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173" y="2492896"/>
            <a:ext cx="9132277" cy="18158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План:  </a:t>
            </a:r>
            <a:endParaRPr lang="ru-RU" sz="2800" b="1" dirty="0" smtClean="0"/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 Структура научного знания. Роль теории в структуре научного знания. Соотношение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факта и теории.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00" y="902559"/>
            <a:ext cx="1354500" cy="154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3" y="960920"/>
            <a:ext cx="1585346" cy="154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03" y="5274835"/>
            <a:ext cx="1042416" cy="136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10" y="5274835"/>
            <a:ext cx="1278401" cy="136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520" y="5416131"/>
            <a:ext cx="1477362" cy="1044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024" y="5276685"/>
            <a:ext cx="1041105" cy="136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46" y="5274835"/>
            <a:ext cx="1543454" cy="1152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345" y="5350347"/>
            <a:ext cx="1682900" cy="972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245" y="5346835"/>
            <a:ext cx="884415" cy="108000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249" y="1233056"/>
            <a:ext cx="1259840" cy="12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Структура научного знания. Роль теории в структуре научного знания. Соотношение </a:t>
            </a:r>
          </a:p>
          <a:p>
            <a:r>
              <a:rPr lang="ru-RU"/>
              <a:t>факта и теории. </a:t>
            </a:r>
          </a:p>
        </p:txBody>
      </p:sp>
    </p:spTree>
    <p:extLst>
      <p:ext uri="{BB962C8B-B14F-4D97-AF65-F5344CB8AC3E}">
        <p14:creationId xmlns:p14="http://schemas.microsoft.com/office/powerpoint/2010/main" val="3741403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34" y="432427"/>
            <a:ext cx="9114166" cy="1015663"/>
          </a:xfrm>
          <a:prstGeom prst="rect">
            <a:avLst/>
          </a:prstGeom>
          <a:solidFill>
            <a:srgbClr val="00FFFF"/>
          </a:solidFill>
          <a:effectLst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НАУКА</a:t>
            </a:r>
            <a:r>
              <a:rPr lang="ru-RU" sz="2000" b="1" dirty="0"/>
              <a:t> </a:t>
            </a:r>
            <a:r>
              <a:rPr lang="ru-RU" sz="2000" dirty="0"/>
              <a:t>- особый вид познавательной деятельности, направленной </a:t>
            </a:r>
            <a:r>
              <a:rPr lang="ru-RU" sz="2000" dirty="0" smtClean="0"/>
              <a:t>на</a:t>
            </a:r>
          </a:p>
          <a:p>
            <a:r>
              <a:rPr lang="ru-RU" sz="2000" dirty="0" smtClean="0"/>
              <a:t>выработку </a:t>
            </a:r>
            <a:r>
              <a:rPr lang="ru-RU" sz="2000" i="1" u="sng" dirty="0"/>
              <a:t>объективных</a:t>
            </a:r>
            <a:r>
              <a:rPr lang="ru-RU" sz="2000" dirty="0"/>
              <a:t>, </a:t>
            </a:r>
            <a:r>
              <a:rPr lang="ru-RU" sz="2000" i="1" u="sng" dirty="0" smtClean="0"/>
              <a:t>предметных</a:t>
            </a:r>
            <a:r>
              <a:rPr lang="ru-RU" sz="2000" u="sng" dirty="0" smtClean="0"/>
              <a:t>,</a:t>
            </a:r>
            <a:r>
              <a:rPr lang="ru-RU" sz="2000" dirty="0" smtClean="0"/>
              <a:t>  </a:t>
            </a:r>
            <a:r>
              <a:rPr lang="ru-RU" sz="2000" i="1" u="sng" dirty="0"/>
              <a:t>обоснованных</a:t>
            </a:r>
            <a:r>
              <a:rPr lang="ru-RU" sz="2000" i="1" dirty="0"/>
              <a:t> </a:t>
            </a:r>
            <a:r>
              <a:rPr lang="ru-RU" sz="2000" i="1" dirty="0" smtClean="0"/>
              <a:t> и </a:t>
            </a:r>
            <a:r>
              <a:rPr lang="ru-RU" sz="2000" i="1" u="sng" dirty="0" smtClean="0"/>
              <a:t>системно</a:t>
            </a:r>
            <a:r>
              <a:rPr lang="ru-RU" sz="2000" u="sng" dirty="0" smtClean="0"/>
              <a:t> </a:t>
            </a:r>
            <a:r>
              <a:rPr lang="ru-RU" sz="2000" i="1" u="sng" dirty="0" smtClean="0"/>
              <a:t>организованных</a:t>
            </a:r>
            <a:r>
              <a:rPr lang="ru-RU" sz="2000" u="sng" dirty="0" smtClean="0"/>
              <a:t> </a:t>
            </a:r>
            <a:r>
              <a:rPr lang="ru-RU" sz="2000" dirty="0" smtClean="0"/>
              <a:t> </a:t>
            </a:r>
            <a:r>
              <a:rPr lang="ru-RU" sz="2000" b="1" dirty="0" smtClean="0"/>
              <a:t>знаний  о </a:t>
            </a:r>
            <a:r>
              <a:rPr lang="ru-RU" sz="2000" b="1" dirty="0"/>
              <a:t>мире</a:t>
            </a:r>
            <a:r>
              <a:rPr lang="ru-RU" sz="2000" dirty="0"/>
              <a:t>. </a:t>
            </a:r>
            <a:r>
              <a:rPr lang="ru-RU" sz="2000" dirty="0" smtClean="0"/>
              <a:t> (Степин В.С.)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9692"/>
            <a:ext cx="9144000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ПОНЯТИЕ «НАУКА»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51" y="1459323"/>
            <a:ext cx="910414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</a:rPr>
              <a:t>Основные признаки научного статуса исследовательской деятельности:</a:t>
            </a:r>
          </a:p>
          <a:p>
            <a:r>
              <a:rPr lang="ru-RU" dirty="0"/>
              <a:t> </a:t>
            </a:r>
            <a:endParaRPr lang="ru-RU" dirty="0" smtClean="0"/>
          </a:p>
          <a:p>
            <a:pPr algn="just"/>
            <a:r>
              <a:rPr lang="ru-RU" b="1" dirty="0" smtClean="0"/>
              <a:t>1</a:t>
            </a:r>
            <a:r>
              <a:rPr lang="ru-RU" b="1" dirty="0"/>
              <a:t>) Предметный и объективный</a:t>
            </a:r>
            <a:r>
              <a:rPr lang="ru-RU" dirty="0"/>
              <a:t> способ рассмотрения мира: ориентация на изучение объектов, которые могут быть включены в деятельность (либо актуально, либо потенциально я), и их исследова­ние как подчиняющихся объективным законам функционирования и развития. </a:t>
            </a:r>
          </a:p>
          <a:p>
            <a:endParaRPr lang="ru-RU" b="1" dirty="0" smtClean="0"/>
          </a:p>
          <a:p>
            <a:pPr algn="just"/>
            <a:r>
              <a:rPr lang="ru-RU" b="1" dirty="0" smtClean="0"/>
              <a:t>2</a:t>
            </a:r>
            <a:r>
              <a:rPr lang="ru-RU" b="1" dirty="0"/>
              <a:t>) Способность науки выходить за рамки каждого исторически определенного типа практики и открывать для человечества новые предметные миры</a:t>
            </a:r>
            <a:r>
              <a:rPr lang="ru-RU" dirty="0"/>
              <a:t>, которые могут стать объектами практического освоения лишь на будущих этапах развития цивилизации.</a:t>
            </a:r>
          </a:p>
          <a:p>
            <a:endParaRPr lang="ru-RU" b="1" dirty="0" smtClean="0"/>
          </a:p>
          <a:p>
            <a:pPr algn="just"/>
            <a:r>
              <a:rPr lang="ru-RU" b="1" dirty="0" smtClean="0"/>
              <a:t>3</a:t>
            </a:r>
            <a:r>
              <a:rPr lang="ru-RU" b="1" dirty="0"/>
              <a:t>)</a:t>
            </a:r>
            <a:r>
              <a:rPr lang="ru-RU" dirty="0"/>
              <a:t> Научно-исследовательская деятельность регулируется </a:t>
            </a:r>
            <a:r>
              <a:rPr lang="ru-RU" b="1" i="1" dirty="0"/>
              <a:t>принципами рациональн</a:t>
            </a:r>
            <a:r>
              <a:rPr lang="ru-RU" b="1" dirty="0"/>
              <a:t>ости</a:t>
            </a:r>
            <a:r>
              <a:rPr lang="ru-RU" dirty="0"/>
              <a:t>, которые определяют значение норм </a:t>
            </a:r>
            <a:r>
              <a:rPr lang="ru-RU" b="1" dirty="0"/>
              <a:t>обоснованности и доказанности знания, </a:t>
            </a:r>
            <a:r>
              <a:rPr lang="ru-RU" dirty="0"/>
              <a:t>а также его</a:t>
            </a:r>
            <a:r>
              <a:rPr lang="ru-RU" b="1" dirty="0"/>
              <a:t> системной организации.</a:t>
            </a:r>
            <a:endParaRPr lang="ru-RU" dirty="0"/>
          </a:p>
          <a:p>
            <a:pPr algn="just"/>
            <a:r>
              <a:rPr lang="en-US" dirty="0" smtClean="0"/>
              <a:t>[</a:t>
            </a:r>
            <a:r>
              <a:rPr lang="ru-RU" dirty="0" smtClean="0"/>
              <a:t>Так</a:t>
            </a:r>
            <a:r>
              <a:rPr lang="ru-RU" dirty="0"/>
              <a:t>, при обосновании </a:t>
            </a:r>
            <a:r>
              <a:rPr lang="ru-RU" i="1" u="sng" dirty="0" smtClean="0"/>
              <a:t>научных теорий</a:t>
            </a:r>
            <a:r>
              <a:rPr lang="ru-RU" i="1" dirty="0" smtClean="0"/>
              <a:t> </a:t>
            </a:r>
            <a:r>
              <a:rPr lang="ru-RU" dirty="0" smtClean="0"/>
              <a:t>актуализируются </a:t>
            </a:r>
            <a:r>
              <a:rPr lang="ru-RU" dirty="0"/>
              <a:t>требования </a:t>
            </a:r>
            <a:r>
              <a:rPr lang="ru-RU" i="1" dirty="0"/>
              <a:t>непротиворечивости, соответствия эмпирическим данным, возможности описывать известные явления и предсказывать </a:t>
            </a:r>
            <a:r>
              <a:rPr lang="ru-RU" i="1" dirty="0" smtClean="0"/>
              <a:t>новые</a:t>
            </a:r>
            <a:r>
              <a:rPr lang="en-US" i="1" dirty="0" smtClean="0"/>
              <a:t> </a:t>
            </a:r>
            <a:r>
              <a:rPr lang="en-US" dirty="0" smtClean="0"/>
              <a:t>]</a:t>
            </a:r>
            <a:endParaRPr lang="ru-RU" dirty="0"/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8547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3446" y="714302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 smtClean="0"/>
          </a:p>
          <a:p>
            <a:pPr algn="just"/>
            <a:r>
              <a:rPr lang="ru-RU" sz="2000" b="1" dirty="0" smtClean="0"/>
              <a:t>4</a:t>
            </a:r>
            <a:r>
              <a:rPr lang="ru-RU" sz="2000" b="1" dirty="0"/>
              <a:t>) Наличие и </a:t>
            </a:r>
            <a:r>
              <a:rPr lang="ru-RU" sz="2000" dirty="0"/>
              <a:t>применение особых </a:t>
            </a:r>
            <a:r>
              <a:rPr lang="ru-RU" sz="2000" b="1" i="1" dirty="0"/>
              <a:t>средств деятельности</a:t>
            </a:r>
            <a:r>
              <a:rPr lang="ru-RU" sz="2000" dirty="0"/>
              <a:t>. К средствам деятельности относятся и </a:t>
            </a:r>
            <a:r>
              <a:rPr lang="ru-RU" sz="2000" i="1" dirty="0"/>
              <a:t>специальный язык</a:t>
            </a:r>
            <a:r>
              <a:rPr lang="ru-RU" sz="2000" dirty="0"/>
              <a:t> (эмпирический и теоретический), и особые </a:t>
            </a:r>
            <a:r>
              <a:rPr lang="ru-RU" sz="2000" i="1" dirty="0"/>
              <a:t>приборные </a:t>
            </a:r>
            <a:r>
              <a:rPr lang="ru-RU" sz="2000" i="1" dirty="0" smtClean="0"/>
              <a:t>комплексы </a:t>
            </a:r>
            <a:r>
              <a:rPr lang="ru-RU" sz="2000" dirty="0" smtClean="0"/>
              <a:t>и иные </a:t>
            </a:r>
            <a:r>
              <a:rPr lang="ru-RU" sz="2000" i="1" dirty="0" smtClean="0"/>
              <a:t>инструментальные компоненты.</a:t>
            </a:r>
          </a:p>
          <a:p>
            <a:endParaRPr lang="ru-RU" dirty="0"/>
          </a:p>
          <a:p>
            <a:pPr algn="just"/>
            <a:r>
              <a:rPr lang="ru-RU" sz="2000" b="1" dirty="0"/>
              <a:t>5) Наличие системы разработанных МЕТОДОВ исследования</a:t>
            </a:r>
            <a:r>
              <a:rPr lang="ru-RU" b="1" dirty="0"/>
              <a:t>. </a:t>
            </a:r>
            <a:endParaRPr lang="ru-RU" b="1" dirty="0" smtClean="0"/>
          </a:p>
          <a:p>
            <a:pPr algn="just"/>
            <a:r>
              <a:rPr lang="ru-RU" dirty="0" smtClean="0"/>
              <a:t>Метод служит </a:t>
            </a:r>
            <a:r>
              <a:rPr lang="ru-RU" dirty="0"/>
              <a:t>условием фиксации и воспроизводства объекта </a:t>
            </a:r>
            <a:r>
              <a:rPr lang="ru-RU" dirty="0" smtClean="0"/>
              <a:t>исследования и представляет путь решения исследовательских задач.  Наряду </a:t>
            </a:r>
            <a:r>
              <a:rPr lang="ru-RU" dirty="0"/>
              <a:t>со знанием об объектах наука систематически развивает знание о методах</a:t>
            </a:r>
            <a:r>
              <a:rPr lang="ru-RU" dirty="0" smtClean="0"/>
              <a:t>.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МЕТОДЫ</a:t>
            </a:r>
            <a:r>
              <a:rPr lang="ru-RU" b="1" dirty="0">
                <a:solidFill>
                  <a:schemeClr val="accent1"/>
                </a:solidFill>
              </a:rPr>
              <a:t>:</a:t>
            </a:r>
            <a:r>
              <a:rPr lang="ru-RU" dirty="0"/>
              <a:t> </a:t>
            </a:r>
          </a:p>
          <a:p>
            <a:pPr algn="ctr"/>
            <a:r>
              <a:rPr lang="ru-RU" b="1" i="1" dirty="0"/>
              <a:t>Философские методы</a:t>
            </a:r>
          </a:p>
          <a:p>
            <a:pPr algn="ctr"/>
            <a:r>
              <a:rPr lang="ru-RU" b="1" i="1" dirty="0"/>
              <a:t>Общенаучные подходы и методы</a:t>
            </a:r>
          </a:p>
          <a:p>
            <a:pPr algn="ctr"/>
            <a:r>
              <a:rPr lang="ru-RU" b="1" i="1" dirty="0" err="1" smtClean="0"/>
              <a:t>Частнонаучные</a:t>
            </a:r>
            <a:r>
              <a:rPr lang="ru-RU" b="1" i="1" dirty="0" smtClean="0"/>
              <a:t> методы и подходы</a:t>
            </a:r>
          </a:p>
          <a:p>
            <a:pPr algn="ctr"/>
            <a:r>
              <a:rPr lang="ru-RU" b="1" i="1" dirty="0" smtClean="0"/>
              <a:t>Специальные методики и техники исследования</a:t>
            </a:r>
            <a:endParaRPr lang="ru-RU" b="1" i="1" dirty="0"/>
          </a:p>
          <a:p>
            <a:r>
              <a:rPr lang="ru-RU" b="1" i="1" dirty="0"/>
              <a:t> </a:t>
            </a:r>
          </a:p>
          <a:p>
            <a:endParaRPr lang="ru-RU" dirty="0"/>
          </a:p>
          <a:p>
            <a:pPr algn="just"/>
            <a:r>
              <a:rPr lang="ru-RU" b="1" dirty="0"/>
              <a:t>6</a:t>
            </a:r>
            <a:r>
              <a:rPr lang="ru-RU" sz="2000" b="1" dirty="0"/>
              <a:t>) Наличие субъекта исследовательской деятельности </a:t>
            </a:r>
            <a:r>
              <a:rPr lang="ru-RU" sz="2000" dirty="0"/>
              <a:t>(ученого, исследовательского коллектива, научного сообщества) с основательно  развитыми</a:t>
            </a:r>
            <a:r>
              <a:rPr lang="ru-RU" sz="2000" b="1" dirty="0"/>
              <a:t> специальными  компетенциями, </a:t>
            </a:r>
            <a:r>
              <a:rPr lang="ru-RU" sz="2000" dirty="0"/>
              <a:t>необходимыми для проведения научно-исследовательской работы.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46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C00000"/>
                </a:solidFill>
              </a:rPr>
              <a:t>Основные признаки научного статуса исследовательской </a:t>
            </a:r>
            <a:r>
              <a:rPr lang="ru-RU" b="1" u="sng" dirty="0" smtClean="0">
                <a:solidFill>
                  <a:srgbClr val="C00000"/>
                </a:solidFill>
              </a:rPr>
              <a:t>деятельности</a:t>
            </a:r>
          </a:p>
          <a:p>
            <a:pPr algn="ctr"/>
            <a:r>
              <a:rPr lang="ru-RU" b="1" u="sng" dirty="0" smtClean="0">
                <a:solidFill>
                  <a:schemeClr val="accent1"/>
                </a:solidFill>
              </a:rPr>
              <a:t>(продолжение):</a:t>
            </a:r>
            <a:endParaRPr lang="ru-RU" b="1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1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0110"/>
            <a:ext cx="7849164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dirty="0" smtClean="0"/>
              <a:t>1</a:t>
            </a:r>
            <a:r>
              <a:rPr lang="ru-RU" dirty="0"/>
              <a:t>) знание о проблемах;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dirty="0"/>
              <a:t>2) знание о методах;</a:t>
            </a:r>
          </a:p>
          <a:p>
            <a:pPr marL="285750" indent="-285750" algn="r">
              <a:buFont typeface="Wingdings" panose="05000000000000000000" pitchFamily="2" charset="2"/>
              <a:buChar char="q"/>
            </a:pPr>
            <a:r>
              <a:rPr lang="ru-RU" dirty="0" smtClean="0"/>
              <a:t>3</a:t>
            </a:r>
            <a:r>
              <a:rPr lang="ru-RU" dirty="0"/>
              <a:t>) знание об объектах или предметное знание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Структурно-предметная типология научного знания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323440"/>
            <a:ext cx="9144000" cy="147732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u="sng" dirty="0"/>
              <a:t>Знание о проблемах</a:t>
            </a:r>
            <a:endParaRPr lang="ru-RU" u="sng" dirty="0"/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– это сложная теоретическая или практическая задача, способы решения которой неизвестны или известны не полностью. Проблема -  вопрос, ответом на который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теория, разрабатываемая в ходе исследования. 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проблем  - проблемные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ситуации, которые возникают как в практике, так и внутри самой науки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723" y="2800768"/>
            <a:ext cx="9144000" cy="2585323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i="1" u="sng" dirty="0">
                <a:latin typeface="Times New Roman"/>
                <a:ea typeface="Times New Roman"/>
              </a:rPr>
              <a:t>Знание о </a:t>
            </a:r>
            <a:r>
              <a:rPr lang="ru-RU" b="1" i="1" u="sng" dirty="0" smtClean="0">
                <a:latin typeface="Times New Roman"/>
                <a:ea typeface="Times New Roman"/>
              </a:rPr>
              <a:t>методах</a:t>
            </a:r>
            <a:r>
              <a:rPr lang="ru-RU" b="1" i="1" dirty="0" smtClean="0">
                <a:latin typeface="Times New Roman"/>
                <a:ea typeface="Times New Roman"/>
              </a:rPr>
              <a:t>:  </a:t>
            </a:r>
          </a:p>
          <a:p>
            <a:pPr>
              <a:spcAft>
                <a:spcPts val="0"/>
              </a:spcAft>
            </a:pPr>
            <a:r>
              <a:rPr lang="ru-RU" i="1" dirty="0" smtClean="0">
                <a:latin typeface="Times New Roman"/>
                <a:ea typeface="Times New Roman"/>
              </a:rPr>
              <a:t>Научный </a:t>
            </a:r>
            <a:r>
              <a:rPr lang="ru-RU" i="1" dirty="0">
                <a:latin typeface="Times New Roman"/>
                <a:ea typeface="Times New Roman"/>
              </a:rPr>
              <a:t>метод есть способ действий, с помощью которого </a:t>
            </a:r>
            <a:r>
              <a:rPr lang="ru-RU" i="1" dirty="0" smtClean="0">
                <a:latin typeface="Times New Roman"/>
                <a:ea typeface="Times New Roman"/>
              </a:rPr>
              <a:t>решается некоторый </a:t>
            </a:r>
            <a:r>
              <a:rPr lang="ru-RU" i="1" dirty="0">
                <a:latin typeface="Times New Roman"/>
                <a:ea typeface="Times New Roman"/>
              </a:rPr>
              <a:t>тип научных задач. 	</a:t>
            </a:r>
            <a:r>
              <a:rPr lang="ru-RU" i="1" dirty="0" smtClean="0">
                <a:latin typeface="Times New Roman"/>
                <a:ea typeface="Times New Roman"/>
              </a:rPr>
              <a:t> Метод </a:t>
            </a:r>
            <a:r>
              <a:rPr lang="ru-RU" i="1" dirty="0">
                <a:latin typeface="Times New Roman"/>
                <a:ea typeface="Times New Roman"/>
              </a:rPr>
              <a:t>задает </a:t>
            </a:r>
            <a:r>
              <a:rPr lang="ru-RU" i="1" dirty="0">
                <a:solidFill>
                  <a:srgbClr val="FF0000"/>
                </a:solidFill>
                <a:latin typeface="Times New Roman"/>
                <a:ea typeface="Times New Roman"/>
              </a:rPr>
              <a:t>схему или структуру действий</a:t>
            </a:r>
            <a:r>
              <a:rPr lang="ru-RU" i="1" dirty="0">
                <a:latin typeface="Times New Roman"/>
                <a:ea typeface="Times New Roman"/>
              </a:rPr>
              <a:t>, регулируемых определенными </a:t>
            </a:r>
            <a:r>
              <a:rPr lang="ru-RU" i="1" dirty="0">
                <a:solidFill>
                  <a:srgbClr val="FF0000"/>
                </a:solidFill>
                <a:latin typeface="Times New Roman"/>
                <a:ea typeface="Times New Roman"/>
              </a:rPr>
              <a:t>принципами</a:t>
            </a:r>
            <a:r>
              <a:rPr lang="ru-RU" i="1" dirty="0">
                <a:latin typeface="Times New Roman"/>
                <a:ea typeface="Times New Roman"/>
              </a:rPr>
              <a:t> и осуществляемых с использованием определенных </a:t>
            </a:r>
            <a:r>
              <a:rPr lang="ru-RU" i="1" dirty="0">
                <a:solidFill>
                  <a:srgbClr val="FF0000"/>
                </a:solidFill>
                <a:latin typeface="Times New Roman"/>
                <a:ea typeface="Times New Roman"/>
              </a:rPr>
              <a:t>средств</a:t>
            </a:r>
            <a:r>
              <a:rPr lang="ru-RU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.</a:t>
            </a:r>
            <a:r>
              <a:rPr lang="ru-RU" dirty="0" smtClean="0">
                <a:latin typeface="Times New Roman"/>
                <a:ea typeface="Times New Roman"/>
              </a:rPr>
              <a:t>	</a:t>
            </a: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latin typeface="Times New Roman"/>
                <a:ea typeface="Times New Roman"/>
              </a:rPr>
              <a:t> - </a:t>
            </a:r>
            <a:r>
              <a:rPr lang="ru-RU" b="1" i="1" u="sng" dirty="0" smtClean="0">
                <a:latin typeface="Times New Roman"/>
                <a:ea typeface="Times New Roman"/>
              </a:rPr>
              <a:t>неявное</a:t>
            </a:r>
            <a:r>
              <a:rPr lang="ru-RU" dirty="0" smtClean="0">
                <a:latin typeface="Times New Roman"/>
                <a:ea typeface="Times New Roman"/>
              </a:rPr>
              <a:t> - передаваемое посредством обучения образцам действий по решению проблем,  - </a:t>
            </a:r>
            <a:r>
              <a:rPr lang="ru-RU" b="1" i="1" u="sng" dirty="0" smtClean="0">
                <a:latin typeface="Times New Roman"/>
                <a:ea typeface="Times New Roman"/>
              </a:rPr>
              <a:t>явное</a:t>
            </a:r>
            <a:r>
              <a:rPr lang="ru-RU" dirty="0" smtClean="0">
                <a:latin typeface="Times New Roman"/>
                <a:ea typeface="Times New Roman"/>
              </a:rPr>
              <a:t> - выражается </a:t>
            </a:r>
            <a:r>
              <a:rPr lang="ru-RU" dirty="0">
                <a:latin typeface="Times New Roman"/>
                <a:ea typeface="Times New Roman"/>
              </a:rPr>
              <a:t>в специальных инструкциях, руководствах, методиках, </a:t>
            </a:r>
            <a:r>
              <a:rPr lang="ru-RU" dirty="0" smtClean="0">
                <a:latin typeface="Times New Roman"/>
                <a:ea typeface="Times New Roman"/>
              </a:rPr>
              <a:t>определяющих правила </a:t>
            </a:r>
            <a:r>
              <a:rPr lang="ru-RU" dirty="0">
                <a:latin typeface="Times New Roman"/>
                <a:ea typeface="Times New Roman"/>
              </a:rPr>
              <a:t>совершения действий, </a:t>
            </a:r>
            <a:r>
              <a:rPr lang="ru-RU" dirty="0" smtClean="0">
                <a:latin typeface="Times New Roman"/>
                <a:ea typeface="Times New Roman"/>
              </a:rPr>
              <a:t>условия и цели </a:t>
            </a:r>
            <a:r>
              <a:rPr lang="ru-RU" dirty="0">
                <a:latin typeface="Times New Roman"/>
                <a:ea typeface="Times New Roman"/>
              </a:rPr>
              <a:t>применения метода, его </a:t>
            </a:r>
            <a:r>
              <a:rPr lang="ru-RU" dirty="0" smtClean="0">
                <a:latin typeface="Times New Roman"/>
                <a:ea typeface="Times New Roman"/>
              </a:rPr>
              <a:t>возможностей и ограничения </a:t>
            </a:r>
            <a:r>
              <a:rPr lang="ru-RU" dirty="0">
                <a:latin typeface="Times New Roman"/>
                <a:ea typeface="Times New Roman"/>
              </a:rPr>
              <a:t>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" y="5386091"/>
            <a:ext cx="9155723" cy="147732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u="sng" dirty="0"/>
              <a:t>Знание об объектах  или предметное знание</a:t>
            </a:r>
            <a:endParaRPr lang="ru-RU" u="sng" dirty="0"/>
          </a:p>
          <a:p>
            <a:r>
              <a:rPr lang="ru-RU" dirty="0"/>
              <a:t>Предметом этого знания могут быть объекты разного типа: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/>
              <a:t>Реальные </a:t>
            </a:r>
            <a:r>
              <a:rPr lang="ru-RU" sz="1100" i="1" dirty="0" smtClean="0"/>
              <a:t>(</a:t>
            </a:r>
            <a:r>
              <a:rPr lang="ru-RU" sz="1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единичное, отдельное явление (вещь, процесс, событие), наблюдаемое в определенном месте и в определенное время.</a:t>
            </a:r>
            <a:r>
              <a:rPr lang="ru-RU" sz="1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i="1" dirty="0"/>
              <a:t> </a:t>
            </a:r>
            <a:endParaRPr lang="ru-RU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/>
              <a:t>Абстрактные (</a:t>
            </a:r>
            <a:r>
              <a:rPr lang="ru-RU" sz="1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обобщенный </a:t>
            </a:r>
            <a:r>
              <a:rPr lang="ru-RU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 реального объекта, выступающий в роли «представителя» всех реальных объектов определенного </a:t>
            </a:r>
            <a:r>
              <a:rPr lang="ru-RU" sz="1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</a:t>
            </a:r>
            <a:r>
              <a:rPr lang="ru-RU" i="1" dirty="0" smtClean="0"/>
              <a:t>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/>
              <a:t>Идеализированные </a:t>
            </a:r>
            <a:r>
              <a:rPr lang="ru-RU" sz="1200" i="1" dirty="0" smtClean="0"/>
              <a:t>(</a:t>
            </a:r>
            <a:r>
              <a:rPr lang="ru-RU" sz="1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 </a:t>
            </a:r>
            <a:r>
              <a:rPr lang="ru-RU" sz="1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идеализации, необходимой для раскрытия  </a:t>
            </a:r>
            <a:r>
              <a:rPr lang="ru-RU" sz="11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сущностно</a:t>
            </a:r>
            <a:r>
              <a:rPr lang="ru-RU" sz="1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-всеобщих характеристик  в чистом виде</a:t>
            </a:r>
            <a:r>
              <a:rPr lang="ru-RU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31840" y="3908763"/>
            <a:ext cx="244827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/>
                <a:ea typeface="Times New Roman"/>
              </a:rPr>
              <a:t>      </a:t>
            </a:r>
            <a:r>
              <a:rPr lang="ru-RU" sz="1600" b="1" dirty="0" smtClean="0">
                <a:latin typeface="Times New Roman"/>
                <a:ea typeface="Times New Roman"/>
              </a:rPr>
              <a:t>Знание </a:t>
            </a:r>
            <a:r>
              <a:rPr lang="ru-RU" sz="1600" b="1" dirty="0">
                <a:latin typeface="Times New Roman"/>
                <a:ea typeface="Times New Roman"/>
              </a:rPr>
              <a:t>о методе</a:t>
            </a:r>
            <a:r>
              <a:rPr lang="ru-RU" dirty="0">
                <a:latin typeface="Times New Roman"/>
                <a:ea typeface="Times New Roman"/>
              </a:rPr>
              <a:t>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0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735411"/>
              </p:ext>
            </p:extLst>
          </p:nvPr>
        </p:nvGraphicFramePr>
        <p:xfrm>
          <a:off x="-15876" y="923330"/>
          <a:ext cx="9159876" cy="571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6" name="Рисунок" r:id="rId3" imgW="9191244" imgH="6220968" progId="Word.Picture.8">
                  <p:embed/>
                </p:oleObj>
              </mc:Choice>
              <mc:Fallback>
                <p:oleObj name="Рисунок" r:id="rId3" imgW="9191244" imgH="6220968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76" y="923330"/>
                        <a:ext cx="9159876" cy="57134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5" y="0"/>
            <a:ext cx="7948710" cy="95410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Научное Знание,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структурированное относительно типов научно-исследовательских разработок</a:t>
            </a:r>
          </a:p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(</a:t>
            </a:r>
            <a:r>
              <a:rPr lang="ru-RU" sz="1200" b="1" dirty="0" err="1" smtClean="0">
                <a:solidFill>
                  <a:srgbClr val="0070C0"/>
                </a:solidFill>
              </a:rPr>
              <a:t>А.М.Новиков</a:t>
            </a:r>
            <a:r>
              <a:rPr lang="ru-RU" sz="1200" b="1" dirty="0" smtClean="0">
                <a:solidFill>
                  <a:srgbClr val="0070C0"/>
                </a:solidFill>
              </a:rPr>
              <a:t>, </a:t>
            </a:r>
            <a:r>
              <a:rPr lang="ru-RU" sz="1200" b="1" dirty="0" err="1" smtClean="0">
                <a:solidFill>
                  <a:srgbClr val="0070C0"/>
                </a:solidFill>
              </a:rPr>
              <a:t>Д.А.Новиков</a:t>
            </a:r>
            <a:r>
              <a:rPr lang="ru-RU" sz="1200" b="1" dirty="0" smtClean="0">
                <a:solidFill>
                  <a:srgbClr val="0070C0"/>
                </a:solidFill>
              </a:rPr>
              <a:t>)</a:t>
            </a:r>
            <a:endParaRPr lang="ru-RU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5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692"/>
            <a:ext cx="9144000" cy="646331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ПОНЯТИЕ «НАУЧНОЕ ИССЛЕДОВАНИЕ»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(</a:t>
            </a:r>
            <a:r>
              <a:rPr lang="ru-RU" b="1" dirty="0">
                <a:solidFill>
                  <a:srgbClr val="0070C0"/>
                </a:solidFill>
              </a:rPr>
              <a:t>сущность, цель, структура)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84511"/>
            <a:ext cx="8014004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Научное исследование </a:t>
            </a:r>
            <a:r>
              <a:rPr lang="ru-RU" sz="2000" dirty="0"/>
              <a:t>является </a:t>
            </a:r>
            <a:r>
              <a:rPr lang="ru-RU" sz="2000" dirty="0" err="1"/>
              <a:t>актологической</a:t>
            </a:r>
            <a:r>
              <a:rPr lang="ru-RU" sz="2000" dirty="0"/>
              <a:t> формой </a:t>
            </a:r>
            <a:endParaRPr lang="ru-RU" sz="2000" dirty="0" smtClean="0"/>
          </a:p>
          <a:p>
            <a:pPr algn="ctr"/>
            <a:r>
              <a:rPr lang="ru-RU" sz="2000" dirty="0" smtClean="0"/>
              <a:t>существования </a:t>
            </a:r>
            <a:r>
              <a:rPr lang="ru-RU" sz="2000" dirty="0"/>
              <a:t>и развития </a:t>
            </a:r>
            <a:r>
              <a:rPr lang="ru-RU" sz="2000" b="1" dirty="0"/>
              <a:t>науки </a:t>
            </a:r>
            <a:r>
              <a:rPr lang="ru-RU" sz="2000" dirty="0"/>
              <a:t>как </a:t>
            </a:r>
            <a:r>
              <a:rPr lang="ru-RU" sz="2000" dirty="0" smtClean="0"/>
              <a:t>системы знаний </a:t>
            </a:r>
            <a:r>
              <a:rPr lang="ru-RU" sz="2000" dirty="0"/>
              <a:t>и </a:t>
            </a:r>
            <a:r>
              <a:rPr lang="ru-RU" sz="2000" dirty="0" smtClean="0"/>
              <a:t> особого </a:t>
            </a:r>
            <a:r>
              <a:rPr lang="ru-RU" sz="2000" dirty="0"/>
              <a:t>вида </a:t>
            </a:r>
            <a:endParaRPr lang="ru-RU" sz="2000" dirty="0" smtClean="0"/>
          </a:p>
          <a:p>
            <a:pPr algn="ctr"/>
            <a:r>
              <a:rPr lang="ru-RU" sz="2000" dirty="0" smtClean="0"/>
              <a:t>познавательной </a:t>
            </a:r>
            <a:r>
              <a:rPr lang="ru-RU" sz="2000" dirty="0"/>
              <a:t>деятельности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643830"/>
            <a:ext cx="9173834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400" b="1" u="sng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Научное исследование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– это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специализированная  деятельность, направленная на получение новых научных знаний, которые в перспективе могут быть получить практическое применение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569" y="3244431"/>
            <a:ext cx="9122695" cy="193899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/>
              <a:t>Научное исследование предполагает </a:t>
            </a:r>
            <a:r>
              <a:rPr lang="ru-RU" sz="2000" i="1" dirty="0" smtClean="0"/>
              <a:t>всестороннее изучение объекта, процесса или явления, их структуры и связей</a:t>
            </a:r>
            <a:r>
              <a:rPr lang="ru-RU" sz="2000" dirty="0" smtClean="0"/>
              <a:t>, а также </a:t>
            </a:r>
            <a:r>
              <a:rPr lang="ru-RU" sz="2000" i="1" dirty="0" smtClean="0"/>
              <a:t>получение и внедрение в практику полезных для человека результатов.</a:t>
            </a:r>
            <a:r>
              <a:rPr lang="ru-RU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/>
              <a:t>Объектом</a:t>
            </a:r>
            <a:r>
              <a:rPr lang="ru-RU" sz="2000" dirty="0" smtClean="0"/>
              <a:t>  исследования являются материальная или идеальная системы ,а </a:t>
            </a:r>
            <a:r>
              <a:rPr lang="ru-RU" sz="2000" u="sng" dirty="0" smtClean="0"/>
              <a:t>предметом </a:t>
            </a:r>
            <a:r>
              <a:rPr lang="ru-RU" sz="2000" dirty="0" smtClean="0"/>
              <a:t>– структура системы, взаимодействие ее элементов, различные свойства, закономерности развития и т.д</a:t>
            </a:r>
            <a:r>
              <a:rPr lang="ru-RU" dirty="0" smtClean="0"/>
              <a:t>. (</a:t>
            </a:r>
            <a:r>
              <a:rPr lang="ru-RU" i="1" dirty="0" err="1" smtClean="0"/>
              <a:t>А.Н.Огурцов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513" y="5419110"/>
            <a:ext cx="9140807" cy="13234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СУБЪЕКТ: исследовательская </a:t>
            </a:r>
            <a:r>
              <a:rPr lang="ru-RU" sz="2000" dirty="0"/>
              <a:t>деятельность  может осуществляться как 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отдельным индивидом </a:t>
            </a:r>
            <a:r>
              <a:rPr lang="ru-RU" sz="2000" dirty="0"/>
              <a:t>– исследователем, обладающим соответствующей квалификацией, так и 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группой ученых</a:t>
            </a:r>
            <a:r>
              <a:rPr lang="ru-RU" sz="2000" dirty="0"/>
              <a:t>, объединенных в исследовательский коллектив и представляющих научное сообщество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259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692"/>
            <a:ext cx="9144000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ХАРАКТЕРИСТИКИ НАУЧНОГО ИССЛЕДОВАНИЯ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647" y="3212976"/>
            <a:ext cx="9114166" cy="375487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СПЕЦИФИЧЕСКИЕ ХАРАКТЕРИСТИКИ НАУЧНОГО ИССЛЕДОВАНИЯ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/>
              <a:t>Научное исследование  нацелено на получение </a:t>
            </a:r>
            <a:r>
              <a:rPr lang="ru-RU" sz="2000" b="1" dirty="0" smtClean="0"/>
              <a:t>объективных и предметных знаний</a:t>
            </a:r>
            <a:r>
              <a:rPr lang="ru-RU" sz="2000" dirty="0" smtClean="0"/>
              <a:t> в соответствующей области и их систематическую обработку.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/>
              <a:t>Исследование предпринимается для решения конкретных </a:t>
            </a:r>
            <a:r>
              <a:rPr lang="ru-RU" sz="2000" dirty="0"/>
              <a:t> </a:t>
            </a:r>
            <a:r>
              <a:rPr lang="ru-RU" sz="2000" b="1" dirty="0" smtClean="0"/>
              <a:t>научных проблем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/>
              <a:t>Процесс исследования представляет комплекс разнообразных </a:t>
            </a:r>
            <a:r>
              <a:rPr lang="ru-RU" sz="2000" b="1" i="1" dirty="0" smtClean="0"/>
              <a:t>познавательных  процедур</a:t>
            </a:r>
            <a:r>
              <a:rPr lang="ru-RU" sz="2000" dirty="0" smtClean="0"/>
              <a:t>, которые </a:t>
            </a:r>
            <a:r>
              <a:rPr lang="ru-RU" sz="2000" i="1" dirty="0" smtClean="0"/>
              <a:t>последовательно</a:t>
            </a:r>
            <a:r>
              <a:rPr lang="ru-RU" sz="2000" dirty="0" smtClean="0"/>
              <a:t> осуществляются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на разных уровнях (</a:t>
            </a:r>
            <a:r>
              <a:rPr lang="ru-RU" sz="2000" b="1" dirty="0" smtClean="0"/>
              <a:t>теоретическом и  эмпирическом</a:t>
            </a:r>
            <a:r>
              <a:rPr lang="ru-RU" sz="2000" dirty="0" smtClean="0"/>
              <a:t>, а также на </a:t>
            </a:r>
            <a:r>
              <a:rPr lang="ru-RU" sz="2000" dirty="0" err="1" smtClean="0"/>
              <a:t>метатеоретическом</a:t>
            </a:r>
            <a:r>
              <a:rPr lang="ru-RU" sz="2000" dirty="0" smtClean="0"/>
              <a:t>)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с применением различных </a:t>
            </a:r>
            <a:r>
              <a:rPr lang="ru-RU" sz="2000" b="1" dirty="0" smtClean="0"/>
              <a:t>средств, методов   и подходов</a:t>
            </a:r>
            <a:r>
              <a:rPr lang="ru-RU" sz="2000" dirty="0" smtClean="0"/>
              <a:t>,  представляющих  в комплексе с  последовательностью операций элементы </a:t>
            </a:r>
            <a:r>
              <a:rPr lang="ru-RU" sz="2000" b="1" dirty="0" smtClean="0"/>
              <a:t>методологии</a:t>
            </a:r>
            <a:r>
              <a:rPr lang="ru-RU" sz="2000" dirty="0" smtClean="0"/>
              <a:t> исследовательской деятельности.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557" y="449365"/>
            <a:ext cx="9102443" cy="25853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ОБЩИЕ ХАРАКТЕРИСТИКИ НАУЧНОГО ИССЛЕДОВАНИЯ</a:t>
            </a:r>
            <a:r>
              <a:rPr lang="ru-RU" dirty="0" smtClean="0"/>
              <a:t>: </a:t>
            </a:r>
          </a:p>
          <a:p>
            <a:pPr algn="ctr"/>
            <a:endParaRPr lang="ru-RU" dirty="0"/>
          </a:p>
          <a:p>
            <a:pPr algn="just"/>
            <a:r>
              <a:rPr lang="ru-RU" b="1" dirty="0" smtClean="0"/>
              <a:t>1) 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абстрактно-теоретический характер мыслительной деятельности; 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творческая устремленность в достижении новых целей и использование соответствующих средств; 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нового знания, связанного с открытой коммуникацией и сотрудничеством, а также с наследием ученых предшествующих поколений; 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ретроспективный характер в обеспечении преемственности знания и выполнение прогностической функции - предвосхищения будущего развития науки и культуры.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057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692"/>
            <a:ext cx="9144000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КЛАССИФИКАЦИЯ НАУЧНЫХ ИССЛЕДОВАНИЙ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88261"/>
            <a:ext cx="8014004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Н</a:t>
            </a:r>
            <a:r>
              <a:rPr lang="ru-RU" sz="2000" dirty="0" smtClean="0"/>
              <a:t>аучные </a:t>
            </a:r>
            <a:r>
              <a:rPr lang="ru-RU" sz="2000" dirty="0"/>
              <a:t>исследования делят </a:t>
            </a:r>
            <a:r>
              <a:rPr lang="ru-RU" sz="20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целевому назначению</a:t>
            </a:r>
            <a:r>
              <a:rPr lang="ru-RU" sz="2000" dirty="0"/>
              <a:t>: </a:t>
            </a:r>
            <a:endParaRPr lang="ru-RU" sz="2000" dirty="0" smtClean="0"/>
          </a:p>
          <a:p>
            <a:pPr algn="ctr"/>
            <a:r>
              <a:rPr lang="ru-RU" sz="2000" dirty="0" smtClean="0"/>
              <a:t>на </a:t>
            </a:r>
            <a:r>
              <a:rPr lang="ru-RU" sz="2000" b="1" dirty="0"/>
              <a:t>фундаментальные, прикладные, поисковые </a:t>
            </a:r>
            <a:r>
              <a:rPr lang="ru-RU" sz="2000" dirty="0"/>
              <a:t>и</a:t>
            </a:r>
            <a:r>
              <a:rPr lang="ru-RU" sz="2000" b="1" dirty="0"/>
              <a:t> разработки</a:t>
            </a:r>
            <a:r>
              <a:rPr lang="ru-RU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110429"/>
            <a:ext cx="9144000" cy="20313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L="285750" marR="140" indent="-285750" algn="just">
              <a:buFont typeface="Wingdings" panose="05000000000000000000" pitchFamily="2" charset="2"/>
              <a:buChar char="q"/>
            </a:pPr>
            <a:r>
              <a:rPr lang="ru-RU" b="1" i="1" u="none" strike="noStrike" baseline="0" dirty="0" smtClean="0">
                <a:solidFill>
                  <a:srgbClr val="C00000"/>
                </a:solidFill>
                <a:latin typeface="Times New Roman"/>
              </a:rPr>
              <a:t>Фундаментальные</a:t>
            </a:r>
            <a:r>
              <a:rPr lang="ru-RU" b="1" i="1" u="none" strike="noStrike" baseline="0" dirty="0" smtClean="0">
                <a:latin typeface="Times New Roman"/>
              </a:rPr>
              <a:t> </a:t>
            </a:r>
            <a:r>
              <a:rPr lang="ru-RU" b="0" i="0" u="none" strike="noStrike" baseline="0" dirty="0" smtClean="0">
                <a:latin typeface="Times New Roman"/>
              </a:rPr>
              <a:t>научные исследования - это экспериментальная или теоретическая деятельность, направленная на получение новых знаний об основных закономерностях строения, функционирования и развития человека, общества, окружающей природной среды. </a:t>
            </a:r>
          </a:p>
          <a:p>
            <a:pPr marL="285750" marR="160" indent="-285750" algn="just">
              <a:buFont typeface="Wingdings" panose="05000000000000000000" pitchFamily="2" charset="2"/>
              <a:buChar char="q"/>
            </a:pPr>
            <a:r>
              <a:rPr lang="ru-RU" b="1" i="1" u="none" strike="noStrike" baseline="0" dirty="0" smtClean="0">
                <a:solidFill>
                  <a:srgbClr val="C00000"/>
                </a:solidFill>
                <a:latin typeface="Times New Roman"/>
              </a:rPr>
              <a:t>Прикладные</a:t>
            </a:r>
            <a:r>
              <a:rPr lang="ru-RU" b="0" i="1" u="none" strike="noStrike" baseline="0" dirty="0" smtClean="0">
                <a:latin typeface="Times New Roman"/>
              </a:rPr>
              <a:t> </a:t>
            </a:r>
            <a:r>
              <a:rPr lang="ru-RU" b="0" i="0" u="none" strike="noStrike" baseline="0" dirty="0" smtClean="0">
                <a:latin typeface="Times New Roman"/>
              </a:rPr>
              <a:t>научные исследования - это исследования, направленные на </a:t>
            </a:r>
            <a:r>
              <a:rPr lang="ru-RU" dirty="0">
                <a:latin typeface="Times New Roman"/>
              </a:rPr>
              <a:t>р</a:t>
            </a:r>
            <a:r>
              <a:rPr lang="ru-RU" b="0" i="0" u="none" strike="noStrike" baseline="0" dirty="0" smtClean="0">
                <a:latin typeface="Times New Roman"/>
              </a:rPr>
              <a:t>ешение проблем использования научных знаний, полученных в результате фундаментальных исследований, в практической деятельности людей.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446" y="3135892"/>
            <a:ext cx="911736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L="285750" marR="20" indent="-285750" algn="just">
              <a:buFont typeface="Wingdings" panose="05000000000000000000" pitchFamily="2" charset="2"/>
              <a:buChar char="q"/>
            </a:pPr>
            <a:r>
              <a:rPr lang="ru-RU" b="1" i="1" u="none" strike="noStrike" baseline="0" dirty="0" smtClean="0">
                <a:solidFill>
                  <a:srgbClr val="C00000"/>
                </a:solidFill>
                <a:latin typeface="Times New Roman"/>
              </a:rPr>
              <a:t>Поисковыми</a:t>
            </a:r>
            <a:r>
              <a:rPr lang="ru-RU" b="0" i="1" u="none" strike="noStrike" baseline="0" dirty="0" smtClean="0">
                <a:latin typeface="Times New Roman"/>
              </a:rPr>
              <a:t> </a:t>
            </a:r>
            <a:r>
              <a:rPr lang="ru-RU" b="0" i="0" u="none" strike="noStrike" baseline="0" dirty="0" smtClean="0">
                <a:latin typeface="Times New Roman"/>
              </a:rPr>
              <a:t>называют научные исследования, направленные на определение перспективности работы над темой, отыскание путей решения научных задач. </a:t>
            </a:r>
          </a:p>
          <a:p>
            <a:pPr marL="285750" marR="40" indent="-285750" algn="just">
              <a:buFont typeface="Wingdings" panose="05000000000000000000" pitchFamily="2" charset="2"/>
              <a:buChar char="q"/>
            </a:pPr>
            <a:r>
              <a:rPr lang="ru-RU" b="1" i="1" u="none" strike="noStrike" baseline="0" dirty="0" smtClean="0">
                <a:solidFill>
                  <a:srgbClr val="C00000"/>
                </a:solidFill>
                <a:latin typeface="Times New Roman"/>
              </a:rPr>
              <a:t>Разработкой</a:t>
            </a:r>
            <a:r>
              <a:rPr lang="ru-RU" b="0" i="1" u="none" strike="noStrike" baseline="0" dirty="0" smtClean="0">
                <a:latin typeface="Times New Roman"/>
              </a:rPr>
              <a:t> </a:t>
            </a:r>
            <a:r>
              <a:rPr lang="ru-RU" b="0" i="0" u="none" strike="noStrike" baseline="0" dirty="0" smtClean="0">
                <a:latin typeface="Times New Roman"/>
              </a:rPr>
              <a:t>называют исследование, которое направлено на внедрение в практику результатов конкретных фундаментальных и прикладных исследований.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722" y="4371354"/>
            <a:ext cx="9132277" cy="64633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</a:rPr>
              <a:t>По длительности </a:t>
            </a:r>
            <a:r>
              <a:rPr lang="ru-RU" dirty="0" smtClean="0"/>
              <a:t>научные исследования подразделяются: </a:t>
            </a:r>
          </a:p>
          <a:p>
            <a:pPr algn="ctr"/>
            <a:r>
              <a:rPr lang="ru-RU" dirty="0" smtClean="0"/>
              <a:t>на долго-срочные, краткосрочные и экспресс-исследования.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639" y="5017685"/>
            <a:ext cx="91173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зависимости от </a:t>
            </a:r>
            <a:r>
              <a:rPr lang="ru-RU" b="1" u="sng" dirty="0" smtClean="0">
                <a:solidFill>
                  <a:srgbClr val="002060"/>
                </a:solidFill>
              </a:rPr>
              <a:t>форм и методов исследования </a:t>
            </a:r>
            <a:r>
              <a:rPr lang="ru-RU" dirty="0" smtClean="0"/>
              <a:t>различаются: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экспериментальное,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методическое,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описательное,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экспериментально-аналитическое,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историко-биографическое исследования и  исследования смешанного типа.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00237" y="5433183"/>
            <a:ext cx="4932040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 </a:t>
            </a:r>
            <a:r>
              <a:rPr lang="ru-RU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источнику финансирования </a:t>
            </a:r>
            <a:r>
              <a:rPr lang="ru-RU" dirty="0" smtClean="0"/>
              <a:t>различают исследования бюджетные, </a:t>
            </a:r>
          </a:p>
          <a:p>
            <a:pPr algn="ctr"/>
            <a:r>
              <a:rPr lang="ru-RU" dirty="0" smtClean="0"/>
              <a:t>хоздоговорные и нефинансируемые.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22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2377" y="9692"/>
            <a:ext cx="9144000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НАУЧНОЕ </a:t>
            </a:r>
            <a:r>
              <a:rPr lang="ru-RU" b="1" dirty="0" smtClean="0">
                <a:solidFill>
                  <a:srgbClr val="FF0000"/>
                </a:solidFill>
              </a:rPr>
              <a:t>ИССЛЕДОВАНИЕ: </a:t>
            </a:r>
            <a:r>
              <a:rPr lang="ru-RU" b="1" dirty="0" smtClean="0">
                <a:solidFill>
                  <a:srgbClr val="0070C0"/>
                </a:solidFill>
              </a:rPr>
              <a:t>Объект, Предмет, Цель, Средства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32159" y="4211496"/>
            <a:ext cx="9143999" cy="123110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b="1" u="sng" dirty="0" smtClean="0">
                <a:solidFill>
                  <a:srgbClr val="C00000"/>
                </a:solidFill>
              </a:rPr>
              <a:t>Цель  научного исследования </a:t>
            </a:r>
            <a:r>
              <a:rPr lang="ru-RU" dirty="0" smtClean="0"/>
              <a:t>научного исследования – это предвосхищение результата исследовательской деятельности, полагаемого в начале исследовательского процесса в общих чертах и в идеальной форме (если формой фиксации цели является вопрос или формулировка проблемы,  то ответ или  </a:t>
            </a:r>
            <a:r>
              <a:rPr lang="ru-RU" smtClean="0"/>
              <a:t>решение составляют </a:t>
            </a:r>
            <a:r>
              <a:rPr lang="ru-RU" dirty="0" smtClean="0"/>
              <a:t>результат).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42377" y="5372959"/>
            <a:ext cx="91644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i="0" u="sng" strike="noStrike" baseline="0" dirty="0" smtClean="0">
                <a:solidFill>
                  <a:srgbClr val="C00000"/>
                </a:solidFill>
                <a:latin typeface="Times New Roman"/>
              </a:rPr>
              <a:t>Средства научного исследования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:  к средствам относятся </a:t>
            </a:r>
            <a:r>
              <a:rPr lang="ru-RU" b="0" i="1" u="none" strike="noStrike" baseline="0" dirty="0" smtClean="0">
                <a:solidFill>
                  <a:srgbClr val="000000"/>
                </a:solidFill>
                <a:latin typeface="Times New Roman"/>
              </a:rPr>
              <a:t>п</a:t>
            </a:r>
            <a:r>
              <a:rPr lang="ru-RU" b="1" i="1" u="none" strike="noStrike" baseline="0" dirty="0" smtClean="0">
                <a:solidFill>
                  <a:srgbClr val="000000"/>
                </a:solidFill>
                <a:latin typeface="Times New Roman"/>
              </a:rPr>
              <a:t>онятия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, при помощи которых расчленяется объект изучения и формулируется исследовательская проблема, а также </a:t>
            </a:r>
            <a:r>
              <a:rPr lang="ru-RU" b="1" i="1" u="none" strike="noStrike" baseline="0" dirty="0" smtClean="0">
                <a:solidFill>
                  <a:srgbClr val="000000"/>
                </a:solidFill>
                <a:latin typeface="Times New Roman"/>
              </a:rPr>
              <a:t>принципы и методы изучения объекта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b="1" i="1" u="none" strike="noStrike" baseline="0" dirty="0" smtClean="0">
                <a:solidFill>
                  <a:srgbClr val="000000"/>
                </a:solidFill>
                <a:latin typeface="Times New Roman"/>
              </a:rPr>
              <a:t>исследовательские процедуры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, многообразная </a:t>
            </a:r>
            <a:r>
              <a:rPr lang="ru-RU" b="1" i="1" u="none" strike="noStrike" baseline="0" dirty="0" smtClean="0">
                <a:solidFill>
                  <a:srgbClr val="000000"/>
                </a:solidFill>
                <a:latin typeface="Times New Roman"/>
              </a:rPr>
              <a:t>экспериментальная техника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, различные </a:t>
            </a:r>
            <a:r>
              <a:rPr lang="ru-RU" b="1" i="1" u="none" strike="noStrike" baseline="0" dirty="0" smtClean="0">
                <a:solidFill>
                  <a:srgbClr val="000000"/>
                </a:solidFill>
                <a:latin typeface="Times New Roman"/>
              </a:rPr>
              <a:t>технические средства 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исследования.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0220" y="379024"/>
            <a:ext cx="9154219" cy="1200329"/>
          </a:xfrm>
          <a:prstGeom prst="rect">
            <a:avLst/>
          </a:prstGeom>
          <a:gradFill flip="none" rotWithShape="1">
            <a:gsLst>
              <a:gs pos="0">
                <a:srgbClr val="33CCCC">
                  <a:tint val="66000"/>
                  <a:satMod val="160000"/>
                </a:srgbClr>
              </a:gs>
              <a:gs pos="50000">
                <a:srgbClr val="33CCCC">
                  <a:tint val="44500"/>
                  <a:satMod val="160000"/>
                </a:srgbClr>
              </a:gs>
              <a:gs pos="100000">
                <a:srgbClr val="33CCCC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0" u="none" strike="noStrike" baseline="0" dirty="0" smtClean="0">
                <a:solidFill>
                  <a:srgbClr val="C00000"/>
                </a:solidFill>
                <a:latin typeface="Times New Roman"/>
              </a:rPr>
              <a:t>Объект исследования </a:t>
            </a:r>
            <a:r>
              <a:rPr lang="ru-RU" b="1" i="0" u="none" strike="noStrike" baseline="0" dirty="0" smtClean="0">
                <a:solidFill>
                  <a:srgbClr val="000000"/>
                </a:solidFill>
                <a:latin typeface="Times New Roman"/>
              </a:rPr>
              <a:t>: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 - в общефилософском смысле – внешняя реальность, на которую направлена познавательная интенция, </a:t>
            </a:r>
          </a:p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- 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/>
              </a:rPr>
              <a:t>в методологическом смысле  - это  </a:t>
            </a:r>
            <a:r>
              <a:rPr lang="ru-RU" b="1" i="1" u="none" strike="noStrike" baseline="0" dirty="0" smtClean="0">
                <a:solidFill>
                  <a:srgbClr val="000000"/>
                </a:solidFill>
                <a:latin typeface="Times New Roman"/>
              </a:rPr>
              <a:t>реальность, которая специально выделена и очерчена в своих границах наукой. </a:t>
            </a:r>
            <a:endParaRPr lang="ru-RU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42377" y="1837170"/>
            <a:ext cx="91220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i="0" u="none" strike="noStrike" baseline="0" dirty="0" smtClean="0">
                <a:solidFill>
                  <a:srgbClr val="C00000"/>
                </a:solidFill>
                <a:latin typeface="Times New Roman"/>
              </a:rPr>
              <a:t>Предмет исследования – </a:t>
            </a:r>
            <a:r>
              <a:rPr lang="ru-RU" i="0" u="none" strike="noStrike" baseline="0" dirty="0" smtClean="0">
                <a:latin typeface="Times New Roman"/>
              </a:rPr>
              <a:t>особая познавательная</a:t>
            </a:r>
            <a:r>
              <a:rPr lang="ru-RU" i="0" u="none" strike="noStrike" dirty="0" smtClean="0">
                <a:latin typeface="Times New Roman"/>
              </a:rPr>
              <a:t> конструкция, создаваемая на основе координации определений объекта изучения, исследовательской задачи, системы методологических средств и последовательности их применения в процессе исследования.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/>
              </a:rPr>
              <a:t>Относительно </a:t>
            </a:r>
            <a:r>
              <a:rPr lang="ru-RU" i="1" dirty="0" smtClean="0">
                <a:latin typeface="Times New Roman"/>
              </a:rPr>
              <a:t>одного и того же объекта </a:t>
            </a:r>
            <a:r>
              <a:rPr lang="ru-RU" dirty="0" smtClean="0">
                <a:latin typeface="Times New Roman"/>
              </a:rPr>
              <a:t>можно построить </a:t>
            </a:r>
            <a:r>
              <a:rPr lang="ru-RU" b="1" i="1" dirty="0" smtClean="0">
                <a:solidFill>
                  <a:srgbClr val="0070C0"/>
                </a:solidFill>
                <a:latin typeface="Times New Roman"/>
              </a:rPr>
              <a:t>различные предметы </a:t>
            </a:r>
            <a:r>
              <a:rPr lang="ru-RU" dirty="0" smtClean="0">
                <a:latin typeface="Times New Roman"/>
              </a:rPr>
              <a:t>исследования, определенные относительно целей и задач, средств и методов.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/>
              </a:rPr>
              <a:t>Понятие </a:t>
            </a:r>
            <a:r>
              <a:rPr lang="ru-RU" b="1" dirty="0" smtClean="0">
                <a:latin typeface="Times New Roman"/>
              </a:rPr>
              <a:t>предмета исследования </a:t>
            </a:r>
            <a:r>
              <a:rPr lang="ru-RU" dirty="0" smtClean="0">
                <a:latin typeface="Times New Roman"/>
              </a:rPr>
              <a:t>выражает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зависимость всякого конкретного акта познания от существующей в данное время системы знания</a:t>
            </a:r>
            <a:r>
              <a:rPr lang="ru-RU" dirty="0" smtClean="0">
                <a:latin typeface="Times New Roman"/>
              </a:rPr>
              <a:t>, задающей видение объекта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35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36496" cy="4616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ТИПИЧНЫЙ ПЛАН НАУЧНОГО ИССЛЕДОВАНИЯ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141" y="524777"/>
            <a:ext cx="9144000" cy="35394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dirty="0"/>
              <a:t>1. </a:t>
            </a:r>
            <a:r>
              <a:rPr lang="ru-RU" sz="3200" dirty="0"/>
              <a:t>Определение основных целей </a:t>
            </a:r>
            <a:r>
              <a:rPr lang="ru-RU" sz="2800" dirty="0"/>
              <a:t>исследования.</a:t>
            </a:r>
          </a:p>
          <a:p>
            <a:r>
              <a:rPr lang="ru-RU" sz="3200" dirty="0"/>
              <a:t>2. Описание проблемной ситуации.</a:t>
            </a:r>
          </a:p>
          <a:p>
            <a:r>
              <a:rPr lang="ru-RU" sz="3200" dirty="0"/>
              <a:t>3. Предварительный анализ проблемной ситуации.</a:t>
            </a:r>
          </a:p>
          <a:p>
            <a:r>
              <a:rPr lang="ru-RU" sz="3200" dirty="0"/>
              <a:t>4. Формулировка научной проблемы.</a:t>
            </a:r>
          </a:p>
          <a:p>
            <a:r>
              <a:rPr lang="ru-RU" sz="3200" dirty="0"/>
              <a:t>5. Выработка гипотез.</a:t>
            </a:r>
          </a:p>
          <a:p>
            <a:r>
              <a:rPr lang="ru-RU" sz="3200" dirty="0"/>
              <a:t>6. Сбор и классификация информации.</a:t>
            </a:r>
          </a:p>
          <a:p>
            <a:r>
              <a:rPr lang="ru-RU" sz="3200" dirty="0"/>
              <a:t>7. Разработка концепции (научной теории).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255454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endParaRPr lang="ru-RU" sz="1600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Определение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Объекта и Предмета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, </a:t>
            </a:r>
            <a:endParaRPr lang="ru-RU" sz="2400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разработка 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ПЛАНА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Научного Исследования, </a:t>
            </a:r>
          </a:p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конструирование или выбор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СРЕДСТВ и МЕТОДОВ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исследовательской деятельности, равно как  и </a:t>
            </a:r>
          </a:p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последовательности их применения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</a:rPr>
              <a:t>на разных уровнях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– </a:t>
            </a:r>
          </a:p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- общие задачи </a:t>
            </a:r>
            <a:r>
              <a:rPr lang="ru-RU" sz="2400" b="1" u="sng" dirty="0">
                <a:solidFill>
                  <a:srgbClr val="C00000"/>
                </a:solidFill>
                <a:latin typeface="Times New Roman"/>
              </a:rPr>
              <a:t>МЕТОДОЛОГИИ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266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692"/>
            <a:ext cx="9144000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Понятие </a:t>
            </a:r>
            <a:r>
              <a:rPr lang="ru-RU" b="1" dirty="0" smtClean="0">
                <a:solidFill>
                  <a:srgbClr val="0070C0"/>
                </a:solidFill>
              </a:rPr>
              <a:t>МЕТОДОЛОГИИ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79950"/>
            <a:ext cx="9144000" cy="14773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C00000"/>
                </a:solidFill>
              </a:rPr>
              <a:t>МЕТОДОЛОГИЯ</a:t>
            </a:r>
            <a:r>
              <a:rPr lang="ru-RU" dirty="0"/>
              <a:t> — тип рационально-рефлексивного сознания, </a:t>
            </a:r>
            <a:endParaRPr lang="ru-RU" dirty="0" smtClean="0"/>
          </a:p>
          <a:p>
            <a:pPr algn="just"/>
            <a:r>
              <a:rPr lang="ru-RU" dirty="0" smtClean="0"/>
              <a:t>направленный </a:t>
            </a:r>
            <a:r>
              <a:rPr lang="ru-RU" dirty="0"/>
              <a:t>на </a:t>
            </a:r>
            <a:r>
              <a:rPr lang="ru-RU" b="1" i="1" dirty="0"/>
              <a:t>изучение, совершенствование и конструирование </a:t>
            </a:r>
            <a:endParaRPr lang="ru-RU" b="1" i="1" dirty="0" smtClean="0"/>
          </a:p>
          <a:p>
            <a:pPr algn="just"/>
            <a:r>
              <a:rPr lang="ru-RU" b="1" i="1" dirty="0" smtClean="0"/>
              <a:t>методов</a:t>
            </a:r>
            <a:r>
              <a:rPr lang="ru-RU" dirty="0" smtClean="0"/>
              <a:t> </a:t>
            </a:r>
            <a:r>
              <a:rPr lang="ru-RU" dirty="0"/>
              <a:t>в различных сферах духовной и практической деятельности.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u="sng" dirty="0">
                <a:solidFill>
                  <a:srgbClr val="0070C0"/>
                </a:solidFill>
              </a:rPr>
              <a:t>Методология</a:t>
            </a:r>
            <a:r>
              <a:rPr lang="ru-RU" dirty="0"/>
              <a:t> в широком смысле есть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учение о структуре, логической организации</a:t>
            </a:r>
            <a:r>
              <a:rPr lang="ru-RU" dirty="0"/>
              <a:t>, </a:t>
            </a:r>
            <a:r>
              <a:rPr lang="ru-RU" b="1" dirty="0">
                <a:solidFill>
                  <a:srgbClr val="FF0000"/>
                </a:solidFill>
              </a:rPr>
              <a:t>методах и средствах </a:t>
            </a:r>
            <a:r>
              <a:rPr lang="ru-RU" dirty="0"/>
              <a:t>деятельности.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1857278"/>
            <a:ext cx="3698448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Методология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как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учение о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методе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1724" y="2245937"/>
            <a:ext cx="9155723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учение об исходных основах (принципах) познани</a:t>
            </a:r>
            <a:r>
              <a:rPr lang="ru-RU" dirty="0"/>
              <a:t>я : </a:t>
            </a:r>
            <a:r>
              <a:rPr lang="ru-RU" dirty="0" smtClean="0"/>
              <a:t>анализ  </a:t>
            </a:r>
            <a:r>
              <a:rPr lang="ru-RU" dirty="0"/>
              <a:t>и </a:t>
            </a:r>
            <a:r>
              <a:rPr lang="ru-RU" dirty="0" smtClean="0"/>
              <a:t>оценка   философских представлений </a:t>
            </a:r>
            <a:r>
              <a:rPr lang="ru-RU" dirty="0"/>
              <a:t>и </a:t>
            </a:r>
            <a:r>
              <a:rPr lang="ru-RU" dirty="0" smtClean="0"/>
              <a:t>взглядов, </a:t>
            </a:r>
            <a:r>
              <a:rPr lang="ru-RU" dirty="0"/>
              <a:t>на которые исследователь опирается в процессе познания.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11725" y="2881398"/>
            <a:ext cx="9155723" cy="1200329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1" dirty="0">
                <a:solidFill>
                  <a:srgbClr val="002060"/>
                </a:solidFill>
              </a:rPr>
              <a:t>учение о способах и приемах исследования, опирающихся на эти </a:t>
            </a:r>
            <a:r>
              <a:rPr lang="ru-RU" b="1" i="1" dirty="0" smtClean="0">
                <a:solidFill>
                  <a:srgbClr val="002060"/>
                </a:solidFill>
              </a:rPr>
              <a:t>основы</a:t>
            </a:r>
            <a:r>
              <a:rPr lang="ru-RU" dirty="0">
                <a:solidFill>
                  <a:srgbClr val="002060"/>
                </a:solidFill>
              </a:rPr>
              <a:t>: рассматриваются общие стороны частных методов познания, составляющих общее направление </a:t>
            </a:r>
            <a:r>
              <a:rPr lang="ru-RU" dirty="0" smtClean="0">
                <a:solidFill>
                  <a:srgbClr val="002060"/>
                </a:solidFill>
              </a:rPr>
              <a:t>исследования  (</a:t>
            </a:r>
            <a:r>
              <a:rPr lang="ru-RU" u="sng" dirty="0" smtClean="0">
                <a:solidFill>
                  <a:srgbClr val="002060"/>
                </a:solidFill>
              </a:rPr>
              <a:t>например</a:t>
            </a:r>
            <a:r>
              <a:rPr lang="ru-RU" dirty="0" smtClean="0">
                <a:solidFill>
                  <a:srgbClr val="002060"/>
                </a:solidFill>
              </a:rPr>
              <a:t>: приемы </a:t>
            </a:r>
            <a:r>
              <a:rPr lang="ru-RU" dirty="0">
                <a:solidFill>
                  <a:srgbClr val="002060"/>
                </a:solidFill>
              </a:rPr>
              <a:t>и способы эмпирического и теоретического исследований, опирающиеся на исходные основы и </a:t>
            </a:r>
            <a:r>
              <a:rPr lang="ru-RU" dirty="0" smtClean="0">
                <a:solidFill>
                  <a:srgbClr val="002060"/>
                </a:solidFill>
              </a:rPr>
              <a:t>принципы).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3448" y="4797152"/>
            <a:ext cx="9155725" cy="175432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u="sng" dirty="0" smtClean="0"/>
              <a:t>Динамический аспект</a:t>
            </a:r>
            <a:r>
              <a:rPr lang="ru-RU" dirty="0" smtClean="0"/>
              <a:t>:  методология изучает те методы, средства и приемы, с помощью которых приобретается и обосновывается новое знание в науке.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u="sng" dirty="0" smtClean="0"/>
              <a:t>Статический аспект</a:t>
            </a:r>
            <a:r>
              <a:rPr lang="ru-RU" dirty="0" smtClean="0"/>
              <a:t>: методология изучает   структуру научного знания вообще, место и роль в нем различных форм познания, методы анализа и построения различных систем знания.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559" y="4266393"/>
            <a:ext cx="8352927" cy="369332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         Методологические исследования    - </a:t>
            </a:r>
            <a:r>
              <a:rPr lang="ru-RU" b="1" i="1" dirty="0" smtClean="0"/>
              <a:t>динамический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b="1" i="1" dirty="0"/>
              <a:t>статический</a:t>
            </a:r>
            <a:r>
              <a:rPr lang="ru-RU" dirty="0"/>
              <a:t> </a:t>
            </a:r>
            <a:r>
              <a:rPr lang="ru-RU" dirty="0" smtClean="0"/>
              <a:t>аспекты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67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692"/>
            <a:ext cx="9144000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Понятие </a:t>
            </a:r>
            <a:r>
              <a:rPr lang="ru-RU" b="1" dirty="0" smtClean="0">
                <a:solidFill>
                  <a:srgbClr val="0070C0"/>
                </a:solidFill>
              </a:rPr>
              <a:t>МЕТОДОЛОГИИ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404993"/>
            <a:ext cx="6696744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Методологическое</a:t>
            </a:r>
            <a:r>
              <a:rPr lang="ru-RU" sz="2400" dirty="0"/>
              <a:t> знание – </a:t>
            </a:r>
            <a:endParaRPr lang="ru-RU" sz="2400" dirty="0" smtClean="0"/>
          </a:p>
          <a:p>
            <a:pPr algn="ctr"/>
            <a:r>
              <a:rPr lang="ru-RU" sz="2400" b="1" u="sng" dirty="0" smtClean="0"/>
              <a:t>Дескриптивное</a:t>
            </a:r>
            <a:r>
              <a:rPr lang="ru-RU" sz="2400" dirty="0" smtClean="0"/>
              <a:t> </a:t>
            </a:r>
            <a:r>
              <a:rPr lang="ru-RU" sz="2400" dirty="0"/>
              <a:t>и </a:t>
            </a:r>
            <a:r>
              <a:rPr lang="ru-RU" sz="2400" b="1" u="sng" dirty="0"/>
              <a:t>Нормативное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759" y="1143681"/>
            <a:ext cx="9110242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1" u="sng" dirty="0" smtClean="0">
                <a:solidFill>
                  <a:srgbClr val="7030A0"/>
                </a:solidFill>
                <a:latin typeface="Times New Roman"/>
                <a:ea typeface="Times New Roman"/>
              </a:rPr>
              <a:t>Дескриптивное </a:t>
            </a:r>
            <a:r>
              <a:rPr lang="ru-RU" dirty="0" smtClean="0">
                <a:latin typeface="Times New Roman"/>
                <a:ea typeface="Times New Roman"/>
              </a:rPr>
              <a:t> методологическое знание – результат ретроспективного описания  уже осуществленных процессов исследовательской деятельности.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u="sng" dirty="0"/>
              <a:t>Задачи дескриптивной методологии </a:t>
            </a:r>
            <a:r>
              <a:rPr lang="ru-RU" dirty="0"/>
              <a:t>- изучение тенденций и форм развития познания со стороны его методов, категориального и понятийного строя, а также характерных для каждого конкретного этапа схем объяснения.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171" y="2713342"/>
            <a:ext cx="9110243" cy="3416320"/>
          </a:xfrm>
          <a:prstGeom prst="rect">
            <a:avLst/>
          </a:prstGeom>
          <a:pattFill prst="pct25">
            <a:fgClr>
              <a:srgbClr val="00B050"/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1" u="sng" dirty="0">
                <a:solidFill>
                  <a:srgbClr val="C00000"/>
                </a:solidFill>
              </a:rPr>
              <a:t>Нормативное</a:t>
            </a:r>
            <a:r>
              <a:rPr lang="ru-RU" u="sng" dirty="0"/>
              <a:t> </a:t>
            </a:r>
            <a:r>
              <a:rPr lang="ru-RU" dirty="0"/>
              <a:t>методологическое знание выступает в форме </a:t>
            </a:r>
            <a:r>
              <a:rPr lang="ru-RU" b="1" i="1" dirty="0">
                <a:solidFill>
                  <a:srgbClr val="C00000"/>
                </a:solidFill>
              </a:rPr>
              <a:t>предписаний и норм</a:t>
            </a:r>
            <a:r>
              <a:rPr lang="ru-RU" dirty="0"/>
              <a:t>, в которых фиксируются </a:t>
            </a:r>
            <a:r>
              <a:rPr lang="ru-RU" b="1" i="1" dirty="0"/>
              <a:t>содержание и последовательность </a:t>
            </a:r>
            <a:r>
              <a:rPr lang="ru-RU" dirty="0"/>
              <a:t>определенных видов деятельности. </a:t>
            </a:r>
            <a:endParaRPr lang="ru-RU" dirty="0" smtClean="0"/>
          </a:p>
          <a:p>
            <a:r>
              <a:rPr lang="ru-RU" b="1" i="1" dirty="0" smtClean="0"/>
              <a:t>              Нормативное</a:t>
            </a:r>
            <a:r>
              <a:rPr lang="ru-RU" dirty="0" smtClean="0"/>
              <a:t> методологическое знание выполняет </a:t>
            </a:r>
            <a:r>
              <a:rPr lang="ru-RU" b="1" dirty="0"/>
              <a:t>три </a:t>
            </a:r>
            <a:r>
              <a:rPr lang="ru-RU" b="1" dirty="0" smtClean="0"/>
              <a:t>основные </a:t>
            </a:r>
            <a:r>
              <a:rPr lang="ru-RU" b="1" dirty="0"/>
              <a:t>функции</a:t>
            </a:r>
            <a:r>
              <a:rPr lang="ru-RU" dirty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во-первых, оно обеспечивает </a:t>
            </a:r>
            <a:r>
              <a:rPr lang="ru-RU" i="1" u="sng" dirty="0"/>
              <a:t>правильную постановку проблемы </a:t>
            </a:r>
            <a:r>
              <a:rPr lang="ru-RU" dirty="0"/>
              <a:t>как с содержательной, так и с формальной точки зрения</a:t>
            </a:r>
            <a:r>
              <a:rPr lang="ru-RU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во-вторых</a:t>
            </a:r>
            <a:r>
              <a:rPr lang="ru-RU" dirty="0"/>
              <a:t>, оно дает определенные </a:t>
            </a:r>
            <a:r>
              <a:rPr lang="ru-RU" i="1" u="sng" dirty="0"/>
              <a:t>средства для решения уже поставленных задач и проблем</a:t>
            </a:r>
            <a:r>
              <a:rPr lang="ru-RU" dirty="0"/>
              <a:t> — то, что можно назвать интеллектуальной техникой научной деятельности</a:t>
            </a:r>
            <a:r>
              <a:rPr lang="ru-RU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в-третьих</a:t>
            </a:r>
            <a:r>
              <a:rPr lang="ru-RU" dirty="0"/>
              <a:t>, с помощью методологического нормативного знания </a:t>
            </a:r>
            <a:r>
              <a:rPr lang="ru-RU" i="1" u="sng" dirty="0"/>
              <a:t>оптимизируется организация исследований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508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692"/>
            <a:ext cx="9144000" cy="46166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Уровни Методологии  </a:t>
            </a:r>
            <a:r>
              <a:rPr lang="ru-RU" sz="1600" b="1" dirty="0" smtClean="0">
                <a:solidFill>
                  <a:srgbClr val="7030A0"/>
                </a:solidFill>
              </a:rPr>
              <a:t>(концепция </a:t>
            </a:r>
            <a:r>
              <a:rPr lang="ru-RU" sz="1600" b="1" dirty="0" err="1" smtClean="0">
                <a:solidFill>
                  <a:srgbClr val="7030A0"/>
                </a:solidFill>
              </a:rPr>
              <a:t>Э.Г.Юдина</a:t>
            </a:r>
            <a:r>
              <a:rPr lang="ru-RU" sz="1600" b="1" dirty="0" smtClean="0">
                <a:solidFill>
                  <a:srgbClr val="7030A0"/>
                </a:solidFill>
              </a:rPr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72319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[I]</a:t>
            </a:r>
            <a:r>
              <a:rPr lang="ru-RU" dirty="0" smtClean="0"/>
              <a:t>. </a:t>
            </a:r>
            <a:r>
              <a:rPr lang="ru-RU" b="1" dirty="0">
                <a:solidFill>
                  <a:srgbClr val="FF0000"/>
                </a:solidFill>
              </a:rPr>
              <a:t>Философская методология </a:t>
            </a:r>
            <a:r>
              <a:rPr lang="ru-RU" dirty="0"/>
              <a:t>– </a:t>
            </a:r>
            <a:r>
              <a:rPr lang="ru-RU" b="1" dirty="0"/>
              <a:t>общие принципы познания и </a:t>
            </a:r>
            <a:endParaRPr lang="ru-RU" b="1" dirty="0" smtClean="0"/>
          </a:p>
          <a:p>
            <a:pPr algn="just"/>
            <a:r>
              <a:rPr lang="ru-RU" b="1" dirty="0" smtClean="0"/>
              <a:t>категориальный </a:t>
            </a:r>
            <a:r>
              <a:rPr lang="ru-RU" b="1" dirty="0"/>
              <a:t>строй науки в </a:t>
            </a:r>
            <a:r>
              <a:rPr lang="ru-RU" b="1" dirty="0" smtClean="0"/>
              <a:t>целом</a:t>
            </a:r>
            <a:r>
              <a:rPr lang="ru-RU" dirty="0"/>
              <a:t> </a:t>
            </a:r>
            <a:r>
              <a:rPr lang="en-US" dirty="0" smtClean="0"/>
              <a:t>(</a:t>
            </a:r>
            <a:r>
              <a:rPr lang="ru-RU" dirty="0" smtClean="0"/>
              <a:t>например: диалектический метод, метод концептуального анализа и др.</a:t>
            </a:r>
            <a:r>
              <a:rPr lang="en-US" dirty="0" smtClean="0"/>
              <a:t>)</a:t>
            </a:r>
          </a:p>
          <a:p>
            <a:pPr algn="just"/>
            <a:endParaRPr lang="ru-RU" dirty="0"/>
          </a:p>
          <a:p>
            <a:pPr algn="just"/>
            <a:r>
              <a:rPr lang="en-US" b="1" dirty="0" smtClean="0"/>
              <a:t>[II]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FF0000"/>
                </a:solidFill>
              </a:rPr>
              <a:t>Общенаучная методология</a:t>
            </a:r>
            <a:r>
              <a:rPr lang="en-US" dirty="0" smtClean="0"/>
              <a:t> - </a:t>
            </a:r>
            <a:r>
              <a:rPr lang="ru-RU" dirty="0" smtClean="0"/>
              <a:t>общенаучные концепции,</a:t>
            </a:r>
            <a:r>
              <a:rPr lang="en-US" dirty="0" smtClean="0"/>
              <a:t> </a:t>
            </a:r>
            <a:r>
              <a:rPr lang="ru-RU" dirty="0" smtClean="0"/>
              <a:t>воздействующие </a:t>
            </a:r>
            <a:r>
              <a:rPr lang="ru-RU" dirty="0"/>
              <a:t>на достаточно большое число научных </a:t>
            </a:r>
            <a:r>
              <a:rPr lang="ru-RU" dirty="0" smtClean="0"/>
              <a:t>дисциплин</a:t>
            </a:r>
            <a:r>
              <a:rPr lang="en-US" dirty="0" smtClean="0"/>
              <a:t> </a:t>
            </a:r>
            <a:r>
              <a:rPr lang="ru-RU" dirty="0" smtClean="0"/>
              <a:t>.</a:t>
            </a:r>
          </a:p>
          <a:p>
            <a:pPr algn="just"/>
            <a:r>
              <a:rPr lang="en-US" dirty="0" smtClean="0"/>
              <a:t>(</a:t>
            </a:r>
            <a:r>
              <a:rPr lang="ru-RU" dirty="0" smtClean="0"/>
              <a:t>Например</a:t>
            </a:r>
            <a:r>
              <a:rPr lang="ru-RU" dirty="0"/>
              <a:t>: </a:t>
            </a:r>
            <a:endParaRPr lang="ru-RU" dirty="0" smtClean="0"/>
          </a:p>
          <a:p>
            <a:pPr algn="just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общенаучные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методологических концепций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системный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подход, кибернетический подход и др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общенаучные   концепции: концепции в рамках дисциплин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математики,   исследования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логики и методологии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науки (анализ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науки),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smtClean="0"/>
              <a:t>[III]</a:t>
            </a:r>
            <a:r>
              <a:rPr lang="ru-RU" dirty="0" smtClean="0"/>
              <a:t>. </a:t>
            </a:r>
            <a:r>
              <a:rPr lang="ru-RU" b="1" dirty="0">
                <a:solidFill>
                  <a:srgbClr val="FF0000"/>
                </a:solidFill>
              </a:rPr>
              <a:t>Конкретно-научная методология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b="1" i="1" dirty="0"/>
              <a:t>совокупность методов, приемов исследования и процедур, применяемых в той или иной </a:t>
            </a:r>
            <a:r>
              <a:rPr lang="ru-RU" b="1" i="1" dirty="0">
                <a:solidFill>
                  <a:srgbClr val="FF0000"/>
                </a:solidFill>
              </a:rPr>
              <a:t>специальной научной дисциплине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 (Например, в рамках </a:t>
            </a:r>
            <a:r>
              <a:rPr lang="ru-RU" i="1" dirty="0" smtClean="0"/>
              <a:t>экономического анализа </a:t>
            </a:r>
            <a:r>
              <a:rPr lang="ru-RU" dirty="0" smtClean="0"/>
              <a:t>применяются: статистико-экономический </a:t>
            </a:r>
            <a:r>
              <a:rPr lang="ru-RU" dirty="0"/>
              <a:t>метод </a:t>
            </a:r>
            <a:r>
              <a:rPr lang="ru-RU" dirty="0" smtClean="0"/>
              <a:t>, расчетно-конструктивный </a:t>
            </a:r>
            <a:r>
              <a:rPr lang="ru-RU" dirty="0"/>
              <a:t>метод </a:t>
            </a:r>
            <a:r>
              <a:rPr lang="ru-RU" dirty="0" smtClean="0"/>
              <a:t>,балансовый метод, монографический </a:t>
            </a:r>
            <a:r>
              <a:rPr lang="ru-RU" dirty="0"/>
              <a:t>метод </a:t>
            </a:r>
            <a:r>
              <a:rPr lang="ru-RU" dirty="0" smtClean="0"/>
              <a:t>и другие специальные методы).</a:t>
            </a:r>
            <a:endParaRPr lang="en-US" dirty="0" smtClean="0"/>
          </a:p>
          <a:p>
            <a:pPr algn="just"/>
            <a:endParaRPr lang="ru-RU" dirty="0"/>
          </a:p>
          <a:p>
            <a:pPr algn="just"/>
            <a:r>
              <a:rPr lang="en-US" b="1" dirty="0" smtClean="0"/>
              <a:t>[IV]</a:t>
            </a:r>
            <a:r>
              <a:rPr lang="ru-RU" dirty="0" smtClean="0"/>
              <a:t>. </a:t>
            </a:r>
            <a:r>
              <a:rPr lang="ru-RU" b="1" i="1" dirty="0" smtClean="0"/>
              <a:t>М</a:t>
            </a:r>
            <a:r>
              <a:rPr lang="ru-RU" b="1" i="1" u="sng" dirty="0" smtClean="0"/>
              <a:t>етодика </a:t>
            </a:r>
            <a:r>
              <a:rPr lang="ru-RU" b="1" i="1" u="sng" dirty="0"/>
              <a:t>и </a:t>
            </a:r>
            <a:r>
              <a:rPr lang="ru-RU" b="1" i="1" u="sng" dirty="0" smtClean="0"/>
              <a:t>техника</a:t>
            </a:r>
            <a:r>
              <a:rPr lang="en-US" b="1" i="1" u="sng" dirty="0" smtClean="0"/>
              <a:t> </a:t>
            </a:r>
            <a:r>
              <a:rPr lang="ru-RU" b="1" i="1" u="sng" dirty="0" smtClean="0"/>
              <a:t>исследования</a:t>
            </a:r>
            <a:r>
              <a:rPr lang="ru-RU" dirty="0"/>
              <a:t>, т. е. набор процедур, обеспечивающих получение единообразного и достоверного эмпирического материала и его первичную обработку, после которой он только и может включаться в массив наличного знания.</a:t>
            </a:r>
          </a:p>
        </p:txBody>
      </p:sp>
    </p:spTree>
    <p:extLst>
      <p:ext uri="{BB962C8B-B14F-4D97-AF65-F5344CB8AC3E}">
        <p14:creationId xmlns:p14="http://schemas.microsoft.com/office/powerpoint/2010/main" val="39743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ПОНЯТИЕ МЕТОДА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90365"/>
            <a:ext cx="80640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МЕТОД («путь»)</a:t>
            </a:r>
            <a:r>
              <a:rPr lang="ru-RU" dirty="0"/>
              <a:t> </a:t>
            </a:r>
            <a:r>
              <a:rPr lang="ru-RU" dirty="0" smtClean="0"/>
              <a:t>— сознательный </a:t>
            </a:r>
            <a:r>
              <a:rPr lang="ru-RU" dirty="0"/>
              <a:t>способ достижения какого-либо результата, осуществление определенной деятельности, решение некоторых задач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036696"/>
            <a:ext cx="9144000" cy="92333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/>
            <a:r>
              <a:rPr lang="ru-RU" b="1" i="1" dirty="0"/>
              <a:t>Метод</a:t>
            </a:r>
            <a:r>
              <a:rPr lang="ru-RU" dirty="0"/>
              <a:t> предполагает известную </a:t>
            </a:r>
            <a:r>
              <a:rPr lang="ru-RU" b="1" i="1" dirty="0"/>
              <a:t>последовательность дейст</a:t>
            </a:r>
            <a:r>
              <a:rPr lang="ru-RU" dirty="0"/>
              <a:t>вий на основе четко осознаваемого, артикулируемого и контролируемого идеального </a:t>
            </a:r>
            <a:r>
              <a:rPr lang="ru-RU" b="1" dirty="0"/>
              <a:t>плана</a:t>
            </a:r>
            <a:r>
              <a:rPr lang="ru-RU" dirty="0"/>
              <a:t> в самых различных видах познавательной деятельности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1975941"/>
            <a:ext cx="3803029" cy="369332"/>
          </a:xfrm>
          <a:prstGeom prst="rect">
            <a:avLst/>
          </a:prstGeom>
          <a:solidFill>
            <a:srgbClr val="00FFFF"/>
          </a:solidFill>
          <a:ln w="127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МЕТОД НАУЧНОГО  ИССЛЕДОВАНИЯ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6862" y="2345273"/>
            <a:ext cx="9150862" cy="424731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dirty="0" smtClean="0"/>
              <a:t>–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путь к объективному и предметному, систематическому и обоснованному з</a:t>
            </a:r>
            <a:r>
              <a:rPr lang="ru-RU" b="1" dirty="0" smtClean="0">
                <a:solidFill>
                  <a:srgbClr val="C00000"/>
                </a:solidFill>
              </a:rPr>
              <a:t>н</a:t>
            </a:r>
            <a:r>
              <a:rPr lang="ru-RU" b="1" dirty="0" smtClean="0"/>
              <a:t>анию</a:t>
            </a:r>
            <a:r>
              <a:rPr lang="ru-RU" dirty="0" smtClean="0"/>
              <a:t>; 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</a:rPr>
              <a:t>способ </a:t>
            </a:r>
            <a:r>
              <a:rPr lang="ru-RU" b="1" i="1" dirty="0">
                <a:solidFill>
                  <a:srgbClr val="002060"/>
                </a:solidFill>
              </a:rPr>
              <a:t>решения поставленных </a:t>
            </a:r>
            <a:r>
              <a:rPr lang="ru-RU" b="1" i="1" dirty="0" smtClean="0">
                <a:solidFill>
                  <a:srgbClr val="002060"/>
                </a:solidFill>
              </a:rPr>
              <a:t>пробле</a:t>
            </a:r>
            <a:r>
              <a:rPr lang="ru-RU" b="1" i="1" dirty="0" smtClean="0"/>
              <a:t>м 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приобретения нового знания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Метод научного исследования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состоит в </a:t>
            </a:r>
            <a:r>
              <a:rPr lang="ru-RU" i="1" dirty="0" smtClean="0"/>
              <a:t>п</a:t>
            </a:r>
            <a:r>
              <a:rPr lang="ru-RU" b="1" i="1" dirty="0" smtClean="0">
                <a:solidFill>
                  <a:srgbClr val="7030A0"/>
                </a:solidFill>
              </a:rPr>
              <a:t>оследовательности </a:t>
            </a:r>
            <a:r>
              <a:rPr lang="ru-RU" b="1" i="1" dirty="0">
                <a:solidFill>
                  <a:srgbClr val="7030A0"/>
                </a:solidFill>
              </a:rPr>
              <a:t>действий, приемов, операций</a:t>
            </a:r>
            <a:r>
              <a:rPr lang="ru-RU" i="1" dirty="0"/>
              <a:t>, выстроенную согласно определенному </a:t>
            </a:r>
            <a:r>
              <a:rPr lang="ru-RU" b="1" i="1" dirty="0" smtClean="0"/>
              <a:t>прин</a:t>
            </a:r>
            <a:r>
              <a:rPr lang="ru-RU" b="1" dirty="0" smtClean="0"/>
              <a:t>ципу</a:t>
            </a:r>
            <a:r>
              <a:rPr lang="ru-RU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определяется  </a:t>
            </a:r>
            <a:r>
              <a:rPr lang="ru-RU" dirty="0"/>
              <a:t>через совокупность </a:t>
            </a:r>
            <a:r>
              <a:rPr lang="ru-RU" b="1" i="1" dirty="0" smtClean="0">
                <a:solidFill>
                  <a:srgbClr val="FF0000"/>
                </a:solidFill>
              </a:rPr>
              <a:t>специальных принципов, </a:t>
            </a:r>
            <a:r>
              <a:rPr lang="ru-RU" b="1" i="1" dirty="0">
                <a:solidFill>
                  <a:srgbClr val="FF0000"/>
                </a:solidFill>
              </a:rPr>
              <a:t>норм, правил </a:t>
            </a:r>
            <a:r>
              <a:rPr lang="ru-RU" dirty="0"/>
              <a:t>регулирующих процесс </a:t>
            </a:r>
            <a:r>
              <a:rPr lang="ru-RU" dirty="0" smtClean="0"/>
              <a:t>познания - рационализирующих </a:t>
            </a:r>
            <a:r>
              <a:rPr lang="ru-RU" dirty="0"/>
              <a:t>деятельность по решению </a:t>
            </a:r>
            <a:r>
              <a:rPr lang="ru-RU" dirty="0" smtClean="0"/>
              <a:t>исследовательских  задач;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представляет </a:t>
            </a:r>
            <a:r>
              <a:rPr lang="ru-RU" i="1" dirty="0"/>
              <a:t>абстрактно-теоретическое </a:t>
            </a:r>
            <a:r>
              <a:rPr lang="ru-RU" b="1" i="1" dirty="0">
                <a:solidFill>
                  <a:srgbClr val="0070C0"/>
                </a:solidFill>
              </a:rPr>
              <a:t>выражение закономерностей познаваемого предмета и самого процесса познания</a:t>
            </a:r>
            <a:r>
              <a:rPr lang="ru-RU" dirty="0"/>
              <a:t>, т.е. это путь познания, опирающийся на некоторую совокупность ранее полученных общих знаний</a:t>
            </a:r>
          </a:p>
        </p:txBody>
      </p:sp>
    </p:spTree>
    <p:extLst>
      <p:ext uri="{BB962C8B-B14F-4D97-AF65-F5344CB8AC3E}">
        <p14:creationId xmlns:p14="http://schemas.microsoft.com/office/powerpoint/2010/main" val="378572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МЕТОД в отличие от </a:t>
            </a:r>
            <a:r>
              <a:rPr lang="ru-RU" b="1" dirty="0" smtClean="0">
                <a:solidFill>
                  <a:srgbClr val="0070C0"/>
                </a:solidFill>
              </a:rPr>
              <a:t>ПОДХОДА, СПОСОБА, ПРИЕМА, СРЕДСТВА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2668802"/>
            <a:ext cx="189750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i="1" dirty="0"/>
              <a:t>Метод и </a:t>
            </a:r>
            <a:r>
              <a:rPr lang="ru-RU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Подход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3609" y="3038134"/>
            <a:ext cx="9144000" cy="203132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b="1" dirty="0" smtClean="0">
                <a:solidFill>
                  <a:prstClr val="black"/>
                </a:solidFill>
              </a:rPr>
              <a:t>П</a:t>
            </a:r>
            <a:r>
              <a:rPr lang="ru-RU" b="1" u="sng" dirty="0" smtClean="0">
                <a:solidFill>
                  <a:prstClr val="black"/>
                </a:solidFill>
              </a:rPr>
              <a:t>одход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(по сравнению с методом) </a:t>
            </a:r>
            <a:r>
              <a:rPr lang="ru-RU" dirty="0" smtClean="0">
                <a:solidFill>
                  <a:prstClr val="black"/>
                </a:solidFill>
              </a:rPr>
              <a:t>осуществляет </a:t>
            </a:r>
            <a:r>
              <a:rPr lang="ru-RU" dirty="0">
                <a:solidFill>
                  <a:prstClr val="black"/>
                </a:solidFill>
              </a:rPr>
              <a:t>стратегическое направление исследования и не является непосредственным орудием познания. </a:t>
            </a:r>
            <a:endParaRPr lang="ru-RU" dirty="0" smtClean="0">
              <a:solidFill>
                <a:prstClr val="black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Ядро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подхода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составляют теоретические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тезисы, понятия,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принципы. </a:t>
            </a:r>
            <a:r>
              <a:rPr lang="ru-RU" dirty="0">
                <a:solidFill>
                  <a:prstClr val="black"/>
                </a:solidFill>
              </a:rPr>
              <a:t>Общенаучные подходы </a:t>
            </a:r>
            <a:r>
              <a:rPr lang="ru-RU" dirty="0" smtClean="0">
                <a:solidFill>
                  <a:prstClr val="black"/>
                </a:solidFill>
              </a:rPr>
              <a:t>(системный</a:t>
            </a:r>
            <a:r>
              <a:rPr lang="ru-RU" dirty="0">
                <a:solidFill>
                  <a:prstClr val="black"/>
                </a:solidFill>
              </a:rPr>
              <a:t>, структурный, функциональный, информационный, модельный, вероятностный </a:t>
            </a:r>
            <a:r>
              <a:rPr lang="ru-RU" dirty="0" smtClean="0">
                <a:solidFill>
                  <a:prstClr val="black"/>
                </a:solidFill>
              </a:rPr>
              <a:t> и др.)образованы </a:t>
            </a:r>
            <a:r>
              <a:rPr lang="ru-RU" dirty="0">
                <a:solidFill>
                  <a:prstClr val="black"/>
                </a:solidFill>
              </a:rPr>
              <a:t>на базе общенаучных </a:t>
            </a:r>
            <a:r>
              <a:rPr lang="ru-RU" dirty="0" smtClean="0">
                <a:solidFill>
                  <a:prstClr val="black"/>
                </a:solidFill>
              </a:rPr>
              <a:t>категорий.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Подход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является концептуальным основанием более конкретных методологических предписаний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369332"/>
            <a:ext cx="18339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Метод </a:t>
            </a:r>
            <a:r>
              <a:rPr lang="ru-RU" b="1" dirty="0">
                <a:solidFill>
                  <a:srgbClr val="0070C0"/>
                </a:solidFill>
              </a:rPr>
              <a:t>и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i="1" u="sng" dirty="0">
                <a:solidFill>
                  <a:srgbClr val="0070C0"/>
                </a:solidFill>
              </a:rPr>
              <a:t>Способ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8528" y="758063"/>
            <a:ext cx="9172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b="1" i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Способ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(по сравнению с методом)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— понятие, имеющее более широкий объем и не наделено признаками методичности.  </a:t>
            </a:r>
            <a:endParaRPr lang="ru-RU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Метод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отличает высокая 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специализированность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его функциональные возможности 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четко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определены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-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 методам научного познания предъявляются более строгие требования относительно их точности, эффективности, удобства. 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</a:t>
            </a:r>
            <a:r>
              <a:rPr lang="ru-RU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</a:t>
            </a:r>
            <a:r>
              <a:rPr lang="ru-RU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посо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 имеет научно обоснованной жесткой системы приемов и применяется чаще всего не сознательно, а стихийно.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5936" y="4884793"/>
            <a:ext cx="1740926" cy="369332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none">
            <a:spAutoFit/>
          </a:bodyPr>
          <a:lstStyle/>
          <a:p>
            <a:r>
              <a:rPr lang="ru-RU" b="1" dirty="0"/>
              <a:t>Метод </a:t>
            </a:r>
            <a:r>
              <a:rPr lang="ru-RU" dirty="0"/>
              <a:t>и </a:t>
            </a:r>
            <a:r>
              <a:rPr lang="ru-RU" b="1" i="1" u="sng" dirty="0">
                <a:solidFill>
                  <a:srgbClr val="002060"/>
                </a:solidFill>
              </a:rPr>
              <a:t>Прием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" y="5254125"/>
            <a:ext cx="914399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какое-то одно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типовое действие (например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логический анализ, — это прием мысленного расчленения предмета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8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совокупность познавательных операций, определенным образом субординированных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выражается в форме научных принципов , служащих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регулятивовами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вырабатывается на основе многократного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повторения известных мыслительных операций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7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МЕТОД  и </a:t>
            </a:r>
            <a:r>
              <a:rPr lang="ru-RU" b="1" dirty="0" smtClean="0">
                <a:solidFill>
                  <a:srgbClr val="0070C0"/>
                </a:solidFill>
              </a:rPr>
              <a:t>СРЕДСТВА ПОЗНАНИЯ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46" y="369332"/>
            <a:ext cx="9120554" cy="120032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Метод</a:t>
            </a:r>
            <a:r>
              <a:rPr lang="ru-RU" dirty="0"/>
              <a:t>, </a:t>
            </a:r>
            <a:r>
              <a:rPr lang="ru-RU" dirty="0" smtClean="0"/>
              <a:t>относясь к </a:t>
            </a:r>
            <a:r>
              <a:rPr lang="ru-RU" dirty="0"/>
              <a:t>разряду </a:t>
            </a:r>
            <a:r>
              <a:rPr lang="ru-RU" i="1" dirty="0">
                <a:solidFill>
                  <a:srgbClr val="0070C0"/>
                </a:solidFill>
              </a:rPr>
              <a:t>средств</a:t>
            </a:r>
            <a:r>
              <a:rPr lang="ru-RU" dirty="0"/>
              <a:t> познания, </a:t>
            </a:r>
            <a:endParaRPr lang="ru-RU" dirty="0" smtClean="0"/>
          </a:p>
          <a:p>
            <a:pPr algn="ctr"/>
            <a:r>
              <a:rPr lang="ru-RU" b="1" i="1" u="sng" dirty="0" smtClean="0"/>
              <a:t>не </a:t>
            </a:r>
            <a:r>
              <a:rPr lang="ru-RU" b="1" i="1" u="sng" dirty="0"/>
              <a:t>может определяться </a:t>
            </a:r>
            <a:r>
              <a:rPr lang="ru-RU" b="1" i="1" u="sng" dirty="0" smtClean="0"/>
              <a:t> только как </a:t>
            </a:r>
            <a:r>
              <a:rPr lang="ru-RU" b="1" i="1" u="sng" dirty="0"/>
              <a:t>средство </a:t>
            </a:r>
            <a:r>
              <a:rPr lang="ru-RU" b="1" i="1" u="sng" dirty="0" smtClean="0"/>
              <a:t>познания </a:t>
            </a:r>
            <a:r>
              <a:rPr lang="ru-RU" dirty="0" smtClean="0"/>
              <a:t>: </a:t>
            </a:r>
          </a:p>
          <a:p>
            <a:r>
              <a:rPr lang="ru-RU" dirty="0" smtClean="0"/>
              <a:t>- такое </a:t>
            </a:r>
            <a:r>
              <a:rPr lang="ru-RU" dirty="0"/>
              <a:t>определение не выражает специфики метода.</a:t>
            </a:r>
          </a:p>
          <a:p>
            <a:r>
              <a:rPr lang="ru-RU" dirty="0" smtClean="0"/>
              <a:t> - не </a:t>
            </a:r>
            <a:r>
              <a:rPr lang="ru-RU" dirty="0"/>
              <a:t>всякое средство познания является методом.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753" y="2421566"/>
            <a:ext cx="9179169" cy="132343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роли средств познания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выступают </a:t>
            </a:r>
            <a:r>
              <a:rPr lang="ru-RU" sz="16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технические </a:t>
            </a:r>
            <a:r>
              <a:rPr lang="ru-RU" sz="1600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комплексы и инструменты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(приборы), </a:t>
            </a:r>
            <a:r>
              <a:rPr lang="ru-RU" sz="16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знаковые средства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(естественные и искусственные языки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), </a:t>
            </a:r>
            <a:r>
              <a:rPr lang="ru-RU" sz="16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материальные системы, замещающие объект исследования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моделировании и т.д. 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роли </a:t>
            </a:r>
            <a:r>
              <a:rPr lang="ru-RU" sz="16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логических, концептуальных методологических средств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познания выступает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понятия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 законы, принципы, методологические подходы, способы и другие формы познания.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97383"/>
            <a:ext cx="9070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i="1" u="sng" dirty="0"/>
              <a:t>Понятие средств </a:t>
            </a:r>
            <a:r>
              <a:rPr lang="ru-RU" dirty="0"/>
              <a:t>— широкое по своему </a:t>
            </a:r>
            <a:r>
              <a:rPr lang="ru-RU" dirty="0" smtClean="0"/>
              <a:t>объему (предмет</a:t>
            </a:r>
            <a:r>
              <a:rPr lang="ru-RU" dirty="0"/>
              <a:t>, </a:t>
            </a:r>
            <a:r>
              <a:rPr lang="ru-RU" dirty="0" smtClean="0"/>
              <a:t>инструмент</a:t>
            </a:r>
            <a:r>
              <a:rPr lang="ru-RU" dirty="0"/>
              <a:t>, орудия, навыки и умения человека, </a:t>
            </a:r>
            <a:r>
              <a:rPr lang="ru-RU" dirty="0" smtClean="0"/>
              <a:t>а также методы и приемы исследовательской деятельности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, т.е. все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что используется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и все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то, что необходимо для реализации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цели исследования).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 </a:t>
            </a:r>
            <a:endParaRPr lang="ru-RU" dirty="0"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753" y="4173978"/>
            <a:ext cx="9126415" cy="227754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Техника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исследования - совокупность специальных приемов для использования того или иного метода. </a:t>
            </a:r>
          </a:p>
          <a:p>
            <a:r>
              <a:rPr lang="ru-RU" b="1" dirty="0" smtClean="0"/>
              <a:t>Операция </a:t>
            </a:r>
            <a:r>
              <a:rPr lang="ru-RU" dirty="0" smtClean="0"/>
              <a:t> - некоторое </a:t>
            </a:r>
            <a:r>
              <a:rPr lang="ru-RU" dirty="0"/>
              <a:t>элементарное </a:t>
            </a:r>
            <a:r>
              <a:rPr lang="ru-RU" dirty="0" smtClean="0"/>
              <a:t>действие (</a:t>
            </a:r>
            <a:r>
              <a:rPr lang="ru-RU" dirty="0"/>
              <a:t> например, измерение</a:t>
            </a:r>
            <a:r>
              <a:rPr lang="ru-RU" dirty="0" smtClean="0"/>
              <a:t>.) </a:t>
            </a:r>
            <a:endParaRPr lang="ru-RU" dirty="0"/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Процедура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исследования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– определенная совокупность и 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последовательность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операций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Методика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это совокупность способов и приемов познания. 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    </a:t>
            </a:r>
            <a:r>
              <a:rPr lang="en-US" dirty="0" smtClean="0">
                <a:solidFill>
                  <a:srgbClr val="000000"/>
                </a:solidFill>
                <a:latin typeface="Times New Roman"/>
              </a:rPr>
              <a:t>[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</a:rPr>
              <a:t>Например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>, под методикой исследований в области технических систем понимают систему способов, </a:t>
            </a:r>
            <a:r>
              <a:rPr lang="ru-RU" sz="1600" i="1" dirty="0">
                <a:solidFill>
                  <a:srgbClr val="000000"/>
                </a:solidFill>
                <a:latin typeface="Times New Roman"/>
              </a:rPr>
              <a:t>приемов, 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>средств сбора, обработки, анализа и оценки информации о процессе, её причинах и условиях, характеристиках элементов системы и </a:t>
            </a:r>
            <a:r>
              <a:rPr lang="ru-RU" sz="1600" dirty="0" err="1">
                <a:solidFill>
                  <a:srgbClr val="000000"/>
                </a:solidFill>
                <a:latin typeface="Times New Roman"/>
              </a:rPr>
              <a:t>др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Times New Roman"/>
              </a:rPr>
              <a:t>]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03227" y="3760884"/>
            <a:ext cx="4518673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ru-RU" b="1" i="1" u="sng" dirty="0">
                <a:solidFill>
                  <a:srgbClr val="C00000"/>
                </a:solidFill>
                <a:latin typeface="Times New Roman"/>
              </a:rPr>
              <a:t>Техника</a:t>
            </a:r>
            <a:r>
              <a:rPr lang="ru-RU" u="sng" dirty="0">
                <a:solidFill>
                  <a:srgbClr val="C00000"/>
                </a:solidFill>
                <a:latin typeface="Times New Roman"/>
              </a:rPr>
              <a:t>, Операция , </a:t>
            </a:r>
            <a:r>
              <a:rPr lang="ru-RU" b="1" i="1" u="sng" dirty="0">
                <a:solidFill>
                  <a:srgbClr val="C00000"/>
                </a:solidFill>
                <a:latin typeface="Times New Roman"/>
              </a:rPr>
              <a:t>Процедура,</a:t>
            </a:r>
            <a:r>
              <a:rPr lang="ru-RU" u="sng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b="1" i="1" u="sng" dirty="0">
                <a:solidFill>
                  <a:srgbClr val="C00000"/>
                </a:solidFill>
                <a:latin typeface="Times New Roman"/>
              </a:rPr>
              <a:t>Методика</a:t>
            </a:r>
          </a:p>
        </p:txBody>
      </p:sp>
    </p:spTree>
    <p:extLst>
      <p:ext uri="{BB962C8B-B14F-4D97-AF65-F5344CB8AC3E}">
        <p14:creationId xmlns:p14="http://schemas.microsoft.com/office/powerpoint/2010/main" val="37725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1124"/>
            <a:ext cx="5494838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Требования к Научному Методу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" y="472081"/>
            <a:ext cx="9110391" cy="618630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dirty="0"/>
              <a:t>• </a:t>
            </a:r>
            <a:r>
              <a:rPr lang="ru-RU" b="1" i="1" dirty="0">
                <a:solidFill>
                  <a:srgbClr val="C00000"/>
                </a:solidFill>
              </a:rPr>
              <a:t>строгость,</a:t>
            </a:r>
            <a:r>
              <a:rPr lang="ru-RU" b="1" i="1" dirty="0"/>
              <a:t>-</a:t>
            </a:r>
            <a:r>
              <a:rPr lang="ru-RU" dirty="0"/>
              <a:t> </a:t>
            </a:r>
            <a:r>
              <a:rPr lang="ru-RU" dirty="0" smtClean="0"/>
              <a:t> общие </a:t>
            </a:r>
            <a:r>
              <a:rPr lang="ru-RU" dirty="0"/>
              <a:t>закономерности </a:t>
            </a:r>
            <a:r>
              <a:rPr lang="ru-RU" dirty="0" smtClean="0"/>
              <a:t>должны быть  </a:t>
            </a:r>
            <a:r>
              <a:rPr lang="ru-RU" dirty="0"/>
              <a:t>реконструированы в виде </a:t>
            </a:r>
            <a:endParaRPr lang="ru-RU" dirty="0" smtClean="0"/>
          </a:p>
          <a:p>
            <a:r>
              <a:rPr lang="ru-RU" dirty="0" smtClean="0"/>
              <a:t>системы </a:t>
            </a:r>
            <a:r>
              <a:rPr lang="ru-RU" dirty="0"/>
              <a:t>категорий и законов соответствующей науки;</a:t>
            </a:r>
          </a:p>
          <a:p>
            <a:r>
              <a:rPr lang="ru-RU" dirty="0"/>
              <a:t>• </a:t>
            </a:r>
            <a:r>
              <a:rPr lang="ru-RU" b="1" i="1" dirty="0">
                <a:solidFill>
                  <a:srgbClr val="C00000"/>
                </a:solidFill>
              </a:rPr>
              <a:t>однозначность</a:t>
            </a:r>
            <a:r>
              <a:rPr lang="ru-RU" dirty="0"/>
              <a:t>. Знания, которые получают с помощью конкретного метода, не должны быть логически противоречивыми. </a:t>
            </a:r>
            <a:r>
              <a:rPr lang="ru-RU" dirty="0" smtClean="0"/>
              <a:t> Однозначность </a:t>
            </a:r>
            <a:r>
              <a:rPr lang="ru-RU" dirty="0"/>
              <a:t>метода не исключает возможности различных точек зрения по одному и тому же вопросу;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• </a:t>
            </a:r>
            <a:r>
              <a:rPr lang="ru-RU" b="1" i="1" dirty="0">
                <a:solidFill>
                  <a:srgbClr val="C00000"/>
                </a:solidFill>
              </a:rPr>
              <a:t>устойчивост</a:t>
            </a:r>
            <a:r>
              <a:rPr lang="ru-RU" dirty="0">
                <a:solidFill>
                  <a:srgbClr val="C00000"/>
                </a:solidFill>
              </a:rPr>
              <a:t>ь. </a:t>
            </a:r>
            <a:r>
              <a:rPr lang="ru-RU" dirty="0"/>
              <a:t>Методы должны быть относительно постоянными, устойчивыми. Это постоянство сохраняется в его основных чертах, хотя один и тот же метод при достижении истины может наиболее рельефно выступать какой-то из сторон;</a:t>
            </a:r>
          </a:p>
          <a:p>
            <a:r>
              <a:rPr lang="ru-RU" dirty="0"/>
              <a:t>• </a:t>
            </a:r>
            <a:r>
              <a:rPr lang="ru-RU" b="1" i="1" dirty="0">
                <a:solidFill>
                  <a:srgbClr val="C00000"/>
                </a:solidFill>
              </a:rPr>
              <a:t>эффективност</a:t>
            </a:r>
            <a:r>
              <a:rPr lang="ru-RU" b="1" i="1" dirty="0"/>
              <a:t>ь</a:t>
            </a:r>
            <a:r>
              <a:rPr lang="ru-RU" dirty="0"/>
              <a:t>. Эффективность методов выражается в возможности достичь цели с минимальными усилиями и максимальным результатом за определенное количество шагов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dirty="0">
                <a:solidFill>
                  <a:srgbClr val="C00000"/>
                </a:solidFill>
              </a:rPr>
              <a:t>экономичность</a:t>
            </a:r>
            <a:r>
              <a:rPr lang="ru-RU" dirty="0"/>
              <a:t>. Если метод экономен, то цель в познании достигается без введения ряда дополнительных вспомогательных правил, понятий, принципов;</a:t>
            </a:r>
          </a:p>
          <a:p>
            <a:r>
              <a:rPr lang="ru-RU" dirty="0"/>
              <a:t>• </a:t>
            </a:r>
            <a:r>
              <a:rPr lang="ru-RU" b="1" i="1" dirty="0">
                <a:solidFill>
                  <a:srgbClr val="C00000"/>
                </a:solidFill>
              </a:rPr>
              <a:t>простота</a:t>
            </a:r>
            <a:r>
              <a:rPr lang="ru-RU" dirty="0">
                <a:solidFill>
                  <a:srgbClr val="C00000"/>
                </a:solidFill>
              </a:rPr>
              <a:t>. </a:t>
            </a:r>
            <a:r>
              <a:rPr lang="ru-RU" dirty="0"/>
              <a:t>Метод науки должен быть простым, т.е. доступным для понимания и использования в познании. Метод прост, если он сам по себе или без существенных изменений и дополнений достаточен для познания предмета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dirty="0">
                <a:solidFill>
                  <a:srgbClr val="C00000"/>
                </a:solidFill>
              </a:rPr>
              <a:t>плодотворность</a:t>
            </a:r>
            <a:r>
              <a:rPr lang="ru-RU" dirty="0">
                <a:solidFill>
                  <a:srgbClr val="C00000"/>
                </a:solidFill>
              </a:rPr>
              <a:t>. </a:t>
            </a:r>
            <a:r>
              <a:rPr lang="ru-RU" dirty="0"/>
              <a:t>Плодотворность метода означает, что метод должен давать возможность получать знания, организованные в систему, где каждый элемент строго обозначен и может быть охарактеризован по тому месту, которое он занимает в системе.</a:t>
            </a:r>
          </a:p>
        </p:txBody>
      </p:sp>
    </p:spTree>
    <p:extLst>
      <p:ext uri="{BB962C8B-B14F-4D97-AF65-F5344CB8AC3E}">
        <p14:creationId xmlns:p14="http://schemas.microsoft.com/office/powerpoint/2010/main" val="22319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3768" y="27638"/>
            <a:ext cx="3891193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ОБЩАЯ КЛАССИФИКАЦИЯ МЕТОДОВ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968" y="476672"/>
            <a:ext cx="9144000" cy="369331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AutoNum type="arabicParenR"/>
            </a:pPr>
            <a:r>
              <a:rPr lang="ru-RU" dirty="0" smtClean="0"/>
              <a:t>В </a:t>
            </a:r>
            <a:r>
              <a:rPr lang="ru-RU" dirty="0"/>
              <a:t>зависимости от </a:t>
            </a:r>
            <a:r>
              <a:rPr lang="ru-RU" b="1" u="sng" dirty="0"/>
              <a:t>содержания изучаемых наукой объектов</a:t>
            </a:r>
            <a:r>
              <a:rPr lang="ru-RU" dirty="0"/>
              <a:t> </a:t>
            </a:r>
            <a:r>
              <a:rPr lang="ru-RU" dirty="0" smtClean="0"/>
              <a:t> и </a:t>
            </a:r>
            <a:r>
              <a:rPr lang="ru-RU" b="1" i="1" dirty="0" smtClean="0"/>
              <a:t>типа научных </a:t>
            </a:r>
          </a:p>
          <a:p>
            <a:pPr algn="ctr"/>
            <a:r>
              <a:rPr lang="ru-RU" b="1" i="1" dirty="0" smtClean="0"/>
              <a:t>дисциплин 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</a:t>
            </a:r>
            <a:r>
              <a:rPr lang="ru-RU" dirty="0" smtClean="0"/>
              <a:t>  подразделяются  </a:t>
            </a:r>
            <a:r>
              <a:rPr lang="ru-RU" dirty="0"/>
              <a:t>на группы, различающиеся </a:t>
            </a:r>
            <a:r>
              <a:rPr lang="ru-RU" dirty="0" smtClean="0"/>
              <a:t>как</a:t>
            </a:r>
          </a:p>
          <a:p>
            <a:pPr algn="ctr"/>
            <a:r>
              <a:rPr lang="ru-RU" dirty="0" smtClean="0"/>
              <a:t> </a:t>
            </a:r>
            <a:r>
              <a:rPr lang="ru-RU" b="1" i="1" u="sng" dirty="0"/>
              <a:t>качественно</a:t>
            </a:r>
            <a:r>
              <a:rPr lang="ru-RU" dirty="0"/>
              <a:t>, так и </a:t>
            </a:r>
            <a:r>
              <a:rPr lang="ru-RU" b="1" i="1" u="sng" dirty="0"/>
              <a:t>количественно</a:t>
            </a:r>
            <a:r>
              <a:rPr lang="ru-RU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А) М</a:t>
            </a:r>
            <a:r>
              <a:rPr lang="ru-RU" i="1" dirty="0" smtClean="0"/>
              <a:t>етоды </a:t>
            </a:r>
            <a:r>
              <a:rPr lang="ru-RU" b="1" i="1" dirty="0">
                <a:solidFill>
                  <a:srgbClr val="0070C0"/>
                </a:solidFill>
              </a:rPr>
              <a:t>естествознания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en-US" dirty="0" smtClean="0"/>
              <a:t>// </a:t>
            </a:r>
            <a:r>
              <a:rPr lang="ru-RU" i="1" dirty="0" smtClean="0"/>
              <a:t>методы </a:t>
            </a:r>
            <a:r>
              <a:rPr lang="ru-RU" b="1" i="1" dirty="0" smtClean="0">
                <a:solidFill>
                  <a:srgbClr val="0070C0"/>
                </a:solidFill>
              </a:rPr>
              <a:t>общественных </a:t>
            </a:r>
            <a:r>
              <a:rPr lang="ru-RU" b="1" i="1" dirty="0">
                <a:solidFill>
                  <a:srgbClr val="0070C0"/>
                </a:solidFill>
              </a:rPr>
              <a:t>наук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в рамках естествознания: методы</a:t>
            </a:r>
            <a:r>
              <a:rPr lang="ru-RU" dirty="0"/>
              <a:t> изучения живой природы </a:t>
            </a:r>
            <a:r>
              <a:rPr lang="en-US" dirty="0" smtClean="0"/>
              <a:t>/</a:t>
            </a:r>
            <a:r>
              <a:rPr lang="ru-RU" dirty="0" smtClean="0"/>
              <a:t>физико-химические методы </a:t>
            </a:r>
            <a:r>
              <a:rPr lang="ru-RU" dirty="0"/>
              <a:t>и т. п. </a:t>
            </a:r>
            <a:endParaRPr lang="ru-RU" dirty="0" smtClean="0"/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Б)</a:t>
            </a:r>
            <a:r>
              <a:rPr lang="ru-RU" dirty="0"/>
              <a:t> </a:t>
            </a:r>
            <a:r>
              <a:rPr lang="ru-RU" dirty="0" smtClean="0"/>
              <a:t>Методы </a:t>
            </a:r>
            <a:r>
              <a:rPr lang="ru-RU" b="1" dirty="0"/>
              <a:t>непосредственного</a:t>
            </a:r>
            <a:r>
              <a:rPr lang="ru-RU" dirty="0"/>
              <a:t> и методы </a:t>
            </a:r>
            <a:r>
              <a:rPr lang="ru-RU" b="1" dirty="0"/>
              <a:t>опосредованного</a:t>
            </a:r>
            <a:r>
              <a:rPr lang="ru-RU" dirty="0"/>
              <a:t> познания.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u="sng" dirty="0" smtClean="0"/>
              <a:t>Непосредственное </a:t>
            </a:r>
            <a:r>
              <a:rPr lang="ru-RU" dirty="0"/>
              <a:t> </a:t>
            </a:r>
            <a:r>
              <a:rPr lang="ru-RU" dirty="0" smtClean="0"/>
              <a:t>познание - познание </a:t>
            </a:r>
            <a:r>
              <a:rPr lang="ru-RU" dirty="0"/>
              <a:t>объектов, </a:t>
            </a:r>
            <a:r>
              <a:rPr lang="ru-RU" dirty="0" smtClean="0"/>
              <a:t> </a:t>
            </a:r>
            <a:r>
              <a:rPr lang="ru-RU" dirty="0"/>
              <a:t>а</a:t>
            </a:r>
            <a:r>
              <a:rPr lang="ru-RU" dirty="0" smtClean="0"/>
              <a:t>ктуально</a:t>
            </a:r>
            <a:r>
              <a:rPr lang="ru-RU" dirty="0"/>
              <a:t> включенных в поле восприятия и деятельности исследователя. 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u="sng" dirty="0" smtClean="0"/>
              <a:t>Опосредованное </a:t>
            </a:r>
            <a:r>
              <a:rPr lang="ru-RU" u="sng" dirty="0" smtClean="0"/>
              <a:t> </a:t>
            </a:r>
            <a:r>
              <a:rPr lang="ru-RU" dirty="0" smtClean="0"/>
              <a:t>познание  - </a:t>
            </a:r>
            <a:r>
              <a:rPr lang="ru-RU" dirty="0"/>
              <a:t>познание объектов, которые не могут находиться в поле актуального </a:t>
            </a:r>
            <a:r>
              <a:rPr lang="ru-RU" dirty="0" smtClean="0"/>
              <a:t>восприятия,</a:t>
            </a:r>
            <a:r>
              <a:rPr lang="ru-RU" dirty="0"/>
              <a:t> так как они не существуют в данный момент (например, объекты ретроспективного и прогностического познания) 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27" y="4365104"/>
            <a:ext cx="9144000" cy="2308324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2) </a:t>
            </a:r>
            <a:r>
              <a:rPr lang="ru-RU" dirty="0" smtClean="0"/>
              <a:t>В </a:t>
            </a:r>
            <a:r>
              <a:rPr lang="ru-RU" dirty="0"/>
              <a:t>зависимости от </a:t>
            </a:r>
            <a:r>
              <a:rPr lang="ru-RU" b="1" i="1" dirty="0"/>
              <a:t>сферы действия, от широты применения </a:t>
            </a:r>
            <a:r>
              <a:rPr lang="ru-RU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 smtClean="0"/>
              <a:t>всеобщие </a:t>
            </a:r>
            <a:r>
              <a:rPr lang="ru-RU" b="1" i="1" dirty="0"/>
              <a:t>(философские)</a:t>
            </a:r>
            <a:r>
              <a:rPr lang="ru-RU" dirty="0"/>
              <a:t>, действующие во всех науках и на всех этапах познания;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 smtClean="0"/>
              <a:t>общенаучные</a:t>
            </a:r>
            <a:r>
              <a:rPr lang="ru-RU" dirty="0"/>
              <a:t>, которые могут применяться в гуманитарных, естественных и технических науках (</a:t>
            </a:r>
            <a:r>
              <a:rPr lang="ru-RU" dirty="0" err="1"/>
              <a:t>общелогические</a:t>
            </a:r>
            <a:r>
              <a:rPr lang="ru-RU" dirty="0"/>
              <a:t> методы и подходы: (анализ, синтез, индукция, дедукция, моделирование, сравнение, аналогия и др. // системный подход</a:t>
            </a:r>
            <a:r>
              <a:rPr lang="ru-RU" dirty="0" smtClean="0"/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 smtClean="0"/>
              <a:t>частные</a:t>
            </a:r>
            <a:r>
              <a:rPr lang="ru-RU" dirty="0" smtClean="0"/>
              <a:t> </a:t>
            </a:r>
            <a:r>
              <a:rPr lang="ru-RU" dirty="0"/>
              <a:t>- для родственных наук (статистические – в социологии - экономике</a:t>
            </a:r>
            <a:r>
              <a:rPr lang="ru-RU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 smtClean="0"/>
              <a:t>специальные</a:t>
            </a:r>
            <a:r>
              <a:rPr lang="ru-RU" dirty="0" smtClean="0"/>
              <a:t> </a:t>
            </a:r>
            <a:r>
              <a:rPr lang="ru-RU" dirty="0"/>
              <a:t>- для конкретной науки, области научного познания (статистико-экономический метод, экономико-математический метод, балансовый метод и др</a:t>
            </a:r>
            <a:r>
              <a:rPr lang="ru-RU" dirty="0" smtClean="0"/>
              <a:t>.)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860" y="0"/>
            <a:ext cx="818871" cy="68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853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7638"/>
            <a:ext cx="3891193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ОБЩАЯ КЛАССИФИКАЦИЯ МЕТОДОВ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66302"/>
            <a:ext cx="9144000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</a:rPr>
              <a:t>А</a:t>
            </a:r>
            <a:r>
              <a:rPr lang="ru-RU" dirty="0">
                <a:solidFill>
                  <a:prstClr val="black"/>
                </a:solidFill>
              </a:rPr>
              <a:t>)  Методы </a:t>
            </a:r>
            <a:r>
              <a:rPr lang="ru-RU" b="1" i="1" dirty="0">
                <a:solidFill>
                  <a:prstClr val="black"/>
                </a:solidFill>
              </a:rPr>
              <a:t>формальные</a:t>
            </a:r>
            <a:r>
              <a:rPr lang="ru-RU" dirty="0">
                <a:solidFill>
                  <a:prstClr val="black"/>
                </a:solidFill>
              </a:rPr>
              <a:t> и </a:t>
            </a:r>
            <a:r>
              <a:rPr lang="ru-RU" b="1" i="1" dirty="0">
                <a:solidFill>
                  <a:prstClr val="black"/>
                </a:solidFill>
              </a:rPr>
              <a:t>содержательные</a:t>
            </a:r>
            <a:r>
              <a:rPr lang="ru-RU" dirty="0">
                <a:solidFill>
                  <a:prstClr val="black"/>
                </a:solidFill>
              </a:rPr>
              <a:t>,  </a:t>
            </a:r>
            <a:r>
              <a:rPr lang="ru-RU" b="1" i="1" dirty="0">
                <a:solidFill>
                  <a:prstClr val="black"/>
                </a:solidFill>
              </a:rPr>
              <a:t>исторические</a:t>
            </a:r>
            <a:r>
              <a:rPr lang="ru-RU" dirty="0">
                <a:solidFill>
                  <a:prstClr val="black"/>
                </a:solidFill>
              </a:rPr>
              <a:t> и </a:t>
            </a:r>
            <a:r>
              <a:rPr lang="ru-RU" b="1" i="1" dirty="0">
                <a:solidFill>
                  <a:prstClr val="black"/>
                </a:solidFill>
              </a:rPr>
              <a:t>логические</a:t>
            </a:r>
            <a:r>
              <a:rPr lang="ru-RU" dirty="0">
                <a:solidFill>
                  <a:prstClr val="black"/>
                </a:solidFill>
              </a:rPr>
              <a:t>;</a:t>
            </a:r>
          </a:p>
          <a:p>
            <a:pPr lvl="0"/>
            <a:r>
              <a:rPr lang="ru-RU" b="1" dirty="0">
                <a:solidFill>
                  <a:prstClr val="black"/>
                </a:solidFill>
              </a:rPr>
              <a:t>Б</a:t>
            </a:r>
            <a:r>
              <a:rPr lang="ru-RU" dirty="0">
                <a:solidFill>
                  <a:prstClr val="black"/>
                </a:solidFill>
              </a:rPr>
              <a:t>) Методы </a:t>
            </a:r>
            <a:r>
              <a:rPr lang="ru-RU" b="1" i="1" dirty="0">
                <a:solidFill>
                  <a:prstClr val="black"/>
                </a:solidFill>
              </a:rPr>
              <a:t>исследования</a:t>
            </a:r>
            <a:r>
              <a:rPr lang="ru-RU" dirty="0">
                <a:solidFill>
                  <a:prstClr val="black"/>
                </a:solidFill>
              </a:rPr>
              <a:t> и методы </a:t>
            </a:r>
            <a:r>
              <a:rPr lang="ru-RU" b="1" i="1" dirty="0">
                <a:solidFill>
                  <a:prstClr val="black"/>
                </a:solidFill>
              </a:rPr>
              <a:t>изложения </a:t>
            </a:r>
            <a:r>
              <a:rPr lang="ru-RU" dirty="0">
                <a:solidFill>
                  <a:prstClr val="black"/>
                </a:solidFill>
              </a:rPr>
              <a:t>исследуемого материала. 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 </a:t>
            </a:r>
          </a:p>
          <a:p>
            <a:pPr lvl="0"/>
            <a:r>
              <a:rPr lang="ru-RU" b="1" dirty="0">
                <a:solidFill>
                  <a:prstClr val="black"/>
                </a:solidFill>
              </a:rPr>
              <a:t>В</a:t>
            </a:r>
            <a:r>
              <a:rPr lang="ru-RU" dirty="0">
                <a:solidFill>
                  <a:prstClr val="black"/>
                </a:solidFill>
              </a:rPr>
              <a:t>)</a:t>
            </a:r>
            <a:r>
              <a:rPr lang="ru-RU" b="1" i="1" dirty="0">
                <a:solidFill>
                  <a:prstClr val="black"/>
                </a:solidFill>
              </a:rPr>
              <a:t> Сквозные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(например: абстрагирование</a:t>
            </a:r>
            <a:r>
              <a:rPr lang="ru-RU" dirty="0">
                <a:solidFill>
                  <a:prstClr val="black"/>
                </a:solidFill>
              </a:rPr>
              <a:t>, индукция и </a:t>
            </a:r>
            <a:r>
              <a:rPr lang="ru-RU" dirty="0" smtClean="0">
                <a:solidFill>
                  <a:prstClr val="black"/>
                </a:solidFill>
              </a:rPr>
              <a:t>дедукция). </a:t>
            </a:r>
            <a:endParaRPr lang="ru-RU" dirty="0">
              <a:solidFill>
                <a:prstClr val="black"/>
              </a:solidFill>
            </a:endParaRPr>
          </a:p>
          <a:p>
            <a:pPr lvl="0"/>
            <a:r>
              <a:rPr lang="ru-RU" b="1" i="1" dirty="0" smtClean="0">
                <a:solidFill>
                  <a:prstClr val="black"/>
                </a:solidFill>
              </a:rPr>
              <a:t>     </a:t>
            </a:r>
            <a:r>
              <a:rPr lang="ru-RU" b="1" i="1" dirty="0">
                <a:solidFill>
                  <a:prstClr val="black"/>
                </a:solidFill>
              </a:rPr>
              <a:t>Этапные - </a:t>
            </a:r>
            <a:r>
              <a:rPr lang="ru-RU" dirty="0">
                <a:solidFill>
                  <a:prstClr val="black"/>
                </a:solidFill>
              </a:rPr>
              <a:t>методы, более или менее жестко связанные лишь определенными этапами исследования </a:t>
            </a:r>
            <a:r>
              <a:rPr lang="ru-RU" dirty="0" smtClean="0">
                <a:solidFill>
                  <a:prstClr val="black"/>
                </a:solidFill>
              </a:rPr>
              <a:t>: </a:t>
            </a:r>
            <a:r>
              <a:rPr lang="ru-RU" b="1" dirty="0" smtClean="0">
                <a:solidFill>
                  <a:prstClr val="black"/>
                </a:solidFill>
              </a:rPr>
              <a:t>методы </a:t>
            </a:r>
            <a:r>
              <a:rPr lang="ru-RU" b="1" u="sng" dirty="0">
                <a:solidFill>
                  <a:prstClr val="black"/>
                </a:solidFill>
              </a:rPr>
              <a:t>эмпирического</a:t>
            </a:r>
            <a:r>
              <a:rPr lang="ru-RU" b="1" dirty="0">
                <a:solidFill>
                  <a:prstClr val="black"/>
                </a:solidFill>
              </a:rPr>
              <a:t> </a:t>
            </a:r>
            <a:r>
              <a:rPr lang="ru-RU" dirty="0" smtClean="0">
                <a:solidFill>
                  <a:prstClr val="black"/>
                </a:solidFill>
              </a:rPr>
              <a:t>и </a:t>
            </a:r>
            <a:r>
              <a:rPr lang="ru-RU" b="1" dirty="0">
                <a:solidFill>
                  <a:prstClr val="black"/>
                </a:solidFill>
              </a:rPr>
              <a:t>методы </a:t>
            </a:r>
            <a:r>
              <a:rPr lang="ru-RU" b="1" u="sng" dirty="0">
                <a:solidFill>
                  <a:prstClr val="black"/>
                </a:solidFill>
              </a:rPr>
              <a:t>теоретического</a:t>
            </a:r>
            <a:r>
              <a:rPr lang="ru-RU" b="1" dirty="0">
                <a:solidFill>
                  <a:prstClr val="black"/>
                </a:solidFill>
              </a:rPr>
              <a:t> уровня</a:t>
            </a:r>
            <a:r>
              <a:rPr lang="ru-RU" dirty="0" smtClean="0">
                <a:solidFill>
                  <a:prstClr val="black"/>
                </a:solidFill>
              </a:rPr>
              <a:t>. познания</a:t>
            </a:r>
            <a:r>
              <a:rPr lang="ru-RU" dirty="0">
                <a:solidFill>
                  <a:prstClr val="black"/>
                </a:solidFill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551569"/>
            <a:ext cx="4080834" cy="313932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1" i="1" dirty="0" smtClean="0"/>
              <a:t>Методы </a:t>
            </a:r>
            <a:r>
              <a:rPr lang="ru-RU" b="1" i="1" dirty="0" smtClean="0">
                <a:solidFill>
                  <a:srgbClr val="C00000"/>
                </a:solidFill>
              </a:rPr>
              <a:t>эмпирического уровня</a:t>
            </a:r>
          </a:p>
          <a:p>
            <a:r>
              <a:rPr lang="ru-RU" dirty="0" smtClean="0"/>
              <a:t> </a:t>
            </a:r>
            <a:r>
              <a:rPr lang="ru-RU" b="1" dirty="0"/>
              <a:t>наблюдение;</a:t>
            </a:r>
            <a:endParaRPr lang="ru-RU" dirty="0"/>
          </a:p>
          <a:p>
            <a:r>
              <a:rPr lang="ru-RU" dirty="0"/>
              <a:t> </a:t>
            </a:r>
            <a:r>
              <a:rPr lang="ru-RU" b="1" dirty="0"/>
              <a:t>описание</a:t>
            </a:r>
            <a:r>
              <a:rPr lang="ru-RU" dirty="0"/>
              <a:t>;</a:t>
            </a:r>
          </a:p>
          <a:p>
            <a:r>
              <a:rPr lang="ru-RU" dirty="0"/>
              <a:t> сравнение;</a:t>
            </a:r>
          </a:p>
          <a:p>
            <a:r>
              <a:rPr lang="ru-RU" dirty="0"/>
              <a:t> счет;</a:t>
            </a:r>
          </a:p>
          <a:p>
            <a:r>
              <a:rPr lang="ru-RU" dirty="0"/>
              <a:t> </a:t>
            </a:r>
            <a:r>
              <a:rPr lang="ru-RU" b="1" dirty="0"/>
              <a:t>измерение</a:t>
            </a:r>
            <a:r>
              <a:rPr lang="ru-RU" dirty="0"/>
              <a:t>;</a:t>
            </a:r>
          </a:p>
          <a:p>
            <a:r>
              <a:rPr lang="ru-RU" dirty="0"/>
              <a:t> анкетный опрос;</a:t>
            </a:r>
          </a:p>
          <a:p>
            <a:r>
              <a:rPr lang="ru-RU" dirty="0"/>
              <a:t> собеседование;</a:t>
            </a:r>
          </a:p>
          <a:p>
            <a:r>
              <a:rPr lang="ru-RU" dirty="0"/>
              <a:t> тестирование;</a:t>
            </a:r>
          </a:p>
          <a:p>
            <a:r>
              <a:rPr lang="ru-RU" dirty="0"/>
              <a:t> </a:t>
            </a:r>
            <a:r>
              <a:rPr lang="ru-RU" b="1" dirty="0" smtClean="0"/>
              <a:t>эксперимент</a:t>
            </a:r>
            <a:r>
              <a:rPr lang="ru-RU" dirty="0"/>
              <a:t> </a:t>
            </a:r>
          </a:p>
          <a:p>
            <a:r>
              <a:rPr lang="ru-RU" dirty="0" smtClean="0"/>
              <a:t>и др.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26606" y="2487604"/>
            <a:ext cx="4283783" cy="313932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Методы </a:t>
            </a:r>
            <a:r>
              <a:rPr lang="ru-RU" b="1" i="1" dirty="0" smtClean="0">
                <a:solidFill>
                  <a:srgbClr val="C00000"/>
                </a:solidFill>
              </a:rPr>
              <a:t>теоретического уровня</a:t>
            </a:r>
            <a:r>
              <a:rPr lang="ru-RU" dirty="0" smtClean="0"/>
              <a:t>:</a:t>
            </a:r>
          </a:p>
          <a:p>
            <a:r>
              <a:rPr lang="ru-RU" dirty="0"/>
              <a:t> </a:t>
            </a:r>
            <a:r>
              <a:rPr lang="ru-RU" b="1" dirty="0" err="1"/>
              <a:t>общелогические</a:t>
            </a:r>
            <a:r>
              <a:rPr lang="ru-RU" b="1" dirty="0"/>
              <a:t> методы </a:t>
            </a:r>
            <a:endParaRPr lang="ru-RU" b="1" dirty="0" smtClean="0"/>
          </a:p>
          <a:p>
            <a:r>
              <a:rPr lang="ru-RU" dirty="0" smtClean="0"/>
              <a:t>(</a:t>
            </a:r>
            <a:r>
              <a:rPr lang="ru-RU" dirty="0"/>
              <a:t>анализ, синтез, </a:t>
            </a:r>
            <a:r>
              <a:rPr lang="ru-RU" dirty="0" smtClean="0"/>
              <a:t>индукция, дедукция, аналогия) </a:t>
            </a:r>
            <a:endParaRPr lang="ru-RU" dirty="0"/>
          </a:p>
          <a:p>
            <a:r>
              <a:rPr lang="ru-RU" dirty="0" smtClean="0"/>
              <a:t> </a:t>
            </a:r>
            <a:r>
              <a:rPr lang="ru-RU" b="1" dirty="0"/>
              <a:t>аксиоматический</a:t>
            </a:r>
            <a:r>
              <a:rPr lang="ru-RU" dirty="0"/>
              <a:t>;</a:t>
            </a:r>
          </a:p>
          <a:p>
            <a:r>
              <a:rPr lang="ru-RU" dirty="0"/>
              <a:t> </a:t>
            </a:r>
            <a:r>
              <a:rPr lang="ru-RU" b="1" dirty="0" smtClean="0"/>
              <a:t>гипотетико-дедуктивный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 </a:t>
            </a:r>
            <a:r>
              <a:rPr lang="ru-RU" dirty="0" smtClean="0"/>
              <a:t>формализация;</a:t>
            </a:r>
            <a:endParaRPr lang="ru-RU" dirty="0"/>
          </a:p>
          <a:p>
            <a:r>
              <a:rPr lang="ru-RU" dirty="0"/>
              <a:t> абстрагирование;</a:t>
            </a:r>
          </a:p>
          <a:p>
            <a:r>
              <a:rPr lang="ru-RU" dirty="0"/>
              <a:t> обобщение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 идеализация</a:t>
            </a:r>
          </a:p>
          <a:p>
            <a:r>
              <a:rPr lang="ru-RU" dirty="0"/>
              <a:t> </a:t>
            </a:r>
            <a:r>
              <a:rPr lang="ru-RU" dirty="0" smtClean="0"/>
              <a:t>мысленный </a:t>
            </a:r>
            <a:r>
              <a:rPr lang="ru-RU" dirty="0"/>
              <a:t>эксперимент </a:t>
            </a:r>
            <a:r>
              <a:rPr lang="ru-RU" dirty="0" smtClean="0"/>
              <a:t> и др.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542" y="5740006"/>
            <a:ext cx="4572000" cy="369332"/>
          </a:xfrm>
          <a:prstGeom prst="rect">
            <a:avLst/>
          </a:prstGeom>
          <a:solidFill>
            <a:srgbClr val="00FFFF"/>
          </a:solidFill>
        </p:spPr>
        <p:txBody>
          <a:bodyPr>
            <a:spAutoFit/>
          </a:bodyPr>
          <a:lstStyle/>
          <a:p>
            <a:r>
              <a:rPr lang="ru-RU" b="1" dirty="0" smtClean="0"/>
              <a:t>Методы </a:t>
            </a:r>
            <a:r>
              <a:rPr lang="ru-RU" b="1" dirty="0" err="1"/>
              <a:t>метатеоретического</a:t>
            </a:r>
            <a:r>
              <a:rPr lang="ru-RU" dirty="0"/>
              <a:t> </a:t>
            </a:r>
            <a:r>
              <a:rPr lang="en-US" dirty="0" smtClean="0"/>
              <a:t> </a:t>
            </a:r>
            <a:r>
              <a:rPr lang="ru-RU" dirty="0" smtClean="0"/>
              <a:t>уровня :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542" y="6139857"/>
            <a:ext cx="2483768" cy="646331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r>
              <a:rPr lang="ru-RU" dirty="0"/>
              <a:t> диалектический;</a:t>
            </a:r>
          </a:p>
          <a:p>
            <a:r>
              <a:rPr lang="ru-RU" dirty="0"/>
              <a:t> метафизический;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51720" y="6139858"/>
            <a:ext cx="2952328" cy="646331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r>
              <a:rPr lang="ru-RU" dirty="0"/>
              <a:t> герменевтический;</a:t>
            </a:r>
          </a:p>
          <a:p>
            <a:r>
              <a:rPr lang="ru-RU" dirty="0"/>
              <a:t> системного анализа и др.</a:t>
            </a:r>
          </a:p>
        </p:txBody>
      </p:sp>
    </p:spTree>
    <p:extLst>
      <p:ext uri="{BB962C8B-B14F-4D97-AF65-F5344CB8AC3E}">
        <p14:creationId xmlns:p14="http://schemas.microsoft.com/office/powerpoint/2010/main" val="1273807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7895" y="27638"/>
            <a:ext cx="4639475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МЕТОДЫ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ЭМПИРИЧЕСКОГО</a:t>
            </a:r>
            <a:r>
              <a:rPr lang="ru-RU" b="1" dirty="0">
                <a:solidFill>
                  <a:srgbClr val="002060"/>
                </a:solidFill>
              </a:rPr>
              <a:t> ИССЛЕДОВАНИЯ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169" y="396970"/>
            <a:ext cx="910883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i="1" u="sng" dirty="0">
                <a:solidFill>
                  <a:srgbClr val="0070C0"/>
                </a:solidFill>
              </a:rPr>
              <a:t>Задачи</a:t>
            </a:r>
            <a:r>
              <a:rPr lang="ru-RU" b="1" dirty="0"/>
              <a:t> эмпирического исследования</a:t>
            </a:r>
            <a:r>
              <a:rPr lang="ru-RU" dirty="0"/>
              <a:t> </a:t>
            </a:r>
            <a:r>
              <a:rPr lang="ru-RU" dirty="0" smtClean="0"/>
              <a:t> связаны </a:t>
            </a:r>
            <a:r>
              <a:rPr lang="ru-RU" dirty="0"/>
              <a:t>с выявлением, точным </a:t>
            </a:r>
            <a:endParaRPr lang="ru-RU" dirty="0" smtClean="0"/>
          </a:p>
          <a:p>
            <a:pPr algn="just"/>
            <a:r>
              <a:rPr lang="ru-RU" dirty="0" smtClean="0"/>
              <a:t>описанием </a:t>
            </a:r>
            <a:r>
              <a:rPr lang="ru-RU" dirty="0"/>
              <a:t>и </a:t>
            </a:r>
            <a:r>
              <a:rPr lang="ru-RU" dirty="0" smtClean="0"/>
              <a:t>изучением </a:t>
            </a:r>
            <a:r>
              <a:rPr lang="ru-RU" dirty="0"/>
              <a:t>различных факторов </a:t>
            </a:r>
            <a:r>
              <a:rPr lang="ru-RU" dirty="0" smtClean="0"/>
              <a:t>явлений </a:t>
            </a:r>
            <a:r>
              <a:rPr lang="ru-RU" dirty="0"/>
              <a:t>и </a:t>
            </a:r>
            <a:r>
              <a:rPr lang="ru-RU" dirty="0" smtClean="0"/>
              <a:t>процессов как предметов опыта 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28782" y="1124744"/>
            <a:ext cx="9108831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u="sng" dirty="0">
                <a:solidFill>
                  <a:srgbClr val="0070C0"/>
                </a:solidFill>
                <a:latin typeface="Times New Roman"/>
                <a:ea typeface="Calibri"/>
              </a:rPr>
              <a:t>Структуру</a:t>
            </a:r>
            <a:r>
              <a:rPr lang="ru-RU" b="1" i="1" dirty="0">
                <a:solidFill>
                  <a:srgbClr val="0070C0"/>
                </a:solidFill>
                <a:latin typeface="Times New Roman"/>
                <a:ea typeface="Calibri"/>
              </a:rPr>
              <a:t> </a:t>
            </a:r>
            <a:r>
              <a:rPr lang="ru-RU" b="1" i="1" dirty="0">
                <a:solidFill>
                  <a:srgbClr val="000000"/>
                </a:solidFill>
                <a:latin typeface="Times New Roman"/>
                <a:ea typeface="Calibri"/>
              </a:rPr>
              <a:t>эмпирического уровня исследования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составляют </a:t>
            </a:r>
            <a:endParaRPr lang="ru-RU" dirty="0" smtClean="0">
              <a:solidFill>
                <a:srgbClr val="000000"/>
              </a:solidFill>
              <a:latin typeface="Times New Roman"/>
              <a:ea typeface="Calibri"/>
            </a:endParaRPr>
          </a:p>
          <a:p>
            <a:r>
              <a:rPr lang="ru-RU" b="1" u="sng" dirty="0" smtClean="0">
                <a:solidFill>
                  <a:srgbClr val="000000"/>
                </a:solidFill>
                <a:latin typeface="Times New Roman"/>
                <a:ea typeface="Calibri"/>
              </a:rPr>
              <a:t>факты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b="1" u="sng" dirty="0">
                <a:solidFill>
                  <a:srgbClr val="000000"/>
                </a:solidFill>
                <a:latin typeface="Times New Roman"/>
                <a:ea typeface="Calibri"/>
              </a:rPr>
              <a:t>эмпирические обобщения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и </a:t>
            </a:r>
            <a:r>
              <a:rPr lang="ru-RU" b="1" u="sng" dirty="0">
                <a:solidFill>
                  <a:srgbClr val="000000"/>
                </a:solidFill>
                <a:latin typeface="Times New Roman"/>
                <a:ea typeface="Calibri"/>
              </a:rPr>
              <a:t>эмпирические законы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(зависимости).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1771075"/>
            <a:ext cx="361002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Основные Эмпирические </a:t>
            </a:r>
            <a:r>
              <a:rPr lang="ru-RU" b="1" dirty="0">
                <a:solidFill>
                  <a:srgbClr val="FF0000"/>
                </a:solidFill>
              </a:rPr>
              <a:t>Методы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28783" y="2140407"/>
            <a:ext cx="9172781" cy="175432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</a:t>
            </a:r>
            <a:r>
              <a:rPr lang="ru-RU" b="1" i="1" u="sng" dirty="0" smtClean="0">
                <a:solidFill>
                  <a:srgbClr val="C00000"/>
                </a:solidFill>
              </a:rPr>
              <a:t> Наблюдение</a:t>
            </a:r>
            <a:r>
              <a:rPr lang="ru-RU" u="sng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— целенаправленное изучение предметов, опирающееся в основном на данные органов чувств (ощущения, восприятия, представления</a:t>
            </a:r>
            <a:r>
              <a:rPr lang="ru-RU" dirty="0" smtClean="0"/>
              <a:t>) и показания приборов.</a:t>
            </a:r>
          </a:p>
          <a:p>
            <a:r>
              <a:rPr lang="ru-RU" b="1" i="1" dirty="0" smtClean="0"/>
              <a:t>Требования к наблюдению</a:t>
            </a:r>
            <a:r>
              <a:rPr lang="ru-RU" dirty="0" smtClean="0"/>
              <a:t>:</a:t>
            </a:r>
            <a:r>
              <a:rPr lang="ru-RU" dirty="0"/>
              <a:t> планомерность, целенаправленность, активность, системность. </a:t>
            </a:r>
            <a:r>
              <a:rPr lang="ru-RU" dirty="0" smtClean="0"/>
              <a:t>     </a:t>
            </a:r>
            <a:r>
              <a:rPr lang="ru-RU" b="1" i="1" dirty="0" smtClean="0"/>
              <a:t>Виды</a:t>
            </a:r>
            <a:r>
              <a:rPr lang="ru-RU" dirty="0" smtClean="0"/>
              <a:t>: </a:t>
            </a:r>
          </a:p>
          <a:p>
            <a:r>
              <a:rPr lang="ru-RU" dirty="0" smtClean="0"/>
              <a:t>фиксирующие </a:t>
            </a:r>
            <a:r>
              <a:rPr lang="ru-RU" dirty="0"/>
              <a:t>наблюдения (восприятие отдельных сторон объекта) </a:t>
            </a:r>
            <a:r>
              <a:rPr lang="ru-RU" dirty="0" smtClean="0"/>
              <a:t> флюктуирующие </a:t>
            </a:r>
            <a:r>
              <a:rPr lang="ru-RU" dirty="0"/>
              <a:t>наблюдения (восприятие объекта в целом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307" y="3908979"/>
            <a:ext cx="9050742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i="1" u="sng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Описание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– фиксация средствами естественного или искусственного языка сведений об объектах, данных и наблюдении. Передает результаты наблюдений с помощью знаковых средств.</a:t>
            </a:r>
            <a:endParaRPr lang="ru-RU" dirty="0"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169" y="4829859"/>
            <a:ext cx="9044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u="sng" dirty="0">
                <a:solidFill>
                  <a:srgbClr val="FF0000"/>
                </a:solidFill>
              </a:rPr>
              <a:t>Сравнение</a:t>
            </a:r>
            <a:r>
              <a:rPr lang="ru-RU" dirty="0"/>
              <a:t> – установление сходства и различия объектов, процессов путем их сопоставления непосредственно или опосредованно. — познавательная операция, лежащая в основе суждений о сходстве или различии объектов. </a:t>
            </a:r>
            <a:endParaRPr lang="ru-RU" dirty="0" smtClean="0"/>
          </a:p>
          <a:p>
            <a:pPr algn="just"/>
            <a:r>
              <a:rPr lang="ru-RU" dirty="0" smtClean="0"/>
              <a:t>1.Сравнение </a:t>
            </a:r>
            <a:r>
              <a:rPr lang="ru-RU" dirty="0"/>
              <a:t>имеет смысл только в совокупности «однородных» предметов, образующих </a:t>
            </a:r>
            <a:r>
              <a:rPr lang="ru-RU" dirty="0" smtClean="0"/>
              <a:t>класс. </a:t>
            </a:r>
          </a:p>
          <a:p>
            <a:pPr algn="just"/>
            <a:r>
              <a:rPr lang="ru-RU" dirty="0" smtClean="0"/>
              <a:t>2.Сравнение </a:t>
            </a:r>
            <a:r>
              <a:rPr lang="ru-RU" dirty="0"/>
              <a:t>предметов в классе осуществляется по признакам, существенным для данного </a:t>
            </a:r>
            <a:r>
              <a:rPr lang="ru-RU" dirty="0" smtClean="0"/>
              <a:t>рассмотрения.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25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7895" y="27638"/>
            <a:ext cx="4639475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МЕТОДЫ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ЭМПИРИЧЕСКОГО</a:t>
            </a:r>
            <a:r>
              <a:rPr lang="ru-RU" b="1" dirty="0">
                <a:solidFill>
                  <a:srgbClr val="002060"/>
                </a:solidFill>
              </a:rPr>
              <a:t> ИССЛЕДОВАНИЯ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87841"/>
            <a:ext cx="9144000" cy="6463308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pPr algn="just"/>
            <a:r>
              <a:rPr lang="ru-RU" b="1" i="1" u="sng" dirty="0">
                <a:solidFill>
                  <a:srgbClr val="C00000"/>
                </a:solidFill>
              </a:rPr>
              <a:t>Эксперимент</a:t>
            </a:r>
            <a:r>
              <a:rPr lang="ru-RU" dirty="0"/>
              <a:t> – изучение объекта, основанное на активном, </a:t>
            </a:r>
          </a:p>
          <a:p>
            <a:pPr algn="just"/>
            <a:r>
              <a:rPr lang="ru-RU" dirty="0" smtClean="0"/>
              <a:t>целенаправленном </a:t>
            </a:r>
            <a:r>
              <a:rPr lang="ru-RU" dirty="0"/>
              <a:t>воздействии на него путем создания искусственных или использования естественных условий, необходимых для выяснения соответствующих свойств, характеристик, зависимостей и других особенностей. </a:t>
            </a:r>
            <a:endParaRPr lang="ru-RU" dirty="0" smtClean="0"/>
          </a:p>
          <a:p>
            <a:pPr algn="just"/>
            <a:r>
              <a:rPr lang="ru-RU" b="1" i="1" dirty="0" smtClean="0">
                <a:solidFill>
                  <a:srgbClr val="C00000"/>
                </a:solidFill>
              </a:rPr>
              <a:t>Цели эксперимента</a:t>
            </a:r>
            <a:r>
              <a:rPr lang="ru-RU" dirty="0" smtClean="0">
                <a:solidFill>
                  <a:srgbClr val="C00000"/>
                </a:solidFill>
              </a:rPr>
              <a:t>:</a:t>
            </a:r>
            <a:r>
              <a:rPr lang="ru-RU" dirty="0" smtClean="0"/>
              <a:t> </a:t>
            </a:r>
            <a:r>
              <a:rPr lang="ru-RU" dirty="0"/>
              <a:t>обнаружения новых свойств объекта; проверки правильности теоретических положений; демонстрации, какого – либо явления. </a:t>
            </a:r>
          </a:p>
          <a:p>
            <a:endParaRPr lang="ru-RU" b="1" dirty="0" smtClean="0"/>
          </a:p>
          <a:p>
            <a:r>
              <a:rPr lang="ru-RU" b="1" dirty="0" smtClean="0"/>
              <a:t>			</a:t>
            </a:r>
            <a:r>
              <a:rPr lang="ru-RU" b="1" dirty="0" smtClean="0">
                <a:solidFill>
                  <a:srgbClr val="C00000"/>
                </a:solidFill>
              </a:rPr>
              <a:t>Виды </a:t>
            </a:r>
            <a:r>
              <a:rPr lang="ru-RU" b="1" dirty="0">
                <a:solidFill>
                  <a:srgbClr val="C00000"/>
                </a:solidFill>
              </a:rPr>
              <a:t>экспериментов</a:t>
            </a:r>
            <a:r>
              <a:rPr lang="ru-RU" dirty="0"/>
              <a:t>:</a:t>
            </a:r>
          </a:p>
          <a:p>
            <a:r>
              <a:rPr lang="ru-RU" dirty="0"/>
              <a:t>- </a:t>
            </a:r>
            <a:r>
              <a:rPr lang="ru-RU" b="1" dirty="0"/>
              <a:t>Естественный </a:t>
            </a:r>
            <a:r>
              <a:rPr lang="ru-RU" dirty="0"/>
              <a:t>– предполагает проведение опытов в естественных условиях существования объекта.</a:t>
            </a:r>
          </a:p>
          <a:p>
            <a:r>
              <a:rPr lang="ru-RU" dirty="0"/>
              <a:t>- </a:t>
            </a:r>
            <a:r>
              <a:rPr lang="ru-RU" b="1" dirty="0"/>
              <a:t>Информационный </a:t>
            </a:r>
            <a:r>
              <a:rPr lang="ru-RU" dirty="0"/>
              <a:t>– используется для изучения воздействия определенной информации на объект исследования.</a:t>
            </a:r>
          </a:p>
          <a:p>
            <a:r>
              <a:rPr lang="ru-RU" dirty="0"/>
              <a:t>- </a:t>
            </a:r>
            <a:r>
              <a:rPr lang="ru-RU" b="1" dirty="0"/>
              <a:t>Искусственный</a:t>
            </a:r>
            <a:r>
              <a:rPr lang="ru-RU" dirty="0"/>
              <a:t> – предполагает формирование искусственных условий.</a:t>
            </a:r>
          </a:p>
          <a:p>
            <a:r>
              <a:rPr lang="ru-RU" dirty="0"/>
              <a:t>- </a:t>
            </a:r>
            <a:r>
              <a:rPr lang="ru-RU" b="1" dirty="0"/>
              <a:t>Констатирующий</a:t>
            </a:r>
            <a:r>
              <a:rPr lang="ru-RU" dirty="0"/>
              <a:t> – используется для проверки определенных предположений.</a:t>
            </a:r>
          </a:p>
          <a:p>
            <a:r>
              <a:rPr lang="ru-RU" dirty="0"/>
              <a:t>- </a:t>
            </a:r>
            <a:r>
              <a:rPr lang="ru-RU" b="1" dirty="0"/>
              <a:t>Лабораторный</a:t>
            </a:r>
            <a:r>
              <a:rPr lang="ru-RU" dirty="0"/>
              <a:t> – проводится в лабораторных условиях с применением типовых приборов, установок, оборудования.</a:t>
            </a:r>
          </a:p>
          <a:p>
            <a:r>
              <a:rPr lang="ru-RU" dirty="0"/>
              <a:t>- </a:t>
            </a:r>
            <a:r>
              <a:rPr lang="ru-RU" b="1" dirty="0"/>
              <a:t>Обычный </a:t>
            </a:r>
            <a:r>
              <a:rPr lang="ru-RU" dirty="0"/>
              <a:t>– включает экспериментатора как познающего субъекта; объект или предмет исследования и средства, при помощи которых осуществляется эксперимент</a:t>
            </a:r>
          </a:p>
          <a:p>
            <a:r>
              <a:rPr lang="ru-RU" dirty="0"/>
              <a:t>- </a:t>
            </a:r>
            <a:r>
              <a:rPr lang="ru-RU" b="1" dirty="0"/>
              <a:t>Поисковый</a:t>
            </a:r>
            <a:r>
              <a:rPr lang="ru-RU" dirty="0"/>
              <a:t> – проводится, если затруднена классификация факторов, влияющих на изучаемое явление.</a:t>
            </a:r>
          </a:p>
          <a:p>
            <a:r>
              <a:rPr lang="ru-RU" dirty="0"/>
              <a:t>- </a:t>
            </a:r>
            <a:r>
              <a:rPr lang="ru-RU" b="1" dirty="0"/>
              <a:t>Преобразующий </a:t>
            </a:r>
            <a:r>
              <a:rPr lang="ru-RU" dirty="0"/>
              <a:t>– включает активное изменение структуры и функций объекта.</a:t>
            </a:r>
          </a:p>
          <a:p>
            <a:r>
              <a:rPr lang="ru-RU" dirty="0"/>
              <a:t>- </a:t>
            </a:r>
            <a:r>
              <a:rPr lang="ru-RU" b="1" dirty="0"/>
              <a:t>Решающий </a:t>
            </a:r>
            <a:r>
              <a:rPr lang="ru-RU" dirty="0"/>
              <a:t>– ставится для проверки справедливости основных положений фундаментальных теорий и другие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11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МЕТОДЫ ТЕОРЕТИЧЕСКОГО ИССЛЕДОВАНИЯ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3861048"/>
            <a:ext cx="5724128" cy="25853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b="1" u="sng" dirty="0"/>
              <a:t>1. Группа дедуктивных подходов и методов:</a:t>
            </a:r>
            <a:endParaRPr lang="ru-RU" dirty="0"/>
          </a:p>
          <a:p>
            <a:r>
              <a:rPr lang="ru-RU" dirty="0"/>
              <a:t>1) </a:t>
            </a:r>
            <a:r>
              <a:rPr lang="ru-RU" b="1" i="1" dirty="0"/>
              <a:t>аксиоматический;</a:t>
            </a:r>
            <a:endParaRPr lang="ru-RU" dirty="0"/>
          </a:p>
          <a:p>
            <a:r>
              <a:rPr lang="ru-RU" dirty="0"/>
              <a:t>2) </a:t>
            </a:r>
            <a:r>
              <a:rPr lang="ru-RU" b="1" i="1" dirty="0" smtClean="0"/>
              <a:t>гипотетико-дедуктивный и др.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b="1" u="sng" dirty="0"/>
              <a:t>2. Группа исторических подходов и методов:</a:t>
            </a:r>
            <a:endParaRPr lang="ru-RU" dirty="0"/>
          </a:p>
          <a:p>
            <a:r>
              <a:rPr lang="ru-RU" dirty="0"/>
              <a:t>1) конкретно-исторический (собственно исторический);</a:t>
            </a:r>
          </a:p>
          <a:p>
            <a:r>
              <a:rPr lang="ru-RU" dirty="0"/>
              <a:t>2) абстрактно-исторический (реконструкционный).</a:t>
            </a:r>
          </a:p>
          <a:p>
            <a:r>
              <a:rPr lang="ru-RU" dirty="0"/>
              <a:t> </a:t>
            </a:r>
          </a:p>
          <a:p>
            <a:r>
              <a:rPr lang="ru-RU" b="1" u="sng" dirty="0"/>
              <a:t>3. Группа системных подходов и методов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665"/>
            <a:ext cx="9144000" cy="295927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dirty="0"/>
              <a:t>На </a:t>
            </a:r>
            <a:r>
              <a:rPr lang="ru-RU" b="1" u="sng" dirty="0">
                <a:solidFill>
                  <a:srgbClr val="002060"/>
                </a:solidFill>
              </a:rPr>
              <a:t>теоретическом уровне </a:t>
            </a:r>
            <a:r>
              <a:rPr lang="ru-RU" dirty="0"/>
              <a:t>происходит разработка и теоретическая </a:t>
            </a:r>
            <a:endParaRPr lang="ru-RU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/>
              <a:t>репрезентация </a:t>
            </a:r>
            <a:r>
              <a:rPr lang="ru-RU" dirty="0"/>
              <a:t>наиболее фундаментальных закономерностей и взаимосвязей изучаемой предметной области. </a:t>
            </a:r>
            <a:endParaRPr lang="ru-RU" dirty="0" smtClean="0"/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Содержание </a:t>
            </a:r>
            <a:r>
              <a:rPr lang="ru-RU" b="1" u="sng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методологии теоретического уровня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исследования может быть представлено на основе выделения двух классов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методологических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структур  (</a:t>
            </a:r>
            <a:r>
              <a:rPr lang="ru-RU" sz="1600" dirty="0" err="1" smtClean="0">
                <a:latin typeface="Times New Roman"/>
                <a:ea typeface="Calibri"/>
                <a:cs typeface="Times New Roman"/>
              </a:rPr>
              <a:t>Е.В.Ушаков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600" i="1" dirty="0" smtClean="0">
                <a:latin typeface="Times New Roman"/>
                <a:ea typeface="Calibri"/>
                <a:cs typeface="Times New Roman"/>
              </a:rPr>
              <a:t>Введение в философию и методологию науки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):</a:t>
            </a:r>
            <a:endParaRPr lang="ru-RU" dirty="0"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класс 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операций и действий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логического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характера (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общелогические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 методы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)</a:t>
            </a:r>
            <a:r>
              <a:rPr lang="ru-RU" dirty="0" smtClean="0">
                <a:latin typeface="Times New Roman"/>
                <a:ea typeface="Calibri"/>
                <a:cs typeface="Aharoni" panose="02010803020104030203" pitchFamily="2" charset="-79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класс 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развитых </a:t>
            </a:r>
            <a:r>
              <a:rPr lang="ru-RU" dirty="0" smtClean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подходов 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и </a:t>
            </a:r>
            <a:r>
              <a:rPr lang="ru-RU" dirty="0" smtClean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методов, задействованных в разработке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Aharoni" panose="02010803020104030203" pitchFamily="2" charset="-79"/>
              </a:rPr>
              <a:t>научной теории</a:t>
            </a:r>
            <a:r>
              <a:rPr lang="ru-RU" dirty="0" smtClean="0">
                <a:latin typeface="Times New Roman"/>
                <a:ea typeface="Calibri"/>
                <a:cs typeface="Aharoni" panose="02010803020104030203" pitchFamily="2" charset="-79"/>
              </a:rPr>
              <a:t>. (собственно  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теоретические методы</a:t>
            </a:r>
            <a:r>
              <a:rPr lang="ru-RU" dirty="0" smtClean="0">
                <a:latin typeface="Times New Roman"/>
                <a:ea typeface="Calibri"/>
                <a:cs typeface="Aharoni" panose="02010803020104030203" pitchFamily="2" charset="-79"/>
              </a:rPr>
              <a:t>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dirty="0"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687" y="4226999"/>
            <a:ext cx="3158942" cy="2308324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none">
            <a:spAutoFit/>
          </a:bodyPr>
          <a:lstStyle/>
          <a:p>
            <a:r>
              <a:rPr lang="ru-RU" dirty="0" smtClean="0"/>
              <a:t>1</a:t>
            </a:r>
            <a:r>
              <a:rPr lang="ru-RU" dirty="0"/>
              <a:t>) анализ и синтез;</a:t>
            </a:r>
          </a:p>
          <a:p>
            <a:r>
              <a:rPr lang="ru-RU" dirty="0"/>
              <a:t>2) абстрагирование;</a:t>
            </a:r>
          </a:p>
          <a:p>
            <a:r>
              <a:rPr lang="ru-RU" dirty="0"/>
              <a:t>3) идеализация;</a:t>
            </a:r>
          </a:p>
          <a:p>
            <a:r>
              <a:rPr lang="ru-RU" dirty="0"/>
              <a:t>4) аналогия;</a:t>
            </a:r>
          </a:p>
          <a:p>
            <a:r>
              <a:rPr lang="ru-RU" dirty="0"/>
              <a:t>4) формализация;</a:t>
            </a:r>
          </a:p>
          <a:p>
            <a:r>
              <a:rPr lang="ru-RU" dirty="0"/>
              <a:t>5) дедукция и индукция;</a:t>
            </a:r>
          </a:p>
          <a:p>
            <a:r>
              <a:rPr lang="ru-RU" dirty="0"/>
              <a:t>6) классификация и типология</a:t>
            </a:r>
            <a:endParaRPr lang="ru-RU" b="1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43318" y="3446869"/>
            <a:ext cx="5700682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Класс </a:t>
            </a:r>
            <a:r>
              <a:rPr lang="ru-RU" dirty="0" smtClean="0"/>
              <a:t>собственно </a:t>
            </a:r>
            <a:r>
              <a:rPr lang="ru-RU" b="1" dirty="0" smtClean="0">
                <a:solidFill>
                  <a:srgbClr val="FF0000"/>
                </a:solidFill>
              </a:rPr>
              <a:t>теоретические </a:t>
            </a:r>
            <a:r>
              <a:rPr lang="ru-RU" b="1" dirty="0" smtClean="0"/>
              <a:t>подходов и методов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291" y="3559853"/>
            <a:ext cx="3168338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Класс </a:t>
            </a:r>
            <a:r>
              <a:rPr lang="ru-RU" b="1" dirty="0">
                <a:solidFill>
                  <a:srgbClr val="FF0000"/>
                </a:solidFill>
              </a:rPr>
              <a:t>логических</a:t>
            </a:r>
            <a:r>
              <a:rPr lang="ru-RU" b="1" dirty="0"/>
              <a:t> </a:t>
            </a:r>
            <a:r>
              <a:rPr lang="ru-RU" b="1" dirty="0" smtClean="0"/>
              <a:t>действий</a:t>
            </a:r>
          </a:p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[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общелогические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 методы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6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0432"/>
            <a:ext cx="5558381" cy="52322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>
            <a:spAutoFit/>
          </a:bodyPr>
          <a:lstStyle/>
          <a:p>
            <a:r>
              <a:rPr lang="ru-RU" sz="28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Общелогические</a:t>
            </a:r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 приемы и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методы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63434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Анализ</a:t>
            </a:r>
            <a:r>
              <a:rPr lang="ru-RU" i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(греч.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analysis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— разложение) — метод исследования, суть которого в том, что предмет изучения мысленно или практически расчленяется на составные элементы (части объекта или его признаки, свойства, отношения) и каждая из частей исследуется отдельно, например, </a:t>
            </a:r>
            <a:r>
              <a:rPr lang="ru-RU" i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исследование себестоимости по составу затрат на ее формирование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indent="449580" algn="just">
              <a:spcAft>
                <a:spcPts val="0"/>
              </a:spcAft>
            </a:pPr>
            <a:endParaRPr lang="ru-RU" b="1" i="1" u="sng" dirty="0" smtClean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Синтез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(греч.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synthesis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— соединение) — этот метод исследования позволяет осуществлять соединение элементов (частей) объекта, расчлененного в процессе анализа, устанавливать связи между ними и познавать объекты исследования как единое целое.</a:t>
            </a: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 изучении конкретного объекта исследования, как правило, анализ и синтез используются одновременно, поскольку они взаимосвязаны.</a:t>
            </a:r>
          </a:p>
          <a:p>
            <a:pPr indent="449580" algn="just">
              <a:spcAft>
                <a:spcPts val="0"/>
              </a:spcAft>
            </a:pPr>
            <a:endParaRPr lang="ru-RU" b="1" i="1" u="sng" dirty="0" smtClean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Классификация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представляет собой распределение предметов, явлений и понятий по классам, группам, отделам, разрядам в зависимости от общих признаков, например, классификация затрат, основных средств, материалов, счетов бухгалтерского учета и т.д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smtClean="0"/>
              <a:t>      </a:t>
            </a:r>
          </a:p>
          <a:p>
            <a:pPr algn="just"/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</a:t>
            </a:r>
            <a:r>
              <a:rPr lang="ru-RU" b="1" i="1" u="sng" dirty="0" smtClean="0">
                <a:solidFill>
                  <a:srgbClr val="C00000"/>
                </a:solidFill>
              </a:rPr>
              <a:t>Индукция</a:t>
            </a:r>
            <a:r>
              <a:rPr lang="ru-RU" dirty="0" smtClean="0"/>
              <a:t> </a:t>
            </a:r>
            <a:r>
              <a:rPr lang="ru-RU" dirty="0"/>
              <a:t>(лат. </a:t>
            </a:r>
            <a:r>
              <a:rPr lang="ru-RU" dirty="0" err="1"/>
              <a:t>inductio</a:t>
            </a:r>
            <a:r>
              <a:rPr lang="ru-RU" dirty="0"/>
              <a:t> — наведение) — это такой метод познания, при котором по частным факторам и явлениям выводятся общие принципы и законы. </a:t>
            </a:r>
            <a:endParaRPr lang="ru-RU" dirty="0" smtClean="0"/>
          </a:p>
          <a:p>
            <a:pPr algn="just"/>
            <a:r>
              <a:rPr lang="ru-RU" dirty="0"/>
              <a:t>О</a:t>
            </a:r>
            <a:r>
              <a:rPr lang="ru-RU" dirty="0" smtClean="0"/>
              <a:t>бщий </a:t>
            </a:r>
            <a:r>
              <a:rPr lang="ru-RU" dirty="0"/>
              <a:t>вывод о признаках совокупности элементов делается на основе исследования части элементов этой совокупности. При этом исследуемые факты отбираются по заранее выработанному </a:t>
            </a:r>
            <a:r>
              <a:rPr lang="ru-RU" dirty="0" smtClean="0"/>
              <a:t>плану.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Полная индукция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dirty="0"/>
              <a:t>обобщение относится к конечно-обозримой области </a:t>
            </a:r>
            <a:r>
              <a:rPr lang="ru-RU" sz="1600" dirty="0" smtClean="0"/>
              <a:t>фактов.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Неполная индукция- </a:t>
            </a:r>
            <a:r>
              <a:rPr lang="ru-RU" sz="1600" dirty="0"/>
              <a:t>обобщение относится к бесконечной или конечно-необозримой области </a:t>
            </a:r>
            <a:r>
              <a:rPr lang="ru-RU" sz="1600" dirty="0" smtClean="0"/>
              <a:t>фактов, заключение носит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вероятностный</a:t>
            </a:r>
            <a:r>
              <a:rPr lang="ru-RU" sz="1600" dirty="0" smtClean="0"/>
              <a:t> характер.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.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5805264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Виды </a:t>
            </a:r>
            <a:r>
              <a:rPr lang="ru-RU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Индукции: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0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0432"/>
            <a:ext cx="5558381" cy="52322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>
            <a:spAutoFit/>
          </a:bodyPr>
          <a:lstStyle/>
          <a:p>
            <a:r>
              <a:rPr lang="ru-RU" sz="28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Общелогические</a:t>
            </a:r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 приемы и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методы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" y="594079"/>
            <a:ext cx="909405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	</a:t>
            </a:r>
            <a:r>
              <a:rPr lang="ru-RU" b="1" u="sng" dirty="0" smtClean="0">
                <a:solidFill>
                  <a:srgbClr val="C00000"/>
                </a:solidFill>
              </a:rPr>
              <a:t>Дедукция</a:t>
            </a:r>
            <a:r>
              <a:rPr lang="ru-RU" dirty="0" smtClean="0"/>
              <a:t> </a:t>
            </a:r>
            <a:r>
              <a:rPr lang="ru-RU" dirty="0"/>
              <a:t>(лат. </a:t>
            </a:r>
            <a:r>
              <a:rPr lang="ru-RU" dirty="0" err="1"/>
              <a:t>deductio</a:t>
            </a:r>
            <a:r>
              <a:rPr lang="ru-RU" dirty="0"/>
              <a:t> — выведение) — это такой метод познания, при котором частные положения выводятся из общих. Посредством дедукции вывод об отдельном элементе некоторой совокупности делается на основе знаний о признаках всей совокупности, т.е. она является методом перехода от общих представлений к частным</a:t>
            </a:r>
            <a:r>
              <a:rPr lang="ru-RU" dirty="0" smtClean="0"/>
              <a:t>.</a:t>
            </a:r>
          </a:p>
          <a:p>
            <a:pPr algn="just"/>
            <a:r>
              <a:rPr lang="ru-RU" b="1" i="1" dirty="0" smtClean="0">
                <a:solidFill>
                  <a:srgbClr val="C00000"/>
                </a:solidFill>
              </a:rPr>
              <a:t>	</a:t>
            </a:r>
          </a:p>
          <a:p>
            <a:pPr algn="just"/>
            <a:r>
              <a:rPr lang="ru-RU" b="1" i="1" dirty="0">
                <a:solidFill>
                  <a:srgbClr val="C00000"/>
                </a:solidFill>
              </a:rPr>
              <a:t>	</a:t>
            </a:r>
            <a:r>
              <a:rPr lang="ru-RU" b="1" i="1" u="sng" dirty="0" smtClean="0">
                <a:solidFill>
                  <a:srgbClr val="C00000"/>
                </a:solidFill>
              </a:rPr>
              <a:t>Аналогия </a:t>
            </a:r>
            <a:r>
              <a:rPr lang="ru-RU" dirty="0">
                <a:solidFill>
                  <a:srgbClr val="C00000"/>
                </a:solidFill>
              </a:rPr>
              <a:t>(</a:t>
            </a:r>
            <a:r>
              <a:rPr lang="ru-RU" dirty="0"/>
              <a:t>греч. </a:t>
            </a:r>
            <a:r>
              <a:rPr lang="ru-RU" dirty="0" err="1"/>
              <a:t>analodgia</a:t>
            </a:r>
            <a:r>
              <a:rPr lang="ru-RU" dirty="0"/>
              <a:t> — соответствие, сходство) — это метод научного познания, с помощью которого достигается знание об одних предметах или явлениях на основании их сходства с другими. Умозаключение по аналогии — это когда знание о каком-либо объекте переносится на другой менее изученный объект, но сходный с первым по существенным свойствам, качествам. Такие умозаключения являются одним из основных источников научных </a:t>
            </a:r>
            <a:r>
              <a:rPr lang="ru-RU" b="1" dirty="0"/>
              <a:t>гипотез.</a:t>
            </a:r>
            <a:r>
              <a:rPr lang="ru-RU" dirty="0"/>
              <a:t>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b="1" i="1" dirty="0" smtClean="0">
                <a:solidFill>
                  <a:srgbClr val="C00000"/>
                </a:solidFill>
              </a:rPr>
              <a:t>	</a:t>
            </a:r>
            <a:r>
              <a:rPr lang="ru-RU" b="1" i="1" u="sng" dirty="0" smtClean="0">
                <a:solidFill>
                  <a:srgbClr val="C00000"/>
                </a:solidFill>
              </a:rPr>
              <a:t>Моделирование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является одной из основных категорий познания, на его идее базируется практически любой метод научного исследования как </a:t>
            </a:r>
            <a:r>
              <a:rPr lang="ru-RU" b="1" i="1" dirty="0"/>
              <a:t>теоретический</a:t>
            </a:r>
            <a:r>
              <a:rPr lang="ru-RU" dirty="0"/>
              <a:t>, при котором используются различные абстрактные (идеальные) модели, так и </a:t>
            </a:r>
            <a:r>
              <a:rPr lang="ru-RU" b="1" i="1" dirty="0" smtClean="0"/>
              <a:t>экспериментальный</a:t>
            </a:r>
            <a:r>
              <a:rPr lang="ru-RU" b="1" i="1" dirty="0"/>
              <a:t>,</a:t>
            </a:r>
            <a:r>
              <a:rPr lang="ru-RU" dirty="0"/>
              <a:t> использующий предметные (материальные) модели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К </a:t>
            </a:r>
            <a:r>
              <a:rPr lang="ru-RU" b="1" dirty="0"/>
              <a:t>абстрактным моделям</a:t>
            </a:r>
            <a:r>
              <a:rPr lang="ru-RU" dirty="0"/>
              <a:t> относят </a:t>
            </a:r>
            <a:r>
              <a:rPr lang="ru-RU" i="1" dirty="0"/>
              <a:t>мысленные, логические</a:t>
            </a:r>
            <a:r>
              <a:rPr lang="ru-RU" dirty="0"/>
              <a:t>, воображаемые (логико-математические) и </a:t>
            </a:r>
            <a:r>
              <a:rPr lang="ru-RU" i="1" dirty="0"/>
              <a:t>математические модели</a:t>
            </a:r>
            <a:r>
              <a:rPr lang="ru-RU" dirty="0"/>
              <a:t>. Последние описываются тождественными с оригиналом уравнениями.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К </a:t>
            </a:r>
            <a:r>
              <a:rPr lang="ru-RU" b="1" i="1" dirty="0"/>
              <a:t>материальным </a:t>
            </a:r>
            <a:r>
              <a:rPr lang="ru-RU" b="1" i="1" dirty="0" smtClean="0"/>
              <a:t> моделям </a:t>
            </a:r>
            <a:r>
              <a:rPr lang="ru-RU" dirty="0" smtClean="0"/>
              <a:t>относят </a:t>
            </a:r>
            <a:r>
              <a:rPr lang="ru-RU" dirty="0"/>
              <a:t>физические, вещественные или действующие модели. Они сохраняют физическую природу оригинала.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75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380" y="0"/>
            <a:ext cx="7470888" cy="95410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Теоретические Методы, </a:t>
            </a:r>
          </a:p>
          <a:p>
            <a:pPr algn="ctr"/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конструируемы</a:t>
            </a:r>
            <a:r>
              <a:rPr lang="en-US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e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 на </a:t>
            </a:r>
            <a:r>
              <a:rPr lang="ru-RU" sz="28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общелогической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 основе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893" y="1052736"/>
            <a:ext cx="9062158" cy="14773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pPr hangingPunct="0"/>
            <a:r>
              <a:rPr lang="ru-RU" b="1" dirty="0" smtClean="0">
                <a:solidFill>
                  <a:srgbClr val="C00000"/>
                </a:solidFill>
              </a:rPr>
              <a:t>АБСТРАГИРОВАНИЕ </a:t>
            </a:r>
            <a:r>
              <a:rPr lang="ru-RU" b="1" dirty="0" smtClean="0"/>
              <a:t> - </a:t>
            </a:r>
            <a:r>
              <a:rPr lang="ru-RU" dirty="0" smtClean="0"/>
              <a:t> </a:t>
            </a:r>
            <a:r>
              <a:rPr lang="ru-RU" b="1" i="1" dirty="0" smtClean="0"/>
              <a:t>отвлечение </a:t>
            </a:r>
            <a:r>
              <a:rPr lang="ru-RU" b="1" i="1" dirty="0"/>
              <a:t>от ряда свойств и отношений изучаемого явления с одновременным выделением интересующих исследователя свойств и отношений</a:t>
            </a:r>
            <a:r>
              <a:rPr lang="ru-RU" dirty="0"/>
              <a:t>.</a:t>
            </a:r>
          </a:p>
          <a:p>
            <a:pPr hangingPunct="0"/>
            <a:r>
              <a:rPr lang="ru-RU" dirty="0"/>
              <a:t> Результатом абстрагирующей деятельности мышления является образование различного рода </a:t>
            </a:r>
            <a:r>
              <a:rPr lang="ru-RU" b="1" i="1" dirty="0"/>
              <a:t>абстракций</a:t>
            </a:r>
            <a:r>
              <a:rPr lang="ru-RU" dirty="0"/>
              <a:t>, которыми являются как отдельно взятые понятия и категории, так и их системы. </a:t>
            </a:r>
            <a:r>
              <a:rPr lang="ru-RU" b="1" dirty="0"/>
              <a:t> 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892" y="2577208"/>
            <a:ext cx="9112108" cy="4247317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а. </a:t>
            </a:r>
            <a:r>
              <a:rPr lang="ru-RU" b="1" i="1" dirty="0"/>
              <a:t>Изолирующая Абстракция</a:t>
            </a:r>
            <a:r>
              <a:rPr lang="ru-RU" dirty="0"/>
              <a:t> — акты «чистого отвлечения», выделяются некоторые свойства и отношения, которые начинают рассматриваться как самостоятельные индивидуальные </a:t>
            </a:r>
            <a:r>
              <a:rPr lang="ru-RU" dirty="0" smtClean="0"/>
              <a:t>предметы.</a:t>
            </a:r>
          </a:p>
          <a:p>
            <a:r>
              <a:rPr lang="ru-RU" b="1" dirty="0">
                <a:solidFill>
                  <a:srgbClr val="C00000"/>
                </a:solidFill>
              </a:rPr>
              <a:t>б. </a:t>
            </a:r>
            <a:r>
              <a:rPr lang="ru-RU" b="1" i="1" dirty="0"/>
              <a:t>Обобщающая</a:t>
            </a:r>
            <a:r>
              <a:rPr lang="ru-RU" dirty="0"/>
              <a:t> </a:t>
            </a:r>
            <a:r>
              <a:rPr lang="ru-RU" b="1" i="1" dirty="0"/>
              <a:t>Абстракция</a:t>
            </a:r>
            <a:r>
              <a:rPr lang="ru-RU" dirty="0"/>
              <a:t> имеет место  тогда, когда по общим признакам объектом (отвлекаясь от  различий) их «свертывают» (объединяют) в класс</a:t>
            </a:r>
            <a:r>
              <a:rPr lang="ru-RU" dirty="0" smtClean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в. </a:t>
            </a:r>
            <a:r>
              <a:rPr lang="ru-RU" b="1" i="1" dirty="0"/>
              <a:t>Абстракция отождествления</a:t>
            </a:r>
            <a:r>
              <a:rPr lang="ru-RU" dirty="0"/>
              <a:t> в результате которой выделяются общие свойства и отношения изучаемых </a:t>
            </a:r>
            <a:r>
              <a:rPr lang="ru-RU" dirty="0" smtClean="0"/>
              <a:t>предметов,-образуются </a:t>
            </a:r>
            <a:r>
              <a:rPr lang="ru-RU" dirty="0"/>
              <a:t>соответствующие им классы на основе установления равенства предметов в данных свойствах или отношениях, осуществляется учет тождественного в предметах н происходит абстрагирование от всех различий между ними.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г.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b="1" dirty="0"/>
              <a:t>«</a:t>
            </a:r>
            <a:r>
              <a:rPr lang="ru-RU" b="1" i="1" dirty="0"/>
              <a:t>Абстракция неразличимости</a:t>
            </a:r>
            <a:r>
              <a:rPr lang="ru-RU" b="1" dirty="0" smtClean="0"/>
              <a:t>» - </a:t>
            </a:r>
            <a:r>
              <a:rPr lang="ru-RU" dirty="0"/>
              <a:t>возникает как обобщение  классической философской идеи о тождестве   неразличимых (</a:t>
            </a:r>
            <a:r>
              <a:rPr lang="ru-RU" dirty="0" err="1"/>
              <a:t>principium</a:t>
            </a:r>
            <a:r>
              <a:rPr lang="ru-RU" dirty="0"/>
              <a:t> </a:t>
            </a:r>
            <a:r>
              <a:rPr lang="ru-RU" dirty="0" err="1"/>
              <a:t>identitatis</a:t>
            </a:r>
            <a:r>
              <a:rPr lang="ru-RU" dirty="0"/>
              <a:t> </a:t>
            </a:r>
            <a:r>
              <a:rPr lang="ru-RU" dirty="0" err="1"/>
              <a:t>indiscernibilium</a:t>
            </a:r>
            <a:r>
              <a:rPr lang="ru-RU" dirty="0"/>
              <a:t>) на случай   эмпирических ситуаций, когда отсутствует априорная   информация об </a:t>
            </a:r>
            <a:r>
              <a:rPr lang="ru-RU" dirty="0" err="1"/>
              <a:t>индивидуации</a:t>
            </a:r>
            <a:r>
              <a:rPr lang="ru-RU" dirty="0"/>
              <a:t> исходных объектов анализа,  а суждения об их тождестве и различии всецело зависят  от информационных условий познания</a:t>
            </a:r>
          </a:p>
        </p:txBody>
      </p:sp>
    </p:spTree>
    <p:extLst>
      <p:ext uri="{BB962C8B-B14F-4D97-AF65-F5344CB8AC3E}">
        <p14:creationId xmlns:p14="http://schemas.microsoft.com/office/powerpoint/2010/main" val="4022295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380" y="0"/>
            <a:ext cx="7470888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Теоретические Методы, </a:t>
            </a:r>
          </a:p>
          <a:p>
            <a:pPr algn="ctr"/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конструируемы на </a:t>
            </a:r>
            <a:r>
              <a:rPr lang="ru-RU" sz="20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общелогической</a:t>
            </a:r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haroni" panose="02010803020104030203" pitchFamily="2" charset="-79"/>
              </a:rPr>
              <a:t> основе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124" y="712223"/>
            <a:ext cx="9079876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ИДЕАЛИЗАЦИЯ - </a:t>
            </a:r>
            <a:r>
              <a:rPr lang="ru-RU" i="1" dirty="0" smtClean="0"/>
              <a:t>мысленное </a:t>
            </a:r>
            <a:r>
              <a:rPr lang="ru-RU" i="1" dirty="0"/>
              <a:t>конструирование понятий об объектах, не существующих и не осуществимых в действительности, но таких, для которых имеются прообразы в реальном мире</a:t>
            </a:r>
            <a:r>
              <a:rPr lang="ru-RU" dirty="0"/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13001" y="1450887"/>
            <a:ext cx="3964355" cy="369332"/>
          </a:xfrm>
          <a:prstGeom prst="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txBody>
          <a:bodyPr wrap="none">
            <a:spAutoFit/>
          </a:bodyPr>
          <a:lstStyle/>
          <a:p>
            <a:r>
              <a:rPr lang="ru-RU" b="1" dirty="0"/>
              <a:t>два смысла термина </a:t>
            </a:r>
            <a:r>
              <a:rPr lang="ru-RU" b="1" dirty="0" smtClean="0"/>
              <a:t>«идеализация»: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7764" y="1824484"/>
            <a:ext cx="9149176" cy="5078313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dirty="0" smtClean="0"/>
              <a:t>1) В </a:t>
            </a:r>
            <a:r>
              <a:rPr lang="ru-RU" dirty="0" err="1" smtClean="0"/>
              <a:t>квантифицированных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математизированных</a:t>
            </a:r>
            <a:r>
              <a:rPr lang="ru-RU" dirty="0"/>
              <a:t>) науках </a:t>
            </a:r>
            <a:r>
              <a:rPr lang="ru-RU" dirty="0" smtClean="0"/>
              <a:t> идеализация – это   доведение признака </a:t>
            </a:r>
            <a:r>
              <a:rPr lang="ru-RU" dirty="0"/>
              <a:t>объекта до "</a:t>
            </a:r>
            <a:r>
              <a:rPr lang="ru-RU" dirty="0" smtClean="0"/>
              <a:t>предела« (напр., </a:t>
            </a:r>
            <a:r>
              <a:rPr lang="ru-RU" dirty="0"/>
              <a:t>до бесконечности либо в увеличении, либо в </a:t>
            </a:r>
            <a:r>
              <a:rPr lang="ru-RU" dirty="0" smtClean="0"/>
              <a:t>уменьшении). </a:t>
            </a:r>
          </a:p>
          <a:p>
            <a:pPr algn="just"/>
            <a:r>
              <a:rPr lang="ru-RU" dirty="0" smtClean="0"/>
              <a:t>2) В контексте построения теории:  </a:t>
            </a:r>
            <a:r>
              <a:rPr lang="ru-RU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идеализация</a:t>
            </a:r>
            <a:r>
              <a:rPr lang="ru-RU" dirty="0" smtClean="0"/>
              <a:t> -  это </a:t>
            </a:r>
            <a:r>
              <a:rPr lang="ru-RU" i="1" dirty="0" smtClean="0"/>
              <a:t>предельное </a:t>
            </a:r>
            <a:r>
              <a:rPr lang="ru-RU" i="1" dirty="0"/>
              <a:t>отвлечение от всех реальных свойств предмета с одновременным введением в содержание образуемых понятий признаков, не реализуемых в действительности. </a:t>
            </a:r>
            <a:endParaRPr lang="ru-RU" i="1" dirty="0" smtClean="0"/>
          </a:p>
          <a:p>
            <a:r>
              <a:rPr lang="ru-RU" dirty="0"/>
              <a:t>В результате образуется так называемый «</a:t>
            </a:r>
            <a:r>
              <a:rPr lang="ru-RU" b="1" dirty="0">
                <a:solidFill>
                  <a:srgbClr val="C00000"/>
                </a:solidFill>
              </a:rPr>
              <a:t>идеализированный объект</a:t>
            </a:r>
            <a:r>
              <a:rPr lang="ru-RU" dirty="0"/>
              <a:t>», которым может оперировать теоретическое мышление при отражении реальных объектов.</a:t>
            </a:r>
          </a:p>
          <a:p>
            <a:r>
              <a:rPr lang="ru-RU" b="1" dirty="0" smtClean="0"/>
              <a:t>	</a:t>
            </a:r>
            <a:r>
              <a:rPr lang="ru-RU" b="1" dirty="0" smtClean="0">
                <a:solidFill>
                  <a:srgbClr val="C00000"/>
                </a:solidFill>
              </a:rPr>
              <a:t>Идеализированный </a:t>
            </a:r>
            <a:r>
              <a:rPr lang="ru-RU" b="1" dirty="0">
                <a:solidFill>
                  <a:srgbClr val="C00000"/>
                </a:solidFill>
              </a:rPr>
              <a:t>объект</a:t>
            </a:r>
            <a:r>
              <a:rPr lang="ru-RU" dirty="0"/>
              <a:t> представляет собой упрощенный и схематизированный образ реального </a:t>
            </a:r>
            <a:r>
              <a:rPr lang="ru-RU" dirty="0" smtClean="0"/>
              <a:t>предмета. </a:t>
            </a:r>
          </a:p>
          <a:p>
            <a:r>
              <a:rPr lang="ru-RU" dirty="0"/>
              <a:t>	</a:t>
            </a:r>
            <a:r>
              <a:rPr lang="ru-RU" dirty="0" smtClean="0"/>
              <a:t>Идеализированные </a:t>
            </a:r>
            <a:r>
              <a:rPr lang="ru-RU" b="1" i="1" dirty="0" smtClean="0"/>
              <a:t>и </a:t>
            </a:r>
            <a:r>
              <a:rPr lang="ru-RU" b="1" i="1" dirty="0"/>
              <a:t>объекты отображают и представляют </a:t>
            </a:r>
            <a:r>
              <a:rPr lang="ru-RU" b="1" i="1" u="sng" dirty="0"/>
              <a:t>в чистом виде</a:t>
            </a:r>
            <a:r>
              <a:rPr lang="ru-RU" b="1" i="1" dirty="0"/>
              <a:t> определенные стороны реальной действительности.</a:t>
            </a:r>
            <a:r>
              <a:rPr lang="ru-RU" dirty="0"/>
              <a:t> </a:t>
            </a:r>
          </a:p>
          <a:p>
            <a:pPr algn="just"/>
            <a:r>
              <a:rPr lang="ru-RU" dirty="0" smtClean="0"/>
              <a:t> 	Система идеализированных объектов -  это </a:t>
            </a:r>
            <a:r>
              <a:rPr lang="ru-RU" b="1" i="1" dirty="0">
                <a:solidFill>
                  <a:srgbClr val="C00000"/>
                </a:solidFill>
              </a:rPr>
              <a:t>теоретическая </a:t>
            </a:r>
            <a:r>
              <a:rPr lang="ru-RU" b="1" i="1" dirty="0" smtClean="0">
                <a:solidFill>
                  <a:srgbClr val="C00000"/>
                </a:solidFill>
              </a:rPr>
              <a:t>модель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Создание идеализированного объекта </a:t>
            </a:r>
            <a:r>
              <a:rPr lang="ru-RU" dirty="0" smtClean="0"/>
              <a:t>и построение теоретической модели позволяет </a:t>
            </a:r>
            <a:r>
              <a:rPr lang="ru-RU" dirty="0"/>
              <a:t>науке </a:t>
            </a:r>
            <a:r>
              <a:rPr lang="ru-RU" b="1" i="1" u="sng" dirty="0"/>
              <a:t>выделить </a:t>
            </a:r>
            <a:r>
              <a:rPr lang="ru-RU" b="1" i="1" u="sng" dirty="0" smtClean="0"/>
              <a:t>в чистом виде существенное в исследуемых явлениях и сделать</a:t>
            </a:r>
            <a:r>
              <a:rPr lang="ru-RU" dirty="0" smtClean="0"/>
              <a:t> </a:t>
            </a:r>
            <a:r>
              <a:rPr lang="ru-RU" i="1" u="sng" dirty="0"/>
              <a:t>возможным при­менение </a:t>
            </a:r>
            <a:r>
              <a:rPr lang="ru-RU" i="1" u="sng" dirty="0" smtClean="0"/>
              <a:t>в порядке их </a:t>
            </a:r>
            <a:r>
              <a:rPr lang="ru-RU" i="1" u="sng" dirty="0"/>
              <a:t>описания </a:t>
            </a:r>
            <a:r>
              <a:rPr lang="ru-RU" b="1" i="1" u="sng" dirty="0"/>
              <a:t>точных количественных понятий и математиче­ского </a:t>
            </a:r>
            <a:r>
              <a:rPr lang="ru-RU" b="1" i="1" u="sng" dirty="0" smtClean="0"/>
              <a:t>аппарата.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08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5291" y="0"/>
            <a:ext cx="6912768" cy="461665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ОСНОВНЫЕ </a:t>
            </a:r>
            <a:r>
              <a:rPr lang="ru-RU" sz="2400" b="1" i="1" dirty="0" smtClean="0">
                <a:solidFill>
                  <a:srgbClr val="C00000"/>
                </a:solidFill>
              </a:rPr>
              <a:t>ТЕОРЕТИЧЕСКИЕ</a:t>
            </a:r>
            <a:r>
              <a:rPr lang="ru-RU" sz="2400" b="1" i="1" dirty="0" smtClean="0">
                <a:solidFill>
                  <a:srgbClr val="002060"/>
                </a:solidFill>
              </a:rPr>
              <a:t> МЕТОДЫ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20688"/>
            <a:ext cx="9096477" cy="313932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C00000"/>
                </a:solidFill>
              </a:rPr>
              <a:t>Аксиоматический метод </a:t>
            </a:r>
            <a:r>
              <a:rPr lang="ru-RU" dirty="0"/>
              <a:t>— одни из способов дедуктивного построения научных </a:t>
            </a:r>
            <a:r>
              <a:rPr lang="ru-RU" dirty="0" smtClean="0"/>
              <a:t>теорий</a:t>
            </a:r>
            <a:r>
              <a:rPr lang="ru-RU" dirty="0"/>
              <a:t>, 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b="1" dirty="0"/>
              <a:t>а) </a:t>
            </a:r>
            <a:r>
              <a:rPr lang="ru-RU" dirty="0"/>
              <a:t>формулируется система </a:t>
            </a:r>
            <a:r>
              <a:rPr lang="ru-RU" b="1" dirty="0">
                <a:solidFill>
                  <a:srgbClr val="002060"/>
                </a:solidFill>
              </a:rPr>
              <a:t>основных терминов </a:t>
            </a:r>
            <a:r>
              <a:rPr lang="ru-RU" dirty="0" smtClean="0"/>
              <a:t>науки (например</a:t>
            </a:r>
            <a:r>
              <a:rPr lang="ru-RU" dirty="0"/>
              <a:t>, в геометрии Эвклида — это </a:t>
            </a:r>
            <a:r>
              <a:rPr lang="ru-RU" dirty="0" smtClean="0"/>
              <a:t>понятия точки</a:t>
            </a:r>
            <a:r>
              <a:rPr lang="ru-RU" dirty="0"/>
              <a:t>, прямой, утла, плоскости и др.);</a:t>
            </a:r>
          </a:p>
          <a:p>
            <a:r>
              <a:rPr lang="ru-RU" b="1" dirty="0"/>
              <a:t>б) </a:t>
            </a:r>
            <a:r>
              <a:rPr lang="ru-RU" dirty="0"/>
              <a:t>из этих терминов образуется некоторое множество </a:t>
            </a:r>
            <a:r>
              <a:rPr lang="ru-RU" b="1" dirty="0">
                <a:solidFill>
                  <a:srgbClr val="002060"/>
                </a:solidFill>
              </a:rPr>
              <a:t>аксиом (постулатов)</a:t>
            </a:r>
            <a:r>
              <a:rPr lang="ru-RU" dirty="0"/>
              <a:t> — положений, не </a:t>
            </a:r>
            <a:r>
              <a:rPr lang="ru-RU" dirty="0" smtClean="0"/>
              <a:t>требующих доказательств </a:t>
            </a:r>
            <a:r>
              <a:rPr lang="ru-RU" dirty="0"/>
              <a:t>и являющихся исходными, из которых выводятся все другие утверждения данной теории </a:t>
            </a:r>
            <a:r>
              <a:rPr lang="ru-RU" dirty="0" smtClean="0"/>
              <a:t>по определенным правилам;</a:t>
            </a:r>
            <a:endParaRPr lang="ru-RU" dirty="0"/>
          </a:p>
          <a:p>
            <a:r>
              <a:rPr lang="ru-RU" b="1" dirty="0"/>
              <a:t>в) </a:t>
            </a:r>
            <a:r>
              <a:rPr lang="ru-RU" dirty="0"/>
              <a:t>формулируется </a:t>
            </a:r>
            <a:r>
              <a:rPr lang="ru-RU" b="1" dirty="0">
                <a:solidFill>
                  <a:srgbClr val="002060"/>
                </a:solidFill>
              </a:rPr>
              <a:t>система правил вывода</a:t>
            </a:r>
            <a:r>
              <a:rPr lang="ru-RU" dirty="0"/>
              <a:t>, позволяющая преобразовывать исходные положения </a:t>
            </a:r>
            <a:r>
              <a:rPr lang="ru-RU" dirty="0" smtClean="0"/>
              <a:t>и переходить </a:t>
            </a:r>
            <a:r>
              <a:rPr lang="ru-RU" dirty="0"/>
              <a:t>от одних положений к другим, а также вводить новые термины (понятия) в теорию;</a:t>
            </a:r>
          </a:p>
          <a:p>
            <a:r>
              <a:rPr lang="ru-RU" b="1" dirty="0"/>
              <a:t>г) </a:t>
            </a:r>
            <a:r>
              <a:rPr lang="ru-RU" dirty="0"/>
              <a:t>осуществляется </a:t>
            </a:r>
            <a:r>
              <a:rPr lang="ru-RU" b="1" dirty="0">
                <a:solidFill>
                  <a:srgbClr val="002060"/>
                </a:solidFill>
              </a:rPr>
              <a:t>преобразование постулатов по правилам</a:t>
            </a:r>
            <a:r>
              <a:rPr lang="ru-RU" dirty="0"/>
              <a:t>, дающим возможность из ограниченного </a:t>
            </a:r>
            <a:r>
              <a:rPr lang="ru-RU" dirty="0" smtClean="0"/>
              <a:t>числа аксиом </a:t>
            </a:r>
            <a:r>
              <a:rPr lang="ru-RU" b="1" dirty="0">
                <a:solidFill>
                  <a:srgbClr val="002060"/>
                </a:solidFill>
              </a:rPr>
              <a:t>получать множество доказуемых положений — теорем</a:t>
            </a:r>
            <a:r>
              <a:rPr lang="ru-RU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722" y="5589240"/>
            <a:ext cx="9132278" cy="92333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8100000" scaled="1"/>
            <a:tileRect/>
          </a:gra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Область научного знания, которая строится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аксиоматическим способом</a:t>
            </a:r>
            <a:r>
              <a:rPr lang="ru-RU" dirty="0"/>
              <a:t>, представляет собой </a:t>
            </a:r>
            <a:r>
              <a:rPr lang="ru-RU" b="1" dirty="0">
                <a:solidFill>
                  <a:srgbClr val="FF0000"/>
                </a:solidFill>
              </a:rPr>
              <a:t>единую дедуктивную систему</a:t>
            </a:r>
            <a:r>
              <a:rPr lang="ru-RU" dirty="0"/>
              <a:t>, в которой все содержание теории может быть логически выведено из ее начальных </a:t>
            </a:r>
            <a:r>
              <a:rPr lang="ru-RU" dirty="0" err="1"/>
              <a:t>основоположений</a:t>
            </a:r>
            <a:r>
              <a:rPr lang="ru-RU" dirty="0"/>
              <a:t> — аксиом.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933056"/>
            <a:ext cx="9144000" cy="147732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состав </a:t>
            </a:r>
            <a:r>
              <a:rPr lang="ru-RU" b="1" dirty="0"/>
              <a:t>аксиоматизируемой теории</a:t>
            </a:r>
            <a:r>
              <a:rPr lang="ru-RU" dirty="0"/>
              <a:t> входят: </a:t>
            </a:r>
          </a:p>
          <a:p>
            <a:r>
              <a:rPr lang="ru-RU" i="1" dirty="0">
                <a:solidFill>
                  <a:srgbClr val="002060"/>
                </a:solidFill>
              </a:rPr>
              <a:t>1.логическое исчисление </a:t>
            </a:r>
            <a:r>
              <a:rPr lang="ru-RU" dirty="0"/>
              <a:t>(«чистые» логические аксиомы и правила вывода); </a:t>
            </a:r>
          </a:p>
          <a:p>
            <a:r>
              <a:rPr lang="ru-RU" i="1" dirty="0">
                <a:solidFill>
                  <a:srgbClr val="002060"/>
                </a:solidFill>
              </a:rPr>
              <a:t>2.«словарь»</a:t>
            </a:r>
            <a:r>
              <a:rPr lang="ru-RU" dirty="0"/>
              <a:t> — термины внелогического (конкретно-научного) языка и их </a:t>
            </a:r>
            <a:r>
              <a:rPr lang="ru-RU" dirty="0" smtClean="0"/>
              <a:t> </a:t>
            </a:r>
            <a:r>
              <a:rPr lang="ru-RU" dirty="0" err="1" smtClean="0"/>
              <a:t>пределения</a:t>
            </a:r>
            <a:r>
              <a:rPr lang="ru-RU" dirty="0"/>
              <a:t> (для определяемых терминов); </a:t>
            </a:r>
          </a:p>
          <a:p>
            <a:r>
              <a:rPr lang="ru-RU" i="1" dirty="0">
                <a:solidFill>
                  <a:srgbClr val="002060"/>
                </a:solidFill>
              </a:rPr>
              <a:t>3.внелогические аксиомы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780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5291" y="0"/>
            <a:ext cx="6912768" cy="461665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ОСНОВНЫЕ </a:t>
            </a:r>
            <a:r>
              <a:rPr lang="ru-RU" sz="2400" b="1" i="1" dirty="0" smtClean="0">
                <a:solidFill>
                  <a:srgbClr val="C00000"/>
                </a:solidFill>
              </a:rPr>
              <a:t>ТЕОРЕТИЧЕСКИЕ</a:t>
            </a:r>
            <a:r>
              <a:rPr lang="ru-RU" sz="2400" b="1" i="1" dirty="0" smtClean="0">
                <a:solidFill>
                  <a:srgbClr val="002060"/>
                </a:solidFill>
              </a:rPr>
              <a:t> МЕТОДЫ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354" y="489303"/>
            <a:ext cx="9126646" cy="150810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		</a:t>
            </a:r>
            <a:r>
              <a:rPr lang="ru-RU" sz="20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Гипотетико-</a:t>
            </a:r>
            <a:r>
              <a:rPr lang="ru-RU" sz="2000" i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дедуктивиный</a:t>
            </a:r>
            <a:r>
              <a:rPr lang="ru-RU" sz="20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метод  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 - состоит </a:t>
            </a:r>
            <a:r>
              <a:rPr lang="ru-RU" dirty="0"/>
              <a:t>в создании системы дедуктивно связанных между собой гипотез, из которых </a:t>
            </a:r>
            <a:r>
              <a:rPr lang="ru-RU" dirty="0" smtClean="0"/>
              <a:t>выводятся </a:t>
            </a:r>
            <a:r>
              <a:rPr lang="ru-RU" dirty="0"/>
              <a:t>утверждения об эмпирических </a:t>
            </a:r>
            <a:r>
              <a:rPr lang="ru-RU" dirty="0" smtClean="0"/>
              <a:t>фактах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 smtClean="0"/>
              <a:t>;</a:t>
            </a:r>
          </a:p>
          <a:p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i="1" dirty="0" smtClean="0">
                <a:solidFill>
                  <a:srgbClr val="002060"/>
                </a:solidFill>
              </a:rPr>
              <a:t>основан </a:t>
            </a:r>
            <a:r>
              <a:rPr lang="ru-RU" dirty="0"/>
              <a:t>на выведении (дедукции) заключений из гипотез и других посылок, </a:t>
            </a:r>
            <a:r>
              <a:rPr lang="ru-RU" dirty="0" err="1" smtClean="0"/>
              <a:t>стинностное</a:t>
            </a:r>
            <a:r>
              <a:rPr lang="ru-RU" dirty="0" smtClean="0"/>
              <a:t> </a:t>
            </a:r>
            <a:r>
              <a:rPr lang="ru-RU" dirty="0"/>
              <a:t>значение которых </a:t>
            </a:r>
            <a:r>
              <a:rPr lang="ru-RU" dirty="0" smtClean="0"/>
              <a:t> изначально неизвестно.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354" y="1997408"/>
            <a:ext cx="9126646" cy="424731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8415" marR="55245" indent="323215" algn="just"/>
            <a:r>
              <a:rPr lang="ru-RU" dirty="0">
                <a:latin typeface="Times New Roman"/>
                <a:ea typeface="Calibri"/>
              </a:rPr>
              <a:t>Общая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структура гипотетико-дедуктивного метода </a:t>
            </a:r>
            <a:r>
              <a:rPr lang="ru-RU" dirty="0" smtClean="0">
                <a:latin typeface="Times New Roman"/>
                <a:ea typeface="Calibri"/>
              </a:rPr>
              <a:t>: </a:t>
            </a:r>
            <a:endParaRPr lang="ru-RU" sz="1400" dirty="0">
              <a:latin typeface="Times New Roman"/>
              <a:ea typeface="Times New Roman"/>
            </a:endParaRPr>
          </a:p>
          <a:p>
            <a:pPr marL="18415" marR="45720" indent="323215" algn="just"/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1</a:t>
            </a:r>
            <a:r>
              <a:rPr lang="ru-RU" dirty="0">
                <a:latin typeface="Times New Roman"/>
                <a:ea typeface="Calibri"/>
              </a:rPr>
              <a:t>. Ознакомление с фактическим материалом, требующим теоретического объяснения и попытка такового с помощью уже существующих теорий н законов. Если нет, то: </a:t>
            </a:r>
            <a:endParaRPr lang="ru-RU" sz="1400" dirty="0">
              <a:latin typeface="Times New Roman"/>
              <a:ea typeface="Times New Roman"/>
            </a:endParaRPr>
          </a:p>
          <a:p>
            <a:pPr marL="18415" marR="36830" indent="323215" algn="just"/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2.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</a:rPr>
              <a:t> </a:t>
            </a:r>
            <a:r>
              <a:rPr lang="ru-RU" dirty="0">
                <a:latin typeface="Times New Roman"/>
                <a:ea typeface="Calibri"/>
              </a:rPr>
              <a:t>Выдвижение догадки (предположения) о причинах н закономерностях данных явлений с помощью многих логических приемов. </a:t>
            </a:r>
            <a:endParaRPr lang="ru-RU" sz="1400" dirty="0">
              <a:latin typeface="Times New Roman"/>
              <a:ea typeface="Times New Roman"/>
            </a:endParaRPr>
          </a:p>
          <a:p>
            <a:pPr marL="18415" marR="27305" indent="323215" algn="just"/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3</a:t>
            </a:r>
            <a:r>
              <a:rPr lang="ru-RU" dirty="0">
                <a:latin typeface="Times New Roman"/>
                <a:ea typeface="Calibri"/>
              </a:rPr>
              <a:t>. Оценка серьезности предположений и отбор из множества догадок наиболее вероятной. </a:t>
            </a:r>
            <a:endParaRPr lang="ru-RU" sz="1400" dirty="0">
              <a:latin typeface="Times New Roman"/>
              <a:ea typeface="Times New Roman"/>
            </a:endParaRPr>
          </a:p>
          <a:p>
            <a:pPr marL="18415" marR="27305" indent="323215" algn="just"/>
            <a:r>
              <a:rPr lang="ru-RU" dirty="0">
                <a:latin typeface="Times New Roman"/>
                <a:ea typeface="Calibri"/>
              </a:rPr>
              <a:t>При этом гипотеза проверяется на: </a:t>
            </a:r>
            <a:endParaRPr lang="ru-RU" sz="1400" dirty="0">
              <a:latin typeface="Times New Roman"/>
              <a:ea typeface="Times New Roman"/>
            </a:endParaRPr>
          </a:p>
          <a:p>
            <a:pPr marL="18415" marR="27305" indent="323215" algn="just"/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а</a:t>
            </a:r>
            <a:r>
              <a:rPr lang="ru-RU" b="1" dirty="0">
                <a:latin typeface="Times New Roman"/>
                <a:ea typeface="Calibri"/>
              </a:rPr>
              <a:t>)</a:t>
            </a:r>
            <a:r>
              <a:rPr lang="ru-RU" dirty="0">
                <a:latin typeface="Times New Roman"/>
                <a:ea typeface="Calibri"/>
              </a:rPr>
              <a:t> логическую непротиворечивость; </a:t>
            </a:r>
            <a:endParaRPr lang="ru-RU" sz="1400" dirty="0">
              <a:latin typeface="Times New Roman"/>
              <a:ea typeface="Times New Roman"/>
            </a:endParaRPr>
          </a:p>
          <a:p>
            <a:pPr marL="18415" marR="27305" indent="323215" algn="just"/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б</a:t>
            </a:r>
            <a:r>
              <a:rPr lang="ru-RU" b="1" dirty="0">
                <a:latin typeface="Times New Roman"/>
                <a:ea typeface="Calibri"/>
              </a:rPr>
              <a:t>)</a:t>
            </a:r>
            <a:r>
              <a:rPr lang="ru-RU" dirty="0">
                <a:latin typeface="Times New Roman"/>
                <a:ea typeface="Calibri"/>
              </a:rPr>
              <a:t> совместимость с фундаментальными теоретическими принципами данной науки </a:t>
            </a:r>
            <a:r>
              <a:rPr lang="ru-RU" dirty="0" smtClean="0">
                <a:latin typeface="Times New Roman"/>
                <a:ea typeface="Calibri"/>
              </a:rPr>
              <a:t>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/>
                <a:ea typeface="Calibri"/>
              </a:rPr>
              <a:t>     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4</a:t>
            </a:r>
            <a:r>
              <a:rPr lang="ru-RU" dirty="0">
                <a:latin typeface="Times New Roman"/>
                <a:ea typeface="Calibri"/>
              </a:rPr>
              <a:t>. Выведение из гипотезы (обычно дедуктивным путем) следствий с уточнением ее содержания. </a:t>
            </a:r>
          </a:p>
          <a:p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/>
                <a:ea typeface="Calibri"/>
              </a:rPr>
              <a:t>   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 5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</a:rPr>
              <a:t>. </a:t>
            </a:r>
            <a:r>
              <a:rPr lang="ru-RU" dirty="0">
                <a:latin typeface="Times New Roman"/>
                <a:ea typeface="Calibri"/>
              </a:rPr>
              <a:t>Экспериментальная проверка выведенных из гипотезы следствий. Гипотеза или получает экспериментальное подтверждение, или опровергается. </a:t>
            </a:r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	Лучшая </a:t>
            </a:r>
            <a:r>
              <a:rPr lang="ru-RU" dirty="0">
                <a:latin typeface="Times New Roman"/>
                <a:ea typeface="Calibri"/>
              </a:rPr>
              <a:t>по результатам проверки гипотеза переходит в теорию</a:t>
            </a:r>
          </a:p>
        </p:txBody>
      </p:sp>
    </p:spTree>
    <p:extLst>
      <p:ext uri="{BB962C8B-B14F-4D97-AF65-F5344CB8AC3E}">
        <p14:creationId xmlns:p14="http://schemas.microsoft.com/office/powerpoint/2010/main" val="419645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5291" y="0"/>
            <a:ext cx="6912768" cy="461665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ОСНОВНЫЕ </a:t>
            </a:r>
            <a:r>
              <a:rPr lang="ru-RU" sz="2400" b="1" i="1" dirty="0" smtClean="0">
                <a:solidFill>
                  <a:srgbClr val="C00000"/>
                </a:solidFill>
              </a:rPr>
              <a:t>ТЕОРЕТИЧЕСКИЕ</a:t>
            </a:r>
            <a:r>
              <a:rPr lang="ru-RU" sz="2400" b="1" i="1" dirty="0" smtClean="0">
                <a:solidFill>
                  <a:srgbClr val="002060"/>
                </a:solidFill>
              </a:rPr>
              <a:t> МЕТОДЫ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0491" y="526232"/>
            <a:ext cx="9164325" cy="29177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i="1" u="sng" dirty="0" smtClean="0">
                <a:solidFill>
                  <a:srgbClr val="C00000"/>
                </a:solidFill>
              </a:rPr>
              <a:t>Исторический (генетический) </a:t>
            </a:r>
            <a:r>
              <a:rPr lang="ru-RU" b="1" i="1" u="sng" dirty="0">
                <a:solidFill>
                  <a:srgbClr val="C00000"/>
                </a:solidFill>
              </a:rPr>
              <a:t>метод</a:t>
            </a:r>
            <a:r>
              <a:rPr lang="ru-RU" u="sng" dirty="0"/>
              <a:t> </a:t>
            </a:r>
            <a:r>
              <a:rPr lang="ru-RU" dirty="0" smtClean="0"/>
              <a:t>используется для исследования возникновения, формирования </a:t>
            </a:r>
            <a:r>
              <a:rPr lang="ru-RU" dirty="0"/>
              <a:t>и </a:t>
            </a:r>
            <a:r>
              <a:rPr lang="ru-RU" dirty="0" smtClean="0"/>
              <a:t>развития процессов </a:t>
            </a:r>
            <a:r>
              <a:rPr lang="ru-RU" dirty="0"/>
              <a:t>и событий в хронологической последовательности с целью выявить внутренние </a:t>
            </a:r>
            <a:r>
              <a:rPr lang="ru-RU" dirty="0" smtClean="0"/>
              <a:t>и внешние </a:t>
            </a:r>
            <a:r>
              <a:rPr lang="ru-RU" dirty="0"/>
              <a:t>связи, закономерности и противоречия. </a:t>
            </a:r>
            <a:endParaRPr lang="ru-RU" dirty="0" smtClean="0"/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b="1" dirty="0" smtClean="0"/>
              <a:t>1</a:t>
            </a:r>
            <a:r>
              <a:rPr lang="ru-RU" dirty="0"/>
              <a:t>. </a:t>
            </a:r>
            <a:r>
              <a:rPr lang="ru-RU" b="1" u="sng" dirty="0" smtClean="0"/>
              <a:t>Конкретно-исторический</a:t>
            </a:r>
            <a:r>
              <a:rPr lang="ru-RU" dirty="0" smtClean="0"/>
              <a:t> - предписание </a:t>
            </a:r>
            <a:r>
              <a:rPr lang="ru-RU" dirty="0"/>
              <a:t>изучения и теоретического воспроизведения истории того или иного объекта (явления, процесса) во всем ее </a:t>
            </a:r>
            <a:r>
              <a:rPr lang="ru-RU" dirty="0" smtClean="0"/>
              <a:t>многообразии.</a:t>
            </a:r>
            <a:r>
              <a:rPr lang="ru-RU" dirty="0"/>
              <a:t> </a:t>
            </a:r>
          </a:p>
          <a:p>
            <a:pPr algn="just">
              <a:lnSpc>
                <a:spcPct val="90000"/>
              </a:lnSpc>
            </a:pPr>
            <a:r>
              <a:rPr lang="ru-RU" dirty="0"/>
              <a:t>Материал, полученный в ходе исторического </a:t>
            </a:r>
            <a:r>
              <a:rPr lang="ru-RU" dirty="0" smtClean="0"/>
              <a:t>изучения </a:t>
            </a:r>
            <a:r>
              <a:rPr lang="ru-RU" dirty="0"/>
              <a:t>должен служить эмпирической основой для выявления и установления общих исторических </a:t>
            </a:r>
            <a:r>
              <a:rPr lang="ru-RU" dirty="0" smtClean="0"/>
              <a:t>закономерностей.</a:t>
            </a:r>
            <a:endParaRPr lang="ru-RU" dirty="0"/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b="1" dirty="0"/>
              <a:t>2.</a:t>
            </a:r>
            <a:r>
              <a:rPr lang="ru-RU" dirty="0"/>
              <a:t> </a:t>
            </a:r>
            <a:r>
              <a:rPr lang="ru-RU" b="1" u="sng" dirty="0" smtClean="0"/>
              <a:t>Реконструкционный</a:t>
            </a:r>
            <a:r>
              <a:rPr lang="ru-RU" b="1" u="sng" dirty="0"/>
              <a:t>, или </a:t>
            </a:r>
            <a:r>
              <a:rPr lang="ru-RU" b="1" u="sng" dirty="0" smtClean="0"/>
              <a:t>абстрактно-исторический</a:t>
            </a:r>
            <a:r>
              <a:rPr lang="ru-RU" u="sng" dirty="0"/>
              <a:t> </a:t>
            </a:r>
            <a:r>
              <a:rPr lang="ru-RU" dirty="0" smtClean="0"/>
              <a:t>, - предполагает </a:t>
            </a:r>
            <a:r>
              <a:rPr lang="ru-RU" dirty="0"/>
              <a:t>выявление некоей исторической закономерности в чистом виде, не обращаясь в полной мере </a:t>
            </a:r>
            <a:r>
              <a:rPr lang="ru-RU" dirty="0" smtClean="0"/>
              <a:t>непосредственно </a:t>
            </a:r>
            <a:r>
              <a:rPr lang="ru-RU" dirty="0"/>
              <a:t>к </a:t>
            </a:r>
            <a:r>
              <a:rPr lang="ru-RU" dirty="0" smtClean="0"/>
              <a:t>эмпирической истории</a:t>
            </a:r>
            <a:r>
              <a:rPr lang="ru-RU" dirty="0"/>
              <a:t>, а реконструируя эту закономерность на основе каких-либо </a:t>
            </a:r>
            <a:r>
              <a:rPr lang="ru-RU" dirty="0" smtClean="0"/>
              <a:t>теоретических </a:t>
            </a:r>
            <a:r>
              <a:rPr lang="ru-RU" dirty="0"/>
              <a:t>предпосылок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" y="3429000"/>
            <a:ext cx="9144001" cy="646331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C00000"/>
                </a:solidFill>
                <a:latin typeface="Times New Roman"/>
              </a:rPr>
              <a:t>Группа системных методов </a:t>
            </a:r>
            <a:r>
              <a:rPr lang="ru-RU" b="1" dirty="0">
                <a:solidFill>
                  <a:srgbClr val="C00000"/>
                </a:solidFill>
                <a:latin typeface="Times New Roman"/>
              </a:rPr>
              <a:t>. </a:t>
            </a:r>
            <a:r>
              <a:rPr lang="ru-RU" dirty="0">
                <a:latin typeface="Times New Roman"/>
              </a:rPr>
              <a:t>Общая </a:t>
            </a:r>
            <a:r>
              <a:rPr lang="ru-RU" dirty="0" smtClean="0">
                <a:latin typeface="Times New Roman"/>
              </a:rPr>
              <a:t>интенция -  переход от </a:t>
            </a:r>
            <a:r>
              <a:rPr lang="ru-RU" dirty="0">
                <a:latin typeface="Times New Roman"/>
              </a:rPr>
              <a:t>аналитического уровня изучения </a:t>
            </a:r>
            <a:r>
              <a:rPr lang="ru-RU" dirty="0" smtClean="0">
                <a:latin typeface="Times New Roman"/>
              </a:rPr>
              <a:t>предметов  </a:t>
            </a:r>
            <a:r>
              <a:rPr lang="ru-RU" dirty="0">
                <a:latin typeface="Times New Roman"/>
              </a:rPr>
              <a:t>к целостному, </a:t>
            </a:r>
            <a:r>
              <a:rPr lang="ru-RU" dirty="0" smtClean="0">
                <a:latin typeface="Times New Roman"/>
              </a:rPr>
              <a:t>интегративному </a:t>
            </a:r>
            <a:r>
              <a:rPr lang="ru-RU" dirty="0">
                <a:latin typeface="Times New Roman"/>
              </a:rPr>
              <a:t>видению изучаемых </a:t>
            </a:r>
            <a:r>
              <a:rPr lang="ru-RU" dirty="0" smtClean="0">
                <a:latin typeface="Times New Roman"/>
              </a:rPr>
              <a:t>явлений.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7045" y="4049471"/>
            <a:ext cx="9105310" cy="164904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b="1" dirty="0"/>
              <a:t>Группа </a:t>
            </a:r>
            <a:r>
              <a:rPr lang="ru-RU" b="1" dirty="0">
                <a:solidFill>
                  <a:srgbClr val="C00000"/>
                </a:solidFill>
              </a:rPr>
              <a:t>системных методов </a:t>
            </a:r>
            <a:r>
              <a:rPr lang="ru-RU" b="1" dirty="0"/>
              <a:t>основывается на следующих положениях</a:t>
            </a:r>
            <a:r>
              <a:rPr lang="ru-RU" dirty="0"/>
              <a:t>: 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solidFill>
                  <a:srgbClr val="0070C0"/>
                </a:solidFill>
              </a:rPr>
              <a:t>1) </a:t>
            </a:r>
            <a:r>
              <a:rPr lang="ru-RU" dirty="0"/>
              <a:t>системный </a:t>
            </a:r>
            <a:r>
              <a:rPr lang="ru-RU" dirty="0" smtClean="0"/>
              <a:t>объект должен </a:t>
            </a:r>
            <a:r>
              <a:rPr lang="ru-RU" dirty="0"/>
              <a:t>рассматриваться </a:t>
            </a:r>
            <a:r>
              <a:rPr lang="ru-RU" dirty="0" smtClean="0"/>
              <a:t>  </a:t>
            </a:r>
            <a:r>
              <a:rPr lang="ru-RU" dirty="0"/>
              <a:t>как совокупность элементов, связанных между собой некоторым множеством структурно-функциональных связей; 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solidFill>
                  <a:srgbClr val="0070C0"/>
                </a:solidFill>
              </a:rPr>
              <a:t>2) </a:t>
            </a:r>
            <a:r>
              <a:rPr lang="ru-RU" dirty="0"/>
              <a:t>функционирование объекта-системы, его системные свойства зависят только от его структурной организации; 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solidFill>
                  <a:srgbClr val="0070C0"/>
                </a:solidFill>
              </a:rPr>
              <a:t>3) </a:t>
            </a:r>
            <a:r>
              <a:rPr lang="ru-RU" dirty="0"/>
              <a:t>для структурной организации объекта-системы могут быть найдены изоморфные аналоги, реализованные на других носителях.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23446" y="5589240"/>
            <a:ext cx="9157280" cy="120032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Типичная схема </a:t>
            </a:r>
            <a:r>
              <a:rPr lang="ru-RU" b="1" dirty="0" smtClean="0">
                <a:solidFill>
                  <a:srgbClr val="C00000"/>
                </a:solidFill>
              </a:rPr>
              <a:t>системного моделирования</a:t>
            </a:r>
            <a:r>
              <a:rPr lang="ru-RU" b="1" dirty="0" smtClean="0"/>
              <a:t>: 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(1)</a:t>
            </a:r>
            <a:r>
              <a:rPr lang="ru-RU" b="1" dirty="0" smtClean="0"/>
              <a:t> </a:t>
            </a:r>
            <a:r>
              <a:rPr lang="ru-RU" u="sng" dirty="0" smtClean="0"/>
              <a:t>определение </a:t>
            </a:r>
            <a:r>
              <a:rPr lang="ru-RU" u="sng" dirty="0"/>
              <a:t>исходной </a:t>
            </a:r>
            <a:r>
              <a:rPr lang="ru-RU" u="sng" dirty="0" smtClean="0"/>
              <a:t>системы</a:t>
            </a:r>
            <a:r>
              <a:rPr lang="ru-RU" dirty="0" smtClean="0"/>
              <a:t>;  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(2) </a:t>
            </a:r>
            <a:r>
              <a:rPr lang="ru-RU" u="sng" dirty="0" smtClean="0"/>
              <a:t>анализ </a:t>
            </a:r>
            <a:r>
              <a:rPr lang="ru-RU" u="sng" dirty="0"/>
              <a:t>ее структурно-функциональной организации</a:t>
            </a:r>
            <a:r>
              <a:rPr lang="ru-RU" dirty="0"/>
              <a:t>; </a:t>
            </a:r>
            <a:r>
              <a:rPr lang="ru-RU" dirty="0" smtClean="0"/>
              <a:t>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(3) </a:t>
            </a:r>
            <a:r>
              <a:rPr lang="ru-RU" u="sng" dirty="0" smtClean="0"/>
              <a:t>оптимизационное </a:t>
            </a:r>
            <a:r>
              <a:rPr lang="ru-RU" u="sng" dirty="0"/>
              <a:t>исследование</a:t>
            </a:r>
            <a:r>
              <a:rPr lang="ru-RU" dirty="0"/>
              <a:t>  </a:t>
            </a:r>
            <a:r>
              <a:rPr lang="ru-RU" dirty="0" smtClean="0"/>
              <a:t>и  </a:t>
            </a:r>
            <a:r>
              <a:rPr lang="ru-RU" b="1" dirty="0" smtClean="0">
                <a:solidFill>
                  <a:srgbClr val="C00000"/>
                </a:solidFill>
              </a:rPr>
              <a:t>(4)</a:t>
            </a:r>
            <a:r>
              <a:rPr lang="ru-RU" dirty="0" smtClean="0"/>
              <a:t>  </a:t>
            </a:r>
            <a:r>
              <a:rPr lang="ru-RU" u="sng" dirty="0" smtClean="0"/>
              <a:t>подведение </a:t>
            </a:r>
            <a:r>
              <a:rPr lang="ru-RU" u="sng" dirty="0"/>
              <a:t>итогов, экстраполяция </a:t>
            </a:r>
            <a:r>
              <a:rPr lang="ru-RU" u="sng" dirty="0" smtClean="0"/>
              <a:t>результатов.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3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72614"/>
            <a:ext cx="5832648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>
                <a:solidFill>
                  <a:srgbClr val="C00000"/>
                </a:solidFill>
              </a:rPr>
              <a:t>Выводы по теме: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803985"/>
            <a:ext cx="9107996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1)Необходимость методологического  обеспечения научно-исследовательской деятельности -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изучение, совершенствование и конструирование методов исследования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определяется  сущностью науки как рационально-организованного поиска истины и вытекает из основных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принципов научной рациональности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784" y="2136251"/>
            <a:ext cx="9144000" cy="1477328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/>
              <a:t>2)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Методологическое знание как часть научного знания имеет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комплексную структурную типологию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соответствующую уровням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дескриптивного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методологического анализа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содержание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идеалов и норм научного исследования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эксплицируется на основе принципов 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философской, общенаучной, конкретно-научной и специальной методологии</a:t>
            </a:r>
            <a:r>
              <a:rPr lang="ru-RU" dirty="0"/>
              <a:t>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задающих структуру метода науки 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3789040"/>
            <a:ext cx="9107996" cy="2308324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8100000" scaled="1"/>
            <a:tileRect/>
          </a:gra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/>
              <a:t>3)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Проектирование и осуществление научно-исследовательской деятельности предполагает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адекватное представление основных этапов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исследовательской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рациональный выбор средств и методов исследования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основанный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понимании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статуса определенных методов и средств 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системе науки (философские, общенаучные или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частнонаучные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методы),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соответствия их определенному уровню познания (методы теоретического и эмпирического уровня познания) 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релевантности применения их на определенных этапах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исследования </a:t>
            </a:r>
            <a:r>
              <a:rPr lang="ru-RU" dirty="0" smtClean="0"/>
              <a:t>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7055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1" y="692696"/>
            <a:ext cx="9144000" cy="5355312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b="1" dirty="0" smtClean="0"/>
              <a:t>Основная литература:</a:t>
            </a:r>
          </a:p>
          <a:p>
            <a:r>
              <a:rPr lang="ru-RU" b="1" dirty="0"/>
              <a:t>1. </a:t>
            </a:r>
            <a:r>
              <a:rPr lang="ru-RU" dirty="0" err="1"/>
              <a:t>Добреньков</a:t>
            </a:r>
            <a:r>
              <a:rPr lang="ru-RU" dirty="0"/>
              <a:t> В., Осипова Н. Методология и методы научной работы. М.: КДУ, 2012.</a:t>
            </a:r>
          </a:p>
          <a:p>
            <a:r>
              <a:rPr lang="ru-RU" b="1" dirty="0" smtClean="0"/>
              <a:t>2. </a:t>
            </a:r>
            <a:r>
              <a:rPr lang="ru-RU" dirty="0" smtClean="0"/>
              <a:t>Кузьменко, Г. Н. Философия и методология науки : учебник для магистратуры / Г. Н. Кузьменко, Г. П. </a:t>
            </a:r>
            <a:r>
              <a:rPr lang="ru-RU" dirty="0" err="1" smtClean="0"/>
              <a:t>Отюцкий</a:t>
            </a:r>
            <a:r>
              <a:rPr lang="ru-RU" dirty="0" smtClean="0"/>
              <a:t>. — М. : Издательство </a:t>
            </a:r>
            <a:r>
              <a:rPr lang="ru-RU" dirty="0" err="1" smtClean="0"/>
              <a:t>Юрайт</a:t>
            </a:r>
            <a:r>
              <a:rPr lang="ru-RU" dirty="0" smtClean="0"/>
              <a:t>, 2014. — 450 с.</a:t>
            </a:r>
          </a:p>
          <a:p>
            <a:r>
              <a:rPr lang="ru-RU" b="1" dirty="0"/>
              <a:t>3. </a:t>
            </a:r>
            <a:r>
              <a:rPr lang="ru-RU" dirty="0"/>
              <a:t>Новиков А.М., Новиков Д.А. Методология научного исследования. М.: </a:t>
            </a:r>
            <a:r>
              <a:rPr lang="ru-RU" dirty="0" err="1"/>
              <a:t>Либроком</a:t>
            </a:r>
            <a:r>
              <a:rPr lang="ru-RU" dirty="0"/>
              <a:t>, 2015.</a:t>
            </a:r>
          </a:p>
          <a:p>
            <a:r>
              <a:rPr lang="ru-RU" b="1" dirty="0" smtClean="0"/>
              <a:t>4</a:t>
            </a:r>
            <a:r>
              <a:rPr lang="ru-RU" dirty="0" smtClean="0"/>
              <a:t>. Шкляр М. Ф. Основы научных исследований. Учебное пособие для бакалавров / М. Ф. Шкляр. — 4е изд. — М.: Издатель </a:t>
            </a:r>
            <a:r>
              <a:rPr lang="ru-RU" dirty="0" err="1" smtClean="0"/>
              <a:t>скоторговая</a:t>
            </a:r>
            <a:r>
              <a:rPr lang="ru-RU" dirty="0" smtClean="0"/>
              <a:t> корпорация «Дашков и К°», 2012. — 244 с.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Дополнительная литература:</a:t>
            </a:r>
            <a:endParaRPr lang="ru-RU" dirty="0" smtClean="0"/>
          </a:p>
          <a:p>
            <a:r>
              <a:rPr lang="ru-RU" b="1" dirty="0" smtClean="0"/>
              <a:t>1.</a:t>
            </a:r>
            <a:r>
              <a:rPr lang="ru-RU" dirty="0" smtClean="0"/>
              <a:t>Болдин, А.П. Основы научных исследований: учебник для студ. Учреждений </a:t>
            </a:r>
            <a:r>
              <a:rPr lang="ru-RU" dirty="0" err="1" smtClean="0"/>
              <a:t>высш</a:t>
            </a:r>
            <a:r>
              <a:rPr lang="ru-RU" dirty="0" smtClean="0"/>
              <a:t>. проф. образования / А.П. Болдин, В.А. </a:t>
            </a:r>
            <a:r>
              <a:rPr lang="ru-RU" dirty="0" err="1" smtClean="0"/>
              <a:t>Максимов.М</a:t>
            </a:r>
            <a:r>
              <a:rPr lang="ru-RU" dirty="0" smtClean="0"/>
              <a:t>.: Издательский центр «Академия», 2012. – 336 с.</a:t>
            </a:r>
          </a:p>
          <a:p>
            <a:r>
              <a:rPr lang="ru-RU" b="1" dirty="0" smtClean="0"/>
              <a:t>2.</a:t>
            </a:r>
            <a:r>
              <a:rPr lang="ru-RU" dirty="0" smtClean="0"/>
              <a:t>Лебедев С.А., </a:t>
            </a:r>
            <a:r>
              <a:rPr lang="ru-RU" dirty="0" err="1" smtClean="0"/>
              <a:t>Ковылин</a:t>
            </a:r>
            <a:r>
              <a:rPr lang="ru-RU" dirty="0" smtClean="0"/>
              <a:t> Ю.А. Философия научно-инновационной деятельности. М., 2012</a:t>
            </a:r>
          </a:p>
          <a:p>
            <a:r>
              <a:rPr lang="ru-RU" b="1" dirty="0" smtClean="0"/>
              <a:t>3</a:t>
            </a:r>
            <a:r>
              <a:rPr lang="ru-RU" dirty="0" smtClean="0"/>
              <a:t>.Новиков А.М., Новиков Д.А. Методология: словарь системы основных понятий. М.: </a:t>
            </a:r>
            <a:r>
              <a:rPr lang="ru-RU" dirty="0" err="1" smtClean="0"/>
              <a:t>Либроком</a:t>
            </a:r>
            <a:r>
              <a:rPr lang="ru-RU" dirty="0" smtClean="0"/>
              <a:t>, 2015.</a:t>
            </a:r>
          </a:p>
          <a:p>
            <a:r>
              <a:rPr lang="ru-RU" b="1" dirty="0" smtClean="0"/>
              <a:t>4.</a:t>
            </a:r>
            <a:r>
              <a:rPr lang="ru-RU" dirty="0" smtClean="0"/>
              <a:t>Пивоев, В. М. Философия и методология науки: учебное пособие для магистров и аспирантов / В. М. </a:t>
            </a:r>
            <a:r>
              <a:rPr lang="ru-RU" dirty="0" err="1" smtClean="0"/>
              <a:t>Пивоев</a:t>
            </a:r>
            <a:r>
              <a:rPr lang="ru-RU" dirty="0" smtClean="0"/>
              <a:t>. ― Петрозаводск: Изд-во </a:t>
            </a:r>
            <a:r>
              <a:rPr lang="ru-RU" dirty="0" err="1" smtClean="0"/>
              <a:t>ПетрГУ</a:t>
            </a:r>
            <a:r>
              <a:rPr lang="ru-RU" dirty="0" smtClean="0"/>
              <a:t>, 2013. ― 320 с.</a:t>
            </a:r>
          </a:p>
          <a:p>
            <a:r>
              <a:rPr lang="ru-RU" b="1" dirty="0" smtClean="0"/>
              <a:t>5. </a:t>
            </a:r>
            <a:r>
              <a:rPr lang="ru-RU" dirty="0" smtClean="0"/>
              <a:t>Платонова С.И. История, логика и методология науки.  Курс лекций. - Ижевск : ФГБОУ ВПО Ижевская ГСХА, 2015 - 169 с.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61846" y="76200"/>
            <a:ext cx="4297330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СПИСОК РЕКОМЕНДУЕМОЙ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42277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Words>3518</Words>
  <Application>Microsoft Office PowerPoint</Application>
  <PresentationFormat>Экран (4:3)</PresentationFormat>
  <Paragraphs>407</Paragraphs>
  <Slides>32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Aharoni</vt:lpstr>
      <vt:lpstr>Arial</vt:lpstr>
      <vt:lpstr>Calibri</vt:lpstr>
      <vt:lpstr>Times New Roman</vt:lpstr>
      <vt:lpstr>Wingdings</vt:lpstr>
      <vt:lpstr>Тема Office</vt:lpstr>
      <vt:lpstr>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Users</dc:creator>
  <cp:lastModifiedBy> </cp:lastModifiedBy>
  <cp:revision>173</cp:revision>
  <dcterms:created xsi:type="dcterms:W3CDTF">2016-10-05T12:38:07Z</dcterms:created>
  <dcterms:modified xsi:type="dcterms:W3CDTF">2021-04-11T07:13:14Z</dcterms:modified>
</cp:coreProperties>
</file>