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307" r:id="rId4"/>
    <p:sldId id="294" r:id="rId5"/>
    <p:sldId id="292" r:id="rId6"/>
    <p:sldId id="293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29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8EC78-74E3-42EF-A728-F69C403A3B0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98253-F344-464A-A661-C68A926819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855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Почему плохо обстоит дело</a:t>
            </a:r>
          </a:p>
          <a:p>
            <a:r>
              <a:rPr lang="ru-RU" dirty="0" smtClean="0"/>
              <a:t>с гуманитарной экспертизой тех</a:t>
            </a:r>
          </a:p>
          <a:p>
            <a:r>
              <a:rPr lang="ru-RU" dirty="0" err="1" smtClean="0"/>
              <a:t>нических</a:t>
            </a:r>
            <a:r>
              <a:rPr lang="ru-RU" dirty="0" smtClean="0"/>
              <a:t> и социальных новаций?</a:t>
            </a:r>
          </a:p>
          <a:p>
            <a:r>
              <a:rPr lang="ru-RU" dirty="0" smtClean="0"/>
              <a:t>Думаю, что причина в </a:t>
            </a:r>
            <a:r>
              <a:rPr lang="ru-RU" dirty="0" err="1" smtClean="0"/>
              <a:t>непонима</a:t>
            </a:r>
          </a:p>
          <a:p>
            <a:r>
              <a:rPr lang="ru-RU" dirty="0" err="1" smtClean="0"/>
              <a:t>нии</a:t>
            </a:r>
            <a:r>
              <a:rPr lang="ru-RU" dirty="0" smtClean="0"/>
              <a:t> того, что современное “обще</a:t>
            </a:r>
          </a:p>
          <a:p>
            <a:r>
              <a:rPr lang="ru-RU" dirty="0" err="1" smtClean="0"/>
              <a:t>ство</a:t>
            </a:r>
            <a:r>
              <a:rPr lang="ru-RU" dirty="0" smtClean="0"/>
              <a:t> знания” — это общество,</a:t>
            </a:r>
          </a:p>
          <a:p>
            <a:r>
              <a:rPr lang="ru-RU" dirty="0" smtClean="0"/>
              <a:t>в котором от науки и от основан</a:t>
            </a:r>
          </a:p>
          <a:p>
            <a:r>
              <a:rPr lang="ru-RU" dirty="0" err="1" smtClean="0"/>
              <a:t>ных</a:t>
            </a:r>
            <a:r>
              <a:rPr lang="ru-RU" dirty="0" smtClean="0"/>
              <a:t> на науке технологий зависит</a:t>
            </a:r>
          </a:p>
          <a:p>
            <a:r>
              <a:rPr lang="ru-RU" dirty="0" smtClean="0"/>
              <a:t>будущее человека. Дело в </a:t>
            </a:r>
            <a:r>
              <a:rPr lang="ru-RU" dirty="0" err="1" smtClean="0"/>
              <a:t>непо</a:t>
            </a:r>
          </a:p>
          <a:p>
            <a:r>
              <a:rPr lang="ru-RU" dirty="0" err="1" smtClean="0"/>
              <a:t>нимании</a:t>
            </a:r>
            <a:r>
              <a:rPr lang="ru-RU" dirty="0" smtClean="0"/>
              <a:t> того важнейшего </a:t>
            </a:r>
            <a:r>
              <a:rPr lang="ru-RU" dirty="0" err="1" smtClean="0"/>
              <a:t>обсто</a:t>
            </a:r>
          </a:p>
          <a:p>
            <a:r>
              <a:rPr lang="ru-RU" dirty="0" err="1" smtClean="0"/>
              <a:t>ятельства</a:t>
            </a:r>
            <a:r>
              <a:rPr lang="ru-RU" dirty="0" smtClean="0"/>
              <a:t>, что современные</a:t>
            </a:r>
          </a:p>
          <a:p>
            <a:r>
              <a:rPr lang="ru-RU" dirty="0" smtClean="0"/>
              <a:t>НБИКС технологии порождают</a:t>
            </a:r>
          </a:p>
          <a:p>
            <a:r>
              <a:rPr lang="ru-RU" dirty="0" smtClean="0"/>
              <a:t>большие риски, что сегодня идет</a:t>
            </a:r>
          </a:p>
          <a:p>
            <a:r>
              <a:rPr lang="ru-RU" dirty="0" smtClean="0"/>
              <a:t>речь о возможностях </a:t>
            </a:r>
            <a:r>
              <a:rPr lang="ru-RU" dirty="0" err="1" smtClean="0"/>
              <a:t>трансфор</a:t>
            </a:r>
          </a:p>
          <a:p>
            <a:r>
              <a:rPr lang="ru-RU" dirty="0" err="1" smtClean="0"/>
              <a:t>мирования</a:t>
            </a:r>
            <a:r>
              <a:rPr lang="ru-RU" dirty="0" smtClean="0"/>
              <a:t> человеческой телесно</a:t>
            </a:r>
          </a:p>
          <a:p>
            <a:r>
              <a:rPr lang="ru-RU" dirty="0" err="1" smtClean="0"/>
              <a:t>сти</a:t>
            </a:r>
            <a:r>
              <a:rPr lang="ru-RU" dirty="0" smtClean="0"/>
              <a:t>, мозга и психики и о </a:t>
            </a:r>
            <a:r>
              <a:rPr lang="ru-RU" dirty="0" err="1" smtClean="0"/>
              <a:t>возмож</a:t>
            </a:r>
          </a:p>
          <a:p>
            <a:r>
              <a:rPr lang="ru-RU" dirty="0" err="1" smtClean="0"/>
              <a:t>ных</a:t>
            </a:r>
            <a:r>
              <a:rPr lang="ru-RU" dirty="0" smtClean="0"/>
              <a:t> непоправимых последствиях</a:t>
            </a:r>
          </a:p>
          <a:p>
            <a:r>
              <a:rPr lang="ru-RU" dirty="0" smtClean="0"/>
              <a:t>этого. Сегодня естественные на</a:t>
            </a:r>
          </a:p>
          <a:p>
            <a:r>
              <a:rPr lang="ru-RU" dirty="0" err="1" smtClean="0"/>
              <a:t>уки</a:t>
            </a:r>
            <a:r>
              <a:rPr lang="ru-RU" dirty="0" smtClean="0"/>
              <a:t> начинают изучать человека</a:t>
            </a:r>
          </a:p>
          <a:p>
            <a:r>
              <a:rPr lang="ru-RU" dirty="0" smtClean="0"/>
              <a:t>и разрабатывать технологии воз</a:t>
            </a:r>
          </a:p>
          <a:p>
            <a:r>
              <a:rPr lang="ru-RU" dirty="0" smtClean="0"/>
              <a:t>действия на него.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98253-F344-464A-A661-C68A9268195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823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25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57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58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1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7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2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5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3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00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39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33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AE87908-2B6A-4646-AA65-D0C075469690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A62F10B-D7E2-4BAC-98B6-42400F8101F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48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История и философия науки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dirty="0" smtClean="0"/>
              <a:t>23.</a:t>
            </a:r>
            <a:r>
              <a:rPr lang="ru-RU" dirty="0" smtClean="0"/>
              <a:t>Специфика </a:t>
            </a:r>
            <a:r>
              <a:rPr lang="ru-RU" dirty="0" err="1"/>
              <a:t>социогуманитарного</a:t>
            </a:r>
            <a:r>
              <a:rPr lang="ru-RU" dirty="0"/>
              <a:t> </a:t>
            </a:r>
            <a:r>
              <a:rPr lang="ru-RU" dirty="0" smtClean="0"/>
              <a:t>познания</a:t>
            </a:r>
          </a:p>
          <a:p>
            <a:pPr lvl="0"/>
            <a:r>
              <a:rPr lang="ru-RU" b="1" dirty="0" smtClean="0"/>
              <a:t>Колодий Н.А</a:t>
            </a:r>
            <a:r>
              <a:rPr lang="ru-RU" dirty="0" smtClean="0"/>
              <a:t>., профессор ОСГН ШБИП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69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776" y="286603"/>
            <a:ext cx="9464903" cy="420763"/>
          </a:xfrm>
        </p:spPr>
        <p:txBody>
          <a:bodyPr>
            <a:normAutofit/>
          </a:bodyPr>
          <a:lstStyle/>
          <a:p>
            <a:pPr lvl="0"/>
            <a:r>
              <a:rPr lang="ru-RU" sz="2000" dirty="0">
                <a:latin typeface="Arial Black" panose="020B0A04020102020204" pitchFamily="34" charset="0"/>
              </a:rPr>
              <a:t>Специфика </a:t>
            </a:r>
            <a:r>
              <a:rPr lang="ru-RU" sz="2000" dirty="0" err="1">
                <a:latin typeface="Arial Black" panose="020B0A04020102020204" pitchFamily="34" charset="0"/>
              </a:rPr>
              <a:t>социогуманитарного</a:t>
            </a:r>
            <a:r>
              <a:rPr lang="ru-RU" sz="2000" dirty="0">
                <a:latin typeface="Arial Black" panose="020B0A04020102020204" pitchFamily="34" charset="0"/>
              </a:rPr>
              <a:t> познания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694" y="931653"/>
            <a:ext cx="11697419" cy="5400136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Различие между естественным и гуманитарным знанием состоит в том, что</a:t>
            </a:r>
            <a:r>
              <a:rPr lang="ru-RU" sz="1800" dirty="0" smtClean="0"/>
              <a:t>:</a:t>
            </a:r>
            <a:r>
              <a:rPr lang="en-US" sz="1800" dirty="0" smtClean="0"/>
              <a:t>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/>
              <a:t>1</a:t>
            </a:r>
            <a:r>
              <a:rPr lang="ru-RU" sz="1800" dirty="0"/>
              <a:t>. Естественное основано на </a:t>
            </a:r>
            <a:r>
              <a:rPr lang="ru-RU" sz="1800" dirty="0" smtClean="0"/>
              <a:t>разделении</a:t>
            </a:r>
            <a:r>
              <a:rPr lang="en-US" sz="1800" dirty="0" smtClean="0"/>
              <a:t> </a:t>
            </a:r>
            <a:r>
              <a:rPr lang="ru-RU" sz="1800" dirty="0" smtClean="0"/>
              <a:t>субъекта </a:t>
            </a:r>
            <a:r>
              <a:rPr lang="ru-RU" sz="1800" dirty="0"/>
              <a:t>(человека) и объекта исследования (природы), при этом в естественных науках преимущественно изучается объект. Центром второй сферы знания - гуманитарной - является сам субъект познания. То есть то, что изучают естественные науки материально, </a:t>
            </a:r>
            <a:r>
              <a:rPr lang="ru-RU" sz="1800" dirty="0" smtClean="0"/>
              <a:t>предмет</a:t>
            </a:r>
            <a:r>
              <a:rPr lang="en-US" sz="1800" dirty="0" smtClean="0"/>
              <a:t> </a:t>
            </a:r>
            <a:r>
              <a:rPr lang="ru-RU" sz="1800" dirty="0" smtClean="0"/>
              <a:t>изучения </a:t>
            </a:r>
            <a:r>
              <a:rPr lang="ru-RU" sz="1800" dirty="0"/>
              <a:t>гуманитарных дисциплин носит скорее идеальный характер, хотя изучается в своих материальных носителях. Важной особенностью гуманитарного знания в отличие от естественнонаучного, является нестабильность, быстрая изменчивость объектов изучения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2. </a:t>
            </a:r>
            <a:r>
              <a:rPr lang="ru-RU" sz="1800" dirty="0" smtClean="0"/>
              <a:t>В </a:t>
            </a:r>
            <a:r>
              <a:rPr lang="ru-RU" sz="1800" dirty="0"/>
              <a:t>природе в большинстве </a:t>
            </a:r>
            <a:r>
              <a:rPr lang="ru-RU" sz="1800" dirty="0" smtClean="0"/>
              <a:t>случаев</a:t>
            </a:r>
            <a:r>
              <a:rPr lang="en-US" sz="1800" dirty="0" smtClean="0"/>
              <a:t> </a:t>
            </a:r>
            <a:r>
              <a:rPr lang="ru-RU" sz="1800" dirty="0" smtClean="0"/>
              <a:t>господствуют </a:t>
            </a:r>
            <a:r>
              <a:rPr lang="ru-RU" sz="1800" dirty="0"/>
              <a:t>определенные и </a:t>
            </a:r>
            <a:r>
              <a:rPr lang="ru-RU" sz="1800" dirty="0" smtClean="0"/>
              <a:t>необходимые</a:t>
            </a:r>
            <a:r>
              <a:rPr lang="en-US" sz="1800" dirty="0" smtClean="0"/>
              <a:t> </a:t>
            </a:r>
            <a:r>
              <a:rPr lang="ru-RU" sz="1800" dirty="0" smtClean="0"/>
              <a:t>причинно-следственные </a:t>
            </a:r>
            <a:r>
              <a:rPr lang="ru-RU" sz="1800" dirty="0"/>
              <a:t>взаимосвязи </a:t>
            </a:r>
            <a:r>
              <a:rPr lang="ru-RU" sz="1800" dirty="0" smtClean="0"/>
              <a:t>и</a:t>
            </a:r>
            <a:r>
              <a:rPr lang="en-US" sz="1800" dirty="0" smtClean="0"/>
              <a:t> </a:t>
            </a:r>
            <a:r>
              <a:rPr lang="ru-RU" sz="1800" dirty="0" smtClean="0"/>
              <a:t>закономерности</a:t>
            </a:r>
            <a:r>
              <a:rPr lang="ru-RU" sz="1800" dirty="0"/>
              <a:t>, поэтому основная задача естественных наук выявить эти связи и на их основе объяснить природные явления, истина здесь непреложна и может быть доказана. Явления духа даны для нас непосредственно, мы переживаем их как свои, основной принцип здесь понимание, истинность данных в значительной степени субъективна, она результат не доказывания, а интерпретации.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3. Метод естествознания «генерализирующий</a:t>
            </a:r>
            <a:r>
              <a:rPr lang="ru-RU" sz="1800" dirty="0" smtClean="0"/>
              <a:t>»</a:t>
            </a:r>
            <a:r>
              <a:rPr lang="en-US" sz="1800" dirty="0" smtClean="0"/>
              <a:t> </a:t>
            </a:r>
            <a:r>
              <a:rPr lang="ru-RU" sz="1800" dirty="0" smtClean="0"/>
              <a:t>(</a:t>
            </a:r>
            <a:r>
              <a:rPr lang="ru-RU" sz="1800" dirty="0"/>
              <a:t>то есть его цель отыскать общее в разнообразных явлениях, подвести их под общее правило), закон тем важнее, чем он </a:t>
            </a:r>
            <a:r>
              <a:rPr lang="ru-RU" sz="1800" dirty="0" err="1"/>
              <a:t>универсальнее</a:t>
            </a:r>
            <a:r>
              <a:rPr lang="ru-RU" sz="1800" dirty="0"/>
              <a:t>, чем больше случаев под него подпадает. В гуманитарных науках тоже выводятся общие закономерности, иначе они не были бы науками, но поскольку основным объектом исследования является человек, невозможно пренебречь </a:t>
            </a:r>
            <a:r>
              <a:rPr lang="ru-RU" sz="1800" dirty="0" smtClean="0"/>
              <a:t>его</a:t>
            </a:r>
            <a:r>
              <a:rPr lang="en-US" sz="1800" dirty="0" smtClean="0"/>
              <a:t> </a:t>
            </a:r>
            <a:r>
              <a:rPr lang="ru-RU" sz="1800" dirty="0"/>
              <a:t>индивидуальностью, поэтому метод гуманитарного знания можно назвать «индивидуализирующим».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53707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4678" y="232913"/>
            <a:ext cx="9570145" cy="7108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Цифровой город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673" y="1923691"/>
            <a:ext cx="4558519" cy="400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temp\Desktop\Для работы команд\Pictures\image1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" r="1811" b="1441"/>
          <a:stretch/>
        </p:blipFill>
        <p:spPr bwMode="auto">
          <a:xfrm rot="16200000">
            <a:off x="1523388" y="1124920"/>
            <a:ext cx="3830127" cy="57727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2331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2482" y="286603"/>
            <a:ext cx="8973197" cy="369005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Специфика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113" y="905774"/>
            <a:ext cx="10465567" cy="496332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На </a:t>
            </a:r>
            <a:r>
              <a:rPr lang="ru-RU" dirty="0"/>
              <a:t>естественные и гуманитарные науки в разной степени оказывает влияние система человеческих ценностей. Для естественных наук не характерны ценностно-окрашенные суждения,</a:t>
            </a:r>
            <a:r>
              <a:rPr lang="en-US" dirty="0"/>
              <a:t> </a:t>
            </a:r>
            <a:r>
              <a:rPr lang="ru-RU" dirty="0"/>
              <a:t>составляющие существенный элемент</a:t>
            </a:r>
            <a:r>
              <a:rPr lang="en-US" dirty="0"/>
              <a:t> </a:t>
            </a:r>
            <a:r>
              <a:rPr lang="ru-RU" dirty="0"/>
              <a:t>гуманитарного знания. </a:t>
            </a:r>
            <a:endParaRPr lang="ru-RU" dirty="0" smtClean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Гуманитарное</a:t>
            </a:r>
            <a:r>
              <a:rPr lang="ru-RU" dirty="0" smtClean="0"/>
              <a:t> </a:t>
            </a:r>
            <a:r>
              <a:rPr lang="ru-RU" dirty="0"/>
              <a:t>знание может испытывать влияние той или иной идеологии, и в гораздо большей степени связана с ней, чем естественно-научное знание.</a:t>
            </a:r>
            <a:r>
              <a:rPr lang="en-US" dirty="0"/>
              <a:t> </a:t>
            </a:r>
            <a:r>
              <a:rPr lang="ru-RU" dirty="0"/>
              <a:t>Таким образом можно утверждать закономерность выделения естественно-научной и гуманитарной культур как особых типов культуры, они неразрывно связаны между собой. Сам человек существо биосоциальное, природное и общественное в нем неразрывно связано; оба типа культуры принимают участие в формировании человеческого мировоззрения, а оно представляет собой целостное явление; имеется целый ряд пограничных проблем. Естествознание часто сталкивается с проблемами социального или этического характера, хотя естествознание изучает преимущественно природу, но второй стороной исследования всегда является человек, поэтому методология исследования всегда включает в себя элементы гуманитарного знания, гуманитарные науки могут дать дополнительные данные, подтверждающие истинность теории: например, ее красота внутренняя гармония и т. д. С другой стороны, гуманитарные науки все шире используют методы и данные естественных наук. Английский писатель Чарльз Сноу (в работе «Две культуры») указывает, что в настоящее время эти две сферы знания имеют все меньше общего, все больше превращаются в две изолированных области культуры. Корни проблемы Сноу видит в сложившейся системе образования, которая является излишне специализированной, не дающей людям возможности получить подлинно всестороннее 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3279360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3690" y="286604"/>
            <a:ext cx="9231989" cy="446642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</a:rPr>
              <a:t>Специфика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3299" y="836761"/>
            <a:ext cx="11697418" cy="537425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Специфика социального (гуманитарного) познания проявляется в следующих основных моментах:</a:t>
            </a:r>
          </a:p>
          <a:p>
            <a:r>
              <a:rPr lang="ru-RU" dirty="0"/>
              <a:t>1. Предмет социального познания - мир человека, а не просто вещь как таковая. А это значит, что данный предмет имеет субъективное измерение, в него включен человек как «автор и исполнитель своей собственной драмы», которую он же и познает. Гуманитарное познание имеет дело с обществом, социальными отношениями, где тесно переплетаются материальное и идеальное, объективное и субъективное, сознательное и стихийное и т.п., где люди выражают свои интересы, ставят и реализуют определенные цели и т.д. Обычно это субъект-субъектное познание.</a:t>
            </a:r>
          </a:p>
          <a:p>
            <a:r>
              <a:rPr lang="ru-RU" dirty="0"/>
              <a:t>2. Социальное познание </a:t>
            </a:r>
            <a:r>
              <a:rPr lang="ru-RU" dirty="0" smtClean="0"/>
              <a:t>ориентировано прежде </a:t>
            </a:r>
            <a:r>
              <a:rPr lang="ru-RU" dirty="0"/>
              <a:t>всего на процессы, т.е. на развитие общественных явлений. Поэтому главный принцип его исследования на всех уровнях - историзм, который был гораздо раньше сформулирован в гуманитарных науках, чем в естествознании, хотя и здесь - особенно в XXI в. - он </a:t>
            </a:r>
            <a:r>
              <a:rPr lang="ru-RU" dirty="0" smtClean="0"/>
              <a:t>играет исключительно </a:t>
            </a:r>
            <a:r>
              <a:rPr lang="ru-RU" dirty="0"/>
              <a:t>важную роль.</a:t>
            </a:r>
          </a:p>
          <a:p>
            <a:r>
              <a:rPr lang="ru-RU" dirty="0"/>
              <a:t>3. В социальном познании исключительное внимание уделяется единичному, индивидуальному (даже уникальному), но на основе конкретно-</a:t>
            </a:r>
            <a:r>
              <a:rPr lang="ru-RU" dirty="0" err="1"/>
              <a:t>обшего</a:t>
            </a:r>
            <a:r>
              <a:rPr lang="ru-RU" dirty="0"/>
              <a:t> закономерного математического цикла</a:t>
            </a:r>
            <a:r>
              <a:rPr lang="ru-RU" dirty="0" smtClean="0"/>
              <a:t>. Однако </a:t>
            </a:r>
            <a:r>
              <a:rPr lang="ru-RU" dirty="0"/>
              <a:t>и здесь все шире развертываются процессы математизации, компьютеризации, формализации знания и т. п.</a:t>
            </a:r>
          </a:p>
          <a:p>
            <a:r>
              <a:rPr lang="ru-RU" dirty="0"/>
              <a:t>4. Социальное познание - всегда </a:t>
            </a:r>
            <a:r>
              <a:rPr lang="ru-RU" dirty="0" err="1"/>
              <a:t>ценностносмысловое</a:t>
            </a:r>
            <a:r>
              <a:rPr lang="ru-RU" dirty="0"/>
              <a:t> освоение и воспроизведение человеческого бытия, которое всегда есть осмысленное бытие. М. Вебер считал, что важнейшая задача гуманитарных наук - установить, «есть ли в этом мире смысл и есть ли смысл существовать в этом мире». Но в решении данного вопроса должны помочь религия и философия, но не естествознание, ибо оно таких вопросов практически не ставит.</a:t>
            </a:r>
          </a:p>
        </p:txBody>
      </p:sp>
    </p:spTree>
    <p:extLst>
      <p:ext uri="{BB962C8B-B14F-4D97-AF65-F5344CB8AC3E}">
        <p14:creationId xmlns:p14="http://schemas.microsoft.com/office/powerpoint/2010/main" val="26038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9018" y="286603"/>
            <a:ext cx="9516661" cy="34312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 Black" panose="020B0A04020102020204" pitchFamily="34" charset="0"/>
              </a:rPr>
              <a:t>Специфика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89" y="828136"/>
            <a:ext cx="11386867" cy="504095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5. Социальное </a:t>
            </a:r>
            <a:r>
              <a:rPr lang="ru-RU" dirty="0"/>
              <a:t>познание неразрывно </a:t>
            </a:r>
            <a:r>
              <a:rPr lang="ru-RU" dirty="0" smtClean="0"/>
              <a:t>и постоянно </a:t>
            </a:r>
            <a:r>
              <a:rPr lang="ru-RU" dirty="0"/>
              <a:t>связано с предметными ценностями (оценка явлений с точки зрения добра и зла, справедливого и несправедливого и т.п.) и «субъективными» (установки, взгляды, нормы</a:t>
            </a:r>
            <a:r>
              <a:rPr lang="ru-RU" dirty="0" smtClean="0"/>
              <a:t>, цели </a:t>
            </a:r>
            <a:r>
              <a:rPr lang="ru-RU" dirty="0"/>
              <a:t>и т.п.). Они указывают на человечески значимую и культурную роль определенных явлений действительности. Таковы, в частности, политические, мировоззренческие, нравственные убеждения человека, его привязанности, принципы и мотивы поведения и т.д. Все указанные и им подобные моменты входят в процесс социального исследования и неизбежно сказываются на содержании получаемых в этом процессе знаний.</a:t>
            </a:r>
          </a:p>
          <a:p>
            <a:r>
              <a:rPr lang="ru-RU" dirty="0"/>
              <a:t>6. Важное значение в социальном познании имеет процедура понимания как приобщение к смыслам человеческой деятельности и как </a:t>
            </a:r>
            <a:r>
              <a:rPr lang="ru-RU" dirty="0" err="1"/>
              <a:t>смыслообразование</a:t>
            </a:r>
            <a:r>
              <a:rPr lang="ru-RU" dirty="0"/>
              <a:t>.</a:t>
            </a:r>
          </a:p>
          <a:p>
            <a:r>
              <a:rPr lang="ru-RU" dirty="0"/>
              <a:t>7. Социальное познание имеет </a:t>
            </a:r>
            <a:r>
              <a:rPr lang="ru-RU" dirty="0" smtClean="0"/>
              <a:t>текстовую природу</a:t>
            </a:r>
            <a:r>
              <a:rPr lang="ru-RU" dirty="0"/>
              <a:t>, т. е. между объектом и субъектом социального познания стоят письменные источники (хроники, документы и т. п.) и археологические источники. Иными словами, тут происходит отражение отражения: социальная </a:t>
            </a:r>
            <a:r>
              <a:rPr lang="ru-RU" dirty="0" smtClean="0"/>
              <a:t>реальность предстает </a:t>
            </a:r>
            <a:r>
              <a:rPr lang="ru-RU" dirty="0"/>
              <a:t>в текстах, в знаково-символическом выражении.</a:t>
            </a:r>
          </a:p>
          <a:p>
            <a:r>
              <a:rPr lang="ru-RU" dirty="0"/>
              <a:t>8. Весьма сложным и очень </a:t>
            </a:r>
            <a:r>
              <a:rPr lang="ru-RU" dirty="0" smtClean="0"/>
              <a:t>опосредованным является </a:t>
            </a:r>
            <a:r>
              <a:rPr lang="ru-RU" dirty="0"/>
              <a:t>характер взаимосвязи объекта и субъекта социального познания. Здесь связь с социальной реальностью обычно происходит через источники -исторические (тексты, хроники, документы и т.д.) и археологические (материальные остатки прошлого). Если естественные науки</a:t>
            </a:r>
          </a:p>
          <a:p>
            <a:r>
              <a:rPr lang="ru-RU" dirty="0"/>
              <a:t>непосредственно нацелены на вещи, их свойства и отношения, то гуманитарные - на тексты, которые выражены в определенной знаковой форме и которым присуще значение, смысл, ценность. Текстовая природа социального познания -характерная его черта.</a:t>
            </a:r>
          </a:p>
          <a:p>
            <a:r>
              <a:rPr lang="ru-RU" dirty="0"/>
              <a:t>9. Особенностью социального </a:t>
            </a:r>
            <a:r>
              <a:rPr lang="ru-RU" dirty="0" smtClean="0"/>
              <a:t>познания является </a:t>
            </a:r>
            <a:r>
              <a:rPr lang="ru-RU" dirty="0"/>
              <a:t>его преимущественная ориентация на «качественную окраску событий». Поэтому удельный вес количественных методов в социальном познании намного меньше, чем в естественнонаучном.</a:t>
            </a:r>
          </a:p>
        </p:txBody>
      </p:sp>
    </p:spTree>
    <p:extLst>
      <p:ext uri="{BB962C8B-B14F-4D97-AF65-F5344CB8AC3E}">
        <p14:creationId xmlns:p14="http://schemas.microsoft.com/office/powerpoint/2010/main" val="992508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1766" y="286604"/>
            <a:ext cx="9533914" cy="653676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 Black" panose="020B0A04020102020204" pitchFamily="34" charset="0"/>
              </a:rPr>
              <a:t>Специфика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9343" y="1052423"/>
            <a:ext cx="10586337" cy="4816671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10. В </a:t>
            </a:r>
            <a:r>
              <a:rPr lang="ru-RU" dirty="0"/>
              <a:t>социальном познании «нельзя пользоваться ни микроскопом, ни химическими реактивами», ни тем более сложнейшим научным оборудованием - все это должна заменить «</a:t>
            </a:r>
            <a:r>
              <a:rPr lang="ru-RU" dirty="0" smtClean="0"/>
              <a:t>сила абстракции</a:t>
            </a:r>
            <a:r>
              <a:rPr lang="ru-RU" dirty="0"/>
              <a:t>». Поэтому здесь исключительно велика роль мышления, его форм, принципов и методов. Если в естествознании формой постижения объекта является монолог (ибо «природа молчит»), то в гуманитарном познании - это диалог (личностей, текстов, культур и т.п.). Диалогическая природа социального познания наиболее полно выражается в процедурах понимания. Если классификация </a:t>
            </a:r>
            <a:r>
              <a:rPr lang="ru-RU" dirty="0" smtClean="0"/>
              <a:t>наук — </a:t>
            </a:r>
            <a:r>
              <a:rPr lang="ru-RU" dirty="0"/>
              <a:t>их расчленение «по вертикали», то периодизация -их развертывание «по горизонтали», т.е. по оси времени в форме определенных, следующих друг за другом, исторических периодов (ступеней, фаз, этапов) [2]. Оба типа наук - ветви науки как целого явления, характеризующиеся единством и различием, каждая из этих ветвей хотя и тесно связана с другой, но имеет свои особенности.</a:t>
            </a:r>
          </a:p>
          <a:p>
            <a:pPr algn="just"/>
            <a:r>
              <a:rPr lang="ru-RU" dirty="0"/>
              <a:t>В европейской науке и культуре во второй половине XIX и начале XX веков начинает укореняться тенденция на размежевание между естественными и техническими науками, с одной стороны, и науками социально-гуманитарного профиля, - с другой.</a:t>
            </a:r>
          </a:p>
        </p:txBody>
      </p:sp>
    </p:spTree>
    <p:extLst>
      <p:ext uri="{BB962C8B-B14F-4D97-AF65-F5344CB8AC3E}">
        <p14:creationId xmlns:p14="http://schemas.microsoft.com/office/powerpoint/2010/main" val="364243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8362" y="286603"/>
            <a:ext cx="8947318" cy="420763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</a:rPr>
              <a:t>Естественно-научное знание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079" y="707366"/>
            <a:ext cx="10672601" cy="572794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При этом наука сформировалась в XVII в. в лице экспериментально-математического естествознания и была </a:t>
            </a:r>
            <a:r>
              <a:rPr lang="ru-RU" dirty="0" smtClean="0"/>
              <a:t>представлена науками </a:t>
            </a:r>
            <a:r>
              <a:rPr lang="ru-RU" dirty="0"/>
              <a:t>о природе</a:t>
            </a:r>
            <a:r>
              <a:rPr lang="ru-RU" dirty="0" smtClean="0"/>
              <a:t>, которым </a:t>
            </a:r>
            <a:r>
              <a:rPr lang="ru-RU" dirty="0"/>
              <a:t>присущ ряд особенностей:</a:t>
            </a:r>
          </a:p>
          <a:p>
            <a:pPr algn="just"/>
            <a:r>
              <a:rPr lang="ru-RU" dirty="0"/>
              <a:t>1.Утверждение экспериментально-опытного источника знаний, а также требование эмпирической проверки положений теории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2.Использование </a:t>
            </a:r>
            <a:r>
              <a:rPr lang="ru-RU" dirty="0"/>
              <a:t>математического языка в качестве средства описания реальности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3.Стремление </a:t>
            </a:r>
            <a:r>
              <a:rPr lang="ru-RU" dirty="0"/>
              <a:t>представить сложный и многообразный мир в виде устойчивой </a:t>
            </a:r>
            <a:r>
              <a:rPr lang="ru-RU" dirty="0" err="1"/>
              <a:t>законообразной</a:t>
            </a:r>
            <a:r>
              <a:rPr lang="ru-RU" dirty="0"/>
              <a:t> структуры (путем </a:t>
            </a:r>
            <a:r>
              <a:rPr lang="ru-RU" dirty="0" smtClean="0"/>
              <a:t>разделения закона, выражаемого </a:t>
            </a:r>
            <a:r>
              <a:rPr lang="ru-RU" dirty="0"/>
              <a:t>математическими уравнениями, </a:t>
            </a:r>
            <a:r>
              <a:rPr lang="ru-RU" dirty="0" smtClean="0"/>
              <a:t>и начальных </a:t>
            </a:r>
            <a:r>
              <a:rPr lang="ru-RU" dirty="0"/>
              <a:t>условий</a:t>
            </a:r>
            <a:r>
              <a:rPr lang="ru-RU" dirty="0" smtClean="0"/>
              <a:t>, описывающих </a:t>
            </a:r>
            <a:r>
              <a:rPr lang="ru-RU" dirty="0"/>
              <a:t>некоторое мгновенное состояние конкретной системы). Любой процесс индивидуален и обусловлен бесчисленным множеством факторов, однако в то же время он подчиняется универсальным, единым законам. Таким образом, в науках о природе </a:t>
            </a:r>
            <a:r>
              <a:rPr lang="ru-RU" dirty="0" smtClean="0"/>
              <a:t>утверждается принцип простоты согласно </a:t>
            </a:r>
            <a:r>
              <a:rPr lang="ru-RU" dirty="0"/>
              <a:t>которому видимая сложность мира лишь скрывает лежащую в его основании простоту, ибо любое многообразие в </a:t>
            </a:r>
            <a:r>
              <a:rPr lang="ru-RU" dirty="0" smtClean="0"/>
              <a:t>конечном счете </a:t>
            </a:r>
            <a:r>
              <a:rPr lang="ru-RU" dirty="0"/>
              <a:t>сводимо к ограниченному числу фундаментальных законов природы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4.Утверждение </a:t>
            </a:r>
            <a:r>
              <a:rPr lang="ru-RU" dirty="0"/>
              <a:t>возможности причинного объяснения явлений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5.Признание </a:t>
            </a:r>
            <a:r>
              <a:rPr lang="ru-RU" dirty="0" err="1"/>
              <a:t>атемпоральности</a:t>
            </a:r>
            <a:r>
              <a:rPr lang="ru-RU" dirty="0"/>
              <a:t> реальности, стремление абстрагироваться от развития изучаемых объектов. Согласно принципу обратимости времени исследуемые системы с течением времени не претерпевают качественных изменений и в них происходит только развертывание количественных </a:t>
            </a:r>
            <a:r>
              <a:rPr lang="ru-RU" dirty="0" smtClean="0"/>
              <a:t>форм.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56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5282" y="286603"/>
            <a:ext cx="9430397" cy="46389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 Black" panose="020B0A04020102020204" pitchFamily="34" charset="0"/>
              </a:rPr>
              <a:t>Объект гуманитарных и естественных наук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167" y="854015"/>
            <a:ext cx="11533516" cy="54001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/>
              <a:t>Объект исследования </a:t>
            </a:r>
            <a:r>
              <a:rPr lang="ru-RU" dirty="0"/>
              <a:t>социально-гуманитарных наук отличается от объекта естественных по нескольким позициям. Во-первых, поскольку </a:t>
            </a:r>
            <a:r>
              <a:rPr lang="ru-RU" dirty="0" smtClean="0"/>
              <a:t>конкретная </a:t>
            </a:r>
            <a:r>
              <a:rPr lang="ru-RU" dirty="0"/>
              <a:t>история индивидуализирована, социальные и культурные процессы и явления нельзя изучать в «чистом виде» или условиях социального экспериментирования. Во-вторых, в структуру и содержание объекта социально-гуманитарного познания с необходимостью входит субъект познания. </a:t>
            </a:r>
            <a:r>
              <a:rPr lang="ru-RU" dirty="0" smtClean="0"/>
              <a:t>Объективация предмета </a:t>
            </a:r>
            <a:r>
              <a:rPr lang="ru-RU" dirty="0"/>
              <a:t>познания оказывается в этом случае неполной и сопряжена с большими методологическим трудностями. В-третьих, исследование объекта осуществляется в социально-гуманитарном знании с ценностных позиций, поскольку субъект познания, будучи сам </a:t>
            </a:r>
            <a:r>
              <a:rPr lang="ru-RU" dirty="0" smtClean="0"/>
              <a:t>частью </a:t>
            </a:r>
            <a:r>
              <a:rPr lang="ru-RU" dirty="0"/>
              <a:t>социальной системы, оказывается нагруженным идеологическими предпосылками, предрассудками, некритически воспринятыми установками и т. п</a:t>
            </a:r>
            <a:r>
              <a:rPr lang="ru-RU" dirty="0" smtClean="0"/>
              <a:t>. В </a:t>
            </a:r>
            <a:r>
              <a:rPr lang="ru-RU" dirty="0"/>
              <a:t>настоящее время наблюдается конвергенция и взаимодействие естественнонаучного и социально-гуманитарного знания. Логику развития методологии гуманитарного познания можно представить следующим образом: сначала проблематика методологии гуманитарных наук развивалась в направлении выявления и обоснования их специфики по сравнению с науками о природе. Главной на этом этапе является проблема идентификации социально-гуманитарных наук и их демаркации от наук </a:t>
            </a:r>
            <a:r>
              <a:rPr lang="ru-RU" dirty="0" smtClean="0"/>
              <a:t>естественных. </a:t>
            </a:r>
            <a:r>
              <a:rPr lang="ru-RU" dirty="0"/>
              <a:t>В дальнейшем методология социально-гуманитарного познания развивается в рамках структурализма, который впоследствии эволюционирует к постструктурализму и далее к постмодернизму. Суть этой эволюции состоит в понимании гуманитарных наук как определенного речевого ансамбля</a:t>
            </a:r>
            <a:r>
              <a:rPr lang="ru-RU" dirty="0" smtClean="0"/>
              <a:t>. </a:t>
            </a:r>
            <a:r>
              <a:rPr lang="ru-RU" dirty="0"/>
              <a:t>В отличие от эмпирических наук </a:t>
            </a:r>
            <a:r>
              <a:rPr lang="ru-RU" dirty="0" smtClean="0"/>
              <a:t>о природе</a:t>
            </a:r>
            <a:r>
              <a:rPr lang="ru-RU" dirty="0"/>
              <a:t>, нацеленных на поиск причинных связей, эмпирические науки о языке и социальной жизни направлены прежде всего на выявление структурных </a:t>
            </a:r>
            <a:r>
              <a:rPr lang="ru-RU" dirty="0" err="1"/>
              <a:t>связей.Другой</a:t>
            </a:r>
            <a:r>
              <a:rPr lang="ru-RU" dirty="0"/>
              <a:t> особенностью социально-гуманитарных наук является заимствование ими понятий и концептуальных моделей из различных областей конкретно-научного знания (биологии, экономики, лингвистики).С переходом к постмодернизму становится все более популярной идея неразличимости гуманитарных и естественных наук и намечается тенденция к отказу от демаркации научного и ненаучного знания.</a:t>
            </a:r>
          </a:p>
        </p:txBody>
      </p:sp>
    </p:spTree>
    <p:extLst>
      <p:ext uri="{BB962C8B-B14F-4D97-AF65-F5344CB8AC3E}">
        <p14:creationId xmlns:p14="http://schemas.microsoft.com/office/powerpoint/2010/main" val="312501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597" y="286603"/>
            <a:ext cx="10569084" cy="670929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(14) </a:t>
            </a:r>
            <a:r>
              <a:rPr lang="ru-RU" sz="1600" dirty="0" smtClean="0">
                <a:latin typeface="Arial Black" panose="020B0A04020102020204" pitchFamily="34" charset="0"/>
              </a:rPr>
              <a:t>Проблема </a:t>
            </a:r>
            <a:r>
              <a:rPr lang="ru-RU" sz="1600" dirty="0">
                <a:latin typeface="Arial Black" panose="020B0A04020102020204" pitchFamily="34" charset="0"/>
              </a:rPr>
              <a:t>ответственности ученого и экспертная роль гуманитарного </a:t>
            </a:r>
            <a:r>
              <a:rPr lang="ru-RU" sz="1600" dirty="0" smtClean="0">
                <a:latin typeface="Arial Black" panose="020B0A04020102020204" pitchFamily="34" charset="0"/>
              </a:rPr>
              <a:t>знания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167" y="1043796"/>
            <a:ext cx="10696754" cy="5109971"/>
          </a:xfrm>
        </p:spPr>
        <p:txBody>
          <a:bodyPr/>
          <a:lstStyle/>
          <a:p>
            <a:pPr algn="just"/>
            <a:r>
              <a:rPr lang="ru-RU" dirty="0"/>
              <a:t>Почему плохо обстоит дело с гуманитарной экспертизой </a:t>
            </a:r>
            <a:r>
              <a:rPr lang="ru-RU" dirty="0" smtClean="0"/>
              <a:t>технических </a:t>
            </a:r>
            <a:r>
              <a:rPr lang="ru-RU" dirty="0"/>
              <a:t>и социальных новаций? </a:t>
            </a:r>
          </a:p>
          <a:p>
            <a:pPr algn="just"/>
            <a:r>
              <a:rPr lang="ru-RU" dirty="0"/>
              <a:t>Думаю, что причина в </a:t>
            </a:r>
            <a:r>
              <a:rPr lang="ru-RU" dirty="0" smtClean="0"/>
              <a:t>непонимании </a:t>
            </a:r>
            <a:r>
              <a:rPr lang="ru-RU" dirty="0"/>
              <a:t>того, что современное “</a:t>
            </a:r>
            <a:r>
              <a:rPr lang="ru-RU" dirty="0" smtClean="0"/>
              <a:t>общество </a:t>
            </a:r>
            <a:r>
              <a:rPr lang="ru-RU" dirty="0"/>
              <a:t>знания” — это общество</a:t>
            </a:r>
            <a:r>
              <a:rPr lang="ru-RU" dirty="0" smtClean="0"/>
              <a:t>, в </a:t>
            </a:r>
            <a:r>
              <a:rPr lang="ru-RU" dirty="0"/>
              <a:t>котором от науки и от </a:t>
            </a:r>
            <a:r>
              <a:rPr lang="ru-RU" dirty="0" smtClean="0"/>
              <a:t>основанных </a:t>
            </a:r>
            <a:r>
              <a:rPr lang="ru-RU" dirty="0"/>
              <a:t>на науке технологий зависит будущее человека. Дело в </a:t>
            </a:r>
            <a:r>
              <a:rPr lang="ru-RU" dirty="0" smtClean="0"/>
              <a:t>непонимании </a:t>
            </a:r>
            <a:r>
              <a:rPr lang="ru-RU" dirty="0"/>
              <a:t>того важнейшего </a:t>
            </a:r>
            <a:r>
              <a:rPr lang="ru-RU" dirty="0" smtClean="0"/>
              <a:t>обстоятельства</a:t>
            </a:r>
            <a:r>
              <a:rPr lang="ru-RU" dirty="0"/>
              <a:t>, что </a:t>
            </a:r>
            <a:r>
              <a:rPr lang="ru-RU" dirty="0" smtClean="0"/>
              <a:t>современные НБИКС </a:t>
            </a:r>
            <a:r>
              <a:rPr lang="ru-RU" dirty="0"/>
              <a:t>технологии порождают большие риски, что сегодня </a:t>
            </a:r>
            <a:r>
              <a:rPr lang="ru-RU" dirty="0" smtClean="0"/>
              <a:t>идет речь </a:t>
            </a:r>
            <a:r>
              <a:rPr lang="ru-RU" dirty="0"/>
              <a:t>о возможностях </a:t>
            </a:r>
            <a:r>
              <a:rPr lang="ru-RU" dirty="0" smtClean="0"/>
              <a:t>трансформирования </a:t>
            </a:r>
            <a:r>
              <a:rPr lang="ru-RU" dirty="0"/>
              <a:t>человеческой </a:t>
            </a:r>
            <a:r>
              <a:rPr lang="ru-RU" dirty="0" smtClean="0"/>
              <a:t>телесности</a:t>
            </a:r>
            <a:r>
              <a:rPr lang="ru-RU" dirty="0"/>
              <a:t>, мозга и психики и о </a:t>
            </a:r>
            <a:r>
              <a:rPr lang="ru-RU" dirty="0" smtClean="0"/>
              <a:t>возможных </a:t>
            </a:r>
            <a:r>
              <a:rPr lang="ru-RU" dirty="0"/>
              <a:t>непоправимых </a:t>
            </a:r>
            <a:r>
              <a:rPr lang="ru-RU" dirty="0" smtClean="0"/>
              <a:t>последствиях этого</a:t>
            </a:r>
            <a:r>
              <a:rPr lang="ru-RU" dirty="0"/>
              <a:t>. Сегодня естественные </a:t>
            </a:r>
            <a:r>
              <a:rPr lang="ru-RU" dirty="0" smtClean="0"/>
              <a:t>науки </a:t>
            </a:r>
            <a:r>
              <a:rPr lang="ru-RU" dirty="0"/>
              <a:t>начинают изучать </a:t>
            </a:r>
            <a:r>
              <a:rPr lang="ru-RU" dirty="0" smtClean="0"/>
              <a:t>человека и </a:t>
            </a:r>
            <a:r>
              <a:rPr lang="ru-RU" dirty="0"/>
              <a:t>разрабатывать технологии </a:t>
            </a:r>
            <a:r>
              <a:rPr lang="ru-RU" dirty="0" smtClean="0"/>
              <a:t>воздействия </a:t>
            </a:r>
            <a:r>
              <a:rPr lang="ru-RU" dirty="0"/>
              <a:t>на него. И они могут способствовать развитию </a:t>
            </a:r>
            <a:r>
              <a:rPr lang="ru-RU" dirty="0" smtClean="0"/>
              <a:t>человека</a:t>
            </a:r>
            <a:r>
              <a:rPr lang="ru-RU" dirty="0"/>
              <a:t>, открытию перед ним новых возможностей, но могут </a:t>
            </a:r>
            <a:r>
              <a:rPr lang="ru-RU" dirty="0" smtClean="0"/>
              <a:t>привести и </a:t>
            </a:r>
            <a:r>
              <a:rPr lang="ru-RU" dirty="0"/>
              <a:t>к уничтожению человека. </a:t>
            </a:r>
            <a:r>
              <a:rPr lang="ru-RU" dirty="0" smtClean="0"/>
              <a:t>Гуманитарная </a:t>
            </a:r>
            <a:r>
              <a:rPr lang="ru-RU" dirty="0"/>
              <a:t>экспертиза новых </a:t>
            </a:r>
            <a:r>
              <a:rPr lang="ru-RU" dirty="0" smtClean="0"/>
              <a:t>междисциплинарных </a:t>
            </a:r>
            <a:r>
              <a:rPr lang="ru-RU" dirty="0"/>
              <a:t>проектов </a:t>
            </a:r>
            <a:r>
              <a:rPr lang="ru-RU" dirty="0" smtClean="0"/>
              <a:t>насущно </a:t>
            </a:r>
            <a:r>
              <a:rPr lang="ru-RU" dirty="0"/>
              <a:t>необходима. В этой связи </a:t>
            </a:r>
            <a:r>
              <a:rPr lang="ru-RU" dirty="0" smtClean="0"/>
              <a:t>становится </a:t>
            </a:r>
            <a:r>
              <a:rPr lang="ru-RU" dirty="0"/>
              <a:t>ясно, что науки о </a:t>
            </a:r>
            <a:r>
              <a:rPr lang="ru-RU" dirty="0" smtClean="0"/>
              <a:t>человеке </a:t>
            </a:r>
            <a:r>
              <a:rPr lang="ru-RU" dirty="0"/>
              <a:t>и ценностно </a:t>
            </a:r>
            <a:r>
              <a:rPr lang="ru-RU" dirty="0" smtClean="0"/>
              <a:t>нагруженное гуманитарное </a:t>
            </a:r>
            <a:r>
              <a:rPr lang="ru-RU" dirty="0"/>
              <a:t>знание — не одно и то же.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309" y="3994408"/>
            <a:ext cx="1574744" cy="2159359"/>
          </a:xfrm>
          <a:prstGeom prst="rect">
            <a:avLst/>
          </a:prstGeom>
        </p:spPr>
      </p:pic>
      <p:pic>
        <p:nvPicPr>
          <p:cNvPr id="5" name="Picture 2" descr="http://paranormal-news.ru/_nw/90/429350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" t="4988" r="2488" b="3474"/>
          <a:stretch/>
        </p:blipFill>
        <p:spPr bwMode="auto">
          <a:xfrm>
            <a:off x="4132052" y="4270075"/>
            <a:ext cx="3821503" cy="18836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619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788" y="286603"/>
            <a:ext cx="9395891" cy="507027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Экспертиза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223" y="862642"/>
            <a:ext cx="10560457" cy="5006452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Наука — один из самых молодых социальных институтов и вместе с тем один из наиболее </a:t>
            </a:r>
            <a:r>
              <a:rPr lang="ru-RU" dirty="0" smtClean="0"/>
              <a:t>демократических </a:t>
            </a:r>
            <a:r>
              <a:rPr lang="ru-RU" dirty="0"/>
              <a:t>и успешных. При этом ее нельзя сводить к совокупности НИИ или научных работников. </a:t>
            </a:r>
            <a:r>
              <a:rPr lang="ru-RU" dirty="0" smtClean="0"/>
              <a:t>Социальные </a:t>
            </a:r>
            <a:r>
              <a:rPr lang="ru-RU" dirty="0"/>
              <a:t>функции науки </a:t>
            </a:r>
            <a:r>
              <a:rPr lang="ru-RU" dirty="0" smtClean="0"/>
              <a:t>таковы, что </a:t>
            </a:r>
            <a:r>
              <a:rPr lang="ru-RU" dirty="0"/>
              <a:t>сегодня она проникает в </a:t>
            </a:r>
            <a:r>
              <a:rPr lang="ru-RU" dirty="0" smtClean="0"/>
              <a:t>самые </a:t>
            </a:r>
            <a:r>
              <a:rPr lang="ru-RU" dirty="0"/>
              <a:t>тайные уголки коллективного и индивидуального </a:t>
            </a:r>
            <a:r>
              <a:rPr lang="ru-RU" dirty="0" smtClean="0"/>
              <a:t>существования</a:t>
            </a:r>
            <a:r>
              <a:rPr lang="ru-RU" dirty="0"/>
              <a:t>, претендует на участие </a:t>
            </a:r>
            <a:r>
              <a:rPr lang="ru-RU" dirty="0" smtClean="0"/>
              <a:t>во всех </a:t>
            </a:r>
            <a:r>
              <a:rPr lang="ru-RU" dirty="0"/>
              <a:t>сферах жизни </a:t>
            </a:r>
            <a:r>
              <a:rPr lang="ru-RU" dirty="0" smtClean="0"/>
              <a:t>современного человека </a:t>
            </a:r>
            <a:r>
              <a:rPr lang="ru-RU" dirty="0"/>
              <a:t>— от мелкого быта до высокого бытия. На мой взгляд</a:t>
            </a:r>
            <a:r>
              <a:rPr lang="ru-RU" dirty="0" smtClean="0"/>
              <a:t>, изменения </a:t>
            </a:r>
            <a:r>
              <a:rPr lang="ru-RU" dirty="0"/>
              <a:t>в социальном </a:t>
            </a:r>
            <a:r>
              <a:rPr lang="ru-RU" dirty="0" smtClean="0"/>
              <a:t>статусе  и </a:t>
            </a:r>
            <a:r>
              <a:rPr lang="ru-RU" dirty="0"/>
              <a:t>функциях науки связаны со </a:t>
            </a:r>
            <a:r>
              <a:rPr lang="ru-RU" dirty="0" smtClean="0"/>
              <a:t>следующими </a:t>
            </a:r>
            <a:r>
              <a:rPr lang="ru-RU" dirty="0"/>
              <a:t>факторами: </a:t>
            </a:r>
          </a:p>
          <a:p>
            <a:pPr algn="just"/>
            <a:r>
              <a:rPr lang="ru-RU" dirty="0"/>
              <a:t>• конкуренция социальных </a:t>
            </a:r>
            <a:r>
              <a:rPr lang="ru-RU" dirty="0" smtClean="0"/>
              <a:t>институтов </a:t>
            </a:r>
            <a:r>
              <a:rPr lang="ru-RU" dirty="0"/>
              <a:t>(за распределение средств, влияние на экономику</a:t>
            </a:r>
            <a:r>
              <a:rPr lang="ru-RU" dirty="0" smtClean="0"/>
              <a:t>, политику </a:t>
            </a:r>
            <a:r>
              <a:rPr lang="ru-RU" dirty="0"/>
              <a:t>и сознание); </a:t>
            </a:r>
          </a:p>
          <a:p>
            <a:pPr algn="just"/>
            <a:r>
              <a:rPr lang="ru-RU" dirty="0"/>
              <a:t>• дифференциация науки (</a:t>
            </a:r>
            <a:r>
              <a:rPr lang="ru-RU" dirty="0" smtClean="0"/>
              <a:t>выделение </a:t>
            </a:r>
            <a:r>
              <a:rPr lang="ru-RU" dirty="0"/>
              <a:t>областей “корыстного” и “бескорыстного” любопытства); • интеграция науки, техники</a:t>
            </a:r>
            <a:r>
              <a:rPr lang="ru-RU" dirty="0" smtClean="0"/>
              <a:t>, промышленности </a:t>
            </a:r>
            <a:r>
              <a:rPr lang="ru-RU" dirty="0"/>
              <a:t>и политики в “большой науке”; </a:t>
            </a:r>
          </a:p>
          <a:p>
            <a:pPr algn="just"/>
            <a:r>
              <a:rPr lang="ru-RU" dirty="0"/>
              <a:t>• дилеммы милитаризации и безопасности, роста </a:t>
            </a:r>
            <a:r>
              <a:rPr lang="ru-RU" dirty="0" smtClean="0"/>
              <a:t>потребления </a:t>
            </a:r>
            <a:r>
              <a:rPr lang="ru-RU" dirty="0"/>
              <a:t>и экологического кризиса, </a:t>
            </a:r>
            <a:r>
              <a:rPr lang="ru-RU" dirty="0" smtClean="0"/>
              <a:t>достоинств </a:t>
            </a:r>
            <a:r>
              <a:rPr lang="ru-RU" dirty="0"/>
              <a:t>и недостатков </a:t>
            </a:r>
            <a:r>
              <a:rPr lang="ru-RU" dirty="0" err="1" smtClean="0"/>
              <a:t>бионаук</a:t>
            </a:r>
            <a:r>
              <a:rPr lang="ru-RU" dirty="0" smtClean="0"/>
              <a:t> (</a:t>
            </a:r>
            <a:r>
              <a:rPr lang="ru-RU" dirty="0"/>
              <a:t>многие научные вопросы </a:t>
            </a:r>
            <a:r>
              <a:rPr lang="ru-RU" dirty="0" smtClean="0"/>
              <a:t>выносятся </a:t>
            </a:r>
            <a:r>
              <a:rPr lang="ru-RU" dirty="0"/>
              <a:t>на коллективное </a:t>
            </a:r>
            <a:r>
              <a:rPr lang="ru-RU" dirty="0" smtClean="0"/>
              <a:t>обсуждение </a:t>
            </a:r>
            <a:r>
              <a:rPr lang="ru-RU" dirty="0"/>
              <a:t>и при их обсуждении ученый уравнивается в правах с “</a:t>
            </a:r>
            <a:r>
              <a:rPr lang="ru-RU" dirty="0" smtClean="0"/>
              <a:t>человеком </a:t>
            </a:r>
            <a:r>
              <a:rPr lang="ru-RU" dirty="0"/>
              <a:t>с улицы”, рядовым </a:t>
            </a:r>
            <a:r>
              <a:rPr lang="ru-RU" dirty="0" smtClean="0"/>
              <a:t>налогоплательщиком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17213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5834" y="286603"/>
            <a:ext cx="9119846" cy="386257"/>
          </a:xfrm>
        </p:spPr>
        <p:txBody>
          <a:bodyPr>
            <a:normAutofit/>
          </a:bodyPr>
          <a:lstStyle/>
          <a:p>
            <a:r>
              <a:rPr lang="ru-RU" sz="1800" dirty="0" err="1" smtClean="0">
                <a:latin typeface="Arial Black" panose="020B0A04020102020204" pitchFamily="34" charset="0"/>
              </a:rPr>
              <a:t>Бионаука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815" y="802257"/>
            <a:ext cx="10758865" cy="5066837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Здесь весьма показателен пример современной “</a:t>
            </a:r>
            <a:r>
              <a:rPr lang="ru-RU" dirty="0" err="1"/>
              <a:t>бионауки</a:t>
            </a:r>
            <a:r>
              <a:rPr lang="ru-RU" dirty="0"/>
              <a:t>”.</a:t>
            </a:r>
          </a:p>
          <a:p>
            <a:pPr algn="just"/>
            <a:r>
              <a:rPr lang="ru-RU" dirty="0"/>
              <a:t>В смысле методологии и </a:t>
            </a:r>
            <a:r>
              <a:rPr lang="ru-RU" dirty="0" smtClean="0"/>
              <a:t>технологии </a:t>
            </a:r>
            <a:r>
              <a:rPr lang="ru-RU" dirty="0"/>
              <a:t>исследований это </a:t>
            </a:r>
            <a:r>
              <a:rPr lang="ru-RU" dirty="0" smtClean="0"/>
              <a:t>результат взаимодействия </a:t>
            </a:r>
            <a:r>
              <a:rPr lang="ru-RU" dirty="0"/>
              <a:t>биологии с другими науками. Выражусь даже </a:t>
            </a:r>
            <a:r>
              <a:rPr lang="ru-RU" dirty="0" smtClean="0"/>
              <a:t>сильнее</a:t>
            </a:r>
            <a:r>
              <a:rPr lang="ru-RU" dirty="0"/>
              <a:t>: это капитуляция биологии и медицины перед физикой, </a:t>
            </a:r>
            <a:r>
              <a:rPr lang="ru-RU" dirty="0" smtClean="0"/>
              <a:t>химией </a:t>
            </a:r>
            <a:r>
              <a:rPr lang="ru-RU" dirty="0"/>
              <a:t>и вычислительной </a:t>
            </a:r>
            <a:r>
              <a:rPr lang="ru-RU" dirty="0" smtClean="0"/>
              <a:t>математикой</a:t>
            </a:r>
            <a:r>
              <a:rPr lang="ru-RU" dirty="0"/>
              <a:t>. Одновременно “</a:t>
            </a:r>
            <a:r>
              <a:rPr lang="ru-RU" dirty="0" err="1"/>
              <a:t>бионаука</a:t>
            </a:r>
            <a:r>
              <a:rPr lang="ru-RU" dirty="0"/>
              <a:t>” как</a:t>
            </a:r>
          </a:p>
          <a:p>
            <a:pPr algn="just"/>
            <a:r>
              <a:rPr lang="ru-RU" dirty="0"/>
              <a:t>прикладное исследование </a:t>
            </a:r>
            <a:r>
              <a:rPr lang="ru-RU" dirty="0" smtClean="0"/>
              <a:t>представляет </a:t>
            </a:r>
            <a:r>
              <a:rPr lang="ru-RU" dirty="0"/>
              <a:t>собой </a:t>
            </a:r>
            <a:r>
              <a:rPr lang="ru-RU" dirty="0" smtClean="0"/>
              <a:t>органическую (</a:t>
            </a:r>
            <a:r>
              <a:rPr lang="ru-RU" dirty="0"/>
              <a:t>в прямом и переносном смысле) часть </a:t>
            </a:r>
            <a:r>
              <a:rPr lang="ru-RU" dirty="0" err="1"/>
              <a:t>технонауки</a:t>
            </a:r>
            <a:r>
              <a:rPr lang="ru-RU" dirty="0"/>
              <a:t>, </a:t>
            </a:r>
            <a:r>
              <a:rPr lang="ru-RU" dirty="0" smtClean="0"/>
              <a:t>нацеленной, в </a:t>
            </a:r>
            <a:r>
              <a:rPr lang="ru-RU" dirty="0"/>
              <a:t>первую очередь, на приложения и на использование в </a:t>
            </a:r>
            <a:r>
              <a:rPr lang="ru-RU" dirty="0" smtClean="0"/>
              <a:t>рыночной экономике</a:t>
            </a:r>
            <a:r>
              <a:rPr lang="ru-RU" dirty="0"/>
              <a:t>. Так или иначе, но </a:t>
            </a:r>
            <a:r>
              <a:rPr lang="ru-RU" dirty="0" smtClean="0"/>
              <a:t>теория </a:t>
            </a:r>
            <a:r>
              <a:rPr lang="ru-RU" dirty="0"/>
              <a:t>в биологии утратила </a:t>
            </a:r>
            <a:r>
              <a:rPr lang="ru-RU" dirty="0" smtClean="0"/>
              <a:t>прежнюю ценность </a:t>
            </a:r>
            <a:r>
              <a:rPr lang="ru-RU" dirty="0"/>
              <a:t>и стала основанием лишь для философских </a:t>
            </a:r>
            <a:r>
              <a:rPr lang="ru-RU" dirty="0" smtClean="0"/>
              <a:t>спекуляций</a:t>
            </a:r>
            <a:r>
              <a:rPr lang="ru-RU" dirty="0"/>
              <a:t>. Это плоды “</a:t>
            </a:r>
            <a:r>
              <a:rPr lang="ru-RU" dirty="0" smtClean="0"/>
              <a:t>междисциплинарного </a:t>
            </a:r>
            <a:r>
              <a:rPr lang="ru-RU" dirty="0"/>
              <a:t>империализма”, </a:t>
            </a:r>
            <a:r>
              <a:rPr lang="ru-RU" dirty="0" smtClean="0"/>
              <a:t>востребованного </a:t>
            </a:r>
            <a:r>
              <a:rPr lang="ru-RU" dirty="0"/>
              <a:t>в прикладных проектах, </a:t>
            </a:r>
            <a:r>
              <a:rPr lang="ru-RU" dirty="0" smtClean="0"/>
              <a:t>ценных </a:t>
            </a:r>
            <a:r>
              <a:rPr lang="ru-RU" dirty="0"/>
              <a:t>для власти и бизнеса, но мало</a:t>
            </a:r>
          </a:p>
          <a:p>
            <a:pPr algn="just"/>
            <a:r>
              <a:rPr lang="ru-RU" dirty="0"/>
              <a:t>что дающих для </a:t>
            </a:r>
            <a:r>
              <a:rPr lang="ru-RU" dirty="0" err="1" smtClean="0"/>
              <a:t>интертеоретического</a:t>
            </a:r>
            <a:r>
              <a:rPr lang="ru-RU" dirty="0" smtClean="0"/>
              <a:t> </a:t>
            </a:r>
            <a:r>
              <a:rPr lang="ru-RU" dirty="0"/>
              <a:t>взаимодействия. </a:t>
            </a:r>
          </a:p>
        </p:txBody>
      </p:sp>
    </p:spTree>
    <p:extLst>
      <p:ext uri="{BB962C8B-B14F-4D97-AF65-F5344CB8AC3E}">
        <p14:creationId xmlns:p14="http://schemas.microsoft.com/office/powerpoint/2010/main" val="2545118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50159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</a:rPr>
              <a:t>Экспертиза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00664"/>
            <a:ext cx="10698480" cy="4868430"/>
          </a:xfrm>
        </p:spPr>
        <p:txBody>
          <a:bodyPr>
            <a:noAutofit/>
          </a:bodyPr>
          <a:lstStyle/>
          <a:p>
            <a:pPr algn="just"/>
            <a:r>
              <a:rPr lang="ru-RU" sz="1800" dirty="0"/>
              <a:t>К. </a:t>
            </a:r>
            <a:r>
              <a:rPr lang="ru-RU" sz="1800" dirty="0" smtClean="0"/>
              <a:t>Леви-</a:t>
            </a:r>
            <a:r>
              <a:rPr lang="ru-RU" sz="1800" dirty="0" err="1" smtClean="0"/>
              <a:t>Строссу</a:t>
            </a:r>
            <a:r>
              <a:rPr lang="ru-RU" sz="1800" dirty="0" smtClean="0"/>
              <a:t> </a:t>
            </a:r>
            <a:r>
              <a:rPr lang="ru-RU" sz="1800" dirty="0"/>
              <a:t>приписывают </a:t>
            </a:r>
            <a:r>
              <a:rPr lang="ru-RU" sz="1800" dirty="0" smtClean="0"/>
              <a:t>высказывание</a:t>
            </a:r>
            <a:r>
              <a:rPr lang="ru-RU" sz="1800" dirty="0"/>
              <a:t>: “XXI век будет веком </a:t>
            </a:r>
            <a:r>
              <a:rPr lang="ru-RU" sz="1800" dirty="0" smtClean="0"/>
              <a:t>наук о </a:t>
            </a:r>
            <a:r>
              <a:rPr lang="ru-RU" sz="1800" dirty="0"/>
              <a:t>человеке (в некоторых случаях употребляют оборот “веком </a:t>
            </a:r>
            <a:r>
              <a:rPr lang="ru-RU" sz="1800" dirty="0" smtClean="0"/>
              <a:t>гуманитарных </a:t>
            </a:r>
            <a:r>
              <a:rPr lang="ru-RU" sz="1800" dirty="0"/>
              <a:t>наук”) либо его не будет совсем”. Сегодня мы вполне </a:t>
            </a:r>
            <a:r>
              <a:rPr lang="ru-RU" sz="1800" dirty="0" smtClean="0"/>
              <a:t>можем </a:t>
            </a:r>
            <a:r>
              <a:rPr lang="ru-RU" sz="1800" dirty="0"/>
              <a:t>считать, что это </a:t>
            </a:r>
            <a:r>
              <a:rPr lang="ru-RU" sz="1800" dirty="0" smtClean="0"/>
              <a:t>пророчество сбылось</a:t>
            </a:r>
            <a:r>
              <a:rPr lang="ru-RU" sz="1800" dirty="0"/>
              <a:t>. Впрочем, этот “поворот к человеку” порождает массу </a:t>
            </a:r>
            <a:r>
              <a:rPr lang="ru-RU" sz="1800" dirty="0" smtClean="0"/>
              <a:t>проблем</a:t>
            </a:r>
            <a:r>
              <a:rPr lang="ru-RU" sz="1800" dirty="0"/>
              <a:t>, лишь немногие из </a:t>
            </a:r>
            <a:r>
              <a:rPr lang="ru-RU" sz="1800" dirty="0" smtClean="0"/>
              <a:t>которых уже </a:t>
            </a:r>
            <a:r>
              <a:rPr lang="ru-RU" sz="1800" dirty="0"/>
              <a:t>обозначились более или </a:t>
            </a:r>
            <a:r>
              <a:rPr lang="ru-RU" sz="1800" dirty="0" smtClean="0"/>
              <a:t>менее </a:t>
            </a:r>
            <a:r>
              <a:rPr lang="ru-RU" sz="1800" dirty="0"/>
              <a:t>четко. Во всяком случае, </a:t>
            </a:r>
            <a:r>
              <a:rPr lang="ru-RU" sz="1800" dirty="0" smtClean="0"/>
              <a:t>такой </a:t>
            </a:r>
            <a:r>
              <a:rPr lang="ru-RU" sz="1800" dirty="0"/>
              <a:t>поворот далеко не </a:t>
            </a:r>
            <a:r>
              <a:rPr lang="ru-RU" sz="1800" dirty="0" smtClean="0"/>
              <a:t>всегда оказывается </a:t>
            </a:r>
            <a:r>
              <a:rPr lang="ru-RU" sz="1800" dirty="0"/>
              <a:t>для человека </a:t>
            </a:r>
            <a:r>
              <a:rPr lang="ru-RU" sz="1800" dirty="0" smtClean="0"/>
              <a:t>безусловным </a:t>
            </a:r>
            <a:r>
              <a:rPr lang="ru-RU" sz="1800" dirty="0"/>
              <a:t>благом. </a:t>
            </a:r>
          </a:p>
          <a:p>
            <a:pPr algn="just"/>
            <a:r>
              <a:rPr lang="ru-RU" sz="1800" dirty="0"/>
              <a:t>И если в данной связи </a:t>
            </a:r>
            <a:r>
              <a:rPr lang="ru-RU" sz="1800" dirty="0" smtClean="0"/>
              <a:t>говорить </a:t>
            </a:r>
            <a:r>
              <a:rPr lang="ru-RU" sz="1800" dirty="0"/>
              <a:t>о соотношении традиционной науки и науки как “большого </a:t>
            </a:r>
            <a:r>
              <a:rPr lang="ru-RU" sz="1800" dirty="0" smtClean="0"/>
              <a:t>бизнес -предприятия</a:t>
            </a:r>
            <a:r>
              <a:rPr lang="ru-RU" sz="1800" dirty="0"/>
              <a:t>”, я бы не доводил это различение до </a:t>
            </a:r>
            <a:r>
              <a:rPr lang="ru-RU" sz="1800" dirty="0" smtClean="0"/>
              <a:t>противопоставления</a:t>
            </a:r>
            <a:r>
              <a:rPr lang="ru-RU" sz="1800" dirty="0"/>
              <a:t>. На мой взгляд, каждая </a:t>
            </a:r>
            <a:r>
              <a:rPr lang="ru-RU" sz="1800" dirty="0" smtClean="0"/>
              <a:t>из этих </a:t>
            </a:r>
            <a:r>
              <a:rPr lang="ru-RU" sz="1800" dirty="0"/>
              <a:t>ипостасей науки </a:t>
            </a:r>
            <a:r>
              <a:rPr lang="ru-RU" sz="1800" dirty="0" smtClean="0"/>
              <a:t>предполагает </a:t>
            </a:r>
            <a:r>
              <a:rPr lang="ru-RU" sz="1800" dirty="0"/>
              <a:t>другую, более того, остро </a:t>
            </a:r>
            <a:r>
              <a:rPr lang="ru-RU" sz="1800" dirty="0" smtClean="0"/>
              <a:t>нуждается </a:t>
            </a:r>
            <a:r>
              <a:rPr lang="ru-RU" sz="1800" dirty="0"/>
              <a:t>в своем визави. “</a:t>
            </a:r>
            <a:r>
              <a:rPr lang="ru-RU" sz="1800" dirty="0" smtClean="0"/>
              <a:t>Традиционная</a:t>
            </a:r>
            <a:r>
              <a:rPr lang="ru-RU" sz="1800" dirty="0"/>
              <a:t>” наука продолжает </a:t>
            </a:r>
            <a:r>
              <a:rPr lang="ru-RU" sz="1800" dirty="0" smtClean="0"/>
              <a:t>выполнять </a:t>
            </a:r>
            <a:r>
              <a:rPr lang="ru-RU" sz="1800" dirty="0"/>
              <a:t>те социальные </a:t>
            </a:r>
            <a:r>
              <a:rPr lang="ru-RU" sz="1800" dirty="0" err="1"/>
              <a:t>функции,в</a:t>
            </a:r>
            <a:r>
              <a:rPr lang="ru-RU" sz="1800" dirty="0"/>
              <a:t> частности, в сферах </a:t>
            </a:r>
            <a:r>
              <a:rPr lang="ru-RU" sz="1800" dirty="0" smtClean="0"/>
              <a:t>мировоззрения </a:t>
            </a:r>
            <a:r>
              <a:rPr lang="ru-RU" sz="1800" dirty="0"/>
              <a:t>и образования, </a:t>
            </a:r>
            <a:r>
              <a:rPr lang="ru-RU" sz="1800" dirty="0" smtClean="0"/>
              <a:t>которые обеспечивают </a:t>
            </a:r>
            <a:r>
              <a:rPr lang="ru-RU" sz="1800" dirty="0"/>
              <a:t>существование и воспроизводство науки в целом (включая и ее “нетрадиционную”</a:t>
            </a:r>
          </a:p>
          <a:p>
            <a:pPr algn="just"/>
            <a:r>
              <a:rPr lang="ru-RU" sz="1800" dirty="0"/>
              <a:t>составляющую) как социального института. В свою очередь, “</a:t>
            </a:r>
            <a:r>
              <a:rPr lang="ru-RU" sz="1800" dirty="0" smtClean="0"/>
              <a:t>большая </a:t>
            </a:r>
            <a:r>
              <a:rPr lang="ru-RU" sz="1800" dirty="0"/>
              <a:t>наука” (если </a:t>
            </a:r>
            <a:r>
              <a:rPr lang="ru-RU" sz="1800" dirty="0" smtClean="0"/>
              <a:t>воспользоваться термином </a:t>
            </a:r>
            <a:r>
              <a:rPr lang="ru-RU" sz="1800" dirty="0" err="1"/>
              <a:t>Дерека</a:t>
            </a:r>
            <a:r>
              <a:rPr lang="ru-RU" sz="1800" dirty="0"/>
              <a:t> Дж. де </a:t>
            </a:r>
            <a:r>
              <a:rPr lang="ru-RU" sz="1800" dirty="0" err="1"/>
              <a:t>Солла</a:t>
            </a:r>
            <a:r>
              <a:rPr lang="ru-RU" sz="1800" dirty="0"/>
              <a:t> Прайса; в литературе последнего времени ее чаще называют “</a:t>
            </a:r>
            <a:r>
              <a:rPr lang="ru-RU" sz="1800" dirty="0" err="1" smtClean="0"/>
              <a:t>технонаукой</a:t>
            </a:r>
            <a:r>
              <a:rPr lang="ru-RU" sz="1800" dirty="0"/>
              <a:t>”) выступает по </a:t>
            </a:r>
            <a:r>
              <a:rPr lang="ru-RU" sz="1800" dirty="0" smtClean="0"/>
              <a:t>отношению </a:t>
            </a:r>
            <a:r>
              <a:rPr lang="ru-RU" sz="1800" dirty="0"/>
              <a:t>к традиционной как источник финансовых и иных ресурсов.</a:t>
            </a:r>
          </a:p>
          <a:p>
            <a:pPr algn="just"/>
            <a:r>
              <a:rPr lang="ru-RU" sz="1800" dirty="0"/>
              <a:t>В современном меркантильном обществе именно способность “большой науки” привлекать </a:t>
            </a:r>
            <a:r>
              <a:rPr lang="ru-RU" sz="1800" dirty="0" smtClean="0"/>
              <a:t>ресурсы</a:t>
            </a:r>
            <a:r>
              <a:rPr lang="ru-RU" sz="1800" dirty="0"/>
              <a:t>, прежде всего финансовые</a:t>
            </a:r>
            <a:r>
              <a:rPr lang="ru-RU" sz="1800" dirty="0" smtClean="0"/>
              <a:t>, позволяет </a:t>
            </a:r>
            <a:r>
              <a:rPr lang="ru-RU" sz="1800" dirty="0"/>
              <a:t>существовать науке традиционной, “малой”, </a:t>
            </a:r>
            <a:r>
              <a:rPr lang="ru-RU" sz="1800" dirty="0" smtClean="0"/>
              <a:t>которой достается </a:t>
            </a:r>
            <a:r>
              <a:rPr lang="ru-RU" sz="1800" dirty="0"/>
              <a:t>от силы 10% этих </a:t>
            </a:r>
            <a:r>
              <a:rPr lang="ru-RU" sz="1800" dirty="0" smtClean="0"/>
              <a:t>ресурсов</a:t>
            </a:r>
            <a:r>
              <a:rPr lang="ru-RU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0828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920" y="286603"/>
            <a:ext cx="9352759" cy="334499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Экспертиза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1102"/>
            <a:ext cx="10294762" cy="5771071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Коль скоро знание </a:t>
            </a:r>
            <a:r>
              <a:rPr lang="ru-RU" dirty="0"/>
              <a:t>— конструкт, </a:t>
            </a:r>
            <a:r>
              <a:rPr lang="ru-RU" dirty="0" smtClean="0"/>
              <a:t>создаваемый под </a:t>
            </a:r>
            <a:r>
              <a:rPr lang="ru-RU" dirty="0"/>
              <a:t>проект и под заказ, то </a:t>
            </a:r>
            <a:r>
              <a:rPr lang="ru-RU" dirty="0" smtClean="0"/>
              <a:t>научные </a:t>
            </a:r>
            <a:r>
              <a:rPr lang="ru-RU" dirty="0"/>
              <a:t>проекты все больше и </a:t>
            </a:r>
            <a:r>
              <a:rPr lang="ru-RU" dirty="0" smtClean="0"/>
              <a:t>больше встраиваются </a:t>
            </a:r>
            <a:r>
              <a:rPr lang="ru-RU" dirty="0"/>
              <a:t>в большие </a:t>
            </a:r>
            <a:r>
              <a:rPr lang="ru-RU" dirty="0" err="1" smtClean="0"/>
              <a:t>мегапроекты</a:t>
            </a:r>
            <a:r>
              <a:rPr lang="ru-RU" dirty="0" smtClean="0"/>
              <a:t> </a:t>
            </a:r>
            <a:r>
              <a:rPr lang="ru-RU" dirty="0"/>
              <a:t>и программы </a:t>
            </a:r>
            <a:r>
              <a:rPr lang="ru-RU" dirty="0" smtClean="0"/>
              <a:t>развития (стран, отраслей, сфер жизнедеятельности, территорий, городов).</a:t>
            </a:r>
          </a:p>
          <a:p>
            <a:pPr algn="just"/>
            <a:r>
              <a:rPr lang="ru-RU" dirty="0" smtClean="0"/>
              <a:t>И ученый здесь становится больше похож на конструктора проектировщика</a:t>
            </a:r>
            <a:r>
              <a:rPr lang="ru-RU" dirty="0"/>
              <a:t>, чем на искателя </a:t>
            </a:r>
            <a:r>
              <a:rPr lang="ru-RU" dirty="0" smtClean="0"/>
              <a:t>истины</a:t>
            </a:r>
            <a:r>
              <a:rPr lang="ru-RU" dirty="0"/>
              <a:t>. Он должен уметь </a:t>
            </a:r>
            <a:r>
              <a:rPr lang="ru-RU" dirty="0" smtClean="0"/>
              <a:t>производить </a:t>
            </a:r>
            <a:r>
              <a:rPr lang="ru-RU" dirty="0" err="1" smtClean="0"/>
              <a:t>знаниевые</a:t>
            </a:r>
            <a:r>
              <a:rPr lang="ru-RU" dirty="0" smtClean="0"/>
              <a:t> </a:t>
            </a:r>
            <a:r>
              <a:rPr lang="ru-RU" dirty="0"/>
              <a:t>конструкты, </a:t>
            </a:r>
            <a:r>
              <a:rPr lang="ru-RU" dirty="0" smtClean="0"/>
              <a:t>выстраивая </a:t>
            </a:r>
            <a:r>
              <a:rPr lang="ru-RU" dirty="0"/>
              <a:t>горизонтальную </a:t>
            </a:r>
            <a:r>
              <a:rPr lang="ru-RU" dirty="0" smtClean="0"/>
              <a:t>коммуникацию </a:t>
            </a:r>
            <a:r>
              <a:rPr lang="ru-RU" dirty="0"/>
              <a:t>с разными игроками, </a:t>
            </a:r>
            <a:r>
              <a:rPr lang="ru-RU" dirty="0" smtClean="0"/>
              <a:t>заинтересованными </a:t>
            </a:r>
            <a:r>
              <a:rPr lang="ru-RU" dirty="0"/>
              <a:t>субъектами, </a:t>
            </a:r>
            <a:r>
              <a:rPr lang="ru-RU" dirty="0" smtClean="0"/>
              <a:t>теми, кто </a:t>
            </a:r>
            <a:r>
              <a:rPr lang="ru-RU" dirty="0"/>
              <a:t>контролирует ситуацию </a:t>
            </a:r>
            <a:r>
              <a:rPr lang="ru-RU" dirty="0" smtClean="0"/>
              <a:t>развития</a:t>
            </a:r>
            <a:r>
              <a:rPr lang="ru-RU" dirty="0"/>
              <a:t>: представителями власти, </a:t>
            </a:r>
            <a:r>
              <a:rPr lang="ru-RU" dirty="0" smtClean="0"/>
              <a:t>бизнеса</a:t>
            </a:r>
            <a:r>
              <a:rPr lang="ru-RU" dirty="0"/>
              <a:t>, социума. </a:t>
            </a:r>
          </a:p>
          <a:p>
            <a:pPr algn="just"/>
            <a:r>
              <a:rPr lang="ru-RU" dirty="0"/>
              <a:t>Другое дело гуманитарные </a:t>
            </a:r>
            <a:r>
              <a:rPr lang="ru-RU" dirty="0" smtClean="0"/>
              <a:t>науки</a:t>
            </a:r>
            <a:r>
              <a:rPr lang="ru-RU" dirty="0"/>
              <a:t>, отвечающие за </a:t>
            </a:r>
            <a:r>
              <a:rPr lang="ru-RU" dirty="0" smtClean="0"/>
              <a:t>гуманитарное знание</a:t>
            </a:r>
            <a:r>
              <a:rPr lang="ru-RU" dirty="0"/>
              <a:t>, за состояние человека</a:t>
            </a:r>
            <a:r>
              <a:rPr lang="ru-RU" dirty="0" smtClean="0"/>
              <a:t>, социума</a:t>
            </a:r>
            <a:r>
              <a:rPr lang="ru-RU" dirty="0"/>
              <a:t>, культуры. Здесь </a:t>
            </a:r>
            <a:r>
              <a:rPr lang="ru-RU" dirty="0" smtClean="0"/>
              <a:t>ситуация </a:t>
            </a:r>
            <a:r>
              <a:rPr lang="ru-RU" dirty="0"/>
              <a:t>еще сложнее, поскольку в </a:t>
            </a:r>
            <a:r>
              <a:rPr lang="ru-RU" dirty="0" smtClean="0"/>
              <a:t>условиях </a:t>
            </a:r>
            <a:r>
              <a:rPr lang="ru-RU" dirty="0"/>
              <a:t>отсутствия </a:t>
            </a:r>
            <a:r>
              <a:rPr lang="ru-RU" dirty="0" smtClean="0"/>
              <a:t>единственной картины </a:t>
            </a:r>
            <a:r>
              <a:rPr lang="ru-RU" dirty="0"/>
              <a:t>мира и одной онтологии</a:t>
            </a:r>
            <a:r>
              <a:rPr lang="ru-RU" dirty="0" smtClean="0"/>
              <a:t>, в </a:t>
            </a:r>
            <a:r>
              <a:rPr lang="ru-RU" dirty="0"/>
              <a:t>ситуации мира миров и </a:t>
            </a:r>
            <a:r>
              <a:rPr lang="ru-RU" dirty="0" smtClean="0"/>
              <a:t>коммуникации </a:t>
            </a:r>
            <a:r>
              <a:rPr lang="ru-RU" dirty="0"/>
              <a:t>разных концептов, </a:t>
            </a:r>
            <a:r>
              <a:rPr lang="ru-RU" dirty="0" smtClean="0"/>
              <a:t>представлений </a:t>
            </a:r>
            <a:r>
              <a:rPr lang="ru-RU" dirty="0"/>
              <a:t>встает задача </a:t>
            </a:r>
            <a:r>
              <a:rPr lang="ru-RU" dirty="0" smtClean="0"/>
              <a:t>удержать целое </a:t>
            </a:r>
            <a:r>
              <a:rPr lang="ru-RU" dirty="0"/>
              <a:t>и формировать </a:t>
            </a:r>
            <a:r>
              <a:rPr lang="ru-RU" dirty="0" smtClean="0"/>
              <a:t>антропологические</a:t>
            </a:r>
            <a:r>
              <a:rPr lang="ru-RU" dirty="0"/>
              <a:t>, гуманитарные опоры.</a:t>
            </a:r>
          </a:p>
          <a:p>
            <a:pPr algn="just"/>
            <a:r>
              <a:rPr lang="ru-RU" dirty="0"/>
              <a:t>В противном случае мир без этих опор ввергнется в погоню за </a:t>
            </a:r>
            <a:r>
              <a:rPr lang="ru-RU" dirty="0" smtClean="0"/>
              <a:t>эффективными </a:t>
            </a:r>
            <a:r>
              <a:rPr lang="ru-RU" dirty="0"/>
              <a:t>техническими </a:t>
            </a:r>
            <a:r>
              <a:rPr lang="ru-RU" dirty="0" smtClean="0"/>
              <a:t>устройствами</a:t>
            </a:r>
            <a:r>
              <a:rPr lang="ru-RU" dirty="0"/>
              <a:t>. Поэтому все более </a:t>
            </a:r>
            <a:r>
              <a:rPr lang="ru-RU" dirty="0" smtClean="0"/>
              <a:t>актуальными </a:t>
            </a:r>
            <a:r>
              <a:rPr lang="ru-RU" dirty="0"/>
              <a:t>становятся практики проведения гуманитарных </a:t>
            </a:r>
            <a:r>
              <a:rPr lang="ru-RU" dirty="0" smtClean="0"/>
              <a:t>общественных </a:t>
            </a:r>
            <a:r>
              <a:rPr lang="ru-RU" dirty="0"/>
              <a:t>экспертиз проектов и программ развития, в </a:t>
            </a:r>
            <a:r>
              <a:rPr lang="ru-RU" dirty="0" smtClean="0"/>
              <a:t>которых ключевую </a:t>
            </a:r>
            <a:r>
              <a:rPr lang="ru-RU" dirty="0"/>
              <a:t>роль должны играть представители гуманитарных </a:t>
            </a:r>
            <a:r>
              <a:rPr lang="ru-RU" dirty="0" smtClean="0"/>
              <a:t>наук</a:t>
            </a:r>
            <a:r>
              <a:rPr lang="ru-RU" dirty="0"/>
              <a:t>, хотя деление на естественные и гуманитарные науки уже давно является условным. </a:t>
            </a:r>
            <a:r>
              <a:rPr lang="ru-RU" dirty="0" smtClean="0"/>
              <a:t>А </a:t>
            </a:r>
            <a:r>
              <a:rPr lang="ru-RU" dirty="0"/>
              <a:t>век </a:t>
            </a:r>
            <a:r>
              <a:rPr lang="ru-RU" dirty="0" smtClean="0"/>
              <a:t>гуманитариев одиночек </a:t>
            </a:r>
            <a:r>
              <a:rPr lang="ru-RU" dirty="0"/>
              <a:t>действительно ушел.</a:t>
            </a:r>
          </a:p>
        </p:txBody>
      </p:sp>
    </p:spTree>
    <p:extLst>
      <p:ext uri="{BB962C8B-B14F-4D97-AF65-F5344CB8AC3E}">
        <p14:creationId xmlns:p14="http://schemas.microsoft.com/office/powerpoint/2010/main" val="2982463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492" y="131328"/>
            <a:ext cx="9275120" cy="55878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Крупные гуманитарные проекты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728" y="854015"/>
            <a:ext cx="10525952" cy="5015079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Крупные гуманитарные </a:t>
            </a:r>
            <a:r>
              <a:rPr lang="ru-RU" dirty="0" smtClean="0"/>
              <a:t>проекты </a:t>
            </a:r>
            <a:r>
              <a:rPr lang="ru-RU" dirty="0"/>
              <a:t>трудно реализуются потому</a:t>
            </a:r>
            <a:r>
              <a:rPr lang="ru-RU" dirty="0" smtClean="0"/>
              <a:t>, что </a:t>
            </a:r>
            <a:r>
              <a:rPr lang="ru-RU" dirty="0"/>
              <a:t>затрагивают корневое — </a:t>
            </a:r>
            <a:r>
              <a:rPr lang="ru-RU" dirty="0" smtClean="0"/>
              <a:t>самого </a:t>
            </a:r>
            <a:r>
              <a:rPr lang="ru-RU" dirty="0"/>
              <a:t>человека, автора этой </a:t>
            </a:r>
            <a:r>
              <a:rPr lang="ru-RU" dirty="0" smtClean="0"/>
              <a:t>глобальной </a:t>
            </a:r>
            <a:r>
              <a:rPr lang="ru-RU" dirty="0"/>
              <a:t>мировой динамики. </a:t>
            </a:r>
            <a:r>
              <a:rPr lang="ru-RU" dirty="0" smtClean="0"/>
              <a:t>Именно </a:t>
            </a:r>
            <a:r>
              <a:rPr lang="ru-RU" dirty="0"/>
              <a:t>потому, что, как давно уже </a:t>
            </a:r>
            <a:r>
              <a:rPr lang="ru-RU" dirty="0" smtClean="0"/>
              <a:t>показал </a:t>
            </a:r>
            <a:r>
              <a:rPr lang="ru-RU" dirty="0"/>
              <a:t>Д. </a:t>
            </a:r>
            <a:r>
              <a:rPr lang="ru-RU" dirty="0" err="1"/>
              <a:t>Медоуз</a:t>
            </a:r>
            <a:r>
              <a:rPr lang="ru-RU" dirty="0"/>
              <a:t>, у экстенсивного развития есть “пределы роста”.</a:t>
            </a:r>
          </a:p>
          <a:p>
            <a:pPr algn="just"/>
            <a:r>
              <a:rPr lang="ru-RU" dirty="0"/>
              <a:t>А чтобы развивать иную модель мировой экономики, надо </a:t>
            </a:r>
            <a:r>
              <a:rPr lang="ru-RU" dirty="0" smtClean="0"/>
              <a:t>отказываться </a:t>
            </a:r>
            <a:r>
              <a:rPr lang="ru-RU" dirty="0"/>
              <a:t>от производств, </a:t>
            </a:r>
            <a:r>
              <a:rPr lang="ru-RU" dirty="0" smtClean="0"/>
              <a:t>основанных </a:t>
            </a:r>
            <a:r>
              <a:rPr lang="ru-RU" dirty="0"/>
              <a:t>на трате </a:t>
            </a:r>
            <a:r>
              <a:rPr lang="ru-RU" dirty="0" err="1"/>
              <a:t>невозобновлямых</a:t>
            </a:r>
            <a:r>
              <a:rPr lang="ru-RU" dirty="0"/>
              <a:t> </a:t>
            </a:r>
            <a:r>
              <a:rPr lang="ru-RU" dirty="0" smtClean="0"/>
              <a:t>источников </a:t>
            </a:r>
            <a:r>
              <a:rPr lang="ru-RU" dirty="0"/>
              <a:t>энергии. А значит, нужны иные модели экономик, “умных </a:t>
            </a:r>
            <a:r>
              <a:rPr lang="ru-RU" dirty="0" smtClean="0"/>
              <a:t>городов</a:t>
            </a:r>
            <a:r>
              <a:rPr lang="ru-RU" dirty="0"/>
              <a:t>”, умных технологий, нужно создавать иную культурную среду обитания и иную власть, </a:t>
            </a:r>
            <a:r>
              <a:rPr lang="ru-RU" dirty="0" smtClean="0"/>
              <a:t>которая основана </a:t>
            </a:r>
            <a:r>
              <a:rPr lang="ru-RU" dirty="0"/>
              <a:t>на субсидиарной </a:t>
            </a:r>
            <a:r>
              <a:rPr lang="ru-RU" dirty="0" smtClean="0"/>
              <a:t>ответственности </a:t>
            </a:r>
            <a:r>
              <a:rPr lang="ru-RU" dirty="0"/>
              <a:t>и горизонтальных </a:t>
            </a:r>
            <a:r>
              <a:rPr lang="ru-RU" dirty="0" smtClean="0"/>
              <a:t>моделях </a:t>
            </a:r>
            <a:r>
              <a:rPr lang="ru-RU" dirty="0"/>
              <a:t>принятия решений. Эти модели радикально невыгодны вертикали власти, которая </a:t>
            </a:r>
            <a:r>
              <a:rPr lang="ru-RU" dirty="0" smtClean="0"/>
              <a:t>доминирует </a:t>
            </a:r>
            <a:r>
              <a:rPr lang="ru-RU" dirty="0"/>
              <a:t>везде — и в </a:t>
            </a:r>
            <a:r>
              <a:rPr lang="ru-RU" dirty="0" smtClean="0"/>
              <a:t>государственных </a:t>
            </a:r>
            <a:r>
              <a:rPr lang="ru-RU" dirty="0"/>
              <a:t>структурах, и в научной </a:t>
            </a:r>
            <a:r>
              <a:rPr lang="ru-RU" dirty="0" smtClean="0"/>
              <a:t>бюрократии </a:t>
            </a:r>
            <a:r>
              <a:rPr lang="ru-RU" dirty="0"/>
              <a:t>(той же нашей РАН),и в любой бюрократии, </a:t>
            </a:r>
            <a:r>
              <a:rPr lang="ru-RU" dirty="0" smtClean="0"/>
              <a:t>включая ТНК</a:t>
            </a:r>
            <a:r>
              <a:rPr lang="ru-RU" dirty="0"/>
              <a:t>, крупнейшие холдинги и </a:t>
            </a:r>
            <a:r>
              <a:rPr lang="ru-RU" dirty="0" smtClean="0"/>
              <a:t>сетевые </a:t>
            </a:r>
            <a:r>
              <a:rPr lang="ru-RU" dirty="0"/>
              <a:t>корпорации. </a:t>
            </a:r>
          </a:p>
        </p:txBody>
      </p:sp>
    </p:spTree>
    <p:extLst>
      <p:ext uri="{BB962C8B-B14F-4D97-AF65-F5344CB8AC3E}">
        <p14:creationId xmlns:p14="http://schemas.microsoft.com/office/powerpoint/2010/main" val="1348312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9736" y="286603"/>
            <a:ext cx="8955944" cy="299993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Экспертиза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574" y="664234"/>
            <a:ext cx="10707106" cy="52048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/>
              <a:t> На глобальном планшете гуманитарное знание рисуется как сопровождение </a:t>
            </a:r>
            <a:r>
              <a:rPr lang="ru-RU" sz="2400" dirty="0" smtClean="0"/>
              <a:t>программ </a:t>
            </a:r>
            <a:r>
              <a:rPr lang="ru-RU" sz="2400" dirty="0"/>
              <a:t>ЮНЕСКО, не более. </a:t>
            </a:r>
            <a:r>
              <a:rPr lang="ru-RU" sz="2400" dirty="0" smtClean="0"/>
              <a:t>События </a:t>
            </a:r>
            <a:r>
              <a:rPr lang="ru-RU" sz="2400" dirty="0"/>
              <a:t>последнего года наводят на мысль, что сам человек менее всего ценен в глобальном мире</a:t>
            </a:r>
            <a:r>
              <a:rPr lang="ru-RU" sz="2400" dirty="0" smtClean="0"/>
              <a:t>, его </a:t>
            </a:r>
            <a:r>
              <a:rPr lang="ru-RU" sz="2400" dirty="0"/>
              <a:t>родовые (</a:t>
            </a:r>
            <a:r>
              <a:rPr lang="ru-RU" sz="2400" dirty="0" err="1" smtClean="0"/>
              <a:t>тварно</a:t>
            </a:r>
            <a:r>
              <a:rPr lang="ru-RU" sz="2400" dirty="0" smtClean="0"/>
              <a:t>- божественные </a:t>
            </a:r>
            <a:r>
              <a:rPr lang="ru-RU" sz="2400" dirty="0"/>
              <a:t>или 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природногенетические</a:t>
            </a:r>
            <a:r>
              <a:rPr lang="ru-RU" sz="2400" dirty="0" smtClean="0"/>
              <a:t>)субстанциональности</a:t>
            </a:r>
            <a:r>
              <a:rPr lang="ru-RU" sz="2400" dirty="0"/>
              <a:t>, </a:t>
            </a:r>
            <a:r>
              <a:rPr lang="ru-RU" sz="2400" dirty="0" smtClean="0"/>
              <a:t>которые в </a:t>
            </a:r>
            <a:r>
              <a:rPr lang="ru-RU" sz="2400" dirty="0"/>
              <a:t>прошлых культурах были </a:t>
            </a:r>
            <a:r>
              <a:rPr lang="ru-RU" sz="2400" dirty="0" smtClean="0"/>
              <a:t>регуляторами </a:t>
            </a:r>
            <a:r>
              <a:rPr lang="ru-RU" sz="2400" dirty="0"/>
              <a:t>социума, “удалены в </a:t>
            </a:r>
            <a:r>
              <a:rPr lang="ru-RU" sz="2400" dirty="0" smtClean="0"/>
              <a:t>корзину</a:t>
            </a:r>
            <a:r>
              <a:rPr lang="ru-RU" sz="2400" dirty="0"/>
              <a:t>” за ненадобностью или </a:t>
            </a:r>
            <a:r>
              <a:rPr lang="ru-RU" sz="2400" dirty="0" smtClean="0"/>
              <a:t>подвергаются </a:t>
            </a:r>
            <a:r>
              <a:rPr lang="ru-RU" sz="2400" dirty="0"/>
              <a:t>глобальному </a:t>
            </a:r>
            <a:r>
              <a:rPr lang="ru-RU" sz="2400" dirty="0" smtClean="0"/>
              <a:t>редактированию</a:t>
            </a:r>
            <a:r>
              <a:rPr lang="ru-RU" sz="2400" dirty="0"/>
              <a:t>: человек заменен “пользователем”, “членом группы</a:t>
            </a:r>
            <a:r>
              <a:rPr lang="ru-RU" sz="2400" dirty="0" smtClean="0"/>
              <a:t>”, “</a:t>
            </a:r>
            <a:r>
              <a:rPr lang="ru-RU" sz="2400" dirty="0"/>
              <a:t>агентом” и </a:t>
            </a:r>
            <a:r>
              <a:rPr lang="ru-RU" sz="2400" dirty="0" err="1"/>
              <a:t>т.д</a:t>
            </a:r>
            <a:r>
              <a:rPr lang="ru-RU" sz="2400" dirty="0"/>
              <a:t> и т.п. </a:t>
            </a:r>
            <a:r>
              <a:rPr lang="ru-RU" sz="2400" dirty="0" smtClean="0"/>
              <a:t>Каковы </a:t>
            </a:r>
            <a:r>
              <a:rPr lang="ru-RU" sz="2400" dirty="0"/>
              <a:t>были реакции </a:t>
            </a:r>
            <a:r>
              <a:rPr lang="ru-RU" sz="2400" dirty="0" smtClean="0"/>
              <a:t>гуманитариев </a:t>
            </a:r>
            <a:r>
              <a:rPr lang="ru-RU" sz="2400" dirty="0"/>
              <a:t>на этот миропорядок, </a:t>
            </a:r>
            <a:r>
              <a:rPr lang="ru-RU" sz="2400" dirty="0" smtClean="0"/>
              <a:t>когда он </a:t>
            </a:r>
            <a:r>
              <a:rPr lang="ru-RU" sz="2400" dirty="0"/>
              <a:t>только стал устанавливаться и развиваться? Мне </a:t>
            </a:r>
            <a:r>
              <a:rPr lang="ru-RU" sz="2400" dirty="0" smtClean="0"/>
              <a:t>представляется</a:t>
            </a:r>
            <a:r>
              <a:rPr lang="ru-RU" sz="2400" dirty="0"/>
              <a:t>, что постмодернизм в </a:t>
            </a:r>
            <a:r>
              <a:rPr lang="ru-RU" sz="2400" dirty="0" smtClean="0"/>
              <a:t>гуманитарном </a:t>
            </a:r>
            <a:r>
              <a:rPr lang="ru-RU" sz="2400" dirty="0"/>
              <a:t>знании был </a:t>
            </a:r>
            <a:r>
              <a:rPr lang="ru-RU" sz="2400" dirty="0" smtClean="0"/>
              <a:t>радикальной реакцией</a:t>
            </a:r>
            <a:r>
              <a:rPr lang="ru-RU" sz="2400" dirty="0"/>
              <a:t>. Это направление — </a:t>
            </a:r>
            <a:r>
              <a:rPr lang="ru-RU" sz="2400" dirty="0" smtClean="0"/>
              <a:t>мимикрия</a:t>
            </a:r>
            <a:r>
              <a:rPr lang="ru-RU" sz="2400" dirty="0"/>
              <a:t>, </a:t>
            </a:r>
            <a:r>
              <a:rPr lang="ru-RU" sz="2400" dirty="0" err="1"/>
              <a:t>подстраивание</a:t>
            </a:r>
            <a:r>
              <a:rPr lang="ru-RU" sz="2400" dirty="0"/>
              <a:t> под </a:t>
            </a:r>
            <a:r>
              <a:rPr lang="ru-RU" sz="2400" dirty="0" smtClean="0"/>
              <a:t>изменившийся </a:t>
            </a:r>
            <a:r>
              <a:rPr lang="ru-RU" sz="2400" dirty="0"/>
              <a:t>мир, превращение </a:t>
            </a:r>
            <a:r>
              <a:rPr lang="ru-RU" sz="2400" dirty="0" smtClean="0"/>
              <a:t>гуманитарного </a:t>
            </a:r>
            <a:r>
              <a:rPr lang="ru-RU" sz="2400" dirty="0"/>
              <a:t>знания (вспомним </a:t>
            </a:r>
            <a:r>
              <a:rPr lang="ru-RU" sz="2400" dirty="0" smtClean="0"/>
              <a:t>гениальное </a:t>
            </a:r>
            <a:r>
              <a:rPr lang="ru-RU" sz="2400" dirty="0"/>
              <a:t>провидение Ф. Кафки —“Превращение”). Гуманитарий </a:t>
            </a:r>
            <a:r>
              <a:rPr lang="ru-RU" sz="2400" dirty="0" smtClean="0"/>
              <a:t>последнюю </a:t>
            </a:r>
            <a:r>
              <a:rPr lang="ru-RU" sz="2400" dirty="0"/>
              <a:t>четверть века </a:t>
            </a:r>
            <a:r>
              <a:rPr lang="ru-RU" sz="2400" dirty="0" smtClean="0"/>
              <a:t>перерождался </a:t>
            </a:r>
            <a:r>
              <a:rPr lang="ru-RU" sz="2400" dirty="0"/>
              <a:t>активнейшим образом в </a:t>
            </a:r>
            <a:r>
              <a:rPr lang="ru-RU" sz="2400" dirty="0" smtClean="0"/>
              <a:t>социолога</a:t>
            </a:r>
            <a:r>
              <a:rPr lang="ru-RU" sz="2400" dirty="0"/>
              <a:t>, политолога, культуролога и т.п., делал незнакомое лицо при встрече с “историческим фактом</a:t>
            </a:r>
            <a:r>
              <a:rPr lang="ru-RU" sz="2400" dirty="0" smtClean="0"/>
              <a:t>”, “</a:t>
            </a:r>
            <a:r>
              <a:rPr lang="ru-RU" sz="2400" dirty="0"/>
              <a:t>литературным произведением</a:t>
            </a:r>
            <a:r>
              <a:rPr lang="ru-RU" sz="2400" dirty="0" smtClean="0"/>
              <a:t>”, “</a:t>
            </a:r>
            <a:r>
              <a:rPr lang="ru-RU" sz="2400" dirty="0"/>
              <a:t>философской системой” и проч</a:t>
            </a:r>
            <a:r>
              <a:rPr lang="ru-RU" sz="2400" dirty="0" smtClean="0"/>
              <a:t>., и </a:t>
            </a:r>
            <a:r>
              <a:rPr lang="ru-RU" sz="2400" dirty="0"/>
              <a:t>проч., перелицовывая старое знание как старое пальто, </a:t>
            </a:r>
            <a:r>
              <a:rPr lang="ru-RU" sz="2400" dirty="0" smtClean="0"/>
              <a:t>чтобы все </a:t>
            </a:r>
            <a:r>
              <a:rPr lang="ru-RU" sz="2400" dirty="0"/>
              <a:t>же на свой век хватило, что поносить. Вместе с перелицовкой были утеряны “бывшие” — “автор</a:t>
            </a:r>
            <a:r>
              <a:rPr lang="ru-RU" sz="2400" dirty="0" smtClean="0"/>
              <a:t>”, “</a:t>
            </a:r>
            <a:r>
              <a:rPr lang="ru-RU" sz="2400" dirty="0"/>
              <a:t>герой”, “писатель”, “историческое событие” — все то, что связано </a:t>
            </a:r>
            <a:r>
              <a:rPr lang="ru-RU" sz="2400" dirty="0" smtClean="0"/>
              <a:t>со старой </a:t>
            </a:r>
            <a:r>
              <a:rPr lang="ru-RU" sz="2400" dirty="0"/>
              <a:t>и скучной гуманитарной </a:t>
            </a:r>
            <a:r>
              <a:rPr lang="ru-RU" sz="2400" dirty="0" smtClean="0"/>
              <a:t>наукой.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06324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989" y="129396"/>
            <a:ext cx="8938691" cy="258793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</a:rPr>
              <a:t>Экспертиза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551" y="569343"/>
            <a:ext cx="10845129" cy="5299751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середины 70х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 до конца ХХ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англоязычной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ориентированной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гуманитаристике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бурно протекала “короткая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культурных исследований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чрезвычайно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разнообразная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проективной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междисциплинарностью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Ее резюме дал Джон Хартли в известной работе “A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Short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Cultural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(2003). “Что представляли собой культурные исследования? Это была философия полноты. Это были исследования, посвященные изучению разрастающегося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человеческой деятельности (в период нарастающей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глобализации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корпоративной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экспансии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опосредованности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ансамбль концепций,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проблемами власти,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идентичности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субъективности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современных обществах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совокупность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усилий,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обнаружение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маргинальных, притесняемых и отброшенных на обочину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идентичностей, практик и средств коммуникации;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предприятие, посвященное подрыву, децентрализации,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демистификации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деконструкции здравого смысла,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поддерживающего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доминирующие дискурсы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практика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включенности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интеллектуальную политику —производство различий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идей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отношению к идеям,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идей. Это было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издательское предприятие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сформированное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деятелями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как в академической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в печатной индустрии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Культурные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были тем, чем их считали те, кто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практиковал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публиковал” . Как я понимаю,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Cultural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 важное дело —инициировали появление “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другого гуманитария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не столько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борющегося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 ценностей старой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науки, сколько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осознавшего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право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отстаивать только он сам, что за гуманитарный мир надо бороться, что необходимо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защищать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 гуманитария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профессионала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обладающего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нужными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обществу знаниями. Так был придан новый импульс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стартовавшему еще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40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годов ХХ века под названием “гуманитарные вычисления”.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началу XXI века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положены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нового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“Гуманитарные науки 2.0”,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чьи положения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зафиксированы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форме, не без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юмора 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на сленге в “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Humanities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Manifesto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2.0.</a:t>
            </a:r>
          </a:p>
        </p:txBody>
      </p:sp>
    </p:spTree>
    <p:extLst>
      <p:ext uri="{BB962C8B-B14F-4D97-AF65-F5344CB8AC3E}">
        <p14:creationId xmlns:p14="http://schemas.microsoft.com/office/powerpoint/2010/main" val="411542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1" y="114076"/>
            <a:ext cx="9784080" cy="56741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 Black" panose="020B0A04020102020204" pitchFamily="34" charset="0"/>
              </a:rPr>
              <a:t>Экспертиза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8740" y="854016"/>
            <a:ext cx="10456940" cy="501507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/>
              <a:t>В </a:t>
            </a:r>
            <a:r>
              <a:rPr lang="ru-RU" dirty="0" smtClean="0"/>
              <a:t>Манифесте </a:t>
            </a:r>
            <a:r>
              <a:rPr lang="ru-RU" dirty="0"/>
              <a:t>приведено простейшее </a:t>
            </a:r>
            <a:r>
              <a:rPr lang="ru-RU" dirty="0" smtClean="0"/>
              <a:t>руководство </a:t>
            </a:r>
            <a:r>
              <a:rPr lang="ru-RU" dirty="0"/>
              <a:t>для готовых работать в проекте гуманитариев, </a:t>
            </a:r>
            <a:r>
              <a:rPr lang="ru-RU" dirty="0" smtClean="0"/>
              <a:t>состоящее </a:t>
            </a:r>
            <a:r>
              <a:rPr lang="ru-RU" dirty="0"/>
              <a:t>из пяти позиций: “1) не ныть;2) комментировать, увлекаться</a:t>
            </a:r>
            <a:r>
              <a:rPr lang="ru-RU" dirty="0" smtClean="0"/>
              <a:t>, возражать</a:t>
            </a:r>
            <a:r>
              <a:rPr lang="ru-RU" dirty="0"/>
              <a:t>, распространять слово;3) вбрасывать идею; 4) </a:t>
            </a:r>
            <a:r>
              <a:rPr lang="ru-RU" dirty="0" smtClean="0"/>
              <a:t>присоединяться</a:t>
            </a:r>
            <a:r>
              <a:rPr lang="ru-RU" dirty="0"/>
              <a:t>; 5) двигаться дальше</a:t>
            </a:r>
            <a:r>
              <a:rPr lang="ru-RU" dirty="0" smtClean="0"/>
              <a:t>”.</a:t>
            </a:r>
          </a:p>
          <a:p>
            <a:pPr algn="just"/>
            <a:r>
              <a:rPr lang="ru-RU" dirty="0" smtClean="0"/>
              <a:t>Ключевые </a:t>
            </a:r>
            <a:r>
              <a:rPr lang="ru-RU" dirty="0"/>
              <a:t>слова этого </a:t>
            </a:r>
            <a:r>
              <a:rPr lang="ru-RU" dirty="0" smtClean="0"/>
              <a:t>проекта диктуются </a:t>
            </a:r>
            <a:r>
              <a:rPr lang="ru-RU" dirty="0"/>
              <a:t>“цифровым </a:t>
            </a:r>
            <a:r>
              <a:rPr lang="ru-RU" dirty="0" smtClean="0"/>
              <a:t>инструментарием</a:t>
            </a:r>
            <a:r>
              <a:rPr lang="ru-RU" dirty="0"/>
              <a:t>” (</a:t>
            </a:r>
            <a:r>
              <a:rPr lang="ru-RU" dirty="0" err="1"/>
              <a:t>коллаборативные</a:t>
            </a:r>
            <a:r>
              <a:rPr lang="ru-RU" dirty="0"/>
              <a:t> базы</a:t>
            </a:r>
          </a:p>
          <a:p>
            <a:pPr algn="just"/>
            <a:r>
              <a:rPr lang="ru-RU" dirty="0"/>
              <a:t>данных, </a:t>
            </a:r>
            <a:r>
              <a:rPr lang="ru-RU" dirty="0" err="1"/>
              <a:t>геотэгинг</a:t>
            </a:r>
            <a:r>
              <a:rPr lang="ru-RU" dirty="0"/>
              <a:t>, визуализация</a:t>
            </a:r>
            <a:r>
              <a:rPr lang="ru-RU" dirty="0" smtClean="0"/>
              <a:t>, интеллектуальный </a:t>
            </a:r>
            <a:r>
              <a:rPr lang="ru-RU" dirty="0"/>
              <a:t>анализ </a:t>
            </a:r>
            <a:r>
              <a:rPr lang="ru-RU" dirty="0" smtClean="0"/>
              <a:t>данных </a:t>
            </a:r>
            <a:r>
              <a:rPr lang="ru-RU" dirty="0"/>
              <a:t>— </a:t>
            </a:r>
            <a:r>
              <a:rPr lang="ru-RU" dirty="0" err="1"/>
              <a:t>data</a:t>
            </a:r>
            <a:r>
              <a:rPr lang="ru-RU" dirty="0"/>
              <a:t> </a:t>
            </a:r>
            <a:r>
              <a:rPr lang="ru-RU" dirty="0" err="1"/>
              <a:t>mining</a:t>
            </a:r>
            <a:r>
              <a:rPr lang="ru-RU" dirty="0"/>
              <a:t>, интеграция мультимедиа и текста), быстро </a:t>
            </a:r>
            <a:r>
              <a:rPr lang="ru-RU" dirty="0" smtClean="0"/>
              <a:t>осваиваемым </a:t>
            </a:r>
            <a:r>
              <a:rPr lang="ru-RU" dirty="0"/>
              <a:t>в научных средах </a:t>
            </a:r>
            <a:r>
              <a:rPr lang="ru-RU" dirty="0" smtClean="0"/>
              <a:t>многих </a:t>
            </a:r>
            <a:r>
              <a:rPr lang="ru-RU" dirty="0"/>
              <a:t>стран мира, дающим “</a:t>
            </a:r>
            <a:r>
              <a:rPr lang="ru-RU" dirty="0" smtClean="0"/>
              <a:t>динамичный </a:t>
            </a:r>
            <a:r>
              <a:rPr lang="ru-RU" dirty="0"/>
              <a:t>научный продукт”. Е.Ю. </a:t>
            </a:r>
            <a:r>
              <a:rPr lang="ru-RU" dirty="0" smtClean="0"/>
              <a:t>Журавлева </a:t>
            </a:r>
            <a:r>
              <a:rPr lang="ru-RU" dirty="0"/>
              <a:t>в своих статьях об </a:t>
            </a:r>
            <a:r>
              <a:rPr lang="ru-RU" dirty="0" smtClean="0"/>
              <a:t>этом проекте </a:t>
            </a:r>
            <a:r>
              <a:rPr lang="ru-RU" dirty="0"/>
              <a:t>(в “Вопросах философии”2011–2014 годах) пишет о 114 </a:t>
            </a:r>
            <a:r>
              <a:rPr lang="ru-RU" dirty="0" smtClean="0"/>
              <a:t>центрах </a:t>
            </a:r>
            <a:r>
              <a:rPr lang="ru-RU" dirty="0"/>
              <a:t>цифровой гуманитарной </a:t>
            </a:r>
            <a:r>
              <a:rPr lang="ru-RU" dirty="0" err="1"/>
              <a:t>науки</a:t>
            </a:r>
            <a:r>
              <a:rPr lang="ru-RU" dirty="0"/>
              <a:t> в 24 странах. Лидерство </a:t>
            </a:r>
            <a:r>
              <a:rPr lang="ru-RU" dirty="0" smtClean="0"/>
              <a:t>здесь принадлежит </a:t>
            </a:r>
            <a:r>
              <a:rPr lang="ru-RU" dirty="0"/>
              <a:t>США (44 центра), </a:t>
            </a:r>
            <a:r>
              <a:rPr lang="ru-RU" dirty="0" smtClean="0"/>
              <a:t>выделившим </a:t>
            </a:r>
            <a:r>
              <a:rPr lang="ru-RU" dirty="0"/>
              <a:t>на это 15 млн. долл.</a:t>
            </a:r>
          </a:p>
          <a:p>
            <a:pPr algn="just"/>
            <a:r>
              <a:rPr lang="ru-RU" dirty="0"/>
              <a:t>в 2007–2011 гг. Складывающееся новое поле </a:t>
            </a:r>
            <a:r>
              <a:rPr lang="ru-RU" dirty="0" err="1" smtClean="0"/>
              <a:t>междисциплинарности</a:t>
            </a:r>
            <a:r>
              <a:rPr lang="ru-RU" dirty="0" smtClean="0"/>
              <a:t> предъявляет </a:t>
            </a:r>
            <a:r>
              <a:rPr lang="ru-RU" dirty="0"/>
              <a:t>требования к тому, что называют командным </a:t>
            </a:r>
            <a:r>
              <a:rPr lang="ru-RU" dirty="0" smtClean="0"/>
              <a:t>методом работы</a:t>
            </a:r>
            <a:r>
              <a:rPr lang="ru-RU" dirty="0"/>
              <a:t>. В нем участвуют не только гуманитарии, но и представители самых разных областей знания:</a:t>
            </a:r>
          </a:p>
          <a:p>
            <a:pPr algn="just"/>
            <a:r>
              <a:rPr lang="ru-RU" dirty="0"/>
              <a:t>технологи, дизайнеры, </a:t>
            </a:r>
            <a:r>
              <a:rPr lang="ru-RU" dirty="0" smtClean="0"/>
              <a:t>естественники</a:t>
            </a:r>
            <a:r>
              <a:rPr lang="ru-RU" dirty="0"/>
              <a:t>, менеджеры, </a:t>
            </a:r>
            <a:r>
              <a:rPr lang="ru-RU" dirty="0" smtClean="0"/>
              <a:t>распространяя его </a:t>
            </a:r>
            <a:r>
              <a:rPr lang="ru-RU" dirty="0"/>
              <a:t>результаты как в науке, так и в образовательных технологиях, а также в </a:t>
            </a:r>
            <a:r>
              <a:rPr lang="ru-RU" dirty="0" err="1"/>
              <a:t>дигитальной</a:t>
            </a:r>
            <a:r>
              <a:rPr lang="ru-RU" dirty="0"/>
              <a:t> </a:t>
            </a:r>
            <a:r>
              <a:rPr lang="ru-RU" dirty="0" smtClean="0"/>
              <a:t>издательской </a:t>
            </a:r>
            <a:r>
              <a:rPr lang="ru-RU" dirty="0"/>
              <a:t>деятельности, предлагающей новые форматы книг — “</a:t>
            </a:r>
            <a:r>
              <a:rPr lang="ru-RU" dirty="0" err="1" smtClean="0"/>
              <a:t>ebook</a:t>
            </a:r>
            <a:r>
              <a:rPr lang="ru-RU" dirty="0"/>
              <a:t>” и др. Важна также экспертная </a:t>
            </a:r>
            <a:r>
              <a:rPr lang="ru-RU" dirty="0" smtClean="0"/>
              <a:t>работа </a:t>
            </a:r>
            <a:r>
              <a:rPr lang="ru-RU" dirty="0"/>
              <a:t>внутри данных </a:t>
            </a:r>
            <a:r>
              <a:rPr lang="ru-RU" dirty="0" smtClean="0"/>
              <a:t>проектов.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06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  <a:endParaRPr lang="ru-RU" sz="7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8743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462</TotalTime>
  <Words>3602</Words>
  <Application>Microsoft Office PowerPoint</Application>
  <PresentationFormat>Широкоэкранный</PresentationFormat>
  <Paragraphs>97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 Black</vt:lpstr>
      <vt:lpstr>Calibri</vt:lpstr>
      <vt:lpstr>Calibri Light</vt:lpstr>
      <vt:lpstr>Times New Roman</vt:lpstr>
      <vt:lpstr>Ретро</vt:lpstr>
      <vt:lpstr>История и философия науки </vt:lpstr>
      <vt:lpstr>Специфика социогуманитарного познания</vt:lpstr>
      <vt:lpstr>Цифровой город</vt:lpstr>
      <vt:lpstr>Специфика</vt:lpstr>
      <vt:lpstr>Специфика</vt:lpstr>
      <vt:lpstr>Специфика</vt:lpstr>
      <vt:lpstr>Специфика</vt:lpstr>
      <vt:lpstr>Естественно-научное знание</vt:lpstr>
      <vt:lpstr>Объект гуманитарных и естественных наук</vt:lpstr>
      <vt:lpstr>(14) Проблема ответственности ученого и экспертная роль гуманитарного знания</vt:lpstr>
      <vt:lpstr>Экспертиза</vt:lpstr>
      <vt:lpstr>Бионаука</vt:lpstr>
      <vt:lpstr>Экспертиза</vt:lpstr>
      <vt:lpstr>Экспертиза</vt:lpstr>
      <vt:lpstr>Крупные гуманитарные проекты</vt:lpstr>
      <vt:lpstr>Экспертиза</vt:lpstr>
      <vt:lpstr>Экспертиза</vt:lpstr>
      <vt:lpstr>Экспертиза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философия науки </dc:title>
  <cp:lastModifiedBy> </cp:lastModifiedBy>
  <cp:revision>1</cp:revision>
  <dcterms:created xsi:type="dcterms:W3CDTF">2019-02-24T13:36:00Z</dcterms:created>
  <dcterms:modified xsi:type="dcterms:W3CDTF">2021-04-11T09:13:06Z</dcterms:modified>
</cp:coreProperties>
</file>