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540" r:id="rId3"/>
    <p:sldId id="319" r:id="rId4"/>
    <p:sldId id="318" r:id="rId5"/>
    <p:sldId id="322" r:id="rId6"/>
    <p:sldId id="320" r:id="rId7"/>
    <p:sldId id="325" r:id="rId8"/>
    <p:sldId id="326" r:id="rId9"/>
    <p:sldId id="327" r:id="rId10"/>
    <p:sldId id="337" r:id="rId11"/>
    <p:sldId id="328" r:id="rId12"/>
    <p:sldId id="329" r:id="rId13"/>
    <p:sldId id="522" r:id="rId14"/>
    <p:sldId id="523" r:id="rId15"/>
    <p:sldId id="483" r:id="rId16"/>
    <p:sldId id="484" r:id="rId17"/>
    <p:sldId id="330" r:id="rId18"/>
    <p:sldId id="331" r:id="rId19"/>
    <p:sldId id="332" r:id="rId20"/>
    <p:sldId id="524" r:id="rId21"/>
    <p:sldId id="525" r:id="rId22"/>
    <p:sldId id="526" r:id="rId23"/>
    <p:sldId id="527" r:id="rId24"/>
    <p:sldId id="528" r:id="rId25"/>
    <p:sldId id="529" r:id="rId26"/>
    <p:sldId id="530" r:id="rId27"/>
    <p:sldId id="531" r:id="rId28"/>
    <p:sldId id="532" r:id="rId29"/>
    <p:sldId id="533" r:id="rId30"/>
    <p:sldId id="534" r:id="rId31"/>
    <p:sldId id="535" r:id="rId32"/>
    <p:sldId id="336" r:id="rId33"/>
    <p:sldId id="536" r:id="rId34"/>
    <p:sldId id="514" r:id="rId35"/>
    <p:sldId id="394" r:id="rId36"/>
    <p:sldId id="395" r:id="rId37"/>
    <p:sldId id="396" r:id="rId38"/>
    <p:sldId id="397" r:id="rId39"/>
    <p:sldId id="398" r:id="rId40"/>
    <p:sldId id="399" r:id="rId41"/>
    <p:sldId id="401" r:id="rId42"/>
    <p:sldId id="402" r:id="rId43"/>
    <p:sldId id="400" r:id="rId44"/>
    <p:sldId id="403" r:id="rId45"/>
    <p:sldId id="404" r:id="rId46"/>
    <p:sldId id="405" r:id="rId47"/>
    <p:sldId id="406" r:id="rId48"/>
    <p:sldId id="407" r:id="rId49"/>
    <p:sldId id="408" r:id="rId50"/>
    <p:sldId id="409" r:id="rId51"/>
    <p:sldId id="410" r:id="rId52"/>
    <p:sldId id="411" r:id="rId53"/>
    <p:sldId id="412" r:id="rId54"/>
    <p:sldId id="413" r:id="rId55"/>
    <p:sldId id="414" r:id="rId56"/>
    <p:sldId id="415" r:id="rId57"/>
    <p:sldId id="461" r:id="rId58"/>
    <p:sldId id="423" r:id="rId59"/>
    <p:sldId id="339" r:id="rId60"/>
    <p:sldId id="340" r:id="rId61"/>
    <p:sldId id="341" r:id="rId62"/>
    <p:sldId id="537" r:id="rId63"/>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6B33"/>
    <a:srgbClr val="3C699E"/>
    <a:srgbClr val="3C4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574" autoAdjust="0"/>
  </p:normalViewPr>
  <p:slideViewPr>
    <p:cSldViewPr>
      <p:cViewPr varScale="1">
        <p:scale>
          <a:sx n="110" d="100"/>
          <a:sy n="110" d="100"/>
        </p:scale>
        <p:origin x="1614" y="84"/>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9894-35DB-4396-A4E7-ECF7DD33245B}" type="datetimeFigureOut">
              <a:rPr lang="ru-RU" smtClean="0"/>
              <a:t>11.04.2021</a:t>
            </a:fld>
            <a:endParaRPr lang="ru-RU"/>
          </a:p>
        </p:txBody>
      </p:sp>
      <p:sp>
        <p:nvSpPr>
          <p:cNvPr id="4" name="Образ слайда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8714C-F988-4267-8CED-63AC2B453C33}" type="slidenum">
              <a:rPr lang="ru-RU" smtClean="0"/>
              <a:t>‹#›</a:t>
            </a:fld>
            <a:endParaRPr lang="ru-RU"/>
          </a:p>
        </p:txBody>
      </p:sp>
    </p:spTree>
    <p:extLst>
      <p:ext uri="{BB962C8B-B14F-4D97-AF65-F5344CB8AC3E}">
        <p14:creationId xmlns:p14="http://schemas.microsoft.com/office/powerpoint/2010/main" val="52299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План</a:t>
            </a:r>
          </a:p>
          <a:p>
            <a:pPr marL="228600" indent="-228600">
              <a:buAutoNum type="arabicPeriod"/>
            </a:pPr>
            <a:r>
              <a:rPr lang="ru-RU" dirty="0" smtClean="0"/>
              <a:t>Характеристика </a:t>
            </a:r>
            <a:r>
              <a:rPr lang="ru-RU" dirty="0" err="1" smtClean="0"/>
              <a:t>пранауки</a:t>
            </a:r>
            <a:r>
              <a:rPr lang="ru-RU" dirty="0" smtClean="0"/>
              <a:t> (3 этапа)</a:t>
            </a:r>
          </a:p>
          <a:p>
            <a:pPr marL="228600" indent="-228600">
              <a:buAutoNum type="arabicPeriod"/>
            </a:pPr>
            <a:r>
              <a:rPr lang="ru-RU" dirty="0" smtClean="0"/>
              <a:t>Основные особенности </a:t>
            </a:r>
            <a:r>
              <a:rPr lang="ru-RU" dirty="0" err="1" smtClean="0"/>
              <a:t>преднауки</a:t>
            </a:r>
            <a:r>
              <a:rPr lang="ru-RU" dirty="0" smtClean="0"/>
              <a:t> в целом</a:t>
            </a:r>
          </a:p>
          <a:p>
            <a:pPr marL="228600" indent="-228600">
              <a:buAutoNum type="arabicPeriod"/>
            </a:pPr>
            <a:r>
              <a:rPr lang="ru-RU" dirty="0" smtClean="0"/>
              <a:t>Предпосылки возникновения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10</a:t>
            </a:fld>
            <a:endParaRPr lang="ru-RU"/>
          </a:p>
        </p:txBody>
      </p:sp>
    </p:spTree>
    <p:extLst>
      <p:ext uri="{BB962C8B-B14F-4D97-AF65-F5344CB8AC3E}">
        <p14:creationId xmlns:p14="http://schemas.microsoft.com/office/powerpoint/2010/main" val="2141241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Пранаука</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11</a:t>
            </a:fld>
            <a:endParaRPr lang="ru-RU"/>
          </a:p>
        </p:txBody>
      </p:sp>
    </p:spTree>
    <p:extLst>
      <p:ext uri="{BB962C8B-B14F-4D97-AF65-F5344CB8AC3E}">
        <p14:creationId xmlns:p14="http://schemas.microsoft.com/office/powerpoint/2010/main" val="4125987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13</a:t>
            </a:fld>
            <a:endParaRPr lang="ru-RU"/>
          </a:p>
        </p:txBody>
      </p:sp>
    </p:spTree>
    <p:extLst>
      <p:ext uri="{BB962C8B-B14F-4D97-AF65-F5344CB8AC3E}">
        <p14:creationId xmlns:p14="http://schemas.microsoft.com/office/powerpoint/2010/main" val="112842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15</a:t>
            </a:fld>
            <a:endParaRPr lang="ru-RU"/>
          </a:p>
        </p:txBody>
      </p:sp>
    </p:spTree>
    <p:extLst>
      <p:ext uri="{BB962C8B-B14F-4D97-AF65-F5344CB8AC3E}">
        <p14:creationId xmlns:p14="http://schemas.microsoft.com/office/powerpoint/2010/main" val="1980864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Второй этап </a:t>
            </a:r>
            <a:r>
              <a:rPr lang="ru-RU" dirty="0" err="1" smtClean="0"/>
              <a:t>преднауки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20</a:t>
            </a:fld>
            <a:endParaRPr lang="ru-RU"/>
          </a:p>
        </p:txBody>
      </p:sp>
    </p:spTree>
    <p:extLst>
      <p:ext uri="{BB962C8B-B14F-4D97-AF65-F5344CB8AC3E}">
        <p14:creationId xmlns:p14="http://schemas.microsoft.com/office/powerpoint/2010/main" val="2958690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Третий этап </a:t>
            </a:r>
            <a:r>
              <a:rPr lang="ru-RU" dirty="0" err="1" smtClean="0"/>
              <a:t>преднауки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21</a:t>
            </a:fld>
            <a:endParaRPr lang="ru-RU"/>
          </a:p>
        </p:txBody>
      </p:sp>
    </p:spTree>
    <p:extLst>
      <p:ext uri="{BB962C8B-B14F-4D97-AF65-F5344CB8AC3E}">
        <p14:creationId xmlns:p14="http://schemas.microsoft.com/office/powerpoint/2010/main" val="1138594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Научные программы античной </a:t>
            </a:r>
            <a:r>
              <a:rPr lang="ru-RU" dirty="0" err="1" smtClean="0"/>
              <a:t>преднауки</a:t>
            </a:r>
            <a:r>
              <a:rPr lang="ru-RU" dirty="0" smtClean="0"/>
              <a:t> (</a:t>
            </a:r>
            <a:r>
              <a:rPr lang="en-US" dirty="0" smtClean="0"/>
              <a:t> I</a:t>
            </a:r>
            <a:r>
              <a:rPr lang="ru-RU" dirty="0" smtClean="0"/>
              <a:t> )</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22</a:t>
            </a:fld>
            <a:endParaRPr lang="ru-RU"/>
          </a:p>
        </p:txBody>
      </p:sp>
    </p:spTree>
    <p:extLst>
      <p:ext uri="{BB962C8B-B14F-4D97-AF65-F5344CB8AC3E}">
        <p14:creationId xmlns:p14="http://schemas.microsoft.com/office/powerpoint/2010/main" val="2009166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Культурно-исторические</a:t>
            </a:r>
            <a:r>
              <a:rPr lang="ru-RU" baseline="0" dirty="0" smtClean="0"/>
              <a:t> предпосылки возникновения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32</a:t>
            </a:fld>
            <a:endParaRPr lang="ru-RU"/>
          </a:p>
        </p:txBody>
      </p:sp>
    </p:spTree>
    <p:extLst>
      <p:ext uri="{BB962C8B-B14F-4D97-AF65-F5344CB8AC3E}">
        <p14:creationId xmlns:p14="http://schemas.microsoft.com/office/powerpoint/2010/main" val="3684912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48</a:t>
            </a:fld>
            <a:endParaRPr lang="ru-RU"/>
          </a:p>
        </p:txBody>
      </p:sp>
    </p:spTree>
    <p:extLst>
      <p:ext uri="{BB962C8B-B14F-4D97-AF65-F5344CB8AC3E}">
        <p14:creationId xmlns:p14="http://schemas.microsoft.com/office/powerpoint/2010/main" val="536596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6"/>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19256" cy="480053"/>
          </a:xfrm>
        </p:spPr>
        <p:txBody>
          <a:bodyPr>
            <a:noAutofit/>
          </a:bodyPr>
          <a:lstStyle>
            <a:lvl1pPr algn="r">
              <a:defRPr sz="2700">
                <a:solidFill>
                  <a:schemeClr val="bg1"/>
                </a:solidFill>
              </a:defRPr>
            </a:lvl1pPr>
          </a:lstStyle>
          <a:p>
            <a:r>
              <a:rPr lang="ru-RU" dirty="0" smtClean="0"/>
              <a:t>Образец заголовка</a:t>
            </a:r>
            <a:endParaRPr lang="ru-RU" dirty="0"/>
          </a:p>
        </p:txBody>
      </p:sp>
      <p:sp>
        <p:nvSpPr>
          <p:cNvPr id="3" name="Содержимое 2"/>
          <p:cNvSpPr>
            <a:spLocks noGrp="1"/>
          </p:cNvSpPr>
          <p:nvPr>
            <p:ph idx="1"/>
          </p:nvPr>
        </p:nvSpPr>
        <p:spPr>
          <a:xfrm>
            <a:off x="457200" y="617251"/>
            <a:ext cx="8229600" cy="4487886"/>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8"/>
            <a:ext cx="7772400" cy="113506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27541"/>
            <a:ext cx="3008313" cy="968376"/>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7"/>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7"/>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333501"/>
            <a:ext cx="4038600" cy="37716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1"/>
            <a:ext cx="4038600" cy="37716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ABB88D3-D1DD-4FB7-80F8-83888158FF62}" type="slidenum">
              <a:rPr lang="ru-RU"/>
              <a:pPr>
                <a:defRPr/>
              </a:pPr>
              <a:t>‹#›</a:t>
            </a:fld>
            <a:endParaRPr lang="ru-RU"/>
          </a:p>
        </p:txBody>
      </p:sp>
    </p:spTree>
    <p:extLst>
      <p:ext uri="{BB962C8B-B14F-4D97-AF65-F5344CB8AC3E}">
        <p14:creationId xmlns:p14="http://schemas.microsoft.com/office/powerpoint/2010/main" val="505683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1512"/>
            <a:ext cx="8229600" cy="949854"/>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5207000"/>
            <a:ext cx="2133600" cy="381000"/>
          </a:xfrm>
        </p:spPr>
        <p:txBody>
          <a:bodyPr/>
          <a:lstStyle>
            <a:lvl1pPr>
              <a:defRPr/>
            </a:lvl1pPr>
          </a:lstStyle>
          <a:p>
            <a:fld id="{3E833410-9724-4E08-B2AD-50F2E9889625}" type="datetime1">
              <a:rPr lang="ru-RU" altLang="ru-RU"/>
              <a:pPr/>
              <a:t>11.04.2021</a:t>
            </a:fld>
            <a:endParaRPr lang="ru-RU" altLang="ru-RU"/>
          </a:p>
        </p:txBody>
      </p:sp>
      <p:sp>
        <p:nvSpPr>
          <p:cNvPr id="6" name="Нижний колонтитул 5"/>
          <p:cNvSpPr>
            <a:spLocks noGrp="1"/>
          </p:cNvSpPr>
          <p:nvPr>
            <p:ph type="ftr" sz="quarter" idx="11"/>
          </p:nvPr>
        </p:nvSpPr>
        <p:spPr>
          <a:xfrm>
            <a:off x="3124200" y="5207000"/>
            <a:ext cx="2895600" cy="38100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5207000"/>
            <a:ext cx="2133600" cy="381000"/>
          </a:xfrm>
        </p:spPr>
        <p:txBody>
          <a:bodyPr/>
          <a:lstStyle>
            <a:lvl1pPr>
              <a:defRPr/>
            </a:lvl1pPr>
          </a:lstStyle>
          <a:p>
            <a:fld id="{F74C549B-7DB4-44B7-9725-894D20B1C366}" type="slidenum">
              <a:rPr lang="ru-RU" altLang="ru-RU"/>
              <a:pPr/>
              <a:t>‹#›</a:t>
            </a:fld>
            <a:endParaRPr lang="ru-RU" altLang="ru-RU"/>
          </a:p>
        </p:txBody>
      </p:sp>
    </p:spTree>
    <p:extLst>
      <p:ext uri="{BB962C8B-B14F-4D97-AF65-F5344CB8AC3E}">
        <p14:creationId xmlns:p14="http://schemas.microsoft.com/office/powerpoint/2010/main" val="41185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29600" cy="480053"/>
          </a:xfrm>
          <a:prstGeom prst="rect">
            <a:avLst/>
          </a:prstGeom>
        </p:spPr>
        <p:txBody>
          <a:bodyPr vert="horz" lIns="91440" tIns="45720" rIns="91440" bIns="45720" rtlCol="0" anchor="ctr">
            <a:no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617251"/>
            <a:ext cx="8229600" cy="4487886"/>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11.04.2021</a:t>
            </a:fld>
            <a:endParaRPr lang="ru-RU"/>
          </a:p>
        </p:txBody>
      </p:sp>
      <p:sp>
        <p:nvSpPr>
          <p:cNvPr id="5" name="Нижний колонтитул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2400" kern="120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accent3">
            <a:lumMod val="75000"/>
          </a:schemeClr>
        </a:buClr>
        <a:buFont typeface="Arial" pitchFamily="34" charset="0"/>
        <a:buChar char="•"/>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Clr>
          <a:schemeClr val="accent3">
            <a:lumMod val="75000"/>
          </a:schemeClr>
        </a:buClr>
        <a:buFont typeface="Arial" pitchFamily="34" charset="0"/>
        <a:buChar char="–"/>
        <a:defRPr sz="28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accent3">
            <a:lumMod val="75000"/>
          </a:schemeClr>
        </a:buClr>
        <a:buFont typeface="Arial"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s://naked-science.ru/sites/default/files/images/0_9f9a9_4ff9c24f_orig.jpg" TargetMode="External"/><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hyperlink" Target="https://naked-science.ru/sites/default/files/images/a-dna_b-dna_and_z-dna.png" TargetMode="External"/><Relationship Id="rId1" Type="http://schemas.openxmlformats.org/officeDocument/2006/relationships/slideLayout" Target="../slideLayouts/slideLayout7.xml"/><Relationship Id="rId6" Type="http://schemas.openxmlformats.org/officeDocument/2006/relationships/hyperlink" Target="https://naked-science.ru/sites/default/files/images/23803022.jpg" TargetMode="External"/><Relationship Id="rId5" Type="http://schemas.openxmlformats.org/officeDocument/2006/relationships/image" Target="../media/image5.jpeg"/><Relationship Id="rId4" Type="http://schemas.openxmlformats.org/officeDocument/2006/relationships/hyperlink" Target="https://naked-science.ru/sites/default/files/images/7662089-forside.jpg" TargetMode="External"/><Relationship Id="rId9"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hyperlink" Target="http://www.google.ru/url?sa=i&amp;rct=j&amp;q=%D0%BF%D0%B5%D1%82%D0%BB%D0%B5%D0%BE%D0%B1%D1%80%D0%B0%D0%B7%D0%BD%D1%8B%D0%B5+%D0%BE%D1%81%D1%82%D1%8C+%D0%BC%D0%B0%D1%80%D1%81%D0%B0&amp;source=images&amp;cd=&amp;cad=rja&amp;docid=hD6oa6EsprAqyM&amp;tbnid=fBV-UYia0PdbKM:&amp;ved=0CAUQjRw&amp;url=http://s30109894494.mirtesen.ru/blog?rnd=80255470&amp;page=10&amp;ei=aBjLUbqaN-GC4ATdkIGQBw&amp;bvm=bv.48340889,d.bGE&amp;psig=AFQjCNGRN_8ZFtP7ENanS1COMdSFNTuHZw&amp;ust=137235082182351"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8" name="Прямоугольник 7"/>
          <p:cNvSpPr/>
          <p:nvPr/>
        </p:nvSpPr>
        <p:spPr>
          <a:xfrm>
            <a:off x="467544" y="377225"/>
            <a:ext cx="8208912" cy="4880542"/>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467544" y="2477795"/>
            <a:ext cx="8496944" cy="1120124"/>
          </a:xfrm>
          <a:prstGeom prst="rect">
            <a:avLst/>
          </a:prstGeom>
          <a:gradFill>
            <a:gsLst>
              <a:gs pos="0">
                <a:schemeClr val="accent3">
                  <a:lumMod val="75000"/>
                </a:schemeClr>
              </a:gs>
              <a:gs pos="100000">
                <a:srgbClr val="4E6B33"/>
              </a:gs>
            </a:gsLst>
            <a:lin ang="0" scaled="0"/>
          </a:gradFill>
          <a:ln>
            <a:noFill/>
          </a:ln>
          <a:effectLst>
            <a:outerShdw blurRad="228600" dist="50800" dir="2100000" algn="ctr" rotWithShape="0">
              <a:schemeClr val="bg2">
                <a:lumMod val="2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Заголовок 1"/>
          <p:cNvSpPr txBox="1">
            <a:spLocks/>
          </p:cNvSpPr>
          <p:nvPr/>
        </p:nvSpPr>
        <p:spPr>
          <a:xfrm>
            <a:off x="0" y="2537465"/>
            <a:ext cx="5220072" cy="1225021"/>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400" noProof="0" dirty="0" smtClean="0">
                <a:solidFill>
                  <a:schemeClr val="bg1"/>
                </a:solidFill>
                <a:latin typeface="+mj-lt"/>
                <a:ea typeface="+mj-ea"/>
                <a:cs typeface="+mj-cs"/>
              </a:rPr>
              <a:t>Курс </a:t>
            </a:r>
            <a:r>
              <a:rPr lang="ru-RU" sz="4400" noProof="0" smtClean="0">
                <a:solidFill>
                  <a:schemeClr val="bg1"/>
                </a:solidFill>
                <a:latin typeface="+mj-lt"/>
                <a:ea typeface="+mj-ea"/>
                <a:cs typeface="+mj-cs"/>
              </a:rPr>
              <a:t>для аспирантов ТПУ</a:t>
            </a:r>
            <a:endParaRPr kumimoji="0" lang="ru-RU"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Подзаголовок 2"/>
          <p:cNvSpPr txBox="1">
            <a:spLocks/>
          </p:cNvSpPr>
          <p:nvPr/>
        </p:nvSpPr>
        <p:spPr>
          <a:xfrm>
            <a:off x="611560" y="3737598"/>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2000" dirty="0" smtClean="0">
                <a:solidFill>
                  <a:schemeClr val="tx1">
                    <a:lumMod val="75000"/>
                    <a:lumOff val="25000"/>
                  </a:schemeClr>
                </a:solidFill>
              </a:rPr>
              <a:t>Колодий Наталия Андреевна, д.ф.н., профессор ОСГН ШБИП</a:t>
            </a:r>
            <a:endParaRPr kumimoji="0" lang="ru-RU" sz="20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6" name="Подзаголовок 2"/>
          <p:cNvSpPr txBox="1">
            <a:spLocks/>
          </p:cNvSpPr>
          <p:nvPr/>
        </p:nvSpPr>
        <p:spPr>
          <a:xfrm>
            <a:off x="611560" y="377224"/>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История и философия науки</a:t>
            </a:r>
            <a:endParaRPr kumimoji="0" lang="ru-RU" sz="24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716" y="3762486"/>
            <a:ext cx="1524000" cy="177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dirty="0" smtClean="0"/>
              <a:t>Вопрос 8</a:t>
            </a:r>
            <a:r>
              <a:rPr lang="ru-RU" dirty="0" smtClean="0"/>
              <a:t>: </a:t>
            </a:r>
            <a:r>
              <a:rPr lang="ru-RU" dirty="0"/>
              <a:t>Культурно-исторические предпосылки возникновения и основные этапы становления </a:t>
            </a:r>
            <a:r>
              <a:rPr lang="ru-RU" dirty="0" smtClean="0"/>
              <a:t>науки</a:t>
            </a:r>
            <a:r>
              <a:rPr lang="ru-RU" dirty="0"/>
              <a:t>. </a:t>
            </a:r>
          </a:p>
        </p:txBody>
      </p:sp>
    </p:spTree>
    <p:extLst>
      <p:ext uri="{BB962C8B-B14F-4D97-AF65-F5344CB8AC3E}">
        <p14:creationId xmlns:p14="http://schemas.microsoft.com/office/powerpoint/2010/main" val="2262339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64592"/>
            <a:ext cx="7704856" cy="4401205"/>
          </a:xfrm>
          <a:prstGeom prst="rect">
            <a:avLst/>
          </a:prstGeom>
        </p:spPr>
        <p:txBody>
          <a:bodyPr wrap="square">
            <a:spAutoFit/>
          </a:bodyPr>
          <a:lstStyle/>
          <a:p>
            <a:pPr algn="just">
              <a:lnSpc>
                <a:spcPct val="150000"/>
              </a:lnSpc>
              <a:spcAft>
                <a:spcPts val="0"/>
              </a:spcAft>
            </a:pPr>
            <a:r>
              <a:rPr lang="ru-RU" sz="2000" dirty="0">
                <a:latin typeface="Arial Black" panose="020B0A04020102020204" pitchFamily="34" charset="0"/>
                <a:ea typeface="Times New Roman" panose="02020603050405020304" pitchFamily="18" charset="0"/>
              </a:rPr>
              <a:t>Выявление сущности науки. Это – сложный феномен. В самом общем виде – деятельность, направленная на получение знаний о реальности. Эти знания универсальны: о событиях, процессах, мире объективном и субъективном, самой науке. Наука основана на доказательстве, а не вере. Включает методы познания и особый язык.</a:t>
            </a:r>
          </a:p>
          <a:p>
            <a:pPr algn="just">
              <a:lnSpc>
                <a:spcPct val="150000"/>
              </a:lnSpc>
              <a:spcAft>
                <a:spcPts val="0"/>
              </a:spcAft>
            </a:pPr>
            <a:r>
              <a:rPr lang="ru-RU" sz="2000" b="1" dirty="0">
                <a:latin typeface="Arial Black" panose="020B0A04020102020204" pitchFamily="34" charset="0"/>
                <a:ea typeface="Times New Roman" panose="02020603050405020304" pitchFamily="18" charset="0"/>
              </a:rPr>
              <a:t>Наука=</a:t>
            </a:r>
            <a:r>
              <a:rPr lang="ru-RU" sz="2000" b="1" dirty="0" err="1">
                <a:latin typeface="Arial Black" panose="020B0A04020102020204" pitchFamily="34" charset="0"/>
                <a:ea typeface="Times New Roman" panose="02020603050405020304" pitchFamily="18" charset="0"/>
              </a:rPr>
              <a:t>знания+деятельность+институты</a:t>
            </a:r>
            <a:r>
              <a:rPr lang="ru-RU" sz="2000" dirty="0">
                <a:latin typeface="Arial Black" panose="020B0A04020102020204" pitchFamily="34" charset="0"/>
                <a:ea typeface="Times New Roman" panose="02020603050405020304" pitchFamily="18" charset="0"/>
              </a:rPr>
              <a:t>.</a:t>
            </a:r>
          </a:p>
          <a:p>
            <a:r>
              <a:rPr lang="ru-RU" sz="2000" dirty="0">
                <a:latin typeface="Arial Black" panose="020B0A04020102020204" pitchFamily="34" charset="0"/>
                <a:ea typeface="Times New Roman" panose="02020603050405020304" pitchFamily="18" charset="0"/>
              </a:rPr>
              <a:t>Два варианта определения науки: а) поэлементный; б) универсальный</a:t>
            </a:r>
            <a:endParaRPr lang="ru-RU" sz="2000" dirty="0">
              <a:latin typeface="Arial Black" panose="020B0A04020102020204" pitchFamily="34" charset="0"/>
            </a:endParaRPr>
          </a:p>
        </p:txBody>
      </p:sp>
    </p:spTree>
    <p:extLst>
      <p:ext uri="{BB962C8B-B14F-4D97-AF65-F5344CB8AC3E}">
        <p14:creationId xmlns:p14="http://schemas.microsoft.com/office/powerpoint/2010/main" val="3462670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36687"/>
            <a:ext cx="8676456" cy="4062651"/>
          </a:xfrm>
          <a:prstGeom prst="rect">
            <a:avLst/>
          </a:prstGeom>
        </p:spPr>
        <p:txBody>
          <a:bodyPr wrap="square">
            <a:spAutoFit/>
          </a:bodyPr>
          <a:lstStyle/>
          <a:p>
            <a:pPr algn="just">
              <a:lnSpc>
                <a:spcPct val="150000"/>
              </a:lnSpc>
              <a:spcAft>
                <a:spcPts val="0"/>
              </a:spcAft>
            </a:pPr>
            <a:r>
              <a:rPr lang="ru-RU" b="1" dirty="0">
                <a:latin typeface="Arial Black" panose="020B0A04020102020204" pitchFamily="34" charset="0"/>
                <a:ea typeface="Times New Roman" panose="02020603050405020304" pitchFamily="18" charset="0"/>
              </a:rPr>
              <a:t>Наука как знание</a:t>
            </a:r>
            <a:r>
              <a:rPr lang="ru-RU" dirty="0">
                <a:latin typeface="Arial Black" panose="020B0A04020102020204" pitchFamily="34" charset="0"/>
                <a:ea typeface="Times New Roman" panose="02020603050405020304" pitchFamily="18" charset="0"/>
              </a:rPr>
              <a:t> </a:t>
            </a:r>
            <a:r>
              <a:rPr lang="ru-RU" sz="1400" dirty="0">
                <a:latin typeface="Arial Black" panose="020B0A04020102020204" pitchFamily="34" charset="0"/>
                <a:ea typeface="Times New Roman" panose="02020603050405020304" pitchFamily="18" charset="0"/>
              </a:rPr>
              <a:t>– широкая познавательная сфера, характеризующаяся внутренней упорядоченностью и системностью составляющих ее элементов, что обеспечивает рационально-логическую реконструкцию объективной сущности вещей и процессов, соответствующих этим элементам. </a:t>
            </a:r>
          </a:p>
          <a:p>
            <a:pPr algn="just">
              <a:lnSpc>
                <a:spcPct val="150000"/>
              </a:lnSpc>
              <a:spcAft>
                <a:spcPts val="0"/>
              </a:spcAft>
            </a:pPr>
            <a:r>
              <a:rPr lang="ru-RU" sz="1400" dirty="0">
                <a:latin typeface="Arial Black" panose="020B0A04020102020204" pitchFamily="34" charset="0"/>
                <a:ea typeface="Times New Roman" panose="02020603050405020304" pitchFamily="18" charset="0"/>
              </a:rPr>
              <a:t>Есть: а) наука переднего края; б) твердое ядро науки; в) история науки.</a:t>
            </a:r>
          </a:p>
          <a:p>
            <a:pPr algn="just">
              <a:lnSpc>
                <a:spcPct val="150000"/>
              </a:lnSpc>
              <a:spcAft>
                <a:spcPts val="0"/>
              </a:spcAft>
            </a:pPr>
            <a:r>
              <a:rPr lang="ru-RU" sz="1400" dirty="0">
                <a:latin typeface="Arial Black" panose="020B0A04020102020204" pitchFamily="34" charset="0"/>
                <a:ea typeface="Times New Roman" panose="02020603050405020304" pitchFamily="18" charset="0"/>
              </a:rPr>
              <a:t>Имеют место тенденции к интеграции и дифференциации научного знания. Так, с одной стороны, есть наука история. С другой стороны, она состоит из ряда разделов: история семьи, женщин, культуры, войн. Вспомогательных исторических дисциплин: источниковедение (теория и методика изучения и использования источников), археография (вопросы изучения письменных источников), дипломатика (изучение юридических и других исторических актов), генеалогия (изучение происхождения родов) и т.д. </a:t>
            </a:r>
            <a:endParaRPr lang="ru-RU" sz="1400" dirty="0">
              <a:effectLst/>
              <a:latin typeface="Arial Black" panose="020B0A04020102020204" pitchFamily="34" charset="0"/>
              <a:ea typeface="Times New Roman" panose="02020603050405020304" pitchFamily="18" charset="0"/>
            </a:endParaRPr>
          </a:p>
        </p:txBody>
      </p:sp>
    </p:spTree>
    <p:extLst>
      <p:ext uri="{BB962C8B-B14F-4D97-AF65-F5344CB8AC3E}">
        <p14:creationId xmlns:p14="http://schemas.microsoft.com/office/powerpoint/2010/main" val="2430530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11560" y="668224"/>
            <a:ext cx="7416824"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Наука как деятельность</a:t>
            </a:r>
            <a:r>
              <a:rPr kumimoji="0" lang="ru-RU"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тип активности, направленный на производство объективно истинного знания, в основании которого лежат ценность, идеалы, </a:t>
            </a:r>
            <a:r>
              <a:rPr kumimoji="0" lang="ru-RU" sz="16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регулятивы</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субъекта познания. </a:t>
            </a:r>
            <a:endParaRPr kumimoji="0" lang="ru-RU" sz="1600" b="0" i="0" u="none" strike="noStrike" cap="none" normalizeH="0" baseline="0" dirty="0" smtClean="0">
              <a:ln>
                <a:noFill/>
              </a:ln>
              <a:solidFill>
                <a:schemeClr val="tx1"/>
              </a:solidFill>
              <a:effectLst/>
              <a:latin typeface="Arial Black" panose="020B0A040201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Данная деятельность протекает в рамках социальных институтов. В Европе оформление науки в таком виде происходит в 17-18 вв. Образуются сообщества, академии, выходят научные журналы. Образовательный сектор науки (Университеты) дополняется исследовательским (Лондонское Королевское Общество, Парижская Академия наук, Российская Академия наук – 1725 г., Л. Эйлер, затем -</a:t>
            </a:r>
            <a:r>
              <a:rPr kumimoji="0" lang="ru-RU" sz="16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Е.Р.Дашкова</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специализированные учебные заведения (Горные училища в Париже и Петербурге, парижская политехническая школа) закрепляют разделение науки на фундаментальную и прикладную. С сер. 19 в. – отраслевая наука (проблемно-прикладные разработки).</a:t>
            </a:r>
            <a:endParaRPr kumimoji="0" lang="ru-RU" sz="16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47146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841839"/>
            <a:ext cx="4572000" cy="369332"/>
          </a:xfrm>
          <a:prstGeom prst="rect">
            <a:avLst/>
          </a:prstGeom>
        </p:spPr>
        <p:txBody>
          <a:bodyPr>
            <a:spAutoFit/>
          </a:bodyPr>
          <a:lstStyle/>
          <a:p>
            <a:r>
              <a:rPr lang="en-US" b="1" dirty="0" smtClean="0">
                <a:solidFill>
                  <a:srgbClr val="008080"/>
                </a:solidFill>
                <a:latin typeface="Times New Roman" panose="02020603050405020304" pitchFamily="18" charset="0"/>
                <a:ea typeface="Times New Roman" panose="02020603050405020304" pitchFamily="18" charset="0"/>
              </a:rPr>
              <a:t> </a:t>
            </a:r>
            <a:endParaRPr lang="ru-RU" dirty="0"/>
          </a:p>
        </p:txBody>
      </p:sp>
      <p:sp>
        <p:nvSpPr>
          <p:cNvPr id="5" name="Прямоугольник 4"/>
          <p:cNvSpPr/>
          <p:nvPr/>
        </p:nvSpPr>
        <p:spPr>
          <a:xfrm>
            <a:off x="2286000" y="1703338"/>
            <a:ext cx="4572000" cy="2862322"/>
          </a:xfrm>
          <a:prstGeom prst="rect">
            <a:avLst/>
          </a:prstGeom>
        </p:spPr>
        <p:txBody>
          <a:bodyPr>
            <a:spAutoFit/>
          </a:bodyPr>
          <a:lstStyle/>
          <a:p>
            <a:r>
              <a:rPr lang="ru-RU" altLang="ru-RU" b="1" dirty="0">
                <a:latin typeface="Arial Black" panose="020B0A04020102020204" pitchFamily="34" charset="0"/>
              </a:rPr>
              <a:t>Научное </a:t>
            </a:r>
            <a:r>
              <a:rPr lang="ru-RU" altLang="ru-RU" dirty="0">
                <a:latin typeface="Arial Black" panose="020B0A04020102020204" pitchFamily="34" charset="0"/>
              </a:rPr>
              <a:t>мировоззрение – система теоретических законов</a:t>
            </a:r>
          </a:p>
          <a:p>
            <a:r>
              <a:rPr lang="ru-RU" altLang="ru-RU" b="1" dirty="0">
                <a:latin typeface="Arial Black" panose="020B0A04020102020204" pitchFamily="34" charset="0"/>
              </a:rPr>
              <a:t>Основные характеристики:</a:t>
            </a:r>
          </a:p>
          <a:p>
            <a:pPr marL="285750" indent="-285750">
              <a:buFont typeface="Arial" panose="020B0604020202020204" pitchFamily="34" charset="0"/>
              <a:buChar char="•"/>
            </a:pPr>
            <a:r>
              <a:rPr lang="ru-RU" altLang="ru-RU" dirty="0">
                <a:latin typeface="Arial Black" panose="020B0A04020102020204" pitchFamily="34" charset="0"/>
              </a:rPr>
              <a:t>Последовательность умозаключений</a:t>
            </a:r>
          </a:p>
          <a:p>
            <a:pPr marL="285750" indent="-285750">
              <a:buFont typeface="Arial" panose="020B0604020202020204" pitchFamily="34" charset="0"/>
              <a:buChar char="•"/>
            </a:pPr>
            <a:r>
              <a:rPr lang="ru-RU" altLang="ru-RU" dirty="0">
                <a:latin typeface="Arial Black" panose="020B0A04020102020204" pitchFamily="34" charset="0"/>
              </a:rPr>
              <a:t>Система понятий</a:t>
            </a:r>
          </a:p>
          <a:p>
            <a:pPr marL="285750" indent="-285750">
              <a:buFont typeface="Arial" panose="020B0604020202020204" pitchFamily="34" charset="0"/>
              <a:buChar char="•"/>
            </a:pPr>
            <a:r>
              <a:rPr lang="ru-RU" altLang="ru-RU" dirty="0">
                <a:latin typeface="Arial Black" panose="020B0A04020102020204" pitchFamily="34" charset="0"/>
              </a:rPr>
              <a:t>Теоретическое и эмпирическое  доказательство принципов</a:t>
            </a:r>
          </a:p>
          <a:p>
            <a:pPr marL="285750" indent="-285750">
              <a:buFont typeface="Arial" panose="020B0604020202020204" pitchFamily="34" charset="0"/>
              <a:buChar char="•"/>
            </a:pPr>
            <a:r>
              <a:rPr lang="ru-RU" altLang="ru-RU" dirty="0">
                <a:latin typeface="Arial Black" panose="020B0A04020102020204" pitchFamily="34" charset="0"/>
              </a:rPr>
              <a:t>Наличие прикладных аспектов</a:t>
            </a:r>
          </a:p>
        </p:txBody>
      </p:sp>
    </p:spTree>
    <p:extLst>
      <p:ext uri="{BB962C8B-B14F-4D97-AF65-F5344CB8AC3E}">
        <p14:creationId xmlns:p14="http://schemas.microsoft.com/office/powerpoint/2010/main" val="2539904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Wikimedia Commons">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937" y="633479"/>
            <a:ext cx="3418771" cy="2268329"/>
          </a:xfrm>
          <a:prstGeom prst="rect">
            <a:avLst/>
          </a:prstGeom>
          <a:noFill/>
          <a:ln>
            <a:noFill/>
          </a:ln>
        </p:spPr>
      </p:pic>
      <p:pic>
        <p:nvPicPr>
          <p:cNvPr id="3" name="Рисунок 2" descr="©Getty Images ">
            <a:hlinkClick r:id="rId4"/>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7758" y="3280089"/>
            <a:ext cx="4258734" cy="2149162"/>
          </a:xfrm>
          <a:prstGeom prst="rect">
            <a:avLst/>
          </a:prstGeom>
          <a:noFill/>
          <a:ln>
            <a:noFill/>
          </a:ln>
        </p:spPr>
      </p:pic>
      <p:pic>
        <p:nvPicPr>
          <p:cNvPr id="4" name="Рисунок 3" descr="©Flickr ">
            <a:hlinkClick r:id="rId6"/>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505" y="3280089"/>
            <a:ext cx="2984680" cy="2047741"/>
          </a:xfrm>
          <a:prstGeom prst="rect">
            <a:avLst/>
          </a:prstGeom>
          <a:noFill/>
          <a:ln>
            <a:noFill/>
          </a:ln>
        </p:spPr>
      </p:pic>
      <p:pic>
        <p:nvPicPr>
          <p:cNvPr id="5" name="Рисунок 4" descr="©Wikimedia Commons">
            <a:hlinkClick r:id="rId8"/>
          </p:cNvPr>
          <p:cNvPicPr/>
          <p:nvPr/>
        </p:nvPicPr>
        <p:blipFill>
          <a:blip r:embed="rId9">
            <a:extLst>
              <a:ext uri="{28A0092B-C50C-407E-A947-70E740481C1C}">
                <a14:useLocalDpi xmlns:a14="http://schemas.microsoft.com/office/drawing/2010/main" val="0"/>
              </a:ext>
            </a:extLst>
          </a:blip>
          <a:srcRect/>
          <a:stretch>
            <a:fillRect/>
          </a:stretch>
        </p:blipFill>
        <p:spPr bwMode="auto">
          <a:xfrm>
            <a:off x="4759955" y="386042"/>
            <a:ext cx="3680936" cy="2763203"/>
          </a:xfrm>
          <a:prstGeom prst="rect">
            <a:avLst/>
          </a:prstGeom>
          <a:noFill/>
          <a:ln>
            <a:noFill/>
          </a:ln>
        </p:spPr>
      </p:pic>
    </p:spTree>
    <p:extLst>
      <p:ext uri="{BB962C8B-B14F-4D97-AF65-F5344CB8AC3E}">
        <p14:creationId xmlns:p14="http://schemas.microsoft.com/office/powerpoint/2010/main" val="975696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989" y="579665"/>
            <a:ext cx="7413172" cy="4343400"/>
          </a:xfrm>
          <a:prstGeom prst="rect">
            <a:avLst/>
          </a:prstGeom>
        </p:spPr>
      </p:pic>
    </p:spTree>
    <p:extLst>
      <p:ext uri="{BB962C8B-B14F-4D97-AF65-F5344CB8AC3E}">
        <p14:creationId xmlns:p14="http://schemas.microsoft.com/office/powerpoint/2010/main" val="2101767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017271"/>
            <a:ext cx="8964488" cy="4216539"/>
          </a:xfrm>
          <a:prstGeom prst="rect">
            <a:avLst/>
          </a:prstGeom>
        </p:spPr>
        <p:txBody>
          <a:bodyPr wrap="square">
            <a:spAutoFit/>
          </a:bodyPr>
          <a:lstStyle/>
          <a:p>
            <a:r>
              <a:rPr lang="ru-RU" sz="1600" b="1" dirty="0">
                <a:latin typeface="Arial Black" panose="020B0A04020102020204" pitchFamily="34" charset="0"/>
              </a:rPr>
              <a:t>Необходимые предпосылки возникновения науки:</a:t>
            </a:r>
          </a:p>
          <a:p>
            <a:r>
              <a:rPr lang="ru-RU" sz="1350" dirty="0"/>
              <a:t>1. </a:t>
            </a:r>
            <a:r>
              <a:rPr lang="ru-RU" sz="1400" dirty="0">
                <a:latin typeface="Arial Black" panose="020B0A04020102020204" pitchFamily="34" charset="0"/>
              </a:rPr>
              <a:t>правила последовательного мышления и вывода, или логика. Способности логически мыслить и правила логического мышления сформировались только к IV веку до нашей эры.</a:t>
            </a:r>
          </a:p>
          <a:p>
            <a:r>
              <a:rPr lang="ru-RU" sz="1400" dirty="0">
                <a:latin typeface="Arial Black" panose="020B0A04020102020204" pitchFamily="34" charset="0"/>
              </a:rPr>
              <a:t>2. для того, чтобы наука стала возможной, необходимо выработать язык, пригодный для научного описания, отличающийся точностью и </a:t>
            </a:r>
            <a:r>
              <a:rPr lang="ru-RU" sz="1400" dirty="0" err="1">
                <a:latin typeface="Arial Black" panose="020B0A04020102020204" pitchFamily="34" charset="0"/>
              </a:rPr>
              <a:t>общезначимостью</a:t>
            </a:r>
            <a:r>
              <a:rPr lang="ru-RU" sz="1400" dirty="0">
                <a:latin typeface="Arial Black" panose="020B0A04020102020204" pitchFamily="34" charset="0"/>
              </a:rPr>
              <a:t>.</a:t>
            </a:r>
          </a:p>
          <a:p>
            <a:r>
              <a:rPr lang="ru-RU" sz="1400" dirty="0">
                <a:latin typeface="Arial Black" panose="020B0A04020102020204" pitchFamily="34" charset="0"/>
              </a:rPr>
              <a:t>3. нужны методы объективного познания, устраняющие все психологические и культурные влияния, позволяющие выразить знание в объективированной форме.</a:t>
            </a:r>
          </a:p>
          <a:p>
            <a:r>
              <a:rPr lang="ru-RU" sz="1400" dirty="0">
                <a:latin typeface="Arial Black" panose="020B0A04020102020204" pitchFamily="34" charset="0"/>
              </a:rPr>
              <a:t>4. необходимо, чтобы получаемые знания были доступны проверке, обоснованию, доказательству, были наблюдаемы всяким в любой момент, когда соблюдены определенные условия, — они должны быть предсказуемы; они обязаны раскрывать объективную необходимость.</a:t>
            </a:r>
          </a:p>
          <a:p>
            <a:r>
              <a:rPr lang="ru-RU" sz="1400" dirty="0">
                <a:latin typeface="Arial Black" panose="020B0A04020102020204" pitchFamily="34" charset="0"/>
              </a:rPr>
              <a:t>5. необходимо, </a:t>
            </a:r>
            <a:r>
              <a:rPr lang="ru-RU" sz="1400" dirty="0" smtClean="0">
                <a:latin typeface="Arial Black" panose="020B0A04020102020204" pitchFamily="34" charset="0"/>
              </a:rPr>
              <a:t>чтобы </a:t>
            </a:r>
            <a:r>
              <a:rPr lang="ru-RU" sz="1400" dirty="0">
                <a:latin typeface="Arial Black" panose="020B0A04020102020204" pitchFamily="34" charset="0"/>
              </a:rPr>
              <a:t>сложилось сообщество специалистов по получению нового знания, которое приняло бы на себя функцию культивировать полученные методы и навыки познания на основе глубокого освоения полученных научных знаний, равно как и сформировалась бы область их занятий.</a:t>
            </a:r>
          </a:p>
          <a:p>
            <a:r>
              <a:rPr lang="ru-RU" sz="1400" dirty="0">
                <a:latin typeface="Arial Black" panose="020B0A04020102020204" pitchFamily="34" charset="0"/>
              </a:rPr>
              <a:t>Но это условие складывалось с трудом. Так, в античности наука имела название то философии, то математики, то логоса, а слово "софист" (мудрец) означало и философа, и ученого, и маляра, и гончара, и плотника.</a:t>
            </a:r>
          </a:p>
        </p:txBody>
      </p:sp>
    </p:spTree>
    <p:extLst>
      <p:ext uri="{BB962C8B-B14F-4D97-AF65-F5344CB8AC3E}">
        <p14:creationId xmlns:p14="http://schemas.microsoft.com/office/powerpoint/2010/main" val="4001189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7704" y="1273324"/>
            <a:ext cx="4121641" cy="369332"/>
          </a:xfrm>
          <a:prstGeom prst="rect">
            <a:avLst/>
          </a:prstGeom>
        </p:spPr>
        <p:txBody>
          <a:bodyPr wrap="none">
            <a:spAutoFit/>
          </a:bodyPr>
          <a:lstStyle/>
          <a:p>
            <a:r>
              <a:rPr lang="ru-RU" dirty="0" err="1" smtClean="0">
                <a:latin typeface="Arial Black" panose="020B0A04020102020204" pitchFamily="34" charset="0"/>
              </a:rPr>
              <a:t>Пранаука</a:t>
            </a:r>
            <a:r>
              <a:rPr lang="ru-RU" dirty="0" smtClean="0">
                <a:latin typeface="Arial Black" panose="020B0A04020102020204" pitchFamily="34" charset="0"/>
              </a:rPr>
              <a:t> - </a:t>
            </a:r>
            <a:r>
              <a:rPr lang="ru-RU" dirty="0" err="1" smtClean="0">
                <a:latin typeface="Arial Black" panose="020B0A04020102020204" pitchFamily="34" charset="0"/>
              </a:rPr>
              <a:t>преднаука</a:t>
            </a:r>
            <a:r>
              <a:rPr lang="ru-RU" dirty="0" smtClean="0">
                <a:latin typeface="Arial Black" panose="020B0A04020102020204" pitchFamily="34" charset="0"/>
              </a:rPr>
              <a:t>  - наука</a:t>
            </a:r>
            <a:endParaRPr lang="ru-RU" dirty="0">
              <a:latin typeface="Arial Black" panose="020B0A04020102020204" pitchFamily="34" charset="0"/>
            </a:endParaRPr>
          </a:p>
        </p:txBody>
      </p:sp>
      <p:sp>
        <p:nvSpPr>
          <p:cNvPr id="3" name="Прямоугольник 2"/>
          <p:cNvSpPr/>
          <p:nvPr/>
        </p:nvSpPr>
        <p:spPr>
          <a:xfrm>
            <a:off x="2286000" y="2118836"/>
            <a:ext cx="4572000" cy="1477328"/>
          </a:xfrm>
          <a:prstGeom prst="rect">
            <a:avLst/>
          </a:prstGeom>
        </p:spPr>
        <p:txBody>
          <a:bodyPr>
            <a:spAutoFit/>
          </a:bodyPr>
          <a:lstStyle/>
          <a:p>
            <a:r>
              <a:rPr lang="ru-RU" dirty="0"/>
              <a:t>План</a:t>
            </a:r>
          </a:p>
          <a:p>
            <a:pPr marL="228600" indent="-228600">
              <a:buAutoNum type="arabicPeriod"/>
            </a:pPr>
            <a:r>
              <a:rPr lang="ru-RU" dirty="0"/>
              <a:t>Характеристика </a:t>
            </a:r>
            <a:r>
              <a:rPr lang="ru-RU" dirty="0" err="1"/>
              <a:t>пранауки</a:t>
            </a:r>
            <a:r>
              <a:rPr lang="ru-RU" dirty="0"/>
              <a:t> (3 этапа)</a:t>
            </a:r>
          </a:p>
          <a:p>
            <a:pPr marL="228600" indent="-228600">
              <a:buAutoNum type="arabicPeriod"/>
            </a:pPr>
            <a:r>
              <a:rPr lang="ru-RU" dirty="0"/>
              <a:t>Основные особенности </a:t>
            </a:r>
            <a:r>
              <a:rPr lang="ru-RU" dirty="0" err="1"/>
              <a:t>преднауки</a:t>
            </a:r>
            <a:r>
              <a:rPr lang="ru-RU" dirty="0"/>
              <a:t> в целом</a:t>
            </a:r>
          </a:p>
          <a:p>
            <a:pPr marL="228600" indent="-228600">
              <a:buAutoNum type="arabicPeriod"/>
            </a:pPr>
            <a:r>
              <a:rPr lang="ru-RU" dirty="0"/>
              <a:t>Предпосылки возникновения науки</a:t>
            </a:r>
          </a:p>
        </p:txBody>
      </p:sp>
    </p:spTree>
    <p:extLst>
      <p:ext uri="{BB962C8B-B14F-4D97-AF65-F5344CB8AC3E}">
        <p14:creationId xmlns:p14="http://schemas.microsoft.com/office/powerpoint/2010/main" val="1525043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5252"/>
            <a:ext cx="8546312" cy="5262979"/>
          </a:xfrm>
          <a:prstGeom prst="rect">
            <a:avLst/>
          </a:prstGeom>
        </p:spPr>
        <p:txBody>
          <a:bodyPr wrap="square">
            <a:spAutoFit/>
          </a:bodyPr>
          <a:lstStyle/>
          <a:p>
            <a:pPr algn="just"/>
            <a:r>
              <a:rPr lang="ru-RU" sz="1600" dirty="0" smtClean="0">
                <a:latin typeface="Arial Black" panose="020B0A04020102020204" pitchFamily="34" charset="0"/>
              </a:rPr>
              <a:t>Поэтому </a:t>
            </a:r>
            <a:r>
              <a:rPr lang="ru-RU" sz="1600" dirty="0">
                <a:latin typeface="Arial Black" panose="020B0A04020102020204" pitchFamily="34" charset="0"/>
              </a:rPr>
              <a:t>науке предшествовала </a:t>
            </a:r>
            <a:r>
              <a:rPr lang="ru-RU" sz="1600" dirty="0" err="1">
                <a:latin typeface="Arial Black" panose="020B0A04020102020204" pitchFamily="34" charset="0"/>
              </a:rPr>
              <a:t>пранаука</a:t>
            </a:r>
            <a:r>
              <a:rPr lang="ru-RU" sz="1600" dirty="0">
                <a:latin typeface="Arial Black" panose="020B0A04020102020204" pitchFamily="34" charset="0"/>
              </a:rPr>
              <a:t> — </a:t>
            </a:r>
            <a:r>
              <a:rPr lang="ru-RU" sz="1600" b="1" dirty="0">
                <a:latin typeface="Arial Black" panose="020B0A04020102020204" pitchFamily="34" charset="0"/>
              </a:rPr>
              <a:t>период формирования условий, при которых становится возможна наука". </a:t>
            </a:r>
            <a:r>
              <a:rPr lang="ru-RU" sz="1600" b="1" dirty="0" err="1">
                <a:latin typeface="Arial Black" panose="020B0A04020102020204" pitchFamily="34" charset="0"/>
              </a:rPr>
              <a:t>Пранаука</a:t>
            </a:r>
            <a:r>
              <a:rPr lang="ru-RU" sz="1600" b="1" dirty="0">
                <a:latin typeface="Arial Black" panose="020B0A04020102020204" pitchFamily="34" charset="0"/>
              </a:rPr>
              <a:t> занимала период дикости и варварства вплоть до IV века до нашей эры. Она имела три исторических этапа.</a:t>
            </a:r>
          </a:p>
          <a:p>
            <a:pPr algn="just"/>
            <a:r>
              <a:rPr lang="ru-RU" sz="1600" b="1" dirty="0">
                <a:solidFill>
                  <a:srgbClr val="FF0000"/>
                </a:solidFill>
                <a:latin typeface="Arial Black" panose="020B0A04020102020204" pitchFamily="34" charset="0"/>
              </a:rPr>
              <a:t>Первый этап </a:t>
            </a:r>
            <a:r>
              <a:rPr lang="ru-RU" sz="1600" b="1" dirty="0" err="1">
                <a:solidFill>
                  <a:srgbClr val="FF0000"/>
                </a:solidFill>
                <a:latin typeface="Arial Black" panose="020B0A04020102020204" pitchFamily="34" charset="0"/>
              </a:rPr>
              <a:t>пранауки</a:t>
            </a:r>
            <a:r>
              <a:rPr lang="ru-RU" sz="1600" b="1" dirty="0">
                <a:latin typeface="Arial Black" panose="020B0A04020102020204" pitchFamily="34" charset="0"/>
              </a:rPr>
              <a:t>. </a:t>
            </a:r>
            <a:r>
              <a:rPr lang="ru-RU" sz="1600" dirty="0">
                <a:latin typeface="Arial Black" panose="020B0A04020102020204" pitchFamily="34" charset="0"/>
              </a:rPr>
              <a:t>Это этап развития навыков и умений, сохраняющихся и передаваемых новым поколениям преимущественно в форме совместного участия мастера и ученика в трудовом процессе и через подражание мастеру. Слово в обучении играло очень малую (лишь вспомогательную) роль. Сфера производства не была отделена от обучения. Именно в этот период складывается </a:t>
            </a:r>
            <a:r>
              <a:rPr lang="ru-RU" sz="1600" dirty="0" err="1">
                <a:latin typeface="Arial Black" panose="020B0A04020102020204" pitchFamily="34" charset="0"/>
              </a:rPr>
              <a:t>знакосимволика</a:t>
            </a:r>
            <a:r>
              <a:rPr lang="ru-RU" sz="1600" dirty="0">
                <a:latin typeface="Arial Black" panose="020B0A04020102020204" pitchFamily="34" charset="0"/>
              </a:rPr>
              <a:t> для ведения счета и календарных расчетов.</a:t>
            </a:r>
          </a:p>
          <a:p>
            <a:pPr algn="just"/>
            <a:r>
              <a:rPr lang="en-US" sz="1600" b="1" dirty="0" smtClean="0">
                <a:solidFill>
                  <a:srgbClr val="FF0000"/>
                </a:solidFill>
                <a:latin typeface="Arial Black" panose="020B0A04020102020204" pitchFamily="34" charset="0"/>
              </a:rPr>
              <a:t>II </a:t>
            </a:r>
            <a:r>
              <a:rPr lang="ru-RU" sz="1600" b="1" dirty="0" smtClean="0">
                <a:solidFill>
                  <a:srgbClr val="FF0000"/>
                </a:solidFill>
                <a:latin typeface="Arial Black" panose="020B0A04020102020204" pitchFamily="34" charset="0"/>
              </a:rPr>
              <a:t>этап </a:t>
            </a:r>
            <a:r>
              <a:rPr lang="ru-RU" sz="1600" b="1" dirty="0" err="1" smtClean="0">
                <a:solidFill>
                  <a:srgbClr val="FF0000"/>
                </a:solidFill>
                <a:latin typeface="Arial Black" panose="020B0A04020102020204" pitchFamily="34" charset="0"/>
              </a:rPr>
              <a:t>пранауки</a:t>
            </a:r>
            <a:r>
              <a:rPr lang="ru-RU" sz="1600" dirty="0">
                <a:latin typeface="Arial Black" panose="020B0A04020102020204" pitchFamily="34" charset="0"/>
              </a:rPr>
              <a:t>. Это этап формирования знаний в рамках локальных культур (ранний период строительства городов и образования государственности). На этой стадии в фискальных целях (налоги и взыскание долгов) формируется письменность. Выделяются две первые специальности, требующие школьного обучения — касты писцов и жрецов. В школах средством обучения становится текст, т. е. словесное выражение того, что должно быть усвоено дословно. Все усваиваемое является тайной, с которой знакомы только посвященные.</a:t>
            </a:r>
          </a:p>
          <a:p>
            <a:pPr algn="just"/>
            <a:r>
              <a:rPr lang="ru-RU" sz="1600" dirty="0" smtClean="0">
                <a:latin typeface="Arial Black" panose="020B0A04020102020204" pitchFamily="34" charset="0"/>
              </a:rPr>
              <a:t>.</a:t>
            </a:r>
            <a:endParaRPr lang="ru-RU" sz="1600" dirty="0">
              <a:latin typeface="Arial Black" panose="020B0A04020102020204" pitchFamily="34" charset="0"/>
            </a:endParaRPr>
          </a:p>
        </p:txBody>
      </p:sp>
      <p:sp>
        <p:nvSpPr>
          <p:cNvPr id="3" name="Прямоугольник 2"/>
          <p:cNvSpPr/>
          <p:nvPr/>
        </p:nvSpPr>
        <p:spPr>
          <a:xfrm>
            <a:off x="2483768" y="243457"/>
            <a:ext cx="1211485" cy="369332"/>
          </a:xfrm>
          <a:prstGeom prst="rect">
            <a:avLst/>
          </a:prstGeom>
        </p:spPr>
        <p:txBody>
          <a:bodyPr wrap="none">
            <a:spAutoFit/>
          </a:bodyPr>
          <a:lstStyle/>
          <a:p>
            <a:r>
              <a:rPr lang="ru-RU" dirty="0" err="1">
                <a:solidFill>
                  <a:schemeClr val="bg1"/>
                </a:solidFill>
              </a:rPr>
              <a:t>Пранаука</a:t>
            </a:r>
            <a:endParaRPr lang="ru-RU" dirty="0">
              <a:solidFill>
                <a:schemeClr val="bg1"/>
              </a:solidFill>
            </a:endParaRPr>
          </a:p>
        </p:txBody>
      </p:sp>
    </p:spTree>
    <p:extLst>
      <p:ext uri="{BB962C8B-B14F-4D97-AF65-F5344CB8AC3E}">
        <p14:creationId xmlns:p14="http://schemas.microsoft.com/office/powerpoint/2010/main" val="3742314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841276"/>
            <a:ext cx="7992888" cy="4247317"/>
          </a:xfrm>
          <a:prstGeom prst="rect">
            <a:avLst/>
          </a:prstGeom>
        </p:spPr>
        <p:txBody>
          <a:bodyPr wrap="square">
            <a:spAutoFit/>
          </a:bodyPr>
          <a:lstStyle/>
          <a:p>
            <a:pPr algn="just"/>
            <a:r>
              <a:rPr lang="ru-RU" b="1" dirty="0">
                <a:solidFill>
                  <a:srgbClr val="FF0000"/>
                </a:solidFill>
              </a:rPr>
              <a:t>Третий этап </a:t>
            </a:r>
            <a:r>
              <a:rPr lang="ru-RU" b="1" dirty="0" err="1">
                <a:solidFill>
                  <a:srgbClr val="FF0000"/>
                </a:solidFill>
              </a:rPr>
              <a:t>пранауки</a:t>
            </a:r>
            <a:r>
              <a:rPr lang="ru-RU" b="1" dirty="0">
                <a:solidFill>
                  <a:srgbClr val="FF0000"/>
                </a:solidFill>
              </a:rPr>
              <a:t> </a:t>
            </a:r>
            <a:r>
              <a:rPr lang="ru-RU" dirty="0"/>
              <a:t>связан с эпохой формирования держав (Египет, Вавилон, Ассирия, Карфаген, </a:t>
            </a:r>
            <a:r>
              <a:rPr lang="ru-RU" dirty="0" err="1"/>
              <a:t>Мохеджо-Даро</a:t>
            </a:r>
            <a:r>
              <a:rPr lang="ru-RU" dirty="0"/>
              <a:t> ) и перехода от локальных культур к региональным.</a:t>
            </a:r>
          </a:p>
          <a:p>
            <a:pPr algn="just"/>
            <a:r>
              <a:rPr lang="ru-RU" dirty="0"/>
              <a:t>На этом этапе получает дальнейшее развитие жреческая школа, обучение в которой занимает 18-20 лет. Формируется так называемая "жреческая наука", включающая в себя наряду с магией и мифологией элементы позитивных знаний, необходимых для поддержания престижа жреческой касты. Позитивные знания в форме рецептов тех или иных действий давались на первых трех курсах жреческих школ. В эпоху античности вавилонские и египетские школы на эти три курса принимали за деньги и посторонних, в том числе и иностранцев. Таким образом получили образование первые древнегреческие философы. Допуск профанов на первые курсы, где давались позитивные знания, и запрет на посещение ими старших курсов поддерживал легенду о необычайной мудрости жрецов</a:t>
            </a:r>
          </a:p>
        </p:txBody>
      </p:sp>
    </p:spTree>
    <p:extLst>
      <p:ext uri="{BB962C8B-B14F-4D97-AF65-F5344CB8AC3E}">
        <p14:creationId xmlns:p14="http://schemas.microsoft.com/office/powerpoint/2010/main" val="346550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512372" y="1561356"/>
            <a:ext cx="8092075" cy="3528392"/>
          </a:xfrm>
          <a:prstGeom prst="rect">
            <a:avLst/>
          </a:prstGeom>
        </p:spPr>
      </p:pic>
    </p:spTree>
    <p:extLst>
      <p:ext uri="{BB962C8B-B14F-4D97-AF65-F5344CB8AC3E}">
        <p14:creationId xmlns:p14="http://schemas.microsoft.com/office/powerpoint/2010/main" val="2185538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539553" y="667024"/>
            <a:ext cx="7992888" cy="4926780"/>
          </a:xfrm>
          <a:prstGeom prst="rect">
            <a:avLst/>
          </a:prstGeom>
        </p:spPr>
      </p:pic>
    </p:spTree>
    <p:extLst>
      <p:ext uri="{BB962C8B-B14F-4D97-AF65-F5344CB8AC3E}">
        <p14:creationId xmlns:p14="http://schemas.microsoft.com/office/powerpoint/2010/main" val="2179023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822960" y="500703"/>
            <a:ext cx="7543800" cy="910988"/>
          </a:xfrm>
        </p:spPr>
        <p:txBody>
          <a:bodyPr>
            <a:normAutofit fontScale="90000"/>
          </a:bodyPr>
          <a:lstStyle/>
          <a:p>
            <a:r>
              <a:rPr lang="ru-RU" altLang="ru-RU" dirty="0" smtClean="0">
                <a:solidFill>
                  <a:schemeClr val="tx1"/>
                </a:solidFill>
              </a:rPr>
              <a:t>Элементы науки в Шумерской цивилизации </a:t>
            </a:r>
            <a:r>
              <a:rPr lang="ru-RU" altLang="ru-RU" sz="3000" dirty="0" smtClean="0">
                <a:solidFill>
                  <a:schemeClr val="tx1"/>
                </a:solidFill>
              </a:rPr>
              <a:t>(</a:t>
            </a:r>
            <a:r>
              <a:rPr lang="en-US" altLang="ru-RU" dirty="0" smtClean="0">
                <a:solidFill>
                  <a:schemeClr val="tx1"/>
                </a:solidFill>
              </a:rPr>
              <a:t>IV</a:t>
            </a:r>
            <a:r>
              <a:rPr lang="ru-RU" altLang="ru-RU" sz="3000" dirty="0" smtClean="0">
                <a:solidFill>
                  <a:schemeClr val="tx1"/>
                </a:solidFill>
              </a:rPr>
              <a:t> </a:t>
            </a:r>
            <a:r>
              <a:rPr lang="ru-RU" altLang="ru-RU" sz="3000" dirty="0">
                <a:solidFill>
                  <a:schemeClr val="tx1"/>
                </a:solidFill>
              </a:rPr>
              <a:t>тысячелетие до н.э.)</a:t>
            </a:r>
          </a:p>
        </p:txBody>
      </p:sp>
      <p:sp>
        <p:nvSpPr>
          <p:cNvPr id="321539" name="Rectangle 3"/>
          <p:cNvSpPr>
            <a:spLocks noGrp="1" noChangeArrowheads="1"/>
          </p:cNvSpPr>
          <p:nvPr>
            <p:ph sz="half" idx="1"/>
          </p:nvPr>
        </p:nvSpPr>
        <p:spPr>
          <a:xfrm>
            <a:off x="822959" y="1595935"/>
            <a:ext cx="3703320" cy="3429000"/>
          </a:xfrm>
        </p:spPr>
        <p:txBody>
          <a:bodyPr>
            <a:normAutofit fontScale="40000" lnSpcReduction="20000"/>
          </a:bodyPr>
          <a:lstStyle/>
          <a:p>
            <a:pPr marL="0" indent="0">
              <a:buNone/>
            </a:pPr>
            <a:r>
              <a:rPr lang="ru-RU" b="1" dirty="0"/>
              <a:t>Математика</a:t>
            </a:r>
            <a:r>
              <a:rPr lang="ru-RU" b="1" dirty="0" smtClean="0"/>
              <a:t>:</a:t>
            </a:r>
            <a:endParaRPr lang="ru-RU" altLang="ru-RU" dirty="0" smtClean="0"/>
          </a:p>
          <a:p>
            <a:r>
              <a:rPr lang="ru-RU" altLang="ru-RU" dirty="0" smtClean="0"/>
              <a:t>десятичная </a:t>
            </a:r>
            <a:r>
              <a:rPr lang="ru-RU" altLang="ru-RU" dirty="0"/>
              <a:t>система </a:t>
            </a:r>
            <a:r>
              <a:rPr lang="ru-RU" altLang="ru-RU" dirty="0" smtClean="0"/>
              <a:t>счета;</a:t>
            </a:r>
          </a:p>
          <a:p>
            <a:r>
              <a:rPr lang="ru-RU" altLang="ru-RU" dirty="0"/>
              <a:t>деление круга на 360 </a:t>
            </a:r>
            <a:r>
              <a:rPr lang="ru-RU" altLang="ru-RU" dirty="0" smtClean="0"/>
              <a:t>градусов; </a:t>
            </a:r>
            <a:endParaRPr lang="ru-RU" altLang="ru-RU" dirty="0"/>
          </a:p>
          <a:p>
            <a:r>
              <a:rPr lang="ru-RU" altLang="ru-RU" dirty="0"/>
              <a:t>сельскохозяйственный </a:t>
            </a:r>
            <a:r>
              <a:rPr lang="ru-RU" altLang="ru-RU" dirty="0" smtClean="0"/>
              <a:t>календарь</a:t>
            </a:r>
            <a:r>
              <a:rPr lang="ru-RU" altLang="ru-RU" dirty="0"/>
              <a:t>;</a:t>
            </a:r>
          </a:p>
          <a:p>
            <a:pPr marL="0" indent="0">
              <a:buNone/>
            </a:pPr>
            <a:r>
              <a:rPr lang="ru-RU" b="1" dirty="0" smtClean="0"/>
              <a:t>Астрономия</a:t>
            </a:r>
            <a:r>
              <a:rPr lang="ru-RU" sz="1350" b="1" dirty="0"/>
              <a:t>:</a:t>
            </a:r>
          </a:p>
          <a:p>
            <a:r>
              <a:rPr lang="ru-RU" altLang="ru-RU" dirty="0"/>
              <a:t>лунный </a:t>
            </a:r>
            <a:r>
              <a:rPr lang="ru-RU" altLang="ru-RU" dirty="0" smtClean="0"/>
              <a:t>календарь;</a:t>
            </a:r>
          </a:p>
          <a:p>
            <a:r>
              <a:rPr lang="ru-RU" altLang="ru-RU" dirty="0"/>
              <a:t>д</a:t>
            </a:r>
            <a:r>
              <a:rPr lang="ru-RU" altLang="ru-RU" dirty="0" smtClean="0"/>
              <a:t>лительность года 365 дней, 6 часов, 15 мину, 4 секунды (современность - </a:t>
            </a:r>
            <a:r>
              <a:rPr lang="ru-RU" altLang="ru-RU" dirty="0"/>
              <a:t>365 дней, </a:t>
            </a:r>
            <a:r>
              <a:rPr lang="ru-RU" altLang="ru-RU" dirty="0" smtClean="0"/>
              <a:t>5  </a:t>
            </a:r>
            <a:r>
              <a:rPr lang="ru-RU" altLang="ru-RU" dirty="0"/>
              <a:t>часов, </a:t>
            </a:r>
            <a:r>
              <a:rPr lang="ru-RU" altLang="ru-RU" dirty="0" smtClean="0"/>
              <a:t>48 минут, 46 секунд )</a:t>
            </a:r>
          </a:p>
          <a:p>
            <a:pPr marL="0" indent="0">
              <a:buNone/>
            </a:pPr>
            <a:r>
              <a:rPr lang="ru-RU" b="1" dirty="0"/>
              <a:t>Химия:</a:t>
            </a:r>
          </a:p>
          <a:p>
            <a:r>
              <a:rPr lang="ru-RU" altLang="ru-RU" dirty="0" smtClean="0"/>
              <a:t>техника </a:t>
            </a:r>
            <a:r>
              <a:rPr lang="ru-RU" altLang="ru-RU" dirty="0"/>
              <a:t>для плавки металлов: печи, кузнечные мехи и древесный уголь как горючее, что позволяло достигнуть температуры 1500 ˚</a:t>
            </a:r>
            <a:r>
              <a:rPr lang="ru-RU" altLang="ru-RU" dirty="0" smtClean="0"/>
              <a:t>С </a:t>
            </a:r>
            <a:r>
              <a:rPr lang="ru-RU" altLang="ru-RU" dirty="0"/>
              <a:t>для плавления </a:t>
            </a:r>
            <a:r>
              <a:rPr lang="ru-RU" altLang="ru-RU" dirty="0" smtClean="0"/>
              <a:t>железа</a:t>
            </a:r>
            <a:endParaRPr lang="ru-RU" altLang="ru-RU" dirty="0"/>
          </a:p>
          <a:p>
            <a:r>
              <a:rPr lang="ru-RU" b="1" dirty="0" smtClean="0"/>
              <a:t>Письменность:</a:t>
            </a:r>
            <a:endParaRPr lang="ru-RU" b="1" dirty="0"/>
          </a:p>
          <a:p>
            <a:pPr>
              <a:lnSpc>
                <a:spcPct val="90000"/>
              </a:lnSpc>
            </a:pPr>
            <a:r>
              <a:rPr lang="ru-RU" altLang="ru-RU" dirty="0" smtClean="0"/>
              <a:t>Клинопись (первый </a:t>
            </a:r>
            <a:r>
              <a:rPr lang="ru-RU" altLang="ru-RU" dirty="0"/>
              <a:t>сборник пословиц и афоризмов, первые литературные дебаты и сказание о Всемирном </a:t>
            </a:r>
            <a:r>
              <a:rPr lang="ru-RU" altLang="ru-RU" dirty="0" smtClean="0"/>
              <a:t>потопе), наличие библиотечных каталогов</a:t>
            </a:r>
            <a:endParaRPr lang="ru-RU" altLang="ru-RU" dirty="0"/>
          </a:p>
        </p:txBody>
      </p:sp>
      <p:sp>
        <p:nvSpPr>
          <p:cNvPr id="2" name="Объект 1"/>
          <p:cNvSpPr>
            <a:spLocks noGrp="1"/>
          </p:cNvSpPr>
          <p:nvPr>
            <p:ph sz="half" idx="2"/>
          </p:nvPr>
        </p:nvSpPr>
        <p:spPr/>
        <p:txBody>
          <a:bodyPr>
            <a:normAutofit fontScale="40000" lnSpcReduction="20000"/>
          </a:bodyPr>
          <a:lstStyle/>
          <a:p>
            <a:endParaRPr lang="ru-RU"/>
          </a:p>
        </p:txBody>
      </p:sp>
      <p:pic>
        <p:nvPicPr>
          <p:cNvPr id="4" name="Picture 6" descr="Табличка с клинописью Шумеров (Шумерская цивилизац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036637" y="1687639"/>
            <a:ext cx="2956926" cy="29999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504281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Элементы науки в Египетской цивилизации </a:t>
            </a:r>
            <a:r>
              <a:rPr lang="ru-RU" sz="3000" dirty="0">
                <a:solidFill>
                  <a:schemeClr val="tx1"/>
                </a:solidFill>
              </a:rPr>
              <a:t>(середина </a:t>
            </a:r>
            <a:r>
              <a:rPr lang="en-US" sz="3000" dirty="0" smtClean="0">
                <a:solidFill>
                  <a:schemeClr val="tx1"/>
                </a:solidFill>
              </a:rPr>
              <a:t>IV</a:t>
            </a:r>
            <a:r>
              <a:rPr lang="ru-RU" sz="3000" dirty="0" smtClean="0">
                <a:solidFill>
                  <a:schemeClr val="tx1"/>
                </a:solidFill>
              </a:rPr>
              <a:t> </a:t>
            </a:r>
            <a:r>
              <a:rPr lang="ru-RU" sz="3000" dirty="0">
                <a:solidFill>
                  <a:schemeClr val="tx1"/>
                </a:solidFill>
              </a:rPr>
              <a:t>тыс. до н.э</a:t>
            </a:r>
            <a:r>
              <a:rPr lang="ru-RU" sz="3000" dirty="0"/>
              <a:t>.)</a:t>
            </a:r>
          </a:p>
        </p:txBody>
      </p:sp>
      <p:sp>
        <p:nvSpPr>
          <p:cNvPr id="3" name="Текст 2"/>
          <p:cNvSpPr>
            <a:spLocks noGrp="1"/>
          </p:cNvSpPr>
          <p:nvPr>
            <p:ph type="body" sz="half" idx="1"/>
          </p:nvPr>
        </p:nvSpPr>
        <p:spPr>
          <a:xfrm>
            <a:off x="457200" y="1554992"/>
            <a:ext cx="4038600" cy="3429000"/>
          </a:xfrm>
        </p:spPr>
        <p:txBody>
          <a:bodyPr>
            <a:normAutofit fontScale="85000" lnSpcReduction="20000"/>
          </a:bodyPr>
          <a:lstStyle/>
          <a:p>
            <a:r>
              <a:rPr lang="ru-RU" sz="2100" b="1" dirty="0"/>
              <a:t>Математика:</a:t>
            </a:r>
          </a:p>
          <a:p>
            <a:pPr lvl="1"/>
            <a:r>
              <a:rPr lang="ru-RU" sz="1650" dirty="0"/>
              <a:t>Решение уравнений;</a:t>
            </a:r>
          </a:p>
          <a:p>
            <a:pPr lvl="1"/>
            <a:r>
              <a:rPr lang="ru-RU" sz="1650" dirty="0"/>
              <a:t>Вычисление площади прямоугольника, треугольника, трапеции;</a:t>
            </a:r>
          </a:p>
          <a:p>
            <a:pPr lvl="1"/>
            <a:r>
              <a:rPr lang="ru-RU" sz="1650" dirty="0"/>
              <a:t>Вычисление объема параллелепипеда, цилиндра, конуса, пирамид;</a:t>
            </a:r>
          </a:p>
          <a:p>
            <a:pPr marL="150876" lvl="1" indent="0">
              <a:buNone/>
            </a:pPr>
            <a:r>
              <a:rPr lang="ru-RU" sz="2100" b="1" dirty="0"/>
              <a:t>Астрономия</a:t>
            </a:r>
            <a:r>
              <a:rPr lang="ru-RU" sz="1800" b="1" dirty="0"/>
              <a:t>:</a:t>
            </a:r>
          </a:p>
          <a:p>
            <a:pPr lvl="1"/>
            <a:r>
              <a:rPr lang="ru-RU" sz="1650" dirty="0"/>
              <a:t>деление года  на 12 месяцев по 30 дней. Во 2 тыс. до н.э. деление суток на 12 дневных и 12 ночных часов</a:t>
            </a:r>
          </a:p>
          <a:p>
            <a:pPr marL="150876" lvl="1" indent="0">
              <a:buNone/>
            </a:pPr>
            <a:r>
              <a:rPr lang="ru-RU" sz="2100" b="1" dirty="0"/>
              <a:t>Химия:</a:t>
            </a:r>
          </a:p>
          <a:p>
            <a:pPr lvl="1"/>
            <a:r>
              <a:rPr lang="ru-RU" sz="1800" dirty="0"/>
              <a:t>Изготовление предметов подобных золоту и серебру;</a:t>
            </a:r>
          </a:p>
          <a:p>
            <a:pPr lvl="1"/>
            <a:r>
              <a:rPr lang="ru-RU" sz="1800" dirty="0"/>
              <a:t>Извлечение масел из растений</a:t>
            </a:r>
          </a:p>
        </p:txBody>
      </p:sp>
      <p:pic>
        <p:nvPicPr>
          <p:cNvPr id="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24785" y="1990851"/>
            <a:ext cx="3549422" cy="2368757"/>
          </a:xfrm>
          <a:noFill/>
          <a:ln/>
        </p:spPr>
      </p:pic>
    </p:spTree>
    <p:extLst>
      <p:ext uri="{BB962C8B-B14F-4D97-AF65-F5344CB8AC3E}">
        <p14:creationId xmlns:p14="http://schemas.microsoft.com/office/powerpoint/2010/main" val="3463203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841276"/>
            <a:ext cx="9361040" cy="4801314"/>
          </a:xfrm>
          <a:prstGeom prst="rect">
            <a:avLst/>
          </a:prstGeom>
        </p:spPr>
        <p:txBody>
          <a:bodyPr wrap="square">
            <a:spAutoFit/>
          </a:bodyPr>
          <a:lstStyle/>
          <a:p>
            <a:r>
              <a:rPr lang="ru-RU" dirty="0"/>
              <a:t>К концу периода </a:t>
            </a:r>
            <a:r>
              <a:rPr lang="ru-RU" b="1" dirty="0" err="1"/>
              <a:t>пранауки</a:t>
            </a:r>
            <a:r>
              <a:rPr lang="ru-RU" dirty="0"/>
              <a:t> достигается, таким образом, следующее:</a:t>
            </a:r>
          </a:p>
          <a:p>
            <a:r>
              <a:rPr lang="ru-RU" dirty="0"/>
              <a:t>1. </a:t>
            </a:r>
            <a:r>
              <a:rPr lang="ru-RU" b="1" dirty="0"/>
              <a:t>Выработана письменность</a:t>
            </a:r>
            <a:r>
              <a:rPr lang="ru-RU" dirty="0"/>
              <a:t>, разработан счет, приобретены позитивные знания (в виде связок "диагноз — рецепт") в области химии, астрономии, медицины, техники, агрономии, геометрии.</a:t>
            </a:r>
          </a:p>
          <a:p>
            <a:r>
              <a:rPr lang="ru-RU" dirty="0"/>
              <a:t>2. </a:t>
            </a:r>
            <a:r>
              <a:rPr lang="ru-RU" b="1" dirty="0"/>
              <a:t>Выработана особая терминология </a:t>
            </a:r>
            <a:r>
              <a:rPr lang="ru-RU" dirty="0"/>
              <a:t>и символика для разных областей познания.</a:t>
            </a:r>
          </a:p>
          <a:p>
            <a:r>
              <a:rPr lang="ru-RU" dirty="0"/>
              <a:t>3. </a:t>
            </a:r>
            <a:r>
              <a:rPr lang="ru-RU" b="1" dirty="0"/>
              <a:t>Наряду с навыком и умением особую роль приобретает текст</a:t>
            </a:r>
            <a:r>
              <a:rPr lang="ru-RU" dirty="0"/>
              <a:t> (</a:t>
            </a:r>
            <a:r>
              <a:rPr lang="ru-RU" dirty="0" err="1"/>
              <a:t>знако</a:t>
            </a:r>
            <a:r>
              <a:rPr lang="ru-RU" dirty="0"/>
              <a:t>-символическое изложение сведений).</a:t>
            </a:r>
          </a:p>
          <a:p>
            <a:r>
              <a:rPr lang="ru-RU" dirty="0"/>
              <a:t>4. Положено начало выработке </a:t>
            </a:r>
            <a:r>
              <a:rPr lang="ru-RU" b="1" dirty="0"/>
              <a:t>методов исследования </a:t>
            </a:r>
            <a:r>
              <a:rPr lang="ru-RU" dirty="0"/>
              <a:t>(наряду с методами применения знаний).</a:t>
            </a:r>
          </a:p>
          <a:p>
            <a:r>
              <a:rPr lang="ru-RU" dirty="0"/>
              <a:t>5. </a:t>
            </a:r>
            <a:r>
              <a:rPr lang="ru-RU" b="1" dirty="0"/>
              <a:t>Истинность знаний </a:t>
            </a:r>
            <a:r>
              <a:rPr lang="ru-RU" dirty="0"/>
              <a:t>принимается не на веру (как религиозные сведения и догматы), а проверяется на практике.</a:t>
            </a:r>
          </a:p>
          <a:p>
            <a:r>
              <a:rPr lang="ru-RU" dirty="0"/>
              <a:t>6. </a:t>
            </a:r>
            <a:r>
              <a:rPr lang="ru-RU" b="1" dirty="0"/>
              <a:t>Позитивные знания </a:t>
            </a:r>
            <a:r>
              <a:rPr lang="ru-RU" dirty="0"/>
              <a:t>отделяются от религиозного контекста и приобретают самостоятельное значение.</a:t>
            </a:r>
          </a:p>
          <a:p>
            <a:r>
              <a:rPr lang="ru-RU" dirty="0"/>
              <a:t>II этап. Начиная с IV века до нашей эры в Древней Греции начинает формироваться наука, которая проходит этапы </a:t>
            </a:r>
            <a:r>
              <a:rPr lang="ru-RU" dirty="0" err="1"/>
              <a:t>протонауки</a:t>
            </a:r>
            <a:r>
              <a:rPr lang="ru-RU" dirty="0"/>
              <a:t> (с IV в. до н. э. до XVI в. н. э.), </a:t>
            </a:r>
            <a:r>
              <a:rPr lang="ru-RU" dirty="0" err="1"/>
              <a:t>преднауки</a:t>
            </a:r>
            <a:r>
              <a:rPr lang="ru-RU" dirty="0"/>
              <a:t> (XVI — XVII века) и собственно Науки (с XVIII века).</a:t>
            </a:r>
          </a:p>
          <a:p>
            <a:endParaRPr lang="ru-RU" dirty="0"/>
          </a:p>
        </p:txBody>
      </p:sp>
    </p:spTree>
    <p:extLst>
      <p:ext uri="{BB962C8B-B14F-4D97-AF65-F5344CB8AC3E}">
        <p14:creationId xmlns:p14="http://schemas.microsoft.com/office/powerpoint/2010/main" val="2059248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0" y="2534335"/>
            <a:ext cx="4572000" cy="646331"/>
          </a:xfrm>
          <a:prstGeom prst="rect">
            <a:avLst/>
          </a:prstGeom>
        </p:spPr>
        <p:txBody>
          <a:bodyPr>
            <a:spAutoFit/>
          </a:bodyPr>
          <a:lstStyle/>
          <a:p>
            <a:r>
              <a:rPr lang="ru-RU" dirty="0" err="1" smtClean="0">
                <a:latin typeface="Arial Black" panose="020B0A04020102020204" pitchFamily="34" charset="0"/>
              </a:rPr>
              <a:t>Преднаука</a:t>
            </a:r>
            <a:r>
              <a:rPr lang="ru-RU" dirty="0" smtClean="0">
                <a:latin typeface="Arial Black" panose="020B0A04020102020204" pitchFamily="34" charset="0"/>
              </a:rPr>
              <a:t> </a:t>
            </a:r>
            <a:r>
              <a:rPr lang="ru-RU" dirty="0">
                <a:latin typeface="Arial Black" panose="020B0A04020102020204" pitchFamily="34" charset="0"/>
              </a:rPr>
              <a:t>в свою очередь имеет три периода.</a:t>
            </a:r>
          </a:p>
        </p:txBody>
      </p:sp>
    </p:spTree>
    <p:extLst>
      <p:ext uri="{BB962C8B-B14F-4D97-AF65-F5344CB8AC3E}">
        <p14:creationId xmlns:p14="http://schemas.microsoft.com/office/powerpoint/2010/main" val="3954607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769268"/>
            <a:ext cx="7848872" cy="4801314"/>
          </a:xfrm>
          <a:prstGeom prst="rect">
            <a:avLst/>
          </a:prstGeom>
        </p:spPr>
        <p:txBody>
          <a:bodyPr wrap="square">
            <a:spAutoFit/>
          </a:bodyPr>
          <a:lstStyle/>
          <a:p>
            <a:pPr algn="just"/>
            <a:r>
              <a:rPr lang="ru-RU" b="1" dirty="0">
                <a:solidFill>
                  <a:srgbClr val="FF0000"/>
                </a:solidFill>
                <a:latin typeface="Arial Black" panose="020B0A04020102020204" pitchFamily="34" charset="0"/>
              </a:rPr>
              <a:t>Первый из них</a:t>
            </a:r>
            <a:r>
              <a:rPr lang="ru-RU" dirty="0">
                <a:latin typeface="Arial Black" panose="020B0A04020102020204" pitchFamily="34" charset="0"/>
              </a:rPr>
              <a:t>— относится к эпохе античности (греческая античность и эллинизм). На первом этапе существует резкое разграничение </a:t>
            </a:r>
            <a:r>
              <a:rPr lang="ru-RU" dirty="0" err="1">
                <a:latin typeface="Arial Black" panose="020B0A04020102020204" pitchFamily="34" charset="0"/>
              </a:rPr>
              <a:t>протонауки</a:t>
            </a:r>
            <a:r>
              <a:rPr lang="ru-RU" dirty="0">
                <a:latin typeface="Arial Black" panose="020B0A04020102020204" pitchFamily="34" charset="0"/>
              </a:rPr>
              <a:t> на три уровня: элитарная наука, школьная и рабская, носителем которой является слой рабов — людей интеллектуального труда (инженеры, прорабы, управляющие латифундий, мастера и управляющие эргастерий, учителя и т. д.).</a:t>
            </a:r>
          </a:p>
          <a:p>
            <a:pPr algn="just"/>
            <a:r>
              <a:rPr lang="ru-RU" dirty="0">
                <a:latin typeface="Arial Black" panose="020B0A04020102020204" pitchFamily="34" charset="0"/>
              </a:rPr>
              <a:t>Именно рабская наука поддерживала достаточно высокий уровень образованности и технической оснащенности античного общества.</a:t>
            </a:r>
          </a:p>
          <a:p>
            <a:pPr algn="just"/>
            <a:r>
              <a:rPr lang="ru-RU" dirty="0">
                <a:latin typeface="Arial Black" panose="020B0A04020102020204" pitchFamily="34" charset="0"/>
              </a:rPr>
              <a:t>Более престижным был уровень науки, связанной с закрытыми специализированными школами (прототипами наших вузов и колледжей) по подготовке медиков, военных инженеров, архитекторов, агротехников, мореходов, математиков. Именно в этой области происходило формирование научной эмпирии и накопление эмпирического материала</a:t>
            </a:r>
            <a:r>
              <a:rPr lang="ru-RU" dirty="0" smtClean="0">
                <a:latin typeface="Arial Black" panose="020B0A04020102020204" pitchFamily="34" charset="0"/>
              </a:rPr>
              <a:t>.</a:t>
            </a:r>
            <a:endParaRPr lang="ru-RU" dirty="0">
              <a:latin typeface="Arial Black" panose="020B0A04020102020204" pitchFamily="34" charset="0"/>
            </a:endParaRPr>
          </a:p>
        </p:txBody>
      </p:sp>
    </p:spTree>
    <p:extLst>
      <p:ext uri="{BB962C8B-B14F-4D97-AF65-F5344CB8AC3E}">
        <p14:creationId xmlns:p14="http://schemas.microsoft.com/office/powerpoint/2010/main" val="1226217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265212"/>
            <a:ext cx="5359157" cy="369332"/>
          </a:xfrm>
          <a:prstGeom prst="rect">
            <a:avLst/>
          </a:prstGeom>
        </p:spPr>
        <p:txBody>
          <a:bodyPr wrap="square">
            <a:spAutoFit/>
          </a:bodyPr>
          <a:lstStyle/>
          <a:p>
            <a:r>
              <a:rPr lang="ru-RU" b="1" dirty="0">
                <a:solidFill>
                  <a:schemeClr val="bg1"/>
                </a:solidFill>
              </a:rPr>
              <a:t>Второй этап </a:t>
            </a:r>
            <a:r>
              <a:rPr lang="ru-RU" b="1" dirty="0" err="1">
                <a:solidFill>
                  <a:schemeClr val="bg1"/>
                </a:solidFill>
              </a:rPr>
              <a:t>преднауки</a:t>
            </a:r>
            <a:endParaRPr lang="ru-RU" b="1" dirty="0">
              <a:solidFill>
                <a:schemeClr val="bg1"/>
              </a:solidFill>
            </a:endParaRPr>
          </a:p>
        </p:txBody>
      </p:sp>
      <p:sp>
        <p:nvSpPr>
          <p:cNvPr id="3" name="Прямоугольник 2"/>
          <p:cNvSpPr/>
          <p:nvPr/>
        </p:nvSpPr>
        <p:spPr>
          <a:xfrm>
            <a:off x="539552" y="769268"/>
            <a:ext cx="5359157" cy="369332"/>
          </a:xfrm>
          <a:prstGeom prst="rect">
            <a:avLst/>
          </a:prstGeom>
        </p:spPr>
        <p:txBody>
          <a:bodyPr wrap="square">
            <a:spAutoFit/>
          </a:bodyPr>
          <a:lstStyle/>
          <a:p>
            <a:r>
              <a:rPr lang="ru-RU" dirty="0"/>
              <a:t>Второй этап </a:t>
            </a:r>
            <a:r>
              <a:rPr lang="ru-RU" dirty="0" err="1"/>
              <a:t>преднауки</a:t>
            </a:r>
            <a:endParaRPr lang="ru-RU" dirty="0"/>
          </a:p>
        </p:txBody>
      </p:sp>
      <p:pic>
        <p:nvPicPr>
          <p:cNvPr id="4" name="Рисунок 3"/>
          <p:cNvPicPr>
            <a:picLocks noChangeAspect="1"/>
          </p:cNvPicPr>
          <p:nvPr/>
        </p:nvPicPr>
        <p:blipFill>
          <a:blip r:embed="rId3"/>
          <a:stretch>
            <a:fillRect/>
          </a:stretch>
        </p:blipFill>
        <p:spPr>
          <a:xfrm>
            <a:off x="539552" y="1229800"/>
            <a:ext cx="8136903" cy="4291996"/>
          </a:xfrm>
          <a:prstGeom prst="rect">
            <a:avLst/>
          </a:prstGeom>
        </p:spPr>
      </p:pic>
    </p:spTree>
    <p:extLst>
      <p:ext uri="{BB962C8B-B14F-4D97-AF65-F5344CB8AC3E}">
        <p14:creationId xmlns:p14="http://schemas.microsoft.com/office/powerpoint/2010/main" val="1358188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93204"/>
            <a:ext cx="2826030" cy="369332"/>
          </a:xfrm>
          <a:prstGeom prst="rect">
            <a:avLst/>
          </a:prstGeom>
        </p:spPr>
        <p:txBody>
          <a:bodyPr wrap="none">
            <a:spAutoFit/>
          </a:bodyPr>
          <a:lstStyle/>
          <a:p>
            <a:r>
              <a:rPr lang="ru-RU" b="1" dirty="0">
                <a:solidFill>
                  <a:schemeClr val="bg1"/>
                </a:solidFill>
              </a:rPr>
              <a:t>Третий этап </a:t>
            </a:r>
            <a:r>
              <a:rPr lang="ru-RU" b="1" dirty="0" err="1">
                <a:solidFill>
                  <a:schemeClr val="bg1"/>
                </a:solidFill>
              </a:rPr>
              <a:t>преднауки</a:t>
            </a:r>
            <a:endParaRPr lang="ru-RU" b="1" dirty="0">
              <a:solidFill>
                <a:schemeClr val="bg1"/>
              </a:solidFill>
            </a:endParaRPr>
          </a:p>
        </p:txBody>
      </p:sp>
      <p:sp>
        <p:nvSpPr>
          <p:cNvPr id="3" name="Прямоугольник 2"/>
          <p:cNvSpPr/>
          <p:nvPr/>
        </p:nvSpPr>
        <p:spPr>
          <a:xfrm>
            <a:off x="683568" y="769268"/>
            <a:ext cx="5203535" cy="369332"/>
          </a:xfrm>
          <a:prstGeom prst="rect">
            <a:avLst/>
          </a:prstGeom>
        </p:spPr>
        <p:txBody>
          <a:bodyPr wrap="square">
            <a:spAutoFit/>
          </a:bodyPr>
          <a:lstStyle/>
          <a:p>
            <a:r>
              <a:rPr lang="ru-RU" dirty="0"/>
              <a:t>Третий этап </a:t>
            </a:r>
            <a:r>
              <a:rPr lang="ru-RU" dirty="0" err="1"/>
              <a:t>преднауки</a:t>
            </a:r>
            <a:endParaRPr lang="ru-RU" dirty="0"/>
          </a:p>
        </p:txBody>
      </p:sp>
      <p:pic>
        <p:nvPicPr>
          <p:cNvPr id="4" name="Рисунок 3"/>
          <p:cNvPicPr>
            <a:picLocks noChangeAspect="1"/>
          </p:cNvPicPr>
          <p:nvPr/>
        </p:nvPicPr>
        <p:blipFill>
          <a:blip r:embed="rId3"/>
          <a:stretch>
            <a:fillRect/>
          </a:stretch>
        </p:blipFill>
        <p:spPr>
          <a:xfrm>
            <a:off x="539552" y="1138600"/>
            <a:ext cx="8136904" cy="4455204"/>
          </a:xfrm>
          <a:prstGeom prst="rect">
            <a:avLst/>
          </a:prstGeom>
        </p:spPr>
      </p:pic>
    </p:spTree>
    <p:extLst>
      <p:ext uri="{BB962C8B-B14F-4D97-AF65-F5344CB8AC3E}">
        <p14:creationId xmlns:p14="http://schemas.microsoft.com/office/powerpoint/2010/main" val="1173825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539552" y="593213"/>
            <a:ext cx="8136904" cy="3829225"/>
          </a:xfrm>
          <a:prstGeom prst="rect">
            <a:avLst/>
          </a:prstGeom>
        </p:spPr>
      </p:pic>
      <p:sp>
        <p:nvSpPr>
          <p:cNvPr id="3" name="Прямоугольник 2"/>
          <p:cNvSpPr/>
          <p:nvPr/>
        </p:nvSpPr>
        <p:spPr>
          <a:xfrm>
            <a:off x="1547664" y="265212"/>
            <a:ext cx="4572000" cy="307777"/>
          </a:xfrm>
          <a:prstGeom prst="rect">
            <a:avLst/>
          </a:prstGeom>
        </p:spPr>
        <p:txBody>
          <a:bodyPr>
            <a:spAutoFit/>
          </a:bodyPr>
          <a:lstStyle/>
          <a:p>
            <a:pPr>
              <a:defRPr/>
            </a:pPr>
            <a:r>
              <a:rPr lang="ru-RU" sz="1400" dirty="0">
                <a:solidFill>
                  <a:schemeClr val="bg1"/>
                </a:solidFill>
              </a:rPr>
              <a:t>Научные программы </a:t>
            </a:r>
            <a:r>
              <a:rPr lang="ru-RU" sz="1400" dirty="0" smtClean="0">
                <a:solidFill>
                  <a:schemeClr val="bg1"/>
                </a:solidFill>
              </a:rPr>
              <a:t>античной</a:t>
            </a:r>
            <a:r>
              <a:rPr lang="en-US" sz="1400" dirty="0" smtClean="0">
                <a:solidFill>
                  <a:schemeClr val="bg1"/>
                </a:solidFill>
              </a:rPr>
              <a:t> </a:t>
            </a:r>
            <a:r>
              <a:rPr lang="ru-RU" sz="1400" dirty="0" err="1" smtClean="0">
                <a:solidFill>
                  <a:schemeClr val="bg1"/>
                </a:solidFill>
              </a:rPr>
              <a:t>преднауки</a:t>
            </a:r>
            <a:r>
              <a:rPr lang="ru-RU" sz="1400" dirty="0" smtClean="0">
                <a:solidFill>
                  <a:schemeClr val="bg1"/>
                </a:solidFill>
              </a:rPr>
              <a:t> </a:t>
            </a:r>
            <a:r>
              <a:rPr lang="ru-RU" sz="1400" dirty="0">
                <a:solidFill>
                  <a:schemeClr val="bg1"/>
                </a:solidFill>
              </a:rPr>
              <a:t>(</a:t>
            </a:r>
            <a:r>
              <a:rPr lang="en-US" sz="1400" dirty="0">
                <a:solidFill>
                  <a:schemeClr val="bg1"/>
                </a:solidFill>
              </a:rPr>
              <a:t> I</a:t>
            </a:r>
            <a:r>
              <a:rPr lang="ru-RU" sz="1400" dirty="0">
                <a:solidFill>
                  <a:schemeClr val="bg1"/>
                </a:solidFill>
              </a:rPr>
              <a:t> )</a:t>
            </a:r>
          </a:p>
        </p:txBody>
      </p:sp>
    </p:spTree>
    <p:extLst>
      <p:ext uri="{BB962C8B-B14F-4D97-AF65-F5344CB8AC3E}">
        <p14:creationId xmlns:p14="http://schemas.microsoft.com/office/powerpoint/2010/main" val="781606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481236"/>
            <a:ext cx="8064895" cy="4752528"/>
          </a:xfrm>
          <a:prstGeom prst="rect">
            <a:avLst/>
          </a:prstGeom>
        </p:spPr>
      </p:pic>
      <p:sp>
        <p:nvSpPr>
          <p:cNvPr id="3" name="Прямоугольник 2"/>
          <p:cNvSpPr/>
          <p:nvPr/>
        </p:nvSpPr>
        <p:spPr>
          <a:xfrm>
            <a:off x="1907704" y="158070"/>
            <a:ext cx="4572000" cy="307777"/>
          </a:xfrm>
          <a:prstGeom prst="rect">
            <a:avLst/>
          </a:prstGeom>
        </p:spPr>
        <p:txBody>
          <a:bodyPr>
            <a:spAutoFit/>
          </a:bodyPr>
          <a:lstStyle/>
          <a:p>
            <a:pPr>
              <a:defRPr/>
            </a:pPr>
            <a:r>
              <a:rPr lang="ru-RU" sz="1400" dirty="0">
                <a:solidFill>
                  <a:schemeClr val="bg1"/>
                </a:solidFill>
              </a:rPr>
              <a:t>Научные программы античной</a:t>
            </a:r>
            <a:r>
              <a:rPr lang="en-US" sz="1400" dirty="0">
                <a:solidFill>
                  <a:schemeClr val="bg1"/>
                </a:solidFill>
              </a:rPr>
              <a:t> </a:t>
            </a:r>
            <a:r>
              <a:rPr lang="ru-RU" sz="1400" dirty="0" err="1">
                <a:solidFill>
                  <a:schemeClr val="bg1"/>
                </a:solidFill>
              </a:rPr>
              <a:t>преднауки</a:t>
            </a:r>
            <a:r>
              <a:rPr lang="ru-RU" sz="1400" dirty="0">
                <a:solidFill>
                  <a:schemeClr val="bg1"/>
                </a:solidFill>
              </a:rPr>
              <a:t> (</a:t>
            </a:r>
            <a:r>
              <a:rPr lang="en-US" sz="1400" dirty="0">
                <a:solidFill>
                  <a:schemeClr val="bg1"/>
                </a:solidFill>
              </a:rPr>
              <a:t> </a:t>
            </a:r>
            <a:r>
              <a:rPr lang="en-US" sz="1400" dirty="0" smtClean="0">
                <a:solidFill>
                  <a:schemeClr val="bg1"/>
                </a:solidFill>
              </a:rPr>
              <a:t>II</a:t>
            </a:r>
            <a:r>
              <a:rPr lang="ru-RU" sz="1400" dirty="0" smtClean="0">
                <a:solidFill>
                  <a:schemeClr val="bg1"/>
                </a:solidFill>
              </a:rPr>
              <a:t> </a:t>
            </a:r>
            <a:r>
              <a:rPr lang="ru-RU" sz="1400" dirty="0">
                <a:solidFill>
                  <a:schemeClr val="bg1"/>
                </a:solidFill>
              </a:rPr>
              <a:t>)</a:t>
            </a:r>
          </a:p>
        </p:txBody>
      </p:sp>
    </p:spTree>
    <p:extLst>
      <p:ext uri="{BB962C8B-B14F-4D97-AF65-F5344CB8AC3E}">
        <p14:creationId xmlns:p14="http://schemas.microsoft.com/office/powerpoint/2010/main" val="1673478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625252"/>
            <a:ext cx="8352928" cy="4536504"/>
          </a:xfrm>
          <a:prstGeom prst="rect">
            <a:avLst/>
          </a:prstGeom>
        </p:spPr>
      </p:pic>
      <p:sp>
        <p:nvSpPr>
          <p:cNvPr id="4" name="Прямоугольник 3"/>
          <p:cNvSpPr/>
          <p:nvPr/>
        </p:nvSpPr>
        <p:spPr>
          <a:xfrm>
            <a:off x="1619672" y="193205"/>
            <a:ext cx="5238328" cy="369332"/>
          </a:xfrm>
          <a:prstGeom prst="rect">
            <a:avLst/>
          </a:prstGeom>
        </p:spPr>
        <p:txBody>
          <a:bodyPr wrap="square">
            <a:spAutoFit/>
          </a:bodyPr>
          <a:lstStyle/>
          <a:p>
            <a:pPr>
              <a:defRPr/>
            </a:pPr>
            <a:r>
              <a:rPr lang="ru-RU" dirty="0">
                <a:solidFill>
                  <a:schemeClr val="bg1"/>
                </a:solidFill>
              </a:rPr>
              <a:t>Научные программы античной</a:t>
            </a:r>
            <a:r>
              <a:rPr lang="en-US" dirty="0">
                <a:solidFill>
                  <a:schemeClr val="bg1"/>
                </a:solidFill>
              </a:rPr>
              <a:t> </a:t>
            </a:r>
            <a:r>
              <a:rPr lang="ru-RU" dirty="0" err="1">
                <a:solidFill>
                  <a:schemeClr val="bg1"/>
                </a:solidFill>
              </a:rPr>
              <a:t>преднауки</a:t>
            </a:r>
            <a:r>
              <a:rPr lang="ru-RU" dirty="0">
                <a:solidFill>
                  <a:schemeClr val="bg1"/>
                </a:solidFill>
              </a:rPr>
              <a:t> (</a:t>
            </a:r>
            <a:r>
              <a:rPr lang="en-US" dirty="0">
                <a:solidFill>
                  <a:schemeClr val="bg1"/>
                </a:solidFill>
              </a:rPr>
              <a:t> </a:t>
            </a:r>
            <a:r>
              <a:rPr lang="en-US" dirty="0" smtClean="0">
                <a:solidFill>
                  <a:schemeClr val="bg1"/>
                </a:solidFill>
              </a:rPr>
              <a:t>III</a:t>
            </a:r>
            <a:r>
              <a:rPr lang="ru-RU" dirty="0" smtClean="0">
                <a:solidFill>
                  <a:schemeClr val="bg1"/>
                </a:solidFill>
              </a:rPr>
              <a:t>)</a:t>
            </a:r>
            <a:endParaRPr lang="ru-RU" dirty="0">
              <a:solidFill>
                <a:schemeClr val="bg1"/>
              </a:solidFill>
            </a:endParaRPr>
          </a:p>
        </p:txBody>
      </p:sp>
    </p:spTree>
    <p:extLst>
      <p:ext uri="{BB962C8B-B14F-4D97-AF65-F5344CB8AC3E}">
        <p14:creationId xmlns:p14="http://schemas.microsoft.com/office/powerpoint/2010/main" val="3511518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382558"/>
            <a:ext cx="8568952" cy="5227269"/>
          </a:xfrm>
          <a:prstGeom prst="rect">
            <a:avLst/>
          </a:prstGeom>
        </p:spPr>
      </p:pic>
      <p:sp>
        <p:nvSpPr>
          <p:cNvPr id="3" name="Прямоугольник 2"/>
          <p:cNvSpPr/>
          <p:nvPr/>
        </p:nvSpPr>
        <p:spPr>
          <a:xfrm>
            <a:off x="1331640" y="49189"/>
            <a:ext cx="5526360" cy="338554"/>
          </a:xfrm>
          <a:prstGeom prst="rect">
            <a:avLst/>
          </a:prstGeom>
        </p:spPr>
        <p:txBody>
          <a:bodyPr wrap="square">
            <a:spAutoFit/>
          </a:bodyPr>
          <a:lstStyle/>
          <a:p>
            <a:pPr>
              <a:defRPr/>
            </a:pPr>
            <a:r>
              <a:rPr lang="ru-RU" sz="1600" dirty="0">
                <a:solidFill>
                  <a:schemeClr val="bg1"/>
                </a:solidFill>
              </a:rPr>
              <a:t>Научные программы античной</a:t>
            </a:r>
            <a:r>
              <a:rPr lang="en-US" sz="1600" dirty="0">
                <a:solidFill>
                  <a:schemeClr val="bg1"/>
                </a:solidFill>
              </a:rPr>
              <a:t> </a:t>
            </a:r>
            <a:r>
              <a:rPr lang="ru-RU" sz="1600" dirty="0" err="1">
                <a:solidFill>
                  <a:schemeClr val="bg1"/>
                </a:solidFill>
              </a:rPr>
              <a:t>преднауки</a:t>
            </a:r>
            <a:r>
              <a:rPr lang="ru-RU" sz="1600" dirty="0">
                <a:solidFill>
                  <a:schemeClr val="bg1"/>
                </a:solidFill>
              </a:rPr>
              <a:t> (</a:t>
            </a:r>
            <a:r>
              <a:rPr lang="en-US" sz="1600" dirty="0">
                <a:solidFill>
                  <a:schemeClr val="bg1"/>
                </a:solidFill>
              </a:rPr>
              <a:t> </a:t>
            </a:r>
            <a:r>
              <a:rPr lang="en-US" sz="1600" dirty="0" smtClean="0">
                <a:solidFill>
                  <a:schemeClr val="bg1"/>
                </a:solidFill>
              </a:rPr>
              <a:t>III</a:t>
            </a:r>
            <a:r>
              <a:rPr lang="ru-RU" sz="1600" dirty="0" smtClean="0">
                <a:solidFill>
                  <a:schemeClr val="bg1"/>
                </a:solidFill>
              </a:rPr>
              <a:t>)</a:t>
            </a:r>
            <a:endParaRPr lang="ru-RU" sz="1600" dirty="0">
              <a:solidFill>
                <a:schemeClr val="bg1"/>
              </a:solidFill>
            </a:endParaRPr>
          </a:p>
        </p:txBody>
      </p:sp>
    </p:spTree>
    <p:extLst>
      <p:ext uri="{BB962C8B-B14F-4D97-AF65-F5344CB8AC3E}">
        <p14:creationId xmlns:p14="http://schemas.microsoft.com/office/powerpoint/2010/main" val="1541227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1071785"/>
            <a:ext cx="8280920" cy="4161979"/>
          </a:xfrm>
          <a:prstGeom prst="rect">
            <a:avLst/>
          </a:prstGeom>
        </p:spPr>
      </p:pic>
      <p:sp>
        <p:nvSpPr>
          <p:cNvPr id="3" name="Прямоугольник 2"/>
          <p:cNvSpPr/>
          <p:nvPr/>
        </p:nvSpPr>
        <p:spPr>
          <a:xfrm>
            <a:off x="1907704" y="121196"/>
            <a:ext cx="5760640" cy="369332"/>
          </a:xfrm>
          <a:prstGeom prst="rect">
            <a:avLst/>
          </a:prstGeom>
        </p:spPr>
        <p:txBody>
          <a:bodyPr wrap="square">
            <a:spAutoFit/>
          </a:bodyPr>
          <a:lstStyle/>
          <a:p>
            <a:pPr>
              <a:defRPr/>
            </a:pPr>
            <a:r>
              <a:rPr lang="ru-RU" dirty="0">
                <a:solidFill>
                  <a:schemeClr val="bg1"/>
                </a:solidFill>
              </a:rPr>
              <a:t>Научные программы античной</a:t>
            </a:r>
            <a:r>
              <a:rPr lang="en-US" dirty="0">
                <a:solidFill>
                  <a:schemeClr val="bg1"/>
                </a:solidFill>
              </a:rPr>
              <a:t> </a:t>
            </a:r>
            <a:r>
              <a:rPr lang="ru-RU" dirty="0" err="1">
                <a:solidFill>
                  <a:schemeClr val="bg1"/>
                </a:solidFill>
              </a:rPr>
              <a:t>преднауки</a:t>
            </a:r>
            <a:r>
              <a:rPr lang="ru-RU" dirty="0">
                <a:solidFill>
                  <a:schemeClr val="bg1"/>
                </a:solidFill>
              </a:rPr>
              <a:t> (</a:t>
            </a:r>
            <a:r>
              <a:rPr lang="en-US" dirty="0">
                <a:solidFill>
                  <a:schemeClr val="bg1"/>
                </a:solidFill>
              </a:rPr>
              <a:t> </a:t>
            </a:r>
            <a:r>
              <a:rPr lang="en-US" dirty="0" smtClean="0">
                <a:solidFill>
                  <a:schemeClr val="bg1"/>
                </a:solidFill>
              </a:rPr>
              <a:t>IV</a:t>
            </a:r>
            <a:r>
              <a:rPr lang="ru-RU" dirty="0" smtClean="0">
                <a:solidFill>
                  <a:schemeClr val="bg1"/>
                </a:solidFill>
              </a:rPr>
              <a:t>)</a:t>
            </a:r>
            <a:endParaRPr lang="ru-RU" dirty="0">
              <a:solidFill>
                <a:schemeClr val="bg1"/>
              </a:solidFill>
            </a:endParaRPr>
          </a:p>
        </p:txBody>
      </p:sp>
    </p:spTree>
    <p:extLst>
      <p:ext uri="{BB962C8B-B14F-4D97-AF65-F5344CB8AC3E}">
        <p14:creationId xmlns:p14="http://schemas.microsoft.com/office/powerpoint/2010/main" val="3949550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121196"/>
            <a:ext cx="5544616" cy="369332"/>
          </a:xfrm>
          <a:prstGeom prst="rect">
            <a:avLst/>
          </a:prstGeom>
        </p:spPr>
        <p:txBody>
          <a:bodyPr wrap="square">
            <a:spAutoFit/>
          </a:bodyPr>
          <a:lstStyle/>
          <a:p>
            <a:pPr>
              <a:defRPr/>
            </a:pPr>
            <a:r>
              <a:rPr lang="ru-RU" dirty="0">
                <a:solidFill>
                  <a:schemeClr val="bg1"/>
                </a:solidFill>
              </a:rPr>
              <a:t>Научные программы античной</a:t>
            </a:r>
            <a:r>
              <a:rPr lang="en-US" dirty="0">
                <a:solidFill>
                  <a:schemeClr val="bg1"/>
                </a:solidFill>
              </a:rPr>
              <a:t> </a:t>
            </a:r>
            <a:r>
              <a:rPr lang="ru-RU" dirty="0" err="1">
                <a:solidFill>
                  <a:schemeClr val="bg1"/>
                </a:solidFill>
              </a:rPr>
              <a:t>преднауки</a:t>
            </a:r>
            <a:r>
              <a:rPr lang="ru-RU" dirty="0">
                <a:solidFill>
                  <a:schemeClr val="bg1"/>
                </a:solidFill>
              </a:rPr>
              <a:t> (</a:t>
            </a:r>
            <a:r>
              <a:rPr lang="en-US" dirty="0">
                <a:solidFill>
                  <a:schemeClr val="bg1"/>
                </a:solidFill>
              </a:rPr>
              <a:t> V</a:t>
            </a:r>
            <a:r>
              <a:rPr lang="ru-RU" dirty="0" smtClean="0">
                <a:solidFill>
                  <a:schemeClr val="bg1"/>
                </a:solidFill>
              </a:rPr>
              <a:t>)</a:t>
            </a:r>
            <a:endParaRPr lang="ru-RU" dirty="0">
              <a:solidFill>
                <a:schemeClr val="bg1"/>
              </a:solidFill>
            </a:endParaRPr>
          </a:p>
        </p:txBody>
      </p:sp>
      <p:pic>
        <p:nvPicPr>
          <p:cNvPr id="3" name="Рисунок 2"/>
          <p:cNvPicPr>
            <a:picLocks noChangeAspect="1"/>
          </p:cNvPicPr>
          <p:nvPr/>
        </p:nvPicPr>
        <p:blipFill>
          <a:blip r:embed="rId2"/>
          <a:stretch>
            <a:fillRect/>
          </a:stretch>
        </p:blipFill>
        <p:spPr>
          <a:xfrm>
            <a:off x="467544" y="697260"/>
            <a:ext cx="8136904" cy="4608512"/>
          </a:xfrm>
          <a:prstGeom prst="rect">
            <a:avLst/>
          </a:prstGeom>
        </p:spPr>
      </p:pic>
    </p:spTree>
    <p:extLst>
      <p:ext uri="{BB962C8B-B14F-4D97-AF65-F5344CB8AC3E}">
        <p14:creationId xmlns:p14="http://schemas.microsoft.com/office/powerpoint/2010/main" val="2344837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141" y="507910"/>
            <a:ext cx="7997780" cy="4870564"/>
          </a:xfrm>
          <a:prstGeom prst="rect">
            <a:avLst/>
          </a:prstGeom>
        </p:spPr>
        <p:txBody>
          <a:bodyPr wrap="square">
            <a:spAutoFit/>
          </a:bodyPr>
          <a:lstStyle/>
          <a:p>
            <a:pPr algn="just"/>
            <a:r>
              <a:rPr lang="ru-RU" sz="1350" b="1" dirty="0">
                <a:latin typeface="Times New Roman" panose="02020603050405020304" pitchFamily="18" charset="0"/>
                <a:ea typeface="Times New Roman" panose="02020603050405020304" pitchFamily="18" charset="0"/>
              </a:rPr>
              <a:t>Наука в Древней Греции</a:t>
            </a:r>
            <a:r>
              <a:rPr lang="ru-RU" sz="1350" dirty="0">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algn="just"/>
            <a:r>
              <a:rPr lang="ru-RU" sz="1350" b="1" dirty="0">
                <a:latin typeface="Times New Roman" panose="02020603050405020304" pitchFamily="18" charset="0"/>
                <a:ea typeface="Times New Roman" panose="02020603050405020304" pitchFamily="18" charset="0"/>
              </a:rPr>
              <a:t>Предпосылки: </a:t>
            </a:r>
            <a:r>
              <a:rPr lang="ru-RU" sz="1350" dirty="0">
                <a:latin typeface="Times New Roman" panose="02020603050405020304" pitchFamily="18" charset="0"/>
                <a:ea typeface="Times New Roman" panose="02020603050405020304" pitchFamily="18" charset="0"/>
              </a:rPr>
              <a:t>а) демократия (разделение умственного и физического труда, свобода слова); б) правовые нормы (софисты, доказательность); в) разделение в познавательном процессе рационального от иррационального.</a:t>
            </a:r>
            <a:endParaRPr lang="ru-RU" sz="1200" dirty="0">
              <a:latin typeface="Times New Roman" panose="02020603050405020304" pitchFamily="18" charset="0"/>
              <a:ea typeface="Times New Roman" panose="02020603050405020304" pitchFamily="18" charset="0"/>
            </a:endParaRPr>
          </a:p>
          <a:p>
            <a:pPr algn="just"/>
            <a:r>
              <a:rPr lang="ru-RU" sz="1350" b="1" dirty="0">
                <a:latin typeface="Times New Roman" panose="02020603050405020304" pitchFamily="18" charset="0"/>
                <a:ea typeface="Times New Roman" panose="02020603050405020304" pitchFamily="18" charset="0"/>
              </a:rPr>
              <a:t>Результат</a:t>
            </a:r>
            <a:r>
              <a:rPr lang="ru-RU" sz="1350" dirty="0">
                <a:latin typeface="Times New Roman" panose="02020603050405020304" pitchFamily="18" charset="0"/>
                <a:ea typeface="Times New Roman" panose="02020603050405020304" pitchFamily="18" charset="0"/>
              </a:rPr>
              <a:t> – появление первого основания науки: рациональной обоснованности, т.е. познание в форме доказательства путем апелляции к реально удостоверяемым причинам. Так построены: медицина Гиппократа, геометрия Евклида, история Геродота.</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Важная особенность становления науки в Др. Греции – жесткое разделение знания на теоретическое и прикладное при доминировании первого. Пример: Платон.</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 Др. Греции появились благодаря этому следующие формы познавательной деятельности: систематическое доказательство, рациональное обоснование, логическая дедукция, идеализация, из которых в дальнейшем могла развиться наука.</a:t>
            </a:r>
            <a:endParaRPr lang="en-US" sz="1200" dirty="0">
              <a:latin typeface="Times New Roman" panose="02020603050405020304" pitchFamily="18" charset="0"/>
              <a:ea typeface="Times New Roman" panose="02020603050405020304" pitchFamily="18" charset="0"/>
            </a:endParaRPr>
          </a:p>
          <a:p>
            <a:pPr algn="just"/>
            <a:r>
              <a:rPr lang="ru-RU" sz="1200" b="1" dirty="0">
                <a:latin typeface="Times New Roman" panose="02020603050405020304" pitchFamily="18" charset="0"/>
                <a:ea typeface="Times New Roman" panose="02020603050405020304" pitchFamily="18" charset="0"/>
              </a:rPr>
              <a:t>Зарождаются 3</a:t>
            </a:r>
            <a:r>
              <a:rPr lang="ru-RU" sz="1350" b="1" dirty="0">
                <a:latin typeface="Times New Roman" panose="02020603050405020304" pitchFamily="18" charset="0"/>
                <a:ea typeface="Times New Roman" panose="02020603050405020304" pitchFamily="18" charset="0"/>
              </a:rPr>
              <a:t> базовых науки</a:t>
            </a:r>
            <a:r>
              <a:rPr lang="ru-RU" sz="1350" dirty="0">
                <a:latin typeface="Times New Roman" panose="02020603050405020304" pitchFamily="18"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А) </a:t>
            </a:r>
            <a:r>
              <a:rPr lang="ru-RU" sz="1350" u="sng" dirty="0">
                <a:latin typeface="Times New Roman" panose="02020603050405020304" pitchFamily="18" charset="0"/>
                <a:ea typeface="Times New Roman" panose="02020603050405020304" pitchFamily="18" charset="0"/>
              </a:rPr>
              <a:t>Математика (геометрия, алгебра)</a:t>
            </a:r>
            <a:r>
              <a:rPr lang="ru-RU" sz="1350" dirty="0">
                <a:latin typeface="Times New Roman" panose="02020603050405020304" pitchFamily="18" charset="0"/>
                <a:ea typeface="Times New Roman" panose="02020603050405020304" pitchFamily="18" charset="0"/>
              </a:rPr>
              <a:t>. 2 особенности их развития: а) развернутое текстовое оформление; б) строгое рационально-логическое обоснование. Следствие – появление теорем (Фалес, Пифагор), которые доказывались.</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Б) </a:t>
            </a:r>
            <a:r>
              <a:rPr lang="ru-RU" sz="1350" u="sng" dirty="0">
                <a:latin typeface="Times New Roman" panose="02020603050405020304" pitchFamily="18" charset="0"/>
                <a:ea typeface="Times New Roman" panose="02020603050405020304" pitchFamily="18" charset="0"/>
              </a:rPr>
              <a:t>Физика</a:t>
            </a:r>
            <a:r>
              <a:rPr lang="ru-RU" sz="1350" dirty="0">
                <a:latin typeface="Times New Roman" panose="02020603050405020304" pitchFamily="18" charset="0"/>
                <a:ea typeface="Times New Roman" panose="02020603050405020304" pitchFamily="18" charset="0"/>
              </a:rPr>
              <a:t> (носила </a:t>
            </a:r>
            <a:r>
              <a:rPr lang="ru-RU" sz="1350" dirty="0" err="1">
                <a:latin typeface="Times New Roman" panose="02020603050405020304" pitchFamily="18" charset="0"/>
                <a:ea typeface="Times New Roman" panose="02020603050405020304" pitchFamily="18" charset="0"/>
              </a:rPr>
              <a:t>внеэкспериментальный</a:t>
            </a:r>
            <a:r>
              <a:rPr lang="ru-RU" sz="1350" dirty="0">
                <a:latin typeface="Times New Roman" panose="02020603050405020304" pitchFamily="18" charset="0"/>
                <a:ea typeface="Times New Roman" panose="02020603050405020304" pitchFamily="18" charset="0"/>
              </a:rPr>
              <a:t> характер)- наука о природе, которая предполагала ее познание путем умозрительного уяснения происхождения и сущности природного мира как целого. Отсюда поиск первоосновы сущего (</a:t>
            </a:r>
            <a:r>
              <a:rPr lang="ru-RU" sz="1350" dirty="0" err="1">
                <a:latin typeface="Times New Roman" panose="02020603050405020304" pitchFamily="18" charset="0"/>
                <a:ea typeface="Times New Roman" panose="02020603050405020304" pitchFamily="18" charset="0"/>
              </a:rPr>
              <a:t>архэ</a:t>
            </a:r>
            <a:r>
              <a:rPr lang="ru-RU" sz="1350" dirty="0">
                <a:latin typeface="Times New Roman" panose="02020603050405020304" pitchFamily="18" charset="0"/>
                <a:ea typeface="Times New Roman" panose="02020603050405020304" pitchFamily="18" charset="0"/>
              </a:rPr>
              <a:t>). У </a:t>
            </a:r>
            <a:r>
              <a:rPr lang="ru-RU" sz="1350" dirty="0" err="1">
                <a:latin typeface="Times New Roman" panose="02020603050405020304" pitchFamily="18" charset="0"/>
                <a:ea typeface="Times New Roman" panose="02020603050405020304" pitchFamily="18" charset="0"/>
              </a:rPr>
              <a:t>фалеса</a:t>
            </a:r>
            <a:r>
              <a:rPr lang="ru-RU" sz="1350" dirty="0">
                <a:latin typeface="Times New Roman" panose="02020603050405020304" pitchFamily="18" charset="0"/>
                <a:ea typeface="Times New Roman" panose="02020603050405020304" pitchFamily="18" charset="0"/>
              </a:rPr>
              <a:t> – вода, Анаксимена – воздух, Анаксимандра – </a:t>
            </a:r>
            <a:r>
              <a:rPr lang="ru-RU" sz="1350" dirty="0" err="1">
                <a:latin typeface="Times New Roman" panose="02020603050405020304" pitchFamily="18" charset="0"/>
                <a:ea typeface="Times New Roman" panose="02020603050405020304" pitchFamily="18" charset="0"/>
              </a:rPr>
              <a:t>айперон</a:t>
            </a:r>
            <a:r>
              <a:rPr lang="ru-RU" sz="1350" dirty="0">
                <a:latin typeface="Times New Roman" panose="02020603050405020304" pitchFamily="18" charset="0"/>
                <a:ea typeface="Times New Roman" panose="02020603050405020304" pitchFamily="18" charset="0"/>
              </a:rPr>
              <a:t>, Пифагор – число, </a:t>
            </a:r>
            <a:r>
              <a:rPr lang="ru-RU" sz="1350" dirty="0" err="1">
                <a:latin typeface="Times New Roman" panose="02020603050405020304" pitchFamily="18" charset="0"/>
                <a:ea typeface="Times New Roman" panose="02020603050405020304" pitchFamily="18" charset="0"/>
              </a:rPr>
              <a:t>Демокрит</a:t>
            </a:r>
            <a:r>
              <a:rPr lang="ru-RU" sz="1350" dirty="0">
                <a:latin typeface="Times New Roman" panose="02020603050405020304" pitchFamily="18" charset="0"/>
                <a:ea typeface="Times New Roman" panose="02020603050405020304" pitchFamily="18" charset="0"/>
              </a:rPr>
              <a:t> – атомы и т.д. Движение от конкретного к абстрактному: поиск монистических основ природы.</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 </a:t>
            </a:r>
            <a:r>
              <a:rPr lang="ru-RU" sz="1350" u="sng" dirty="0">
                <a:latin typeface="Times New Roman" panose="02020603050405020304" pitchFamily="18" charset="0"/>
                <a:ea typeface="Times New Roman" panose="02020603050405020304" pitchFamily="18" charset="0"/>
              </a:rPr>
              <a:t>История </a:t>
            </a:r>
            <a:r>
              <a:rPr lang="ru-RU" sz="1350" dirty="0">
                <a:latin typeface="Times New Roman" panose="02020603050405020304" pitchFamily="18" charset="0"/>
                <a:ea typeface="Times New Roman" panose="02020603050405020304" pitchFamily="18" charset="0"/>
              </a:rPr>
              <a:t>(Геродот, Фукидид). Представления о каузальных связях в обществе. Работа с источниками. Отделение (у Фукидида) фактов от мифов.</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5108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057008"/>
            <a:ext cx="4572000" cy="3624069"/>
          </a:xfrm>
          <a:prstGeom prst="rect">
            <a:avLst/>
          </a:prstGeom>
        </p:spPr>
        <p:txBody>
          <a:bodyPr>
            <a:spAutoFit/>
          </a:bodyPr>
          <a:lstStyle/>
          <a:p>
            <a:pPr algn="just"/>
            <a:r>
              <a:rPr lang="ru-RU" sz="1350" b="1" dirty="0">
                <a:latin typeface="Times New Roman" panose="02020603050405020304" pitchFamily="18" charset="0"/>
                <a:ea typeface="Times New Roman" panose="02020603050405020304" pitchFamily="18" charset="0"/>
              </a:rPr>
              <a:t>Недостатки становления науки в Др. Греции</a:t>
            </a:r>
            <a:r>
              <a:rPr lang="ru-RU" sz="1350" dirty="0">
                <a:latin typeface="Times New Roman" panose="02020603050405020304" pitchFamily="18" charset="0"/>
                <a:ea typeface="Times New Roman" panose="02020603050405020304" pitchFamily="18" charset="0"/>
              </a:rPr>
              <a:t>: 1) жесткое разделение теоретического и прикладного знания; 2) отрицание возможности взаимодействия физики и математики (Аристотель: математика – наука о неподвижном, физика – подвижном бытии); 3) отсутствовал эксперимент как метод проверки теоретических положений. Хотя отдельные опыты проводились: выяснение размера Земли (Эратосфен); измерение видимого диска Солнца (Архимед); вычисление расстояния от Земли до Луны (Гиппарх, Птолемей).</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Выводы: 1) в Др. Греции появляются важные предпосылки развития науки – идеальные модели и система обоснования теоретических положений; 2) оформляются как автономные дисциплины математика, естествознание, история; 3) происходит первичное размежевание науки и философии, в которой образуются следующие разделы – онтология, этика, эстетика, логика.</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6199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2622" y="652797"/>
            <a:ext cx="5515378" cy="4870564"/>
          </a:xfrm>
          <a:prstGeom prst="rect">
            <a:avLst/>
          </a:prstGeom>
        </p:spPr>
        <p:txBody>
          <a:bodyPr wrap="square">
            <a:spAutoFit/>
          </a:bodyPr>
          <a:lstStyle/>
          <a:p>
            <a:pPr algn="just"/>
            <a:r>
              <a:rPr lang="ru-RU" sz="1350" b="1" dirty="0">
                <a:latin typeface="Times New Roman" panose="02020603050405020304" pitchFamily="18" charset="0"/>
                <a:ea typeface="Times New Roman" panose="02020603050405020304" pitchFamily="18" charset="0"/>
              </a:rPr>
              <a:t>Средства познания в Средние века.</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Начинаются формально с 6 в. и продолжаются до 14-15 вв. Главное – диктат церкви (инквизиция). Философия, науки – «служанки богословия» (Ф. Аквинский). В Университетах – доминирование теологии тоже в процессе обучения, схоластика.</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Особенности средневекового мировоззрения: 1) универсализм (тяготение к всеобъемлющему познанию); 2) символизм – любая вещь – олицетворение Бога; 3) </a:t>
            </a:r>
            <a:r>
              <a:rPr lang="ru-RU" sz="1350" dirty="0" err="1">
                <a:latin typeface="Times New Roman" panose="02020603050405020304" pitchFamily="18" charset="0"/>
                <a:ea typeface="Times New Roman" panose="02020603050405020304" pitchFamily="18" charset="0"/>
              </a:rPr>
              <a:t>иерархизм</a:t>
            </a:r>
            <a:r>
              <a:rPr lang="ru-RU" sz="1350" dirty="0">
                <a:latin typeface="Times New Roman" panose="02020603050405020304" pitchFamily="18" charset="0"/>
                <a:ea typeface="Times New Roman" panose="02020603050405020304" pitchFamily="18" charset="0"/>
              </a:rPr>
              <a:t>: символы по мере удаления от Бога делились на высшие и низшие (вода «благороднее» земли, воздух – воды); 4) геоцентризм.</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Специфика работы ученых: 1) протекала в русле религиозных представлений, в том числе и на природу; 2) не было концепции объективных законов, без которых невозможно естествознание; 3) анализ понятий, а не вещей.</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Препятствовали развитию отдельных отраслей науки. Так, анатомия в Средние века находилась под запретом, что мешало заниматься медициной.</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Развивались алхимия с астрологией. Много магии, заклинаний. Отдельные позитивные достижения: 1) правила проведения опытов (алхимический рецепт); 2) наблюдение за планетами и создание моделей планетарных движений (астрология).</a:t>
            </a:r>
            <a:endParaRPr lang="ru-RU" sz="1200" dirty="0">
              <a:latin typeface="Times New Roman" panose="02020603050405020304" pitchFamily="18" charset="0"/>
              <a:ea typeface="Times New Roman" panose="02020603050405020304" pitchFamily="18" charset="0"/>
            </a:endParaRPr>
          </a:p>
          <a:p>
            <a:pPr algn="just"/>
            <a:r>
              <a:rPr lang="ru-RU" sz="1350" b="1" dirty="0">
                <a:latin typeface="Times New Roman" panose="02020603050405020304" pitchFamily="18" charset="0"/>
                <a:ea typeface="Times New Roman" panose="02020603050405020304" pitchFamily="18" charset="0"/>
              </a:rPr>
              <a:t>См. Рабинович В.Л. Алхимия как феномен средневековой культуры. М., 1979.</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41577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264756"/>
            <a:ext cx="4572000" cy="3416320"/>
          </a:xfrm>
          <a:prstGeom prst="rect">
            <a:avLst/>
          </a:prstGeom>
        </p:spPr>
        <p:txBody>
          <a:bodyPr>
            <a:spAutoFit/>
          </a:bodyPr>
          <a:lstStyle/>
          <a:p>
            <a:pPr algn="just"/>
            <a:r>
              <a:rPr lang="ru-RU" sz="1350" b="1" dirty="0">
                <a:latin typeface="Times New Roman" panose="02020603050405020304" pitchFamily="18" charset="0"/>
                <a:ea typeface="Times New Roman" panose="02020603050405020304" pitchFamily="18" charset="0"/>
              </a:rPr>
              <a:t>Препятствия на пути развития естествознания в средние века</a:t>
            </a:r>
            <a:r>
              <a:rPr lang="ru-RU" sz="1350" dirty="0">
                <a:latin typeface="Times New Roman" panose="02020603050405020304" pitchFamily="18"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1.Отсутствовала идея самодостаточности природы, выявления ее законов.</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2. Теологически-текстовый характер деятельности.</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3.Полумистический характер «опытов» в науке: </a:t>
            </a:r>
            <a:r>
              <a:rPr lang="ru-RU" sz="1350" dirty="0" err="1">
                <a:latin typeface="Times New Roman" panose="02020603050405020304" pitchFamily="18" charset="0"/>
                <a:ea typeface="Times New Roman" panose="02020603050405020304" pitchFamily="18" charset="0"/>
              </a:rPr>
              <a:t>магия+эксперимент</a:t>
            </a:r>
            <a:r>
              <a:rPr lang="ru-RU" sz="1350" dirty="0">
                <a:latin typeface="Times New Roman" panose="02020603050405020304" pitchFamily="18"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4. Отождествление субъективного и объективного. </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5. Вера в авторитет. Галилей попросил одного сторонника Аристотеля взглянуть в телескоп, чтобы убедиться в наличии пятен на солнце. Ответ: «Я дважды прочел Аристотеля и ничего не нашел у него о пятнах на Солнце. Пятен нет. Они происходят либо от несовершенства твоих стекол, либо от недостатка твоих глаз». </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Итог – опытная наука возникает, начиная с Галилея, т.е. с 16 в. </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6349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2534335"/>
            <a:ext cx="4572000" cy="923330"/>
          </a:xfrm>
          <a:prstGeom prst="rect">
            <a:avLst/>
          </a:prstGeom>
        </p:spPr>
        <p:txBody>
          <a:bodyPr>
            <a:spAutoFit/>
          </a:bodyPr>
          <a:lstStyle/>
          <a:p>
            <a:r>
              <a:rPr lang="ru-RU" dirty="0">
                <a:latin typeface="Arial Black" panose="020B0A04020102020204" pitchFamily="34" charset="0"/>
              </a:rPr>
              <a:t>Культурно-исторические предпосылки возникновения науки</a:t>
            </a:r>
          </a:p>
        </p:txBody>
      </p:sp>
    </p:spTree>
    <p:extLst>
      <p:ext uri="{BB962C8B-B14F-4D97-AF65-F5344CB8AC3E}">
        <p14:creationId xmlns:p14="http://schemas.microsoft.com/office/powerpoint/2010/main" val="1929228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2732" y="788026"/>
            <a:ext cx="7708006" cy="4039567"/>
          </a:xfrm>
          <a:prstGeom prst="rect">
            <a:avLst/>
          </a:prstGeom>
        </p:spPr>
        <p:txBody>
          <a:bodyPr wrap="square">
            <a:spAutoFit/>
          </a:bodyPr>
          <a:lstStyle/>
          <a:p>
            <a:pPr algn="just"/>
            <a:r>
              <a:rPr lang="ru-RU" sz="1350" b="1" dirty="0">
                <a:latin typeface="Times New Roman" panose="02020603050405020304" pitchFamily="18" charset="0"/>
                <a:ea typeface="Times New Roman" panose="02020603050405020304" pitchFamily="18" charset="0"/>
              </a:rPr>
              <a:t>Методология</a:t>
            </a:r>
            <a:r>
              <a:rPr lang="ru-RU" sz="1350" dirty="0">
                <a:latin typeface="Times New Roman" panose="02020603050405020304" pitchFamily="18" charset="0"/>
                <a:ea typeface="Times New Roman" panose="02020603050405020304" pitchFamily="18" charset="0"/>
              </a:rPr>
              <a:t> </a:t>
            </a:r>
            <a:r>
              <a:rPr lang="ru-RU" sz="1350" b="1" dirty="0">
                <a:latin typeface="Times New Roman" panose="02020603050405020304" pitchFamily="18" charset="0"/>
                <a:ea typeface="Times New Roman" panose="02020603050405020304" pitchFamily="18" charset="0"/>
              </a:rPr>
              <a:t> классической науки.</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Время возникновения Классической науки – 15-17 вв. Образцы КН - гелиоцентрическая система мира Коперника – Галилея, геометрия Декарта, механика Ньютона (3 закона движения, «Математические начала натуральной философии»). </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Причины появления: а) опора на разум (мышление) «Я мыслю, следовательно, существую» Декарта; б) доминирование естественных наук – математика, физика («Книга природы написана на языке математики» - Бэкон); в) экспериментальный метод и его господство (мысленный эксперимент – Галилей); г) поиск законов природы.</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Характерные черты классической науки.</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А) Финализм – стремление к достижению абсолютно истиной системы знания. Ньютон (абсолютное пространство и время), </a:t>
            </a:r>
            <a:r>
              <a:rPr lang="ru-RU" sz="1350" dirty="0" err="1">
                <a:latin typeface="Times New Roman" panose="02020603050405020304" pitchFamily="18" charset="0"/>
                <a:ea typeface="Times New Roman" panose="02020603050405020304" pitchFamily="18" charset="0"/>
              </a:rPr>
              <a:t>Дешан</a:t>
            </a:r>
            <a:r>
              <a:rPr lang="ru-RU" sz="1350" dirty="0">
                <a:latin typeface="Times New Roman" panose="02020603050405020304" pitchFamily="18" charset="0"/>
                <a:ea typeface="Times New Roman" panose="02020603050405020304" pitchFamily="18" charset="0"/>
              </a:rPr>
              <a:t> «Истина, или истинная система».</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Б) </a:t>
            </a:r>
            <a:r>
              <a:rPr lang="ru-RU" sz="1350" dirty="0" err="1">
                <a:latin typeface="Times New Roman" panose="02020603050405020304" pitchFamily="18" charset="0"/>
                <a:ea typeface="Times New Roman" panose="02020603050405020304" pitchFamily="18" charset="0"/>
              </a:rPr>
              <a:t>имперсональность</a:t>
            </a:r>
            <a:r>
              <a:rPr lang="ru-RU" sz="1350" dirty="0">
                <a:latin typeface="Times New Roman" panose="02020603050405020304" pitchFamily="18" charset="0"/>
                <a:ea typeface="Times New Roman" panose="02020603050405020304" pitchFamily="18" charset="0"/>
              </a:rPr>
              <a:t> – рассмотрение знания как объективно сущего, элиминация субъекта как носителя ценностей.</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В) наивный реализм – признание зеркального соответствия знаний действительности.</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Г) динамизм – установка на понимание окружающего мира как жестко детерминированного, где нет места случайности. Случайность – отражение меры нашего незнания. Лейбниц, Гольбах, Лаплас. Идея всеобщей предсказуемости. </a:t>
            </a:r>
            <a:endParaRPr lang="ru-RU" sz="1200" dirty="0">
              <a:latin typeface="Times New Roman" panose="02020603050405020304" pitchFamily="18" charset="0"/>
              <a:ea typeface="Times New Roman" panose="02020603050405020304" pitchFamily="18" charset="0"/>
            </a:endParaRPr>
          </a:p>
          <a:p>
            <a:pPr algn="just"/>
            <a:r>
              <a:rPr lang="ru-RU" sz="1350" dirty="0">
                <a:latin typeface="Times New Roman" panose="02020603050405020304" pitchFamily="18" charset="0"/>
                <a:ea typeface="Times New Roman" panose="02020603050405020304" pitchFamily="18" charset="0"/>
              </a:rPr>
              <a:t>Д) </a:t>
            </a:r>
            <a:r>
              <a:rPr lang="ru-RU" sz="1350" dirty="0" err="1">
                <a:latin typeface="Times New Roman" panose="02020603050405020304" pitchFamily="18" charset="0"/>
                <a:ea typeface="Times New Roman" panose="02020603050405020304" pitchFamily="18" charset="0"/>
              </a:rPr>
              <a:t>сумматизм</a:t>
            </a:r>
            <a:r>
              <a:rPr lang="ru-RU" sz="1350" dirty="0">
                <a:latin typeface="Times New Roman" panose="02020603050405020304" pitchFamily="18" charset="0"/>
                <a:ea typeface="Times New Roman" panose="02020603050405020304" pitchFamily="18" charset="0"/>
              </a:rPr>
              <a:t> – ориентация на сведение сложного к простому. Целое рассматривается как сумма частей.</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3427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solidFill>
        </p:spPr>
        <p:txBody>
          <a:bodyPr>
            <a:noAutofit/>
          </a:bodyPr>
          <a:lstStyle/>
          <a:p>
            <a:r>
              <a:rPr lang="ru-RU" sz="1800" b="1" dirty="0"/>
              <a:t>Дж. Бернал </a:t>
            </a:r>
            <a:br>
              <a:rPr lang="ru-RU" sz="1800" b="1" dirty="0"/>
            </a:br>
            <a:r>
              <a:rPr lang="ru-RU" sz="1800" b="1" dirty="0"/>
              <a:t>«Наука в истории общества»</a:t>
            </a:r>
          </a:p>
        </p:txBody>
      </p:sp>
      <p:sp>
        <p:nvSpPr>
          <p:cNvPr id="3" name="Объект 2"/>
          <p:cNvSpPr>
            <a:spLocks noGrp="1"/>
          </p:cNvSpPr>
          <p:nvPr>
            <p:ph idx="1"/>
          </p:nvPr>
        </p:nvSpPr>
        <p:spPr/>
        <p:txBody>
          <a:bodyPr>
            <a:normAutofit/>
          </a:bodyPr>
          <a:lstStyle/>
          <a:p>
            <a:pPr marL="0" indent="0" algn="ctr">
              <a:buNone/>
            </a:pPr>
            <a:r>
              <a:rPr lang="ru-RU" sz="2100" b="1" dirty="0">
                <a:solidFill>
                  <a:schemeClr val="tx2"/>
                </a:solidFill>
              </a:rPr>
              <a:t>Факты, способствующие становлению науки:</a:t>
            </a:r>
          </a:p>
          <a:p>
            <a:r>
              <a:rPr lang="ru-RU" sz="2100" dirty="0">
                <a:solidFill>
                  <a:schemeClr val="tx1"/>
                </a:solidFill>
              </a:rPr>
              <a:t>Распространение обработки железа (усовершенствование судов, усовершенствование орудий труда);</a:t>
            </a:r>
          </a:p>
          <a:p>
            <a:r>
              <a:rPr lang="ru-RU" sz="2100" dirty="0">
                <a:solidFill>
                  <a:schemeClr val="tx1"/>
                </a:solidFill>
              </a:rPr>
              <a:t> Создание железных денег (возможность вести активную торговлю, в </a:t>
            </a:r>
            <a:r>
              <a:rPr lang="ru-RU" sz="2100" dirty="0" err="1">
                <a:solidFill>
                  <a:schemeClr val="tx1"/>
                </a:solidFill>
              </a:rPr>
              <a:t>т.ч</a:t>
            </a:r>
            <a:r>
              <a:rPr lang="ru-RU" sz="2100" dirty="0">
                <a:solidFill>
                  <a:schemeClr val="tx1"/>
                </a:solidFill>
              </a:rPr>
              <a:t>. и рабами);</a:t>
            </a:r>
          </a:p>
          <a:p>
            <a:r>
              <a:rPr lang="ru-RU" sz="2100" dirty="0">
                <a:solidFill>
                  <a:schemeClr val="tx1"/>
                </a:solidFill>
              </a:rPr>
              <a:t>Упрощение сложной системы письма (условие распространения знаний);</a:t>
            </a:r>
          </a:p>
          <a:p>
            <a:r>
              <a:rPr lang="ru-RU" sz="2100" dirty="0">
                <a:solidFill>
                  <a:schemeClr val="tx1"/>
                </a:solidFill>
              </a:rPr>
              <a:t>Формирование иудаизма (попытка объяснить мир)</a:t>
            </a:r>
          </a:p>
        </p:txBody>
      </p:sp>
    </p:spTree>
    <p:extLst>
      <p:ext uri="{BB962C8B-B14F-4D97-AF65-F5344CB8AC3E}">
        <p14:creationId xmlns:p14="http://schemas.microsoft.com/office/powerpoint/2010/main" val="1736218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3568" y="121196"/>
            <a:ext cx="7594104" cy="924680"/>
          </a:xfrm>
        </p:spPr>
        <p:txBody>
          <a:bodyPr>
            <a:normAutofit fontScale="90000"/>
          </a:bodyPr>
          <a:lstStyle/>
          <a:p>
            <a:pPr>
              <a:defRPr/>
            </a:pPr>
            <a:r>
              <a:rPr lang="ru-RU" sz="3000" dirty="0"/>
              <a:t>Великие географические открытия</a:t>
            </a:r>
            <a:br>
              <a:rPr lang="ru-RU" sz="3000" dirty="0"/>
            </a:br>
            <a:endParaRPr lang="ru-RU" sz="3000" dirty="0"/>
          </a:p>
        </p:txBody>
      </p:sp>
      <p:sp>
        <p:nvSpPr>
          <p:cNvPr id="16387" name="Rectangle 3"/>
          <p:cNvSpPr>
            <a:spLocks noGrp="1" noChangeArrowheads="1"/>
          </p:cNvSpPr>
          <p:nvPr>
            <p:ph idx="1"/>
          </p:nvPr>
        </p:nvSpPr>
        <p:spPr/>
        <p:txBody>
          <a:bodyPr/>
          <a:lstStyle/>
          <a:p>
            <a:pPr lvl="1"/>
            <a:r>
              <a:rPr lang="ru-RU" altLang="ru-RU" dirty="0" smtClean="0"/>
              <a:t>Исследование португальцами западного берега Африки. </a:t>
            </a:r>
          </a:p>
          <a:p>
            <a:pPr lvl="1"/>
            <a:r>
              <a:rPr lang="ru-RU" altLang="ru-RU" dirty="0" smtClean="0"/>
              <a:t>Открытие морских путей в Америку и Индию</a:t>
            </a:r>
          </a:p>
          <a:p>
            <a:pPr lvl="1"/>
            <a:r>
              <a:rPr lang="ru-RU" altLang="ru-RU" dirty="0" smtClean="0"/>
              <a:t>Плавание Магеллана.</a:t>
            </a:r>
          </a:p>
          <a:p>
            <a:pPr lvl="1"/>
            <a:r>
              <a:rPr lang="ru-RU" altLang="ru-RU" dirty="0" smtClean="0"/>
              <a:t>Русские землепроходцы. Северо-Восточный и Северо-Западный проходы.</a:t>
            </a:r>
          </a:p>
          <a:p>
            <a:pPr lvl="1"/>
            <a:r>
              <a:rPr lang="ru-RU" altLang="ru-RU" dirty="0" smtClean="0"/>
              <a:t>Открытие Австралии.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4029213"/>
            <a:ext cx="3119679" cy="1688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248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a:t>Значение Великих географических открытий</a:t>
            </a:r>
            <a:endParaRPr lang="ru-RU" dirty="0"/>
          </a:p>
        </p:txBody>
      </p:sp>
      <p:sp>
        <p:nvSpPr>
          <p:cNvPr id="3" name="Объект 2"/>
          <p:cNvSpPr>
            <a:spLocks noGrp="1"/>
          </p:cNvSpPr>
          <p:nvPr>
            <p:ph idx="1"/>
          </p:nvPr>
        </p:nvSpPr>
        <p:spPr/>
        <p:txBody>
          <a:bodyPr>
            <a:normAutofit fontScale="85000" lnSpcReduction="10000"/>
          </a:bodyPr>
          <a:lstStyle/>
          <a:p>
            <a:r>
              <a:rPr lang="ru-RU" altLang="ru-RU" dirty="0"/>
              <a:t>установлены контуры обитаемых материков</a:t>
            </a:r>
          </a:p>
          <a:p>
            <a:r>
              <a:rPr lang="ru-RU" altLang="ru-RU" dirty="0"/>
              <a:t>исследована большая часть земной поверхности </a:t>
            </a:r>
          </a:p>
          <a:p>
            <a:r>
              <a:rPr lang="ru-RU" altLang="ru-RU" dirty="0"/>
              <a:t>было получено представление о форме Земли </a:t>
            </a:r>
          </a:p>
          <a:p>
            <a:r>
              <a:rPr lang="ru-RU" altLang="ru-RU" dirty="0"/>
              <a:t>развитие естествознания, материал для ботаники, зоологии, этнографии</a:t>
            </a:r>
          </a:p>
          <a:p>
            <a:r>
              <a:rPr lang="ru-RU" altLang="ru-RU" dirty="0"/>
              <a:t>новые сельско-хозяйственные культуры (картофель, маис, томаты, табак)</a:t>
            </a:r>
          </a:p>
          <a:p>
            <a:r>
              <a:rPr lang="ru-RU" altLang="ru-RU" dirty="0"/>
              <a:t>торговля приобрела мировой характер</a:t>
            </a:r>
          </a:p>
        </p:txBody>
      </p:sp>
    </p:spTree>
    <p:extLst>
      <p:ext uri="{BB962C8B-B14F-4D97-AF65-F5344CB8AC3E}">
        <p14:creationId xmlns:p14="http://schemas.microsoft.com/office/powerpoint/2010/main" val="509062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7211144" cy="617251"/>
          </a:xfrm>
        </p:spPr>
        <p:txBody>
          <a:bodyPr/>
          <a:lstStyle/>
          <a:p>
            <a:r>
              <a:rPr lang="ru-RU" sz="1600" b="1" dirty="0" smtClean="0"/>
              <a:t>Роль философия </a:t>
            </a:r>
            <a:r>
              <a:rPr lang="ru-RU" sz="1600" b="1" dirty="0"/>
              <a:t>эпохи </a:t>
            </a:r>
            <a:r>
              <a:rPr lang="ru-RU" sz="1600" b="1" dirty="0" smtClean="0"/>
              <a:t>Возрождения в становлении науки</a:t>
            </a:r>
            <a:endParaRPr lang="ru-RU" sz="1600" dirty="0"/>
          </a:p>
        </p:txBody>
      </p:sp>
      <p:sp>
        <p:nvSpPr>
          <p:cNvPr id="3" name="Объект 2"/>
          <p:cNvSpPr>
            <a:spLocks noGrp="1"/>
          </p:cNvSpPr>
          <p:nvPr>
            <p:ph idx="1"/>
          </p:nvPr>
        </p:nvSpPr>
        <p:spPr/>
        <p:txBody>
          <a:bodyPr/>
          <a:lstStyle/>
          <a:p>
            <a:r>
              <a:rPr lang="ru-RU" altLang="ru-RU" dirty="0"/>
              <a:t>Антропоцентризм, </a:t>
            </a:r>
          </a:p>
          <a:p>
            <a:r>
              <a:rPr lang="ru-RU" altLang="ru-RU" dirty="0" smtClean="0"/>
              <a:t>Гуманизм- </a:t>
            </a:r>
            <a:r>
              <a:rPr lang="ru-RU" altLang="ru-RU" dirty="0"/>
              <a:t>человек центр мира </a:t>
            </a:r>
          </a:p>
          <a:p>
            <a:r>
              <a:rPr lang="ru-RU" altLang="ru-RU" dirty="0" smtClean="0"/>
              <a:t>Пантеизм </a:t>
            </a:r>
            <a:r>
              <a:rPr lang="ru-RU" altLang="ru-RU" dirty="0"/>
              <a:t>– Бог отождествляется с миром</a:t>
            </a:r>
          </a:p>
          <a:p>
            <a:pPr marL="0" indent="0">
              <a:buNone/>
            </a:pPr>
            <a:endParaRPr lang="ru-RU" altLang="ru-RU" dirty="0"/>
          </a:p>
          <a:p>
            <a:endParaRPr lang="ru-RU" dirty="0"/>
          </a:p>
        </p:txBody>
      </p:sp>
    </p:spTree>
    <p:extLst>
      <p:ext uri="{BB962C8B-B14F-4D97-AF65-F5344CB8AC3E}">
        <p14:creationId xmlns:p14="http://schemas.microsoft.com/office/powerpoint/2010/main" val="822707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609600" y="-94828"/>
            <a:ext cx="8229600" cy="952500"/>
          </a:xfrm>
        </p:spPr>
        <p:txBody>
          <a:bodyPr>
            <a:normAutofit/>
          </a:bodyPr>
          <a:lstStyle/>
          <a:p>
            <a:pPr>
              <a:defRPr/>
            </a:pPr>
            <a:r>
              <a:rPr lang="ru-RU" dirty="0"/>
              <a:t>ПИКО ДЕЛЛА МИРАНДОЛА Джованни (1463-94)</a:t>
            </a:r>
          </a:p>
        </p:txBody>
      </p:sp>
      <p:sp>
        <p:nvSpPr>
          <p:cNvPr id="20483" name="Rectangle 3"/>
          <p:cNvSpPr>
            <a:spLocks noGrp="1" noChangeArrowheads="1"/>
          </p:cNvSpPr>
          <p:nvPr>
            <p:ph type="body" sz="half" idx="1"/>
          </p:nvPr>
        </p:nvSpPr>
        <p:spPr>
          <a:xfrm>
            <a:off x="457200" y="1714500"/>
            <a:ext cx="4267200" cy="3086100"/>
          </a:xfrm>
        </p:spPr>
        <p:txBody>
          <a:bodyPr/>
          <a:lstStyle/>
          <a:p>
            <a:r>
              <a:rPr lang="ru-RU" altLang="ru-RU" sz="2325"/>
              <a:t>итальянский мыслитель, представитель раннего гуманизма. </a:t>
            </a:r>
          </a:p>
          <a:p>
            <a:r>
              <a:rPr lang="ru-RU" altLang="ru-RU" sz="2325"/>
              <a:t>"900 тезисов" </a:t>
            </a:r>
          </a:p>
          <a:p>
            <a:r>
              <a:rPr lang="ru-RU" altLang="ru-RU" sz="2325"/>
              <a:t>введение к ним - "Речь о достоинстве человека" </a:t>
            </a:r>
          </a:p>
        </p:txBody>
      </p:sp>
      <p:pic>
        <p:nvPicPr>
          <p:cNvPr id="20484" name="Picture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2432449"/>
            <a:ext cx="1905000" cy="1650206"/>
          </a:xfrm>
        </p:spPr>
      </p:pic>
    </p:spTree>
    <p:extLst>
      <p:ext uri="{BB962C8B-B14F-4D97-AF65-F5344CB8AC3E}">
        <p14:creationId xmlns:p14="http://schemas.microsoft.com/office/powerpoint/2010/main" val="3771665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p:txBody>
          <a:bodyPr vert="horz" wrap="square" lIns="68580" tIns="34290" rIns="68580" bIns="34290" numCol="1" rtlCol="0" anchor="ctr" anchorCtr="0" compatLnSpc="1">
            <a:prstTxWarp prst="textNoShape">
              <a:avLst/>
            </a:prstTxWarp>
            <a:noAutofit/>
          </a:bodyPr>
          <a:lstStyle/>
          <a:p>
            <a:r>
              <a:rPr lang="ru-RU" altLang="ru-RU" smtClean="0">
                <a:effectLst/>
              </a:rPr>
              <a:t>“Речь о достоинстве человека”</a:t>
            </a:r>
          </a:p>
        </p:txBody>
      </p:sp>
      <p:sp>
        <p:nvSpPr>
          <p:cNvPr id="21507" name="Rectangle 3"/>
          <p:cNvSpPr>
            <a:spLocks noGrp="1" noChangeArrowheads="1"/>
          </p:cNvSpPr>
          <p:nvPr>
            <p:ph idx="1"/>
          </p:nvPr>
        </p:nvSpPr>
        <p:spPr/>
        <p:txBody>
          <a:bodyPr/>
          <a:lstStyle/>
          <a:p>
            <a:pPr>
              <a:lnSpc>
                <a:spcPct val="90000"/>
              </a:lnSpc>
            </a:pPr>
            <a:r>
              <a:rPr lang="ru-RU" altLang="ru-RU" smtClean="0"/>
              <a:t>Понимание роли и места человека отличает эту эпоху от античности и от христианского средневековья. </a:t>
            </a:r>
          </a:p>
          <a:p>
            <a:pPr>
              <a:lnSpc>
                <a:spcPct val="90000"/>
              </a:lnSpc>
            </a:pPr>
            <a:r>
              <a:rPr lang="ru-RU" altLang="ru-RU" smtClean="0"/>
              <a:t>Пико делла Мирандола вкладывает в уста бога обращение к Адаму:</a:t>
            </a:r>
          </a:p>
          <a:p>
            <a:pPr lvl="2">
              <a:lnSpc>
                <a:spcPct val="90000"/>
              </a:lnSpc>
            </a:pPr>
            <a:r>
              <a:rPr lang="ru-RU" altLang="ru-RU" smtClean="0"/>
              <a:t> “Образ прочих творений определен в пределах установленных нами законов. Ты же, не стесненный никакими пределами, определишь свой образ по своему решению, во власть которого я тебя предоставляю”.</a:t>
            </a:r>
          </a:p>
        </p:txBody>
      </p:sp>
    </p:spTree>
    <p:extLst>
      <p:ext uri="{BB962C8B-B14F-4D97-AF65-F5344CB8AC3E}">
        <p14:creationId xmlns:p14="http://schemas.microsoft.com/office/powerpoint/2010/main" val="29355485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381000" y="504825"/>
            <a:ext cx="8458200" cy="1038225"/>
          </a:xfrm>
        </p:spPr>
        <p:txBody>
          <a:bodyPr/>
          <a:lstStyle/>
          <a:p>
            <a:pPr>
              <a:defRPr/>
            </a:pPr>
            <a:r>
              <a:rPr lang="ru-RU" sz="3000" b="1">
                <a:solidFill>
                  <a:schemeClr val="tx2">
                    <a:satMod val="130000"/>
                  </a:schemeClr>
                </a:solidFill>
              </a:rPr>
              <a:t>Николай Кузанский</a:t>
            </a:r>
            <a:r>
              <a:rPr lang="ru-RU" sz="3000">
                <a:solidFill>
                  <a:schemeClr val="tx2">
                    <a:satMod val="130000"/>
                  </a:schemeClr>
                </a:solidFill>
              </a:rPr>
              <a:t> (1401-1463)</a:t>
            </a:r>
          </a:p>
        </p:txBody>
      </p:sp>
      <p:sp>
        <p:nvSpPr>
          <p:cNvPr id="22531" name="Rectangle 3"/>
          <p:cNvSpPr>
            <a:spLocks noGrp="1" noChangeArrowheads="1"/>
          </p:cNvSpPr>
          <p:nvPr>
            <p:ph type="body" sz="half" idx="1"/>
          </p:nvPr>
        </p:nvSpPr>
        <p:spPr>
          <a:xfrm>
            <a:off x="457201" y="1714500"/>
            <a:ext cx="4043363" cy="3086100"/>
          </a:xfrm>
        </p:spPr>
        <p:txBody>
          <a:bodyPr/>
          <a:lstStyle/>
          <a:p>
            <a:pPr>
              <a:lnSpc>
                <a:spcPct val="90000"/>
              </a:lnSpc>
            </a:pPr>
            <a:r>
              <a:rPr lang="ru-RU" altLang="ru-RU" sz="2100"/>
              <a:t>Выдающийся немецкий философ и теолог, кардинал и викарий Папы римского.</a:t>
            </a:r>
          </a:p>
        </p:txBody>
      </p:sp>
      <p:sp>
        <p:nvSpPr>
          <p:cNvPr id="22532" name="Rectangle 4"/>
          <p:cNvSpPr>
            <a:spLocks noGrp="1" noChangeArrowheads="1"/>
          </p:cNvSpPr>
          <p:nvPr>
            <p:ph sz="half" idx="2"/>
          </p:nvPr>
        </p:nvSpPr>
        <p:spPr>
          <a:xfrm>
            <a:off x="4645026" y="1714500"/>
            <a:ext cx="4041775" cy="3086100"/>
          </a:xfrm>
        </p:spPr>
        <p:txBody>
          <a:bodyPr/>
          <a:lstStyle/>
          <a:p>
            <a:endParaRPr lang="ru-RU" altLang="ru-RU" sz="2100"/>
          </a:p>
        </p:txBody>
      </p:sp>
      <p:pic>
        <p:nvPicPr>
          <p:cNvPr id="22533" name="Picture 5" descr="cusan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657350"/>
            <a:ext cx="32004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8582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normAutofit fontScale="90000"/>
          </a:bodyPr>
          <a:lstStyle/>
          <a:p>
            <a:pPr>
              <a:defRPr/>
            </a:pPr>
            <a:r>
              <a:rPr lang="ru-RU" sz="3000" dirty="0"/>
              <a:t>Учение о материальном единстве мира</a:t>
            </a:r>
          </a:p>
        </p:txBody>
      </p:sp>
      <p:sp>
        <p:nvSpPr>
          <p:cNvPr id="25603" name="Rectangle 3"/>
          <p:cNvSpPr>
            <a:spLocks noGrp="1" noChangeArrowheads="1"/>
          </p:cNvSpPr>
          <p:nvPr>
            <p:ph idx="1"/>
          </p:nvPr>
        </p:nvSpPr>
        <p:spPr/>
        <p:txBody>
          <a:bodyPr/>
          <a:lstStyle/>
          <a:p>
            <a:pPr>
              <a:lnSpc>
                <a:spcPct val="90000"/>
              </a:lnSpc>
            </a:pPr>
            <a:r>
              <a:rPr lang="ru-RU" altLang="ru-RU" sz="1800"/>
              <a:t>1. Абсолютный максимум связывает в абсолютное единство все вещи. </a:t>
            </a:r>
          </a:p>
          <a:p>
            <a:pPr>
              <a:lnSpc>
                <a:spcPct val="90000"/>
              </a:lnSpc>
            </a:pPr>
            <a:r>
              <a:rPr lang="ru-RU" altLang="ru-RU" sz="1800"/>
              <a:t>Отсюда проистекает: Земля и небесные светила имеют одну природу (у Аристотеля – светила из эфира), следовательно, равноценны (разовьет Коперник). </a:t>
            </a:r>
          </a:p>
          <a:p>
            <a:pPr>
              <a:lnSpc>
                <a:spcPct val="90000"/>
              </a:lnSpc>
            </a:pPr>
            <a:r>
              <a:rPr lang="ru-RU" altLang="ru-RU" sz="1800"/>
              <a:t>Снимается противоречие между </a:t>
            </a:r>
          </a:p>
          <a:p>
            <a:pPr lvl="1">
              <a:lnSpc>
                <a:spcPct val="90000"/>
              </a:lnSpc>
            </a:pPr>
            <a:r>
              <a:rPr lang="ru-RU" altLang="ru-RU" sz="1500"/>
              <a:t>идеей и материей, </a:t>
            </a:r>
          </a:p>
          <a:p>
            <a:pPr lvl="1">
              <a:lnSpc>
                <a:spcPct val="90000"/>
              </a:lnSpc>
            </a:pPr>
            <a:r>
              <a:rPr lang="ru-RU" altLang="ru-RU" sz="1500"/>
              <a:t>материей и формой, </a:t>
            </a:r>
          </a:p>
          <a:p>
            <a:pPr>
              <a:lnSpc>
                <a:spcPct val="90000"/>
              </a:lnSpc>
            </a:pPr>
            <a:r>
              <a:rPr lang="ru-RU" altLang="ru-RU" sz="1800"/>
              <a:t>они в абсолютном единстве (разовьет Джордано Бруно). </a:t>
            </a:r>
          </a:p>
        </p:txBody>
      </p:sp>
    </p:spTree>
    <p:extLst>
      <p:ext uri="{BB962C8B-B14F-4D97-AF65-F5344CB8AC3E}">
        <p14:creationId xmlns:p14="http://schemas.microsoft.com/office/powerpoint/2010/main" val="41465030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a:defRPr/>
            </a:pPr>
            <a:r>
              <a:rPr lang="ru-RU" dirty="0"/>
              <a:t>Учение о бесконечности Вселенной</a:t>
            </a:r>
          </a:p>
        </p:txBody>
      </p:sp>
      <p:sp>
        <p:nvSpPr>
          <p:cNvPr id="26627" name="Rectangle 3"/>
          <p:cNvSpPr>
            <a:spLocks noGrp="1" noChangeArrowheads="1"/>
          </p:cNvSpPr>
          <p:nvPr>
            <p:ph idx="1"/>
          </p:nvPr>
        </p:nvSpPr>
        <p:spPr/>
        <p:txBody>
          <a:bodyPr/>
          <a:lstStyle/>
          <a:p>
            <a:pPr>
              <a:lnSpc>
                <a:spcPct val="90000"/>
              </a:lnSpc>
            </a:pPr>
            <a:r>
              <a:rPr lang="ru-RU" altLang="ru-RU" sz="2100"/>
              <a:t>2. Абсолютный максимум бесконечен, следовательно Вселенная бесконечна и едина. </a:t>
            </a:r>
          </a:p>
          <a:p>
            <a:pPr>
              <a:lnSpc>
                <a:spcPct val="90000"/>
              </a:lnSpc>
            </a:pPr>
            <a:r>
              <a:rPr lang="ru-RU" altLang="ru-RU" sz="2100"/>
              <a:t>У бесконечности нет центра! </a:t>
            </a:r>
          </a:p>
          <a:p>
            <a:pPr lvl="1">
              <a:lnSpc>
                <a:spcPct val="90000"/>
              </a:lnSpc>
            </a:pPr>
            <a:r>
              <a:rPr lang="ru-RU" altLang="ru-RU" sz="1500"/>
              <a:t>«Машина мира как будто имеет свой центр повсюду, а окружность нигде». </a:t>
            </a:r>
          </a:p>
          <a:p>
            <a:pPr>
              <a:lnSpc>
                <a:spcPct val="90000"/>
              </a:lnSpc>
            </a:pPr>
            <a:r>
              <a:rPr lang="ru-RU" altLang="ru-RU" sz="2100"/>
              <a:t>Следовательно, Земля не находится в центре мира. </a:t>
            </a:r>
            <a:br>
              <a:rPr lang="ru-RU" altLang="ru-RU" sz="2100"/>
            </a:br>
            <a:endParaRPr lang="ru-RU" altLang="ru-RU" sz="2100"/>
          </a:p>
        </p:txBody>
      </p:sp>
    </p:spTree>
    <p:extLst>
      <p:ext uri="{BB962C8B-B14F-4D97-AF65-F5344CB8AC3E}">
        <p14:creationId xmlns:p14="http://schemas.microsoft.com/office/powerpoint/2010/main" val="32639775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pPr>
              <a:defRPr/>
            </a:pPr>
            <a:r>
              <a:rPr lang="ru-RU" sz="3000" dirty="0"/>
              <a:t>Понятие максимума и минимума</a:t>
            </a:r>
          </a:p>
        </p:txBody>
      </p:sp>
      <p:sp>
        <p:nvSpPr>
          <p:cNvPr id="24579" name="Rectangle 3"/>
          <p:cNvSpPr>
            <a:spLocks noGrp="1" noChangeArrowheads="1"/>
          </p:cNvSpPr>
          <p:nvPr>
            <p:ph idx="1"/>
          </p:nvPr>
        </p:nvSpPr>
        <p:spPr/>
        <p:txBody>
          <a:bodyPr/>
          <a:lstStyle/>
          <a:p>
            <a:pPr>
              <a:lnSpc>
                <a:spcPct val="80000"/>
              </a:lnSpc>
            </a:pPr>
            <a:r>
              <a:rPr lang="ru-RU" altLang="ru-RU" sz="2100" dirty="0"/>
              <a:t>Сочинение «Об ученом незнании» </a:t>
            </a:r>
          </a:p>
          <a:p>
            <a:pPr>
              <a:lnSpc>
                <a:spcPct val="80000"/>
              </a:lnSpc>
            </a:pPr>
            <a:r>
              <a:rPr lang="ru-RU" altLang="ru-RU" sz="2100" dirty="0"/>
              <a:t>Единое и бесконечное — это одно и то же.</a:t>
            </a:r>
          </a:p>
          <a:p>
            <a:pPr>
              <a:lnSpc>
                <a:spcPct val="80000"/>
              </a:lnSpc>
            </a:pPr>
            <a:r>
              <a:rPr lang="ru-RU" altLang="ru-RU" sz="2100" dirty="0"/>
              <a:t>Понятие максимума и минимума, т. е. «наибольшего» и «наименьшего», которые у него оказываются совпадающими противоположностями. </a:t>
            </a:r>
          </a:p>
          <a:p>
            <a:pPr>
              <a:lnSpc>
                <a:spcPct val="80000"/>
              </a:lnSpc>
            </a:pPr>
            <a:r>
              <a:rPr lang="ru-RU" altLang="ru-RU" sz="2100" dirty="0"/>
              <a:t>Максимум есть бог. «Все совпадает с богом…». </a:t>
            </a:r>
          </a:p>
          <a:p>
            <a:pPr>
              <a:lnSpc>
                <a:spcPct val="80000"/>
              </a:lnSpc>
            </a:pPr>
            <a:r>
              <a:rPr lang="ru-RU" altLang="ru-RU" sz="2100" dirty="0"/>
              <a:t>Абсолютный максимум и есть Вселенная. </a:t>
            </a:r>
          </a:p>
        </p:txBody>
      </p:sp>
    </p:spTree>
    <p:extLst>
      <p:ext uri="{BB962C8B-B14F-4D97-AF65-F5344CB8AC3E}">
        <p14:creationId xmlns:p14="http://schemas.microsoft.com/office/powerpoint/2010/main" val="33004224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pPr>
              <a:defRPr/>
            </a:pPr>
            <a:r>
              <a:rPr lang="ru-RU" dirty="0"/>
              <a:t>Учение о движении</a:t>
            </a:r>
          </a:p>
        </p:txBody>
      </p:sp>
      <p:sp>
        <p:nvSpPr>
          <p:cNvPr id="27651" name="Rectangle 3"/>
          <p:cNvSpPr>
            <a:spLocks noGrp="1" noChangeArrowheads="1"/>
          </p:cNvSpPr>
          <p:nvPr>
            <p:ph idx="1"/>
          </p:nvPr>
        </p:nvSpPr>
        <p:spPr/>
        <p:txBody>
          <a:bodyPr/>
          <a:lstStyle/>
          <a:p>
            <a:pPr>
              <a:lnSpc>
                <a:spcPct val="80000"/>
              </a:lnSpc>
            </a:pPr>
            <a:r>
              <a:rPr lang="ru-RU" altLang="ru-RU" sz="2400" dirty="0"/>
              <a:t>3. Земля не неподвижна, а движется, как и остальные светила. </a:t>
            </a:r>
          </a:p>
          <a:p>
            <a:pPr>
              <a:lnSpc>
                <a:spcPct val="80000"/>
              </a:lnSpc>
            </a:pPr>
            <a:r>
              <a:rPr lang="ru-RU" altLang="ru-RU" sz="2400" dirty="0"/>
              <a:t>Это – переход к гелиоцентрической системе Коперника, а затем к множественности миров Бруно. </a:t>
            </a:r>
          </a:p>
          <a:p>
            <a:pPr>
              <a:lnSpc>
                <a:spcPct val="80000"/>
              </a:lnSpc>
            </a:pPr>
            <a:r>
              <a:rPr lang="ru-RU" altLang="ru-RU" sz="2400" dirty="0"/>
              <a:t>Движения же мы не замечаем </a:t>
            </a:r>
          </a:p>
          <a:p>
            <a:pPr lvl="2">
              <a:lnSpc>
                <a:spcPct val="80000"/>
              </a:lnSpc>
            </a:pPr>
            <a:r>
              <a:rPr lang="ru-RU" altLang="ru-RU" dirty="0"/>
              <a:t>«как на корабле посреди вод, кто-либо, если б не знал, что вода течет и не видел берегов, то не знал бы что движется». </a:t>
            </a:r>
          </a:p>
          <a:p>
            <a:pPr>
              <a:lnSpc>
                <a:spcPct val="80000"/>
              </a:lnSpc>
            </a:pPr>
            <a:r>
              <a:rPr lang="ru-RU" altLang="ru-RU" sz="2400" dirty="0"/>
              <a:t>Рушится все учение Аристотеля о движении: насильственном и естественном. </a:t>
            </a:r>
          </a:p>
          <a:p>
            <a:pPr>
              <a:lnSpc>
                <a:spcPct val="80000"/>
              </a:lnSpc>
            </a:pPr>
            <a:endParaRPr lang="ru-RU" altLang="ru-RU" sz="1800" dirty="0"/>
          </a:p>
          <a:p>
            <a:pPr>
              <a:lnSpc>
                <a:spcPct val="80000"/>
              </a:lnSpc>
            </a:pPr>
            <a:endParaRPr lang="ru-RU" altLang="ru-RU" sz="1500" dirty="0"/>
          </a:p>
        </p:txBody>
      </p:sp>
    </p:spTree>
    <p:extLst>
      <p:ext uri="{BB962C8B-B14F-4D97-AF65-F5344CB8AC3E}">
        <p14:creationId xmlns:p14="http://schemas.microsoft.com/office/powerpoint/2010/main" val="23597099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Бог и универсум</a:t>
            </a:r>
            <a:endParaRPr lang="ru-RU" dirty="0"/>
          </a:p>
        </p:txBody>
      </p:sp>
      <p:sp>
        <p:nvSpPr>
          <p:cNvPr id="3" name="Объект 2"/>
          <p:cNvSpPr>
            <a:spLocks noGrp="1"/>
          </p:cNvSpPr>
          <p:nvPr>
            <p:ph idx="1"/>
          </p:nvPr>
        </p:nvSpPr>
        <p:spPr/>
        <p:txBody>
          <a:bodyPr>
            <a:normAutofit fontScale="77500" lnSpcReduction="20000"/>
          </a:bodyPr>
          <a:lstStyle/>
          <a:p>
            <a:pPr marL="447485" indent="-385763">
              <a:buAutoNum type="arabicParenR"/>
            </a:pPr>
            <a:r>
              <a:rPr lang="ru-RU" b="1" dirty="0" smtClean="0"/>
              <a:t>Компликация</a:t>
            </a:r>
            <a:r>
              <a:rPr lang="ru-RU" dirty="0" smtClean="0"/>
              <a:t>: Бог </a:t>
            </a:r>
            <a:r>
              <a:rPr lang="ru-RU" dirty="0"/>
              <a:t>содержит в себе все вещи (в качестве максимума всех максимумов) , и, поэтому, можно говорить что "складывает" (включает) все вещи. </a:t>
            </a:r>
            <a:br>
              <a:rPr lang="ru-RU" dirty="0"/>
            </a:br>
            <a:endParaRPr lang="ru-RU" dirty="0" smtClean="0"/>
          </a:p>
          <a:p>
            <a:pPr marL="447485" indent="-385763">
              <a:buAutoNum type="arabicParenR"/>
            </a:pPr>
            <a:r>
              <a:rPr lang="ru-RU" dirty="0" smtClean="0"/>
              <a:t> </a:t>
            </a:r>
            <a:r>
              <a:rPr lang="ru-RU" b="1" dirty="0" smtClean="0"/>
              <a:t>Экспликация</a:t>
            </a:r>
            <a:r>
              <a:rPr lang="ru-RU" dirty="0" smtClean="0"/>
              <a:t>. Бог </a:t>
            </a:r>
            <a:r>
              <a:rPr lang="ru-RU" dirty="0"/>
              <a:t>во всех вещах то, что они </a:t>
            </a:r>
            <a:r>
              <a:rPr lang="ru-RU" dirty="0" smtClean="0"/>
              <a:t>есть, универсум является </a:t>
            </a:r>
            <a:r>
              <a:rPr lang="ru-RU" dirty="0"/>
              <a:t>"образом" Абсолюта</a:t>
            </a:r>
            <a:r>
              <a:rPr lang="ru-RU" dirty="0" smtClean="0"/>
              <a:t>.</a:t>
            </a:r>
          </a:p>
          <a:p>
            <a:pPr marL="447485" indent="-385763">
              <a:buAutoNum type="arabicParenR"/>
            </a:pPr>
            <a:endParaRPr lang="ru-RU" dirty="0" smtClean="0"/>
          </a:p>
          <a:p>
            <a:pPr marL="447485" indent="-385763">
              <a:buAutoNum type="arabicParenR"/>
            </a:pPr>
            <a:r>
              <a:rPr lang="ru-RU" b="1" dirty="0" smtClean="0"/>
              <a:t>Контракция</a:t>
            </a:r>
            <a:r>
              <a:rPr lang="ru-RU" dirty="0" smtClean="0"/>
              <a:t>  Бог </a:t>
            </a:r>
            <a:r>
              <a:rPr lang="ru-RU" dirty="0"/>
              <a:t>в универсуме является "контрактом", в котором единство "договаривается" (проявляет себя) во множественности, простота в сложности, покой в движении, вечность в чередовании </a:t>
            </a:r>
            <a:r>
              <a:rPr lang="ru-RU" dirty="0" smtClean="0"/>
              <a:t>времени. </a:t>
            </a:r>
            <a:endParaRPr lang="ru-RU" dirty="0"/>
          </a:p>
        </p:txBody>
      </p:sp>
    </p:spTree>
    <p:extLst>
      <p:ext uri="{BB962C8B-B14F-4D97-AF65-F5344CB8AC3E}">
        <p14:creationId xmlns:p14="http://schemas.microsoft.com/office/powerpoint/2010/main" val="1820133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Человек как микрокосм</a:t>
            </a:r>
            <a:endParaRPr lang="ru-RU" dirty="0"/>
          </a:p>
        </p:txBody>
      </p:sp>
      <p:sp>
        <p:nvSpPr>
          <p:cNvPr id="3" name="Объект 2"/>
          <p:cNvSpPr>
            <a:spLocks noGrp="1"/>
          </p:cNvSpPr>
          <p:nvPr>
            <p:ph idx="1"/>
          </p:nvPr>
        </p:nvSpPr>
        <p:spPr/>
        <p:txBody>
          <a:bodyPr/>
          <a:lstStyle/>
          <a:p>
            <a:r>
              <a:rPr lang="ru-RU" dirty="0" smtClean="0"/>
              <a:t>на онтологическом уровне - </a:t>
            </a:r>
            <a:r>
              <a:rPr lang="ru-RU" dirty="0"/>
              <a:t>он "связывает" все вещи (в этом смысле является микрокосмом любая </a:t>
            </a:r>
            <a:r>
              <a:rPr lang="ru-RU" dirty="0" smtClean="0"/>
              <a:t>вещь)</a:t>
            </a:r>
          </a:p>
          <a:p>
            <a:r>
              <a:rPr lang="ru-RU" dirty="0" smtClean="0"/>
              <a:t>на </a:t>
            </a:r>
            <a:r>
              <a:rPr lang="ru-RU" dirty="0"/>
              <a:t>специальном </a:t>
            </a:r>
            <a:r>
              <a:rPr lang="ru-RU"/>
              <a:t>онтологическом </a:t>
            </a:r>
            <a:r>
              <a:rPr lang="ru-RU" smtClean="0"/>
              <a:t>уровне - он </a:t>
            </a:r>
            <a:r>
              <a:rPr lang="ru-RU" dirty="0"/>
              <a:t>обладает разумом и сознанием, и с познавательной точки зрения, включает в себя образы всех вещей.</a:t>
            </a:r>
          </a:p>
        </p:txBody>
      </p:sp>
    </p:spTree>
    <p:extLst>
      <p:ext uri="{BB962C8B-B14F-4D97-AF65-F5344CB8AC3E}">
        <p14:creationId xmlns:p14="http://schemas.microsoft.com/office/powerpoint/2010/main" val="3265746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1560" y="-94828"/>
            <a:ext cx="8229600" cy="949854"/>
          </a:xfrm>
        </p:spPr>
        <p:txBody>
          <a:bodyPr/>
          <a:lstStyle/>
          <a:p>
            <a:pPr>
              <a:defRPr/>
            </a:pPr>
            <a:r>
              <a:rPr lang="ru-RU" sz="3000" dirty="0"/>
              <a:t>Коперник  Николай (1473-1543</a:t>
            </a:r>
            <a:r>
              <a:rPr lang="ru-RU" sz="3000" dirty="0">
                <a:solidFill>
                  <a:schemeClr val="tx2">
                    <a:satMod val="130000"/>
                  </a:schemeClr>
                </a:solidFill>
              </a:rPr>
              <a:t>)</a:t>
            </a:r>
          </a:p>
        </p:txBody>
      </p:sp>
      <p:sp>
        <p:nvSpPr>
          <p:cNvPr id="30723" name="Rectangle 4"/>
          <p:cNvSpPr>
            <a:spLocks noGrp="1" noChangeArrowheads="1"/>
          </p:cNvSpPr>
          <p:nvPr>
            <p:ph sz="half" idx="1"/>
          </p:nvPr>
        </p:nvSpPr>
        <p:spPr>
          <a:xfrm>
            <a:off x="457201" y="1714500"/>
            <a:ext cx="4043363" cy="3086100"/>
          </a:xfrm>
        </p:spPr>
        <p:txBody>
          <a:bodyPr/>
          <a:lstStyle/>
          <a:p>
            <a:endParaRPr lang="ru-RU" altLang="ru-RU" sz="2100" dirty="0"/>
          </a:p>
        </p:txBody>
      </p:sp>
      <p:sp>
        <p:nvSpPr>
          <p:cNvPr id="30724" name="Rectangle 3"/>
          <p:cNvSpPr>
            <a:spLocks noGrp="1" noChangeArrowheads="1"/>
          </p:cNvSpPr>
          <p:nvPr>
            <p:ph type="body" sz="half" idx="2"/>
          </p:nvPr>
        </p:nvSpPr>
        <p:spPr>
          <a:xfrm>
            <a:off x="4645026" y="1714500"/>
            <a:ext cx="4041775" cy="3086100"/>
          </a:xfrm>
        </p:spPr>
        <p:txBody>
          <a:bodyPr/>
          <a:lstStyle/>
          <a:p>
            <a:r>
              <a:rPr lang="ru-RU" altLang="ru-RU" sz="2100"/>
              <a:t>Польский астроном, создатель гелиоцентрической системы мира, положивший начало современному представлению. </a:t>
            </a:r>
          </a:p>
          <a:p>
            <a:endParaRPr lang="ru-RU" altLang="ru-RU" sz="2100"/>
          </a:p>
          <a:p>
            <a:endParaRPr lang="ru-RU" altLang="ru-RU" sz="1350"/>
          </a:p>
        </p:txBody>
      </p:sp>
      <p:pic>
        <p:nvPicPr>
          <p:cNvPr id="30725" name="Picture 6" descr="1141402129_ton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898" y="1714500"/>
            <a:ext cx="30480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7953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pPr>
              <a:defRPr/>
            </a:pPr>
            <a:r>
              <a:rPr lang="ru-RU" sz="3000" dirty="0"/>
              <a:t>Гелиоцентрическая система Николая Коперника</a:t>
            </a:r>
          </a:p>
        </p:txBody>
      </p:sp>
      <p:sp>
        <p:nvSpPr>
          <p:cNvPr id="387075" name="Rectangle 3"/>
          <p:cNvSpPr>
            <a:spLocks noGrp="1" noChangeArrowheads="1"/>
          </p:cNvSpPr>
          <p:nvPr>
            <p:ph type="body" sz="half" idx="1"/>
          </p:nvPr>
        </p:nvSpPr>
        <p:spPr>
          <a:xfrm>
            <a:off x="228601" y="1714500"/>
            <a:ext cx="4271963" cy="3086100"/>
          </a:xfrm>
        </p:spPr>
        <p:txBody>
          <a:bodyPr>
            <a:normAutofit/>
          </a:bodyPr>
          <a:lstStyle/>
          <a:p>
            <a:pPr marL="274320" indent="-212598">
              <a:buFont typeface="Wingdings 2"/>
              <a:buChar char=""/>
              <a:defRPr/>
            </a:pPr>
            <a:r>
              <a:rPr lang="ru-RU" sz="1800" dirty="0"/>
              <a:t>Совершил переворот в естествознании, отказавшись от принятого в течение многих веков учения о центральном положении Земли</a:t>
            </a:r>
          </a:p>
          <a:p>
            <a:pPr marL="274320" indent="-212598">
              <a:buFont typeface="Wingdings 2"/>
              <a:buChar char=""/>
              <a:defRPr/>
            </a:pPr>
            <a:r>
              <a:rPr lang="ru-RU" sz="1800" dirty="0"/>
              <a:t>Объяснил видимые движения небесных светил вращением Земли вокруг оси и обращением планет вокруг Солнца. </a:t>
            </a:r>
          </a:p>
        </p:txBody>
      </p:sp>
      <p:sp>
        <p:nvSpPr>
          <p:cNvPr id="32772" name="Rectangle 4"/>
          <p:cNvSpPr>
            <a:spLocks noGrp="1" noChangeArrowheads="1"/>
          </p:cNvSpPr>
          <p:nvPr>
            <p:ph sz="half" idx="2"/>
          </p:nvPr>
        </p:nvSpPr>
        <p:spPr>
          <a:xfrm>
            <a:off x="4645026" y="1714500"/>
            <a:ext cx="4041775" cy="3086100"/>
          </a:xfrm>
        </p:spPr>
        <p:txBody>
          <a:bodyPr/>
          <a:lstStyle/>
          <a:p>
            <a:pPr>
              <a:lnSpc>
                <a:spcPct val="90000"/>
              </a:lnSpc>
            </a:pPr>
            <a:endParaRPr lang="ru-RU" altLang="ru-RU" sz="1500"/>
          </a:p>
        </p:txBody>
      </p:sp>
      <p:pic>
        <p:nvPicPr>
          <p:cNvPr id="32773" name="Picture 5" descr="geliocent_kopern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428750"/>
            <a:ext cx="45720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rc_mi" descr="Описание: Описание: http://ig3.mirtesen.ru/images/upload/20583749223/big.jpeg?2009072017075179453604">
            <a:hlinkClick r:id="rId4"/>
          </p:cNvPr>
          <p:cNvPicPr/>
          <p:nvPr/>
        </p:nvPicPr>
        <p:blipFill>
          <a:blip r:embed="rId5" cstate="print"/>
          <a:srcRect/>
          <a:stretch>
            <a:fillRect/>
          </a:stretch>
        </p:blipFill>
        <p:spPr bwMode="auto">
          <a:xfrm>
            <a:off x="971600" y="4439716"/>
            <a:ext cx="2018423" cy="1024461"/>
          </a:xfrm>
          <a:prstGeom prst="rect">
            <a:avLst/>
          </a:prstGeom>
          <a:noFill/>
          <a:ln w="9525">
            <a:noFill/>
            <a:miter lim="800000"/>
            <a:headEnd/>
            <a:tailEnd/>
          </a:ln>
        </p:spPr>
      </p:pic>
    </p:spTree>
    <p:extLst>
      <p:ext uri="{BB962C8B-B14F-4D97-AF65-F5344CB8AC3E}">
        <p14:creationId xmlns:p14="http://schemas.microsoft.com/office/powerpoint/2010/main" val="8228513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a:defRPr/>
            </a:pPr>
            <a:r>
              <a:rPr lang="ru-RU" sz="2100" dirty="0"/>
              <a:t>Семь постулатов или аксиом в «Малом комментарии относительно установленных гипотез о небесных движениях»</a:t>
            </a:r>
          </a:p>
        </p:txBody>
      </p:sp>
      <p:sp>
        <p:nvSpPr>
          <p:cNvPr id="33795" name="Rectangle 3"/>
          <p:cNvSpPr>
            <a:spLocks noGrp="1" noChangeArrowheads="1"/>
          </p:cNvSpPr>
          <p:nvPr>
            <p:ph idx="1"/>
          </p:nvPr>
        </p:nvSpPr>
        <p:spPr>
          <a:xfrm>
            <a:off x="457200" y="1485900"/>
            <a:ext cx="8229600" cy="3829050"/>
          </a:xfrm>
        </p:spPr>
        <p:txBody>
          <a:bodyPr/>
          <a:lstStyle/>
          <a:p>
            <a:pPr>
              <a:lnSpc>
                <a:spcPct val="80000"/>
              </a:lnSpc>
            </a:pPr>
            <a:endParaRPr lang="ru-RU" altLang="ru-RU" sz="2100" dirty="0"/>
          </a:p>
          <a:p>
            <a:pPr>
              <a:lnSpc>
                <a:spcPct val="80000"/>
              </a:lnSpc>
            </a:pPr>
            <a:r>
              <a:rPr lang="ru-RU" altLang="ru-RU" sz="2100" dirty="0"/>
              <a:t>1. Не существует одного центра для всех небесных орбит или сфер. </a:t>
            </a:r>
            <a:br>
              <a:rPr lang="ru-RU" altLang="ru-RU" sz="2100" dirty="0"/>
            </a:br>
            <a:r>
              <a:rPr lang="ru-RU" altLang="ru-RU" sz="2100" dirty="0"/>
              <a:t>2. Центр Земли не является центром мира, но только центром тяготения и центром лунной орбиты. </a:t>
            </a:r>
            <a:br>
              <a:rPr lang="ru-RU" altLang="ru-RU" sz="2100" dirty="0"/>
            </a:br>
            <a:r>
              <a:rPr lang="ru-RU" altLang="ru-RU" sz="2100" dirty="0"/>
              <a:t>3. Все сферы движутся вокруг Солнца, расположенного как бы в середине всего, так что около Солнца находится центр мира </a:t>
            </a:r>
            <a:br>
              <a:rPr lang="ru-RU" altLang="ru-RU" sz="2100" dirty="0"/>
            </a:br>
            <a:r>
              <a:rPr lang="ru-RU" altLang="ru-RU" sz="2100" dirty="0"/>
              <a:t>4. Отношение, которое расстояние между Солнцем и Землей имеет к высоте небесной тверди, меньше отношения радиуса Земли к ее расстоянию от Солнца, так что по сравнению с высотой тверди оно будет даже неощутимым. </a:t>
            </a:r>
          </a:p>
        </p:txBody>
      </p:sp>
    </p:spTree>
    <p:extLst>
      <p:ext uri="{BB962C8B-B14F-4D97-AF65-F5344CB8AC3E}">
        <p14:creationId xmlns:p14="http://schemas.microsoft.com/office/powerpoint/2010/main" val="29816466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457200" y="685800"/>
            <a:ext cx="8229600" cy="4114800"/>
          </a:xfrm>
        </p:spPr>
        <p:txBody>
          <a:bodyPr>
            <a:normAutofit/>
          </a:bodyPr>
          <a:lstStyle/>
          <a:p>
            <a:pPr marL="61722" indent="0">
              <a:lnSpc>
                <a:spcPct val="80000"/>
              </a:lnSpc>
              <a:buNone/>
              <a:defRPr/>
            </a:pPr>
            <a:r>
              <a:rPr lang="ru-RU" sz="2100" dirty="0" smtClean="0"/>
              <a:t>5 </a:t>
            </a:r>
            <a:r>
              <a:rPr lang="ru-RU" sz="2100" dirty="0"/>
              <a:t>Все движения, замечающиеся у небесной тверди, принадлежат не ей самой, но </a:t>
            </a:r>
            <a:r>
              <a:rPr lang="ru-RU" sz="2100" dirty="0" smtClean="0"/>
              <a:t>Земле</a:t>
            </a:r>
            <a:r>
              <a:rPr lang="ru-RU" sz="2100" dirty="0"/>
              <a:t>. Именно Земля с ближайшими к ней стихиями вся вращается в суточном движении вокруг неизменных своих полюсов, причем твердь и самое высшее небо остаются все время неподвижными. </a:t>
            </a:r>
          </a:p>
          <a:p>
            <a:pPr marL="61722" indent="0">
              <a:lnSpc>
                <a:spcPct val="80000"/>
              </a:lnSpc>
              <a:buNone/>
              <a:defRPr/>
            </a:pPr>
            <a:r>
              <a:rPr lang="ru-RU" sz="2100" dirty="0"/>
              <a:t/>
            </a:r>
            <a:br>
              <a:rPr lang="ru-RU" sz="2100" dirty="0"/>
            </a:br>
            <a:r>
              <a:rPr lang="ru-RU" sz="2100" dirty="0"/>
              <a:t>6. Все замечаемые нами у Солнца движения не свойственны ему, но принадлежат Земле и нашей сфере, вместе с которой мы вращаемся вокруг Солнца, как и всякая другая планета; таким образом, Земля имеет несколько движений </a:t>
            </a:r>
          </a:p>
          <a:p>
            <a:pPr marL="61722" indent="0">
              <a:lnSpc>
                <a:spcPct val="80000"/>
              </a:lnSpc>
              <a:buNone/>
              <a:defRPr/>
            </a:pPr>
            <a:r>
              <a:rPr lang="ru-RU" sz="2100" dirty="0"/>
              <a:t/>
            </a:r>
            <a:br>
              <a:rPr lang="ru-RU" sz="2100" dirty="0"/>
            </a:br>
            <a:r>
              <a:rPr lang="ru-RU" sz="2100" dirty="0"/>
              <a:t>7. Кажущиеся прямые и попятные движения планет принадлежат не им, но Земле. Таким образом, одно это ее движение достаточно для объяснения большого числа видимых в небе неравномерностей” </a:t>
            </a:r>
          </a:p>
        </p:txBody>
      </p:sp>
    </p:spTree>
    <p:extLst>
      <p:ext uri="{BB962C8B-B14F-4D97-AF65-F5344CB8AC3E}">
        <p14:creationId xmlns:p14="http://schemas.microsoft.com/office/powerpoint/2010/main" val="7990433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ru-RU" sz="2000" dirty="0">
                <a:solidFill>
                  <a:schemeClr val="tx2">
                    <a:satMod val="130000"/>
                  </a:schemeClr>
                </a:solidFill>
              </a:rPr>
              <a:t>Бруно Джордано (1548-1600</a:t>
            </a:r>
            <a:r>
              <a:rPr lang="ru-RU" dirty="0">
                <a:solidFill>
                  <a:schemeClr val="tx2">
                    <a:satMod val="130000"/>
                  </a:schemeClr>
                </a:solidFill>
              </a:rPr>
              <a:t>)</a:t>
            </a:r>
          </a:p>
        </p:txBody>
      </p:sp>
      <p:sp>
        <p:nvSpPr>
          <p:cNvPr id="35843" name="Rectangle 3"/>
          <p:cNvSpPr>
            <a:spLocks noGrp="1" noChangeArrowheads="1"/>
          </p:cNvSpPr>
          <p:nvPr>
            <p:ph type="body" sz="half" idx="1"/>
          </p:nvPr>
        </p:nvSpPr>
        <p:spPr>
          <a:xfrm>
            <a:off x="457201" y="1714500"/>
            <a:ext cx="4727575" cy="3086100"/>
          </a:xfrm>
        </p:spPr>
        <p:txBody>
          <a:bodyPr/>
          <a:lstStyle/>
          <a:p>
            <a:r>
              <a:rPr lang="ru-RU" altLang="ru-RU" sz="1800" dirty="0"/>
              <a:t>Итальянский философ-пантеист и поэт. Развивает идеи </a:t>
            </a:r>
            <a:r>
              <a:rPr lang="ru-RU" altLang="ru-RU" sz="1800" dirty="0" err="1"/>
              <a:t>Н.Кузанского</a:t>
            </a:r>
            <a:r>
              <a:rPr lang="ru-RU" altLang="ru-RU" sz="1800" dirty="0"/>
              <a:t> и Н. Коперника</a:t>
            </a:r>
          </a:p>
          <a:p>
            <a:endParaRPr lang="ru-RU" altLang="ru-RU" sz="1800" dirty="0"/>
          </a:p>
          <a:p>
            <a:r>
              <a:rPr lang="ru-RU" altLang="ru-RU" sz="1800" dirty="0"/>
              <a:t>«О причине, начале и едином»</a:t>
            </a:r>
          </a:p>
          <a:p>
            <a:r>
              <a:rPr lang="ru-RU" altLang="ru-RU" sz="1800" dirty="0"/>
              <a:t>«О бесконечности, Вселенной и мирах»</a:t>
            </a:r>
          </a:p>
          <a:p>
            <a:endParaRPr lang="ru-RU" altLang="ru-RU" sz="1800" dirty="0"/>
          </a:p>
        </p:txBody>
      </p:sp>
      <p:sp>
        <p:nvSpPr>
          <p:cNvPr id="35844" name="Rectangle 4"/>
          <p:cNvSpPr>
            <a:spLocks noGrp="1" noChangeArrowheads="1"/>
          </p:cNvSpPr>
          <p:nvPr>
            <p:ph sz="half" idx="2"/>
          </p:nvPr>
        </p:nvSpPr>
        <p:spPr>
          <a:xfrm>
            <a:off x="5489576" y="1714500"/>
            <a:ext cx="3197225" cy="3086100"/>
          </a:xfrm>
        </p:spPr>
        <p:txBody>
          <a:bodyPr/>
          <a:lstStyle/>
          <a:p>
            <a:pPr>
              <a:lnSpc>
                <a:spcPct val="80000"/>
              </a:lnSpc>
            </a:pPr>
            <a:endParaRPr lang="ru-RU" altLang="ru-RU" sz="1200"/>
          </a:p>
        </p:txBody>
      </p:sp>
      <p:pic>
        <p:nvPicPr>
          <p:cNvPr id="35845" name="Picture 6" descr="Giordano_Bru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576" y="1714500"/>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7081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7259"/>
            <a:ext cx="8352928" cy="3831818"/>
          </a:xfrm>
          <a:prstGeom prst="rect">
            <a:avLst/>
          </a:prstGeom>
        </p:spPr>
        <p:txBody>
          <a:bodyPr wrap="square">
            <a:spAutoFit/>
          </a:bodyPr>
          <a:lstStyle/>
          <a:p>
            <a:pPr>
              <a:lnSpc>
                <a:spcPct val="90000"/>
              </a:lnSpc>
            </a:pPr>
            <a:r>
              <a:rPr lang="ru-RU" altLang="ru-RU" dirty="0"/>
              <a:t>Объединил философско-космологическую концепцию Николая Кузанского с астрономическими выводами теории Коперника </a:t>
            </a:r>
          </a:p>
          <a:p>
            <a:pPr>
              <a:lnSpc>
                <a:spcPct val="90000"/>
              </a:lnSpc>
            </a:pPr>
            <a:r>
              <a:rPr lang="ru-RU" altLang="ru-RU" dirty="0"/>
              <a:t>Создал свою естественно-философскую картину бесконечной изотропной Вселенной с множеством обитаемых планетных миров </a:t>
            </a:r>
          </a:p>
          <a:p>
            <a:pPr lvl="1">
              <a:lnSpc>
                <a:spcPct val="90000"/>
              </a:lnSpc>
            </a:pPr>
            <a:endParaRPr lang="ru-RU" altLang="ru-RU" dirty="0"/>
          </a:p>
          <a:p>
            <a:pPr lvl="1">
              <a:lnSpc>
                <a:spcPct val="90000"/>
              </a:lnSpc>
            </a:pPr>
            <a:endParaRPr lang="ru-RU" altLang="ru-RU" dirty="0"/>
          </a:p>
          <a:p>
            <a:pPr lvl="1">
              <a:lnSpc>
                <a:spcPct val="90000"/>
              </a:lnSpc>
            </a:pPr>
            <a:r>
              <a:rPr lang="ru-RU" altLang="ru-RU" dirty="0"/>
              <a:t>"...единое безмерное пространство, лоно которого содержит все... в котором все пробегает и движется... В нем - бесчисленные звезды, созвездия, шары, солнца и земли, чувственно воспринимаемые; разумом мы заключаем о бесчисленном множестве других. Все они имеют свои собственные движения, независимые от того мирового движения, видимость которого вызывается движением Земли... одни кружатся вокруг других... Поверхность нашей Земли меняется, только через большие промежутки времени эпох и столетий, в течении которых моря превращаются в континенты, а континенты в моря..."</a:t>
            </a:r>
          </a:p>
        </p:txBody>
      </p:sp>
    </p:spTree>
    <p:extLst>
      <p:ext uri="{BB962C8B-B14F-4D97-AF65-F5344CB8AC3E}">
        <p14:creationId xmlns:p14="http://schemas.microsoft.com/office/powerpoint/2010/main" val="1188906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defRPr/>
            </a:pPr>
            <a:r>
              <a:rPr lang="ru-RU" b="1">
                <a:solidFill>
                  <a:schemeClr val="tx2">
                    <a:satMod val="130000"/>
                  </a:schemeClr>
                </a:solidFill>
              </a:rPr>
              <a:t>Иоганн Кеплер</a:t>
            </a:r>
            <a:r>
              <a:rPr lang="ru-RU">
                <a:solidFill>
                  <a:schemeClr val="tx2">
                    <a:satMod val="130000"/>
                  </a:schemeClr>
                </a:solidFill>
              </a:rPr>
              <a:t> (1571-1630)</a:t>
            </a:r>
          </a:p>
        </p:txBody>
      </p:sp>
      <p:sp>
        <p:nvSpPr>
          <p:cNvPr id="43011" name="Rectangle 3"/>
          <p:cNvSpPr>
            <a:spLocks noGrp="1" noChangeArrowheads="1"/>
          </p:cNvSpPr>
          <p:nvPr>
            <p:ph type="body" sz="half" idx="1"/>
          </p:nvPr>
        </p:nvSpPr>
        <p:spPr>
          <a:xfrm>
            <a:off x="457201" y="1714500"/>
            <a:ext cx="4043363" cy="3086100"/>
          </a:xfrm>
        </p:spPr>
        <p:txBody>
          <a:bodyPr>
            <a:normAutofit fontScale="55000" lnSpcReduction="20000"/>
          </a:bodyPr>
          <a:lstStyle/>
          <a:p>
            <a:pPr>
              <a:lnSpc>
                <a:spcPct val="80000"/>
              </a:lnSpc>
            </a:pPr>
            <a:r>
              <a:rPr lang="ru-RU" altLang="ru-RU" dirty="0" smtClean="0"/>
              <a:t>Ученик Тихо Браге, использовал данные многолетних наблюдений Марса в создании теории движения планет. </a:t>
            </a:r>
          </a:p>
          <a:p>
            <a:r>
              <a:rPr lang="ru-RU" altLang="ru-RU" dirty="0"/>
              <a:t>1618-21 гг. книга "Сокращение </a:t>
            </a:r>
            <a:r>
              <a:rPr lang="ru-RU" altLang="ru-RU" dirty="0" err="1"/>
              <a:t>коперниковой</a:t>
            </a:r>
            <a:r>
              <a:rPr lang="ru-RU" altLang="ru-RU" dirty="0"/>
              <a:t> астрономии", которую церковь </a:t>
            </a:r>
            <a:r>
              <a:rPr lang="ru-RU" altLang="ru-RU" dirty="0" smtClean="0"/>
              <a:t>запретила </a:t>
            </a:r>
            <a:r>
              <a:rPr lang="ru-RU" altLang="ru-RU" dirty="0"/>
              <a:t>(до 1818 года!). </a:t>
            </a:r>
          </a:p>
          <a:p>
            <a:r>
              <a:rPr lang="ru-RU" altLang="ru-RU" dirty="0"/>
              <a:t>В 1611 году И. Кеплер предложил новую оптическую схему телескопа, используемую во всех современных телескопах-рефракторах. </a:t>
            </a:r>
          </a:p>
          <a:p>
            <a:pPr>
              <a:lnSpc>
                <a:spcPct val="80000"/>
              </a:lnSpc>
            </a:pPr>
            <a:endParaRPr lang="ru-RU" altLang="ru-RU" dirty="0" smtClean="0"/>
          </a:p>
        </p:txBody>
      </p:sp>
      <p:sp>
        <p:nvSpPr>
          <p:cNvPr id="43012" name="Rectangle 4"/>
          <p:cNvSpPr>
            <a:spLocks noGrp="1" noChangeArrowheads="1"/>
          </p:cNvSpPr>
          <p:nvPr>
            <p:ph sz="half" idx="2"/>
          </p:nvPr>
        </p:nvSpPr>
        <p:spPr>
          <a:xfrm>
            <a:off x="4645026" y="1714500"/>
            <a:ext cx="4041775" cy="3086100"/>
          </a:xfrm>
        </p:spPr>
        <p:txBody>
          <a:bodyPr/>
          <a:lstStyle/>
          <a:p>
            <a:endParaRPr lang="ru-RU" altLang="ru-RU" sz="2100"/>
          </a:p>
        </p:txBody>
      </p:sp>
      <p:pic>
        <p:nvPicPr>
          <p:cNvPr id="43013" name="Picture 6" descr="kep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49388"/>
            <a:ext cx="2497508" cy="264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0896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pPr>
              <a:defRPr/>
            </a:pPr>
            <a:r>
              <a:rPr lang="ru-RU" sz="3000" dirty="0"/>
              <a:t>Кеплер сформулировал законы движения планет</a:t>
            </a:r>
          </a:p>
        </p:txBody>
      </p:sp>
      <p:sp>
        <p:nvSpPr>
          <p:cNvPr id="44035" name="Rectangle 3"/>
          <p:cNvSpPr>
            <a:spLocks noGrp="1" noChangeArrowheads="1"/>
          </p:cNvSpPr>
          <p:nvPr>
            <p:ph idx="1"/>
          </p:nvPr>
        </p:nvSpPr>
        <p:spPr/>
        <p:txBody>
          <a:bodyPr/>
          <a:lstStyle/>
          <a:p>
            <a:pPr>
              <a:lnSpc>
                <a:spcPct val="80000"/>
              </a:lnSpc>
            </a:pPr>
            <a:r>
              <a:rPr lang="ru-RU" altLang="ru-RU" sz="2100"/>
              <a:t>1. Все планеты Солнечной системы движутся вокруг Солнца по эллиптическим орбитам, в одном из фокусов которых находится Солнце.</a:t>
            </a:r>
          </a:p>
          <a:p>
            <a:pPr>
              <a:lnSpc>
                <a:spcPct val="80000"/>
              </a:lnSpc>
            </a:pPr>
            <a:r>
              <a:rPr lang="ru-RU" altLang="ru-RU" sz="2100"/>
              <a:t>2. Радиус вектор планеты за одинаковые промежутки времени описывает равные площади: скорость движения планет максимальна в перигелии и минимальна в афелии. </a:t>
            </a:r>
          </a:p>
          <a:p>
            <a:pPr>
              <a:lnSpc>
                <a:spcPct val="80000"/>
              </a:lnSpc>
            </a:pPr>
            <a:r>
              <a:rPr lang="ru-RU" altLang="ru-RU" sz="2100"/>
              <a:t>3. Квадраты звездных периодов обращения планет соотносятся как кубы больших полуосей их орбит: </a:t>
            </a:r>
          </a:p>
        </p:txBody>
      </p:sp>
    </p:spTree>
    <p:extLst>
      <p:ext uri="{BB962C8B-B14F-4D97-AF65-F5344CB8AC3E}">
        <p14:creationId xmlns:p14="http://schemas.microsoft.com/office/powerpoint/2010/main" val="36267530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ru-RU">
                <a:solidFill>
                  <a:schemeClr val="tx2">
                    <a:satMod val="130000"/>
                  </a:schemeClr>
                </a:solidFill>
              </a:rPr>
              <a:t>Галилей Галилео (1564 — 1642)</a:t>
            </a:r>
          </a:p>
        </p:txBody>
      </p:sp>
      <p:sp>
        <p:nvSpPr>
          <p:cNvPr id="55299" name="Rectangle 3"/>
          <p:cNvSpPr>
            <a:spLocks noGrp="1" noChangeArrowheads="1"/>
          </p:cNvSpPr>
          <p:nvPr>
            <p:ph type="body" sz="half" idx="1"/>
          </p:nvPr>
        </p:nvSpPr>
        <p:spPr>
          <a:xfrm>
            <a:off x="457200" y="1714500"/>
            <a:ext cx="4889500" cy="3086100"/>
          </a:xfrm>
        </p:spPr>
        <p:txBody>
          <a:bodyPr/>
          <a:lstStyle/>
          <a:p>
            <a:pPr>
              <a:lnSpc>
                <a:spcPct val="80000"/>
              </a:lnSpc>
            </a:pPr>
            <a:r>
              <a:rPr lang="ru-RU" altLang="ru-RU" sz="3000"/>
              <a:t>Итальянский физик, механик и астроном, один из основоположников естествознания; поэт, филолог, критик.</a:t>
            </a:r>
          </a:p>
        </p:txBody>
      </p:sp>
      <p:sp>
        <p:nvSpPr>
          <p:cNvPr id="55300" name="Rectangle 4"/>
          <p:cNvSpPr>
            <a:spLocks noGrp="1" noChangeArrowheads="1"/>
          </p:cNvSpPr>
          <p:nvPr>
            <p:ph sz="half" idx="2"/>
          </p:nvPr>
        </p:nvSpPr>
        <p:spPr>
          <a:xfrm>
            <a:off x="5489576" y="1714500"/>
            <a:ext cx="3197225" cy="3086100"/>
          </a:xfrm>
        </p:spPr>
        <p:txBody>
          <a:bodyPr/>
          <a:lstStyle/>
          <a:p>
            <a:endParaRPr lang="ru-RU" altLang="ru-RU" sz="2100"/>
          </a:p>
        </p:txBody>
      </p:sp>
      <p:pic>
        <p:nvPicPr>
          <p:cNvPr id="55301" name="Picture 6" descr="galileo_suster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1336" y="1708762"/>
            <a:ext cx="32766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905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769268"/>
            <a:ext cx="6192688" cy="4228850"/>
          </a:xfrm>
          <a:prstGeom prst="rect">
            <a:avLst/>
          </a:prstGeom>
        </p:spPr>
        <p:txBody>
          <a:bodyPr wrap="square">
            <a:spAutoFit/>
          </a:bodyPr>
          <a:lstStyle/>
          <a:p>
            <a:pPr>
              <a:lnSpc>
                <a:spcPct val="80000"/>
              </a:lnSpc>
            </a:pPr>
            <a:r>
              <a:rPr lang="ru-RU" altLang="ru-RU" sz="2800" dirty="0"/>
              <a:t>Боролся против схоластики, считал основой познания опыт. </a:t>
            </a:r>
          </a:p>
          <a:p>
            <a:pPr>
              <a:lnSpc>
                <a:spcPct val="80000"/>
              </a:lnSpc>
            </a:pPr>
            <a:r>
              <a:rPr lang="ru-RU" altLang="ru-RU" sz="2800" dirty="0"/>
              <a:t>Заложил основы современной механики: </a:t>
            </a:r>
          </a:p>
          <a:p>
            <a:pPr lvl="1">
              <a:lnSpc>
                <a:spcPct val="80000"/>
              </a:lnSpc>
            </a:pPr>
            <a:r>
              <a:rPr lang="ru-RU" altLang="ru-RU" sz="2400" dirty="0"/>
              <a:t>выдвинул идею об относительности движения, </a:t>
            </a:r>
          </a:p>
          <a:p>
            <a:pPr lvl="1">
              <a:lnSpc>
                <a:spcPct val="80000"/>
              </a:lnSpc>
            </a:pPr>
            <a:r>
              <a:rPr lang="ru-RU" altLang="ru-RU" sz="2400" dirty="0"/>
              <a:t>установил законы </a:t>
            </a:r>
          </a:p>
          <a:p>
            <a:pPr lvl="2">
              <a:lnSpc>
                <a:spcPct val="80000"/>
              </a:lnSpc>
            </a:pPr>
            <a:r>
              <a:rPr lang="ru-RU" altLang="ru-RU" sz="2000" dirty="0"/>
              <a:t>инерции, </a:t>
            </a:r>
          </a:p>
          <a:p>
            <a:pPr lvl="2">
              <a:lnSpc>
                <a:spcPct val="80000"/>
              </a:lnSpc>
            </a:pPr>
            <a:r>
              <a:rPr lang="ru-RU" altLang="ru-RU" sz="2000" dirty="0"/>
              <a:t>свободного падения</a:t>
            </a:r>
          </a:p>
          <a:p>
            <a:pPr lvl="2">
              <a:lnSpc>
                <a:spcPct val="80000"/>
              </a:lnSpc>
            </a:pPr>
            <a:r>
              <a:rPr lang="ru-RU" altLang="ru-RU" sz="2000" dirty="0"/>
              <a:t>движения тел по наклонной плоскости, </a:t>
            </a:r>
          </a:p>
          <a:p>
            <a:pPr lvl="2">
              <a:lnSpc>
                <a:spcPct val="80000"/>
              </a:lnSpc>
            </a:pPr>
            <a:r>
              <a:rPr lang="ru-RU" altLang="ru-RU" sz="2000" dirty="0"/>
              <a:t>сложения движений; </a:t>
            </a:r>
          </a:p>
          <a:p>
            <a:pPr lvl="1">
              <a:lnSpc>
                <a:spcPct val="80000"/>
              </a:lnSpc>
            </a:pPr>
            <a:r>
              <a:rPr lang="ru-RU" altLang="ru-RU" sz="2400" dirty="0"/>
              <a:t>открыл изохронность колебаний маятника;</a:t>
            </a:r>
          </a:p>
          <a:p>
            <a:pPr lvl="1">
              <a:lnSpc>
                <a:spcPct val="80000"/>
              </a:lnSpc>
            </a:pPr>
            <a:r>
              <a:rPr lang="ru-RU" altLang="ru-RU" sz="2400" dirty="0"/>
              <a:t>первым исследовал прочность балок</a:t>
            </a:r>
            <a:endParaRPr lang="ru-RU" dirty="0"/>
          </a:p>
        </p:txBody>
      </p:sp>
    </p:spTree>
    <p:extLst>
      <p:ext uri="{BB962C8B-B14F-4D97-AF65-F5344CB8AC3E}">
        <p14:creationId xmlns:p14="http://schemas.microsoft.com/office/powerpoint/2010/main" val="1819942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769268"/>
            <a:ext cx="7896497" cy="4160846"/>
          </a:xfrm>
          <a:prstGeom prst="rect">
            <a:avLst/>
          </a:prstGeom>
        </p:spPr>
      </p:pic>
    </p:spTree>
    <p:extLst>
      <p:ext uri="{BB962C8B-B14F-4D97-AF65-F5344CB8AC3E}">
        <p14:creationId xmlns:p14="http://schemas.microsoft.com/office/powerpoint/2010/main" val="3290585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611560" y="265212"/>
            <a:ext cx="8373616" cy="144016"/>
          </a:xfrm>
        </p:spPr>
        <p:txBody>
          <a:bodyPr>
            <a:normAutofit fontScale="90000"/>
          </a:bodyPr>
          <a:lstStyle/>
          <a:p>
            <a:pPr eaLnBrk="1" hangingPunct="1"/>
            <a:r>
              <a:rPr lang="ru-RU" altLang="ru-RU" sz="3000" dirty="0" smtClean="0"/>
              <a:t>Сравнение типов научности</a:t>
            </a:r>
            <a:endParaRPr lang="ru-RU" altLang="ru-RU" sz="3000" dirty="0"/>
          </a:p>
        </p:txBody>
      </p:sp>
      <p:sp>
        <p:nvSpPr>
          <p:cNvPr id="7171" name="Rectangle 5"/>
          <p:cNvSpPr>
            <a:spLocks noGrp="1" noChangeArrowheads="1"/>
          </p:cNvSpPr>
          <p:nvPr>
            <p:ph type="body" sz="half" idx="1"/>
          </p:nvPr>
        </p:nvSpPr>
        <p:spPr>
          <a:xfrm>
            <a:off x="457200" y="642939"/>
            <a:ext cx="4038600" cy="4237435"/>
          </a:xfrm>
        </p:spPr>
        <p:txBody>
          <a:bodyPr/>
          <a:lstStyle/>
          <a:p>
            <a:pPr eaLnBrk="1" hangingPunct="1">
              <a:lnSpc>
                <a:spcPct val="90000"/>
              </a:lnSpc>
              <a:buFont typeface="Wingdings" pitchFamily="2" charset="2"/>
              <a:buNone/>
            </a:pPr>
            <a:r>
              <a:rPr lang="ru-RU" altLang="ru-RU" sz="1800" b="1" dirty="0"/>
              <a:t>Наука </a:t>
            </a:r>
            <a:r>
              <a:rPr lang="ru-RU" altLang="ru-RU" sz="1800" b="1" dirty="0" err="1"/>
              <a:t>Г.Галилея</a:t>
            </a:r>
            <a:r>
              <a:rPr lang="ru-RU" altLang="ru-RU" sz="1800" b="1" dirty="0"/>
              <a:t> (1564 - 1642)</a:t>
            </a:r>
          </a:p>
          <a:p>
            <a:pPr eaLnBrk="1" hangingPunct="1">
              <a:lnSpc>
                <a:spcPct val="90000"/>
              </a:lnSpc>
            </a:pPr>
            <a:endParaRPr lang="ru-RU" altLang="ru-RU" sz="1800" dirty="0" smtClean="0"/>
          </a:p>
          <a:p>
            <a:pPr eaLnBrk="1" hangingPunct="1">
              <a:lnSpc>
                <a:spcPct val="90000"/>
              </a:lnSpc>
            </a:pPr>
            <a:r>
              <a:rPr lang="ru-RU" altLang="ru-RU" sz="1800" dirty="0" smtClean="0"/>
              <a:t>Мир </a:t>
            </a:r>
            <a:r>
              <a:rPr lang="ru-RU" altLang="ru-RU" sz="1800" dirty="0"/>
              <a:t>однороден</a:t>
            </a:r>
          </a:p>
          <a:p>
            <a:pPr eaLnBrk="1" hangingPunct="1">
              <a:lnSpc>
                <a:spcPct val="90000"/>
              </a:lnSpc>
            </a:pPr>
            <a:r>
              <a:rPr lang="ru-RU" altLang="ru-RU" sz="1800" dirty="0"/>
              <a:t>Предметы мира различаются только количественно («Природа написана языком математики»)</a:t>
            </a:r>
          </a:p>
          <a:p>
            <a:pPr eaLnBrk="1" hangingPunct="1">
              <a:lnSpc>
                <a:spcPct val="90000"/>
              </a:lnSpc>
            </a:pPr>
            <a:endParaRPr lang="ru-RU" altLang="ru-RU" sz="1800" dirty="0"/>
          </a:p>
          <a:p>
            <a:pPr eaLnBrk="1" hangingPunct="1">
              <a:lnSpc>
                <a:spcPct val="90000"/>
              </a:lnSpc>
            </a:pPr>
            <a:endParaRPr lang="ru-RU" altLang="ru-RU" sz="1800" dirty="0"/>
          </a:p>
          <a:p>
            <a:pPr eaLnBrk="1" hangingPunct="1">
              <a:lnSpc>
                <a:spcPct val="90000"/>
              </a:lnSpc>
            </a:pPr>
            <a:r>
              <a:rPr lang="ru-RU" altLang="ru-RU" sz="1800" dirty="0"/>
              <a:t>Познание мира – мысленное моделирование, идеализация (принцип инерции)</a:t>
            </a:r>
          </a:p>
        </p:txBody>
      </p:sp>
      <p:sp>
        <p:nvSpPr>
          <p:cNvPr id="7172" name="Rectangle 6"/>
          <p:cNvSpPr>
            <a:spLocks noGrp="1" noChangeArrowheads="1"/>
          </p:cNvSpPr>
          <p:nvPr>
            <p:ph type="body" sz="half" idx="2"/>
          </p:nvPr>
        </p:nvSpPr>
        <p:spPr>
          <a:xfrm>
            <a:off x="4648200" y="697706"/>
            <a:ext cx="4038600" cy="4182666"/>
          </a:xfrm>
        </p:spPr>
        <p:txBody>
          <a:bodyPr/>
          <a:lstStyle/>
          <a:p>
            <a:pPr eaLnBrk="1" hangingPunct="1">
              <a:lnSpc>
                <a:spcPct val="90000"/>
              </a:lnSpc>
              <a:buFont typeface="Wingdings" pitchFamily="2" charset="2"/>
              <a:buNone/>
            </a:pPr>
            <a:r>
              <a:rPr lang="ru-RU" altLang="ru-RU" sz="1800" b="1" dirty="0"/>
              <a:t>Наука Античности и Средневековья</a:t>
            </a:r>
          </a:p>
          <a:p>
            <a:pPr eaLnBrk="1" hangingPunct="1">
              <a:lnSpc>
                <a:spcPct val="90000"/>
              </a:lnSpc>
            </a:pPr>
            <a:r>
              <a:rPr lang="ru-RU" altLang="ru-RU" sz="1800" dirty="0"/>
              <a:t>Мир – иерархичен</a:t>
            </a:r>
          </a:p>
          <a:p>
            <a:pPr eaLnBrk="1" hangingPunct="1">
              <a:lnSpc>
                <a:spcPct val="90000"/>
              </a:lnSpc>
            </a:pPr>
            <a:r>
              <a:rPr lang="ru-RU" altLang="ru-RU" sz="1800" dirty="0"/>
              <a:t>Предметы различных уровней мира отличаются качественно (Аристотель: сфера эфира –совершенное движение)</a:t>
            </a:r>
          </a:p>
          <a:p>
            <a:pPr eaLnBrk="1" hangingPunct="1">
              <a:lnSpc>
                <a:spcPct val="90000"/>
              </a:lnSpc>
            </a:pPr>
            <a:endParaRPr lang="ru-RU" altLang="ru-RU" sz="1800" dirty="0" smtClean="0"/>
          </a:p>
          <a:p>
            <a:pPr eaLnBrk="1" hangingPunct="1">
              <a:lnSpc>
                <a:spcPct val="90000"/>
              </a:lnSpc>
            </a:pPr>
            <a:endParaRPr lang="ru-RU" altLang="ru-RU" sz="1800" dirty="0"/>
          </a:p>
          <a:p>
            <a:pPr eaLnBrk="1" hangingPunct="1">
              <a:lnSpc>
                <a:spcPct val="90000"/>
              </a:lnSpc>
            </a:pPr>
            <a:r>
              <a:rPr lang="ru-RU" altLang="ru-RU" sz="1800" dirty="0" smtClean="0"/>
              <a:t>Познание </a:t>
            </a:r>
            <a:r>
              <a:rPr lang="ru-RU" altLang="ru-RU" sz="1800" dirty="0"/>
              <a:t>мира – чувственное познание (принцип  отсутствия пустоты)</a:t>
            </a:r>
          </a:p>
        </p:txBody>
      </p:sp>
    </p:spTree>
    <p:extLst>
      <p:ext uri="{BB962C8B-B14F-4D97-AF65-F5344CB8AC3E}">
        <p14:creationId xmlns:p14="http://schemas.microsoft.com/office/powerpoint/2010/main" val="25679247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7260"/>
            <a:ext cx="8496944" cy="3693319"/>
          </a:xfrm>
          <a:prstGeom prst="rect">
            <a:avLst/>
          </a:prstGeom>
        </p:spPr>
        <p:txBody>
          <a:bodyPr wrap="square">
            <a:spAutoFit/>
          </a:bodyPr>
          <a:lstStyle/>
          <a:p>
            <a:r>
              <a:rPr lang="ru-RU" dirty="0">
                <a:latin typeface="Arial Black" panose="020B0A04020102020204" pitchFamily="34" charset="0"/>
              </a:rPr>
              <a:t>Развитие науки в эту эпоху осуществляется одновременно с процессом секуляризации,</a:t>
            </a:r>
            <a:r>
              <a:rPr lang="ru-RU" dirty="0"/>
              <a:t> т. е. отделения церкви от государства, системы образования от церкви и освобождения науки от всякого контроля со стороны церкви. Основные характеристики всего этапа </a:t>
            </a:r>
            <a:r>
              <a:rPr lang="ru-RU" dirty="0" err="1"/>
              <a:t>преднауки</a:t>
            </a:r>
            <a:r>
              <a:rPr lang="ru-RU" dirty="0"/>
              <a:t>.</a:t>
            </a:r>
          </a:p>
          <a:p>
            <a:r>
              <a:rPr lang="ru-RU" dirty="0"/>
              <a:t>Во-первых, увлечение каббалой, мистикой, магией в эпоху Возрождения быстро приводит к разочарованию в этих занятиях и к отрезвлению умов. Истина факта делается важнее мнения любых авторитетов или устоявшихся традиций. Более того, формируется новый менталитет — менталитет ученого, который превращает во что-то непонятное образ мыслей предшественников. Опытом опровергают </a:t>
            </a:r>
            <a:r>
              <a:rPr lang="ru-RU" dirty="0" err="1"/>
              <a:t>Аристотелевско-Птолемеевскую</a:t>
            </a:r>
            <a:r>
              <a:rPr lang="ru-RU" dirty="0"/>
              <a:t> традицию: Галилей (в механике) и Кеплер (в астрономии).</a:t>
            </a:r>
          </a:p>
          <a:p>
            <a:r>
              <a:rPr lang="ru-RU" dirty="0"/>
              <a:t>Во-вторых, складывается система приборов для получения точных знаний в опытно-экспериментальной сфере, и прежде всего —- часы и линейка</a:t>
            </a:r>
            <a:r>
              <a:rPr lang="ru-RU" dirty="0" smtClean="0"/>
              <a:t>.</a:t>
            </a:r>
            <a:endParaRPr lang="ru-RU" dirty="0"/>
          </a:p>
        </p:txBody>
      </p:sp>
    </p:spTree>
    <p:extLst>
      <p:ext uri="{BB962C8B-B14F-4D97-AF65-F5344CB8AC3E}">
        <p14:creationId xmlns:p14="http://schemas.microsoft.com/office/powerpoint/2010/main" val="2430784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13284"/>
            <a:ext cx="7488832" cy="3416320"/>
          </a:xfrm>
          <a:prstGeom prst="rect">
            <a:avLst/>
          </a:prstGeom>
        </p:spPr>
        <p:txBody>
          <a:bodyPr wrap="square">
            <a:spAutoFit/>
          </a:bodyPr>
          <a:lstStyle/>
          <a:p>
            <a:r>
              <a:rPr lang="ru-RU" dirty="0"/>
              <a:t>В-третьих, </a:t>
            </a:r>
            <a:r>
              <a:rPr lang="ru-RU" b="1" dirty="0"/>
              <a:t>возрождается идея атомизма</a:t>
            </a:r>
            <a:r>
              <a:rPr lang="ru-RU" dirty="0"/>
              <a:t>. К концу этого периода, после работ Роберта Бойля, атомизм побеждает и становится официально признанным принципом науки.</a:t>
            </a:r>
          </a:p>
          <a:p>
            <a:r>
              <a:rPr lang="ru-RU" dirty="0"/>
              <a:t>В-четвертых, происходит революция в химии, отбрасывающая алхимию, в недрах которой она появилась. Эта революция была осуществлена художниками (которые сами изобретали для себя краски) и медиками (изготовление лекарств).</a:t>
            </a:r>
          </a:p>
          <a:p>
            <a:r>
              <a:rPr lang="ru-RU" dirty="0"/>
              <a:t>В-пятых, под влиянием книгопечатания произошло быстрое </a:t>
            </a:r>
            <a:r>
              <a:rPr lang="ru-RU" b="1" dirty="0"/>
              <a:t>распространение анатомических знаний</a:t>
            </a:r>
            <a:r>
              <a:rPr lang="ru-RU" dirty="0"/>
              <a:t>. Благодаря рисункам и атласам в книгах или в виде таблиц они стали достоянием всей читающей публики и привели к революции в живописи</a:t>
            </a:r>
            <a:r>
              <a:rPr lang="ru-RU"/>
              <a:t>, </a:t>
            </a:r>
            <a:r>
              <a:rPr lang="ru-RU" smtClean="0"/>
              <a:t>скульптуре</a:t>
            </a:r>
            <a:r>
              <a:rPr lang="ru-RU" dirty="0"/>
              <a:t>, моде, интерьере жилищ, медицине.</a:t>
            </a:r>
          </a:p>
        </p:txBody>
      </p:sp>
    </p:spTree>
    <p:extLst>
      <p:ext uri="{BB962C8B-B14F-4D97-AF65-F5344CB8AC3E}">
        <p14:creationId xmlns:p14="http://schemas.microsoft.com/office/powerpoint/2010/main" val="3962748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129308"/>
            <a:ext cx="7254552" cy="2308324"/>
          </a:xfrm>
          <a:prstGeom prst="rect">
            <a:avLst/>
          </a:prstGeom>
        </p:spPr>
        <p:txBody>
          <a:bodyPr wrap="square">
            <a:spAutoFit/>
          </a:bodyPr>
          <a:lstStyle/>
          <a:p>
            <a:pPr algn="just"/>
            <a:r>
              <a:rPr lang="ru-RU" dirty="0"/>
              <a:t>В-шестых, развивается алгебра и механика (динамика), применяются точные методы для изучения баллистики (в связи с переходом к широкому применению огнестрельного оружия), теории машин (с развитием часового дела и водяных машин), теории рычага (с развитием парусного дела и навигации).</a:t>
            </a:r>
          </a:p>
          <a:p>
            <a:pPr algn="just"/>
            <a:r>
              <a:rPr lang="ru-RU" dirty="0"/>
              <a:t>В-седьмых, развитие науки, происходящей вне университетов, вне элитарной науки, связано с обесцениванием элитарной науки.</a:t>
            </a:r>
          </a:p>
        </p:txBody>
      </p:sp>
    </p:spTree>
    <p:extLst>
      <p:ext uri="{BB962C8B-B14F-4D97-AF65-F5344CB8AC3E}">
        <p14:creationId xmlns:p14="http://schemas.microsoft.com/office/powerpoint/2010/main" val="41386048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85750"/>
            <a:ext cx="6858000" cy="5143500"/>
          </a:xfrm>
          <a:prstGeom prst="rect">
            <a:avLst/>
          </a:prstGeom>
        </p:spPr>
      </p:pic>
    </p:spTree>
    <p:extLst>
      <p:ext uri="{BB962C8B-B14F-4D97-AF65-F5344CB8AC3E}">
        <p14:creationId xmlns:p14="http://schemas.microsoft.com/office/powerpoint/2010/main" val="3303467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Kelson Sans RU"/>
        <a:ea typeface=""/>
        <a:cs typeface=""/>
      </a:majorFont>
      <a:minorFont>
        <a:latin typeface="Kelson Sans RU"/>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2596</TotalTime>
  <Words>3858</Words>
  <Application>Microsoft Office PowerPoint</Application>
  <PresentationFormat>Экран (16:10)</PresentationFormat>
  <Paragraphs>263</Paragraphs>
  <Slides>62</Slides>
  <Notes>9</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62</vt:i4>
      </vt:variant>
    </vt:vector>
  </HeadingPairs>
  <TitlesOfParts>
    <vt:vector size="70" baseType="lpstr">
      <vt:lpstr>Arial</vt:lpstr>
      <vt:lpstr>Arial Black</vt:lpstr>
      <vt:lpstr>Calibri</vt:lpstr>
      <vt:lpstr>Kelson Sans RU</vt:lpstr>
      <vt:lpstr>Times New Roman</vt:lpstr>
      <vt:lpstr>Wingdings</vt:lpstr>
      <vt:lpstr>Wingdings 2</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Элементы науки в Шумерской цивилизации (IV тысячелетие до н.э.)</vt:lpstr>
      <vt:lpstr>Элементы науки в Египетской цивилизации (середина IV тыс. до н.э.)</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Дж. Бернал  «Наука в истории общества»</vt:lpstr>
      <vt:lpstr>Великие географические открытия </vt:lpstr>
      <vt:lpstr>Значение Великих географических открытий</vt:lpstr>
      <vt:lpstr>Роль философия эпохи Возрождения в становлении науки</vt:lpstr>
      <vt:lpstr>ПИКО ДЕЛЛА МИРАНДОЛА Джованни (1463-94)</vt:lpstr>
      <vt:lpstr>“Речь о достоинстве человека”</vt:lpstr>
      <vt:lpstr>Николай Кузанский (1401-1463)</vt:lpstr>
      <vt:lpstr>Учение о материальном единстве мира</vt:lpstr>
      <vt:lpstr>Учение о бесконечности Вселенной</vt:lpstr>
      <vt:lpstr>Понятие максимума и минимума</vt:lpstr>
      <vt:lpstr>Учение о движении</vt:lpstr>
      <vt:lpstr>Бог и универсум</vt:lpstr>
      <vt:lpstr>Человек как микрокосм</vt:lpstr>
      <vt:lpstr>Коперник  Николай (1473-1543)</vt:lpstr>
      <vt:lpstr>Гелиоцентрическая система Николая Коперника</vt:lpstr>
      <vt:lpstr>Семь постулатов или аксиом в «Малом комментарии относительно установленных гипотез о небесных движениях»</vt:lpstr>
      <vt:lpstr>Презентация PowerPoint</vt:lpstr>
      <vt:lpstr>Бруно Джордано (1548-1600)</vt:lpstr>
      <vt:lpstr>Презентация PowerPoint</vt:lpstr>
      <vt:lpstr>Иоганн Кеплер (1571-1630)</vt:lpstr>
      <vt:lpstr>Кеплер сформулировал законы движения планет</vt:lpstr>
      <vt:lpstr>Галилей Галилео (1564 — 1642)</vt:lpstr>
      <vt:lpstr>Презентация PowerPoint</vt:lpstr>
      <vt:lpstr>Презентация PowerPoint</vt:lpstr>
      <vt:lpstr>Сравнение типов научности</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 </cp:lastModifiedBy>
  <cp:revision>2</cp:revision>
  <dcterms:created xsi:type="dcterms:W3CDTF">2017-01-24T05:18:48Z</dcterms:created>
  <dcterms:modified xsi:type="dcterms:W3CDTF">2021-04-11T06:48:21Z</dcterms:modified>
</cp:coreProperties>
</file>