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5"/>
  </p:notesMasterIdLst>
  <p:sldIdLst>
    <p:sldId id="256" r:id="rId2"/>
    <p:sldId id="330" r:id="rId3"/>
    <p:sldId id="309" r:id="rId4"/>
    <p:sldId id="310" r:id="rId5"/>
    <p:sldId id="311" r:id="rId6"/>
    <p:sldId id="312" r:id="rId7"/>
    <p:sldId id="313" r:id="rId8"/>
    <p:sldId id="314" r:id="rId9"/>
    <p:sldId id="315" r:id="rId10"/>
    <p:sldId id="316" r:id="rId11"/>
    <p:sldId id="317" r:id="rId12"/>
    <p:sldId id="318" r:id="rId13"/>
    <p:sldId id="319" r:id="rId14"/>
    <p:sldId id="320" r:id="rId15"/>
    <p:sldId id="321" r:id="rId16"/>
    <p:sldId id="322" r:id="rId17"/>
    <p:sldId id="323" r:id="rId18"/>
    <p:sldId id="324" r:id="rId19"/>
    <p:sldId id="325" r:id="rId20"/>
    <p:sldId id="326" r:id="rId21"/>
    <p:sldId id="327" r:id="rId22"/>
    <p:sldId id="328" r:id="rId23"/>
    <p:sldId id="329" r:id="rId24"/>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varScale="1">
        <p:scale>
          <a:sx n="110" d="100"/>
          <a:sy n="110" d="100"/>
        </p:scale>
        <p:origin x="558" y="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B8EC78-74E3-42EF-A728-F69C403A3B05}" type="datetimeFigureOut">
              <a:rPr lang="ru-RU" smtClean="0"/>
              <a:t>04.04.2021</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3098253-F344-464A-A661-C68A92681953}" type="slidenum">
              <a:rPr lang="ru-RU" smtClean="0"/>
              <a:t>‹#›</a:t>
            </a:fld>
            <a:endParaRPr lang="ru-RU"/>
          </a:p>
        </p:txBody>
      </p:sp>
    </p:spTree>
    <p:extLst>
      <p:ext uri="{BB962C8B-B14F-4D97-AF65-F5344CB8AC3E}">
        <p14:creationId xmlns:p14="http://schemas.microsoft.com/office/powerpoint/2010/main" val="12018551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FAE87908-2B6A-4646-AA65-D0C075469690}" type="datetimeFigureOut">
              <a:rPr lang="ru-RU" smtClean="0"/>
              <a:t>04.04.2021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A62F10B-D7E2-4BAC-98B6-42400F8101FF}" type="slidenum">
              <a:rPr lang="ru-RU" smtClean="0"/>
              <a:t>‹#›</a:t>
            </a:fld>
            <a:endParaRPr lang="ru-RU"/>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512582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FAE87908-2B6A-4646-AA65-D0C075469690}" type="datetimeFigureOut">
              <a:rPr lang="ru-RU" smtClean="0"/>
              <a:t>04.04.2021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A62F10B-D7E2-4BAC-98B6-42400F8101FF}" type="slidenum">
              <a:rPr lang="ru-RU" smtClean="0"/>
              <a:t>‹#›</a:t>
            </a:fld>
            <a:endParaRPr lang="ru-RU"/>
          </a:p>
        </p:txBody>
      </p:sp>
    </p:spTree>
    <p:extLst>
      <p:ext uri="{BB962C8B-B14F-4D97-AF65-F5344CB8AC3E}">
        <p14:creationId xmlns:p14="http://schemas.microsoft.com/office/powerpoint/2010/main" val="13655774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ru-RU" smtClean="0"/>
              <a:t>Образец заголовка</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FAE87908-2B6A-4646-AA65-D0C075469690}" type="datetimeFigureOut">
              <a:rPr lang="ru-RU" smtClean="0"/>
              <a:t>04.04.2021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A62F10B-D7E2-4BAC-98B6-42400F8101FF}" type="slidenum">
              <a:rPr lang="ru-RU" smtClean="0"/>
              <a:t>‹#›</a:t>
            </a:fld>
            <a:endParaRPr lang="ru-RU"/>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505892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FAE87908-2B6A-4646-AA65-D0C075469690}" type="datetimeFigureOut">
              <a:rPr lang="ru-RU" smtClean="0"/>
              <a:t>04.04.2021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DA62F10B-D7E2-4BAC-98B6-42400F8101FF}" type="slidenum">
              <a:rPr lang="ru-RU" smtClean="0"/>
              <a:t>‹#›</a:t>
            </a:fld>
            <a:endParaRPr lang="ru-RU"/>
          </a:p>
        </p:txBody>
      </p:sp>
    </p:spTree>
    <p:extLst>
      <p:ext uri="{BB962C8B-B14F-4D97-AF65-F5344CB8AC3E}">
        <p14:creationId xmlns:p14="http://schemas.microsoft.com/office/powerpoint/2010/main" val="1899129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097280" y="2582334"/>
            <a:ext cx="4937760" cy="3378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6217920" y="2582334"/>
            <a:ext cx="4937760" cy="3378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FAE87908-2B6A-4646-AA65-D0C075469690}" type="datetimeFigureOut">
              <a:rPr lang="ru-RU" smtClean="0"/>
              <a:t>04.04.2021</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DA62F10B-D7E2-4BAC-98B6-42400F8101FF}" type="slidenum">
              <a:rPr lang="ru-RU" smtClean="0"/>
              <a:t>‹#›</a:t>
            </a:fld>
            <a:endParaRPr lang="ru-RU"/>
          </a:p>
        </p:txBody>
      </p:sp>
    </p:spTree>
    <p:extLst>
      <p:ext uri="{BB962C8B-B14F-4D97-AF65-F5344CB8AC3E}">
        <p14:creationId xmlns:p14="http://schemas.microsoft.com/office/powerpoint/2010/main" val="2012757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FAE87908-2B6A-4646-AA65-D0C075469690}" type="datetimeFigureOut">
              <a:rPr lang="ru-RU" smtClean="0"/>
              <a:t>04.04.2021</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DA62F10B-D7E2-4BAC-98B6-42400F8101FF}" type="slidenum">
              <a:rPr lang="ru-RU" smtClean="0"/>
              <a:t>‹#›</a:t>
            </a:fld>
            <a:endParaRPr lang="ru-RU"/>
          </a:p>
        </p:txBody>
      </p:sp>
    </p:spTree>
    <p:extLst>
      <p:ext uri="{BB962C8B-B14F-4D97-AF65-F5344CB8AC3E}">
        <p14:creationId xmlns:p14="http://schemas.microsoft.com/office/powerpoint/2010/main" val="37940243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FAE87908-2B6A-4646-AA65-D0C075469690}" type="datetimeFigureOut">
              <a:rPr lang="ru-RU" smtClean="0"/>
              <a:t>04.04.2021</a:t>
            </a:fld>
            <a:endParaRPr lang="ru-RU"/>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ru-RU"/>
          </a:p>
        </p:txBody>
      </p:sp>
      <p:sp>
        <p:nvSpPr>
          <p:cNvPr id="9" name="Slide Number Placeholder 8"/>
          <p:cNvSpPr>
            <a:spLocks noGrp="1"/>
          </p:cNvSpPr>
          <p:nvPr>
            <p:ph type="sldNum" sz="quarter" idx="12"/>
          </p:nvPr>
        </p:nvSpPr>
        <p:spPr/>
        <p:txBody>
          <a:bodyPr/>
          <a:lstStyle/>
          <a:p>
            <a:fld id="{DA62F10B-D7E2-4BAC-98B6-42400F8101FF}" type="slidenum">
              <a:rPr lang="ru-RU" smtClean="0"/>
              <a:t>‹#›</a:t>
            </a:fld>
            <a:endParaRPr lang="ru-RU"/>
          </a:p>
        </p:txBody>
      </p:sp>
    </p:spTree>
    <p:extLst>
      <p:ext uri="{BB962C8B-B14F-4D97-AF65-F5344CB8AC3E}">
        <p14:creationId xmlns:p14="http://schemas.microsoft.com/office/powerpoint/2010/main" val="11205056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ru-RU" smtClean="0"/>
              <a:t>Образец заголовка</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FAE87908-2B6A-4646-AA65-D0C075469690}" type="datetimeFigureOut">
              <a:rPr lang="ru-RU" smtClean="0"/>
              <a:t>04.04.2021</a:t>
            </a:fld>
            <a:endParaRPr lang="ru-RU"/>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ru-RU"/>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DA62F10B-D7E2-4BAC-98B6-42400F8101FF}" type="slidenum">
              <a:rPr lang="ru-RU" smtClean="0"/>
              <a:t>‹#›</a:t>
            </a:fld>
            <a:endParaRPr lang="ru-RU"/>
          </a:p>
        </p:txBody>
      </p:sp>
    </p:spTree>
    <p:extLst>
      <p:ext uri="{BB962C8B-B14F-4D97-AF65-F5344CB8AC3E}">
        <p14:creationId xmlns:p14="http://schemas.microsoft.com/office/powerpoint/2010/main" val="9629368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FAE87908-2B6A-4646-AA65-D0C075469690}" type="datetimeFigureOut">
              <a:rPr lang="ru-RU" smtClean="0"/>
              <a:t>04.04.2021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DA62F10B-D7E2-4BAC-98B6-42400F8101FF}" type="slidenum">
              <a:rPr lang="ru-RU" smtClean="0"/>
              <a:t>‹#›</a:t>
            </a:fld>
            <a:endParaRPr lang="ru-RU"/>
          </a:p>
        </p:txBody>
      </p:sp>
    </p:spTree>
    <p:extLst>
      <p:ext uri="{BB962C8B-B14F-4D97-AF65-F5344CB8AC3E}">
        <p14:creationId xmlns:p14="http://schemas.microsoft.com/office/powerpoint/2010/main" val="7200042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FAE87908-2B6A-4646-AA65-D0C075469690}" type="datetimeFigureOut">
              <a:rPr lang="ru-RU" smtClean="0"/>
              <a:t>04.04.2021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A62F10B-D7E2-4BAC-98B6-42400F8101FF}" type="slidenum">
              <a:rPr lang="ru-RU" smtClean="0"/>
              <a:t>‹#›</a:t>
            </a:fld>
            <a:endParaRPr lang="ru-RU"/>
          </a:p>
        </p:txBody>
      </p:sp>
    </p:spTree>
    <p:extLst>
      <p:ext uri="{BB962C8B-B14F-4D97-AF65-F5344CB8AC3E}">
        <p14:creationId xmlns:p14="http://schemas.microsoft.com/office/powerpoint/2010/main" val="11073908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FAE87908-2B6A-4646-AA65-D0C075469690}" type="datetimeFigureOut">
              <a:rPr lang="ru-RU" smtClean="0"/>
              <a:t>04.04.2021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A62F10B-D7E2-4BAC-98B6-42400F8101FF}" type="slidenum">
              <a:rPr lang="ru-RU" smtClean="0"/>
              <a:t>‹#›</a:t>
            </a:fld>
            <a:endParaRPr lang="ru-RU"/>
          </a:p>
        </p:txBody>
      </p:sp>
    </p:spTree>
    <p:extLst>
      <p:ext uri="{BB962C8B-B14F-4D97-AF65-F5344CB8AC3E}">
        <p14:creationId xmlns:p14="http://schemas.microsoft.com/office/powerpoint/2010/main" val="11913304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66233" y="304801"/>
            <a:ext cx="10668000" cy="1216025"/>
          </a:xfrm>
        </p:spPr>
        <p:txBody>
          <a:bodyPr/>
          <a:lstStyle/>
          <a:p>
            <a:r>
              <a:rPr lang="ru-RU" smtClean="0"/>
              <a:t>Образец заголовка</a:t>
            </a:r>
            <a:endParaRPr lang="ru-RU"/>
          </a:p>
        </p:txBody>
      </p:sp>
      <p:sp>
        <p:nvSpPr>
          <p:cNvPr id="3" name="Таблица 2"/>
          <p:cNvSpPr>
            <a:spLocks noGrp="1"/>
          </p:cNvSpPr>
          <p:nvPr>
            <p:ph type="tbl" idx="1"/>
          </p:nvPr>
        </p:nvSpPr>
        <p:spPr>
          <a:xfrm>
            <a:off x="755651" y="1752600"/>
            <a:ext cx="10668000" cy="4267200"/>
          </a:xfrm>
        </p:spPr>
        <p:txBody>
          <a:bodyPr/>
          <a:lstStyle/>
          <a:p>
            <a:pPr lvl="0"/>
            <a:endParaRPr lang="ru-RU" noProof="0" smtClean="0"/>
          </a:p>
        </p:txBody>
      </p:sp>
      <p:sp>
        <p:nvSpPr>
          <p:cNvPr id="4" name="Rectangle 6"/>
          <p:cNvSpPr>
            <a:spLocks noGrp="1" noChangeArrowheads="1"/>
          </p:cNvSpPr>
          <p:nvPr>
            <p:ph type="dt" sz="half" idx="10"/>
          </p:nvPr>
        </p:nvSpPr>
        <p:spPr>
          <a:ln/>
        </p:spPr>
        <p:txBody>
          <a:bodyPr/>
          <a:lstStyle>
            <a:lvl1pPr>
              <a:defRPr/>
            </a:lvl1pPr>
          </a:lstStyle>
          <a:p>
            <a:pPr>
              <a:defRPr/>
            </a:pPr>
            <a:endParaRPr lang="ru-RU"/>
          </a:p>
        </p:txBody>
      </p:sp>
      <p:sp>
        <p:nvSpPr>
          <p:cNvPr id="5" name="Rectangle 7"/>
          <p:cNvSpPr>
            <a:spLocks noGrp="1" noChangeArrowheads="1"/>
          </p:cNvSpPr>
          <p:nvPr>
            <p:ph type="ftr" sz="quarter" idx="11"/>
          </p:nvPr>
        </p:nvSpPr>
        <p:spPr>
          <a:ln/>
        </p:spPr>
        <p:txBody>
          <a:bodyPr/>
          <a:lstStyle>
            <a:lvl1pPr>
              <a:defRPr/>
            </a:lvl1pPr>
          </a:lstStyle>
          <a:p>
            <a:pPr>
              <a:defRPr/>
            </a:pPr>
            <a:endParaRPr lang="ru-RU"/>
          </a:p>
        </p:txBody>
      </p:sp>
      <p:sp>
        <p:nvSpPr>
          <p:cNvPr id="6" name="Rectangle 8"/>
          <p:cNvSpPr>
            <a:spLocks noGrp="1" noChangeArrowheads="1"/>
          </p:cNvSpPr>
          <p:nvPr>
            <p:ph type="sldNum" sz="quarter" idx="12"/>
          </p:nvPr>
        </p:nvSpPr>
        <p:spPr>
          <a:ln/>
        </p:spPr>
        <p:txBody>
          <a:bodyPr/>
          <a:lstStyle>
            <a:lvl1pPr>
              <a:defRPr/>
            </a:lvl1pPr>
          </a:lstStyle>
          <a:p>
            <a:pPr>
              <a:defRPr/>
            </a:pPr>
            <a:fld id="{A4F0AF0A-E082-40DB-B6BC-798C675E097C}" type="slidenum">
              <a:rPr lang="ru-RU"/>
              <a:pPr>
                <a:defRPr/>
              </a:pPr>
              <a:t>‹#›</a:t>
            </a:fld>
            <a:endParaRPr lang="ru-RU"/>
          </a:p>
        </p:txBody>
      </p:sp>
    </p:spTree>
    <p:extLst>
      <p:ext uri="{BB962C8B-B14F-4D97-AF65-F5344CB8AC3E}">
        <p14:creationId xmlns:p14="http://schemas.microsoft.com/office/powerpoint/2010/main" val="11971813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FAE87908-2B6A-4646-AA65-D0C075469690}" type="datetimeFigureOut">
              <a:rPr lang="ru-RU" smtClean="0"/>
              <a:t>04.04.2021</a:t>
            </a:fld>
            <a:endParaRPr lang="ru-RU"/>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ru-RU"/>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DA62F10B-D7E2-4BAC-98B6-42400F8101FF}" type="slidenum">
              <a:rPr lang="ru-RU" smtClean="0"/>
              <a:t>‹#›</a:t>
            </a:fld>
            <a:endParaRPr lang="ru-RU"/>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548482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dirty="0" smtClean="0"/>
              <a:t>История и философия науки </a:t>
            </a:r>
            <a:endParaRPr lang="ru-RU" dirty="0"/>
          </a:p>
        </p:txBody>
      </p:sp>
      <p:sp>
        <p:nvSpPr>
          <p:cNvPr id="3" name="Подзаголовок 2"/>
          <p:cNvSpPr>
            <a:spLocks noGrp="1"/>
          </p:cNvSpPr>
          <p:nvPr>
            <p:ph type="subTitle" idx="1"/>
          </p:nvPr>
        </p:nvSpPr>
        <p:spPr/>
        <p:txBody>
          <a:bodyPr/>
          <a:lstStyle/>
          <a:p>
            <a:pPr lvl="0"/>
            <a:r>
              <a:rPr lang="ru-RU" dirty="0" smtClean="0"/>
              <a:t> Истина как проблема философии познания</a:t>
            </a:r>
          </a:p>
          <a:p>
            <a:pPr lvl="0"/>
            <a:r>
              <a:rPr lang="ru-RU" dirty="0" smtClean="0"/>
              <a:t>Колодий Н.А., профессор ОСГН ШБИП</a:t>
            </a:r>
            <a:endParaRPr lang="ru-RU" dirty="0"/>
          </a:p>
        </p:txBody>
      </p:sp>
    </p:spTree>
    <p:extLst>
      <p:ext uri="{BB962C8B-B14F-4D97-AF65-F5344CB8AC3E}">
        <p14:creationId xmlns:p14="http://schemas.microsoft.com/office/powerpoint/2010/main" val="38006988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Новая тема :Истина и её формы</a:t>
            </a:r>
            <a:endParaRPr lang="ru-RU" dirty="0"/>
          </a:p>
        </p:txBody>
      </p:sp>
      <p:sp>
        <p:nvSpPr>
          <p:cNvPr id="3" name="Прямоугольник 2"/>
          <p:cNvSpPr/>
          <p:nvPr/>
        </p:nvSpPr>
        <p:spPr>
          <a:xfrm>
            <a:off x="3342425" y="3244334"/>
            <a:ext cx="6488186" cy="369332"/>
          </a:xfrm>
          <a:prstGeom prst="rect">
            <a:avLst/>
          </a:prstGeom>
        </p:spPr>
        <p:txBody>
          <a:bodyPr wrap="none">
            <a:spAutoFit/>
          </a:bodyPr>
          <a:lstStyle/>
          <a:p>
            <a:r>
              <a:rPr lang="ru-RU" smtClean="0"/>
              <a:t>25 вопрос: </a:t>
            </a:r>
            <a:r>
              <a:rPr lang="ru-RU" dirty="0"/>
              <a:t>Понятие и концепция истины  в классической науке. </a:t>
            </a:r>
          </a:p>
        </p:txBody>
      </p:sp>
    </p:spTree>
    <p:extLst>
      <p:ext uri="{BB962C8B-B14F-4D97-AF65-F5344CB8AC3E}">
        <p14:creationId xmlns:p14="http://schemas.microsoft.com/office/powerpoint/2010/main" val="30299982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0770" y="286603"/>
            <a:ext cx="11034910" cy="386257"/>
          </a:xfrm>
        </p:spPr>
        <p:txBody>
          <a:bodyPr>
            <a:normAutofit/>
          </a:bodyPr>
          <a:lstStyle/>
          <a:p>
            <a:r>
              <a:rPr lang="ru-RU" sz="2000" dirty="0" smtClean="0">
                <a:latin typeface="Arial Black" panose="020B0A04020102020204" pitchFamily="34" charset="0"/>
              </a:rPr>
              <a:t>Категория истины</a:t>
            </a:r>
            <a:endParaRPr lang="ru-RU" sz="2000" dirty="0">
              <a:latin typeface="Arial Black" panose="020B0A04020102020204" pitchFamily="34" charset="0"/>
            </a:endParaRPr>
          </a:p>
        </p:txBody>
      </p:sp>
      <p:sp>
        <p:nvSpPr>
          <p:cNvPr id="3" name="Объект 2"/>
          <p:cNvSpPr>
            <a:spLocks noGrp="1"/>
          </p:cNvSpPr>
          <p:nvPr>
            <p:ph idx="1"/>
          </p:nvPr>
        </p:nvSpPr>
        <p:spPr>
          <a:xfrm>
            <a:off x="345057" y="672860"/>
            <a:ext cx="11677256" cy="5236621"/>
          </a:xfrm>
        </p:spPr>
        <p:txBody>
          <a:bodyPr>
            <a:noAutofit/>
          </a:bodyPr>
          <a:lstStyle/>
          <a:p>
            <a:pPr>
              <a:lnSpc>
                <a:spcPct val="100000"/>
              </a:lnSpc>
              <a:spcAft>
                <a:spcPts val="0"/>
              </a:spcAft>
            </a:pPr>
            <a:r>
              <a:rPr lang="ru-RU" sz="2800" b="1" dirty="0" smtClean="0"/>
              <a:t>1. Истина</a:t>
            </a:r>
          </a:p>
          <a:p>
            <a:pPr>
              <a:lnSpc>
                <a:spcPct val="100000"/>
              </a:lnSpc>
              <a:spcAft>
                <a:spcPts val="0"/>
              </a:spcAft>
            </a:pPr>
            <a:r>
              <a:rPr lang="ru-RU" sz="2400" dirty="0" smtClean="0"/>
              <a:t>1.1.Категория </a:t>
            </a:r>
            <a:r>
              <a:rPr lang="ru-RU" sz="2400" dirty="0"/>
              <a:t>философии и культуры, </a:t>
            </a:r>
            <a:r>
              <a:rPr lang="ru-RU" sz="2400" dirty="0" smtClean="0"/>
              <a:t>обозначающая </a:t>
            </a:r>
            <a:r>
              <a:rPr lang="ru-RU" sz="2400" dirty="0"/>
              <a:t>идеал знания и способ его достижения (обоснования</a:t>
            </a:r>
            <a:r>
              <a:rPr lang="ru-RU" sz="2400" dirty="0" smtClean="0"/>
              <a:t>).</a:t>
            </a:r>
          </a:p>
          <a:p>
            <a:pPr>
              <a:lnSpc>
                <a:spcPct val="100000"/>
              </a:lnSpc>
              <a:spcAft>
                <a:spcPts val="0"/>
              </a:spcAft>
            </a:pPr>
            <a:r>
              <a:rPr lang="ru-RU" sz="2400" dirty="0" smtClean="0"/>
              <a:t>1.2</a:t>
            </a:r>
            <a:r>
              <a:rPr lang="ru-RU" sz="2400" dirty="0"/>
              <a:t>. Ценностно-теоретическое понятие, </a:t>
            </a:r>
            <a:r>
              <a:rPr lang="ru-RU" sz="2400" dirty="0" smtClean="0"/>
              <a:t>предполагающее:</a:t>
            </a:r>
          </a:p>
          <a:p>
            <a:pPr>
              <a:lnSpc>
                <a:spcPct val="100000"/>
              </a:lnSpc>
              <a:spcAft>
                <a:spcPts val="0"/>
              </a:spcAft>
            </a:pPr>
            <a:r>
              <a:rPr lang="ru-RU" sz="2400" dirty="0" smtClean="0"/>
              <a:t>•</a:t>
            </a:r>
            <a:r>
              <a:rPr lang="ru-RU" sz="2400" dirty="0"/>
              <a:t>Разработку критериев совершенства и </a:t>
            </a:r>
            <a:r>
              <a:rPr lang="ru-RU" sz="2400" dirty="0" smtClean="0"/>
              <a:t>совершенствования </a:t>
            </a:r>
            <a:r>
              <a:rPr lang="ru-RU" sz="2400" dirty="0"/>
              <a:t>знания, </a:t>
            </a:r>
            <a:endParaRPr lang="ru-RU" sz="2400" dirty="0" smtClean="0"/>
          </a:p>
          <a:p>
            <a:pPr>
              <a:lnSpc>
                <a:spcPct val="100000"/>
              </a:lnSpc>
              <a:spcAft>
                <a:spcPts val="0"/>
              </a:spcAft>
            </a:pPr>
            <a:r>
              <a:rPr lang="ru-RU" sz="2400" dirty="0" smtClean="0"/>
              <a:t>•</a:t>
            </a:r>
            <a:r>
              <a:rPr lang="ru-RU" sz="2400" dirty="0"/>
              <a:t>Отнесение к системе ценностей, </a:t>
            </a:r>
            <a:r>
              <a:rPr lang="ru-RU" sz="2400" dirty="0" smtClean="0"/>
              <a:t>в которой </a:t>
            </a:r>
            <a:r>
              <a:rPr lang="ru-RU" sz="2400" dirty="0"/>
              <a:t>идеал данного совершенства определяется </a:t>
            </a:r>
            <a:r>
              <a:rPr lang="ru-RU" sz="2400" dirty="0" smtClean="0"/>
              <a:t>контекстуально</a:t>
            </a:r>
            <a:r>
              <a:rPr lang="ru-RU" sz="2400" dirty="0"/>
              <a:t>, через связи с другими ценностными </a:t>
            </a:r>
            <a:r>
              <a:rPr lang="ru-RU" sz="2400" dirty="0" smtClean="0"/>
              <a:t>категориями.</a:t>
            </a:r>
          </a:p>
          <a:p>
            <a:pPr marL="0" indent="0">
              <a:lnSpc>
                <a:spcPct val="100000"/>
              </a:lnSpc>
              <a:spcAft>
                <a:spcPts val="0"/>
              </a:spcAft>
              <a:buNone/>
            </a:pPr>
            <a:r>
              <a:rPr lang="ru-RU" sz="2400" dirty="0" smtClean="0"/>
              <a:t>•</a:t>
            </a:r>
            <a:r>
              <a:rPr lang="ru-RU" sz="2400" dirty="0"/>
              <a:t>Исследовательскую программу в науке, </a:t>
            </a:r>
            <a:r>
              <a:rPr lang="ru-RU" sz="2400" dirty="0" smtClean="0"/>
              <a:t>предусматривающую </a:t>
            </a:r>
            <a:r>
              <a:rPr lang="ru-RU" sz="2400" dirty="0"/>
              <a:t>параллельные </a:t>
            </a:r>
            <a:r>
              <a:rPr lang="ru-RU" sz="2400" dirty="0" smtClean="0"/>
              <a:t>процессы:</a:t>
            </a:r>
          </a:p>
          <a:p>
            <a:pPr marL="0" indent="0">
              <a:lnSpc>
                <a:spcPct val="100000"/>
              </a:lnSpc>
              <a:spcAft>
                <a:spcPts val="0"/>
              </a:spcAft>
              <a:buNone/>
            </a:pPr>
            <a:r>
              <a:rPr lang="ru-RU" sz="2400" dirty="0" smtClean="0"/>
              <a:t></a:t>
            </a:r>
            <a:r>
              <a:rPr lang="ru-RU" sz="2400" dirty="0"/>
              <a:t>медленная трансформация жесткого ценностно-культурного ядра, </a:t>
            </a:r>
            <a:endParaRPr lang="ru-RU" sz="2400" dirty="0" smtClean="0"/>
          </a:p>
          <a:p>
            <a:pPr marL="0" indent="0">
              <a:lnSpc>
                <a:spcPct val="100000"/>
              </a:lnSpc>
              <a:spcAft>
                <a:spcPts val="0"/>
              </a:spcAft>
              <a:buNone/>
            </a:pPr>
            <a:r>
              <a:rPr lang="ru-RU" sz="2400" dirty="0" smtClean="0"/>
              <a:t>постоянная пролиферация(размножение</a:t>
            </a:r>
            <a:r>
              <a:rPr lang="ru-RU" sz="2400" dirty="0"/>
              <a:t>) теорий на уровне философского защитного </a:t>
            </a:r>
            <a:r>
              <a:rPr lang="ru-RU" sz="2400" dirty="0" smtClean="0"/>
              <a:t>пояса.</a:t>
            </a:r>
            <a:endParaRPr lang="ru-RU" sz="2400" b="1" dirty="0"/>
          </a:p>
        </p:txBody>
      </p:sp>
    </p:spTree>
    <p:extLst>
      <p:ext uri="{BB962C8B-B14F-4D97-AF65-F5344CB8AC3E}">
        <p14:creationId xmlns:p14="http://schemas.microsoft.com/office/powerpoint/2010/main" val="11387036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36430" y="286604"/>
            <a:ext cx="10819250" cy="403510"/>
          </a:xfrm>
        </p:spPr>
        <p:txBody>
          <a:bodyPr>
            <a:normAutofit/>
          </a:bodyPr>
          <a:lstStyle/>
          <a:p>
            <a:r>
              <a:rPr lang="ru-RU" sz="2000" dirty="0" smtClean="0">
                <a:latin typeface="Arial Black" panose="020B0A04020102020204" pitchFamily="34" charset="0"/>
              </a:rPr>
              <a:t>Истина как проблема</a:t>
            </a:r>
            <a:endParaRPr lang="ru-RU" sz="2000" dirty="0">
              <a:latin typeface="Arial Black" panose="020B0A04020102020204" pitchFamily="34" charset="0"/>
            </a:endParaRPr>
          </a:p>
        </p:txBody>
      </p:sp>
      <p:sp>
        <p:nvSpPr>
          <p:cNvPr id="3" name="Объект 2"/>
          <p:cNvSpPr>
            <a:spLocks noGrp="1"/>
          </p:cNvSpPr>
          <p:nvPr>
            <p:ph idx="1"/>
          </p:nvPr>
        </p:nvSpPr>
        <p:spPr>
          <a:xfrm>
            <a:off x="336430" y="879894"/>
            <a:ext cx="10819250" cy="4989200"/>
          </a:xfrm>
        </p:spPr>
        <p:txBody>
          <a:bodyPr/>
          <a:lstStyle/>
          <a:p>
            <a:pPr algn="just"/>
            <a:r>
              <a:rPr lang="ru-RU" b="1" dirty="0"/>
              <a:t>ИСТИНА</a:t>
            </a:r>
            <a:r>
              <a:rPr lang="ru-RU" dirty="0"/>
              <a:t> – категория философии и культуры, обозначающая идеал знания и способ его достижения (обоснования). Это ценностно-теоретическое понятие, предполагающее, с одной стороны, рефлексивно-конструктивную разработку критериев совершенства и совершенствования знания, а с другой – отнесение к системе ценностей, в которой идеал данного совершенства определяется контекстуально, через связи с другими ценностными категориями. Понятие истины всегда служило источником острых дискуссий и знаменовало собой поляризацию философских учений. При этом споры об истине имели своим предметом именно специальную философскую категорию, порождая многообразие конкурирующих теорий, совокупность которых и дает наиболее полный философский образ истины. Вместе с тем истина как ценность европейской культуры сохраняла относительно устойчивое содержание в обыденном сознании, религии, науке. История понятия «истина» как своеобразной исследовательской программы может быть описана как медленная трансформация жесткого ценностно-культурного ядра, идущая параллельно постоянной пролиферации (размножению) теорий на уровне философского защитного пояса.</a:t>
            </a:r>
          </a:p>
        </p:txBody>
      </p:sp>
    </p:spTree>
    <p:extLst>
      <p:ext uri="{BB962C8B-B14F-4D97-AF65-F5344CB8AC3E}">
        <p14:creationId xmlns:p14="http://schemas.microsoft.com/office/powerpoint/2010/main" val="3794333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17917" y="286604"/>
            <a:ext cx="10137763" cy="403510"/>
          </a:xfrm>
        </p:spPr>
        <p:txBody>
          <a:bodyPr>
            <a:normAutofit/>
          </a:bodyPr>
          <a:lstStyle/>
          <a:p>
            <a:r>
              <a:rPr lang="ru-RU" sz="2000" dirty="0" smtClean="0">
                <a:latin typeface="Arial Black" panose="020B0A04020102020204" pitchFamily="34" charset="0"/>
              </a:rPr>
              <a:t>Исторический и типологический аспекты истины</a:t>
            </a:r>
            <a:endParaRPr lang="ru-RU" sz="2000" dirty="0">
              <a:latin typeface="Arial Black" panose="020B0A04020102020204" pitchFamily="34" charset="0"/>
            </a:endParaRPr>
          </a:p>
        </p:txBody>
      </p:sp>
      <p:sp>
        <p:nvSpPr>
          <p:cNvPr id="3" name="Объект 2"/>
          <p:cNvSpPr>
            <a:spLocks noGrp="1"/>
          </p:cNvSpPr>
          <p:nvPr>
            <p:ph idx="1"/>
          </p:nvPr>
        </p:nvSpPr>
        <p:spPr>
          <a:xfrm>
            <a:off x="267419" y="957532"/>
            <a:ext cx="10888261" cy="4911562"/>
          </a:xfrm>
        </p:spPr>
        <p:txBody>
          <a:bodyPr>
            <a:normAutofit fontScale="92500" lnSpcReduction="10000"/>
          </a:bodyPr>
          <a:lstStyle/>
          <a:p>
            <a:r>
              <a:rPr lang="ru-RU" dirty="0"/>
              <a:t>ИСТОРИЧЕСКИЙ И ТИПОЛОГИЧЕСКИЙ АСПЕКТЫ ПОНЯТИЯ ИСТИНЫ. В философии различаются </a:t>
            </a:r>
            <a:r>
              <a:rPr lang="ru-RU" b="1" dirty="0"/>
              <a:t>две основные позиции</a:t>
            </a:r>
            <a:r>
              <a:rPr lang="ru-RU" dirty="0"/>
              <a:t> по отношению к истине – </a:t>
            </a:r>
            <a:r>
              <a:rPr lang="ru-RU" b="1" dirty="0"/>
              <a:t>узкая и широкая</a:t>
            </a:r>
            <a:r>
              <a:rPr lang="ru-RU" dirty="0"/>
              <a:t>. </a:t>
            </a:r>
            <a:endParaRPr lang="ru-RU" dirty="0" smtClean="0"/>
          </a:p>
          <a:p>
            <a:r>
              <a:rPr lang="ru-RU" b="1" dirty="0" smtClean="0"/>
              <a:t>Узкая </a:t>
            </a:r>
            <a:r>
              <a:rPr lang="ru-RU" b="1" dirty="0"/>
              <a:t>позиция </a:t>
            </a:r>
            <a:r>
              <a:rPr lang="ru-RU" dirty="0"/>
              <a:t>предполагает отнесенность понятия истины только к логически правильно построенным предложениям естественных и искусственных языков, а именно к утвердительным суждениям субъектно-предикатного вида, к которым применима бинарная истинностная оценка (истина-ложь). Это – </a:t>
            </a:r>
            <a:r>
              <a:rPr lang="ru-RU" dirty="0" err="1"/>
              <a:t>операционалистская</a:t>
            </a:r>
            <a:r>
              <a:rPr lang="ru-RU" dirty="0"/>
              <a:t> позиция, позволяющая однозначно различать истинные и ложные суждения с помощью определенного критерия истины. Так, если логически истинным признается заключение, выведенное из истинных посылок по определенным правилам, то истинность правил вывода требует независимого основания: в данном случае она зиждется на авторитете данной логической системы в целом. Такова семантическая концепция </a:t>
            </a:r>
            <a:r>
              <a:rPr lang="ru-RU" dirty="0" err="1"/>
              <a:t>А.Тарского</a:t>
            </a:r>
            <a:r>
              <a:rPr lang="ru-RU" dirty="0"/>
              <a:t> и ее интерпретация в неопозитивизме; обнаружение метаязыкового характера понятия истины позволяет свести ее к логической онтологии, к отношениям между предложениями (напр., таблицы истинности для логики высказываний). Это имело неоднозначные следствия. С одной стороны, утрачивала смысл реалистическая позиция, видевшая в истине отношение между знанием и некоторой внешней ему реальностью. Из этого было недалеко до вывода о том, что понятие истины может быть вообще исключено из науки в качестве «</a:t>
            </a:r>
            <a:r>
              <a:rPr lang="ru-RU" dirty="0" err="1"/>
              <a:t>псевдопредиката</a:t>
            </a:r>
            <a:r>
              <a:rPr lang="ru-RU" dirty="0"/>
              <a:t>» (</a:t>
            </a:r>
            <a:r>
              <a:rPr lang="ru-RU" dirty="0" err="1"/>
              <a:t>А.Айер</a:t>
            </a:r>
            <a:r>
              <a:rPr lang="ru-RU" dirty="0"/>
              <a:t>). С другой стороны, получало новые импульсы и аргументы понятие теоретической истины, относящееся к семантическим связям внутри сложных концептуальных образований и не предполагающее сопоставление ни с какой онтологией, кроме производной отданной теоретической системы.</a:t>
            </a:r>
          </a:p>
        </p:txBody>
      </p:sp>
    </p:spTree>
    <p:extLst>
      <p:ext uri="{BB962C8B-B14F-4D97-AF65-F5344CB8AC3E}">
        <p14:creationId xmlns:p14="http://schemas.microsoft.com/office/powerpoint/2010/main" val="7435958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62309" y="286604"/>
            <a:ext cx="10793371" cy="515654"/>
          </a:xfrm>
        </p:spPr>
        <p:txBody>
          <a:bodyPr>
            <a:normAutofit/>
          </a:bodyPr>
          <a:lstStyle/>
          <a:p>
            <a:r>
              <a:rPr lang="ru-RU" sz="2000" dirty="0" smtClean="0">
                <a:latin typeface="Arial Black" panose="020B0A04020102020204" pitchFamily="34" charset="0"/>
              </a:rPr>
              <a:t>Исторический и типологический аспекты</a:t>
            </a:r>
            <a:endParaRPr lang="ru-RU" sz="2000" dirty="0">
              <a:latin typeface="Arial Black" panose="020B0A04020102020204" pitchFamily="34" charset="0"/>
            </a:endParaRPr>
          </a:p>
        </p:txBody>
      </p:sp>
      <p:sp>
        <p:nvSpPr>
          <p:cNvPr id="3" name="Объект 2"/>
          <p:cNvSpPr>
            <a:spLocks noGrp="1"/>
          </p:cNvSpPr>
          <p:nvPr>
            <p:ph idx="1"/>
          </p:nvPr>
        </p:nvSpPr>
        <p:spPr>
          <a:xfrm>
            <a:off x="293298" y="1009291"/>
            <a:ext cx="10862382" cy="4859803"/>
          </a:xfrm>
        </p:spPr>
        <p:txBody>
          <a:bodyPr>
            <a:normAutofit fontScale="85000" lnSpcReduction="10000"/>
          </a:bodyPr>
          <a:lstStyle/>
          <a:p>
            <a:r>
              <a:rPr lang="ru-RU" dirty="0"/>
              <a:t>Эмпирическая истинность, напротив, может устанавливаться с помощью процедуры эмпирической проверки (верификации), однако сама верификация на деле представляет собой не непосредственное сопоставление знания с внешней ему реальностью, но сравнение «протокольного предложения» наблюдения с предложением, являющимся логическим следствием из теории. Если же истинность верификации должна быть независимо обоснована, то это могло быть выполнено лишь в рамках реалистической позиции, напр., с помощью представления ее в качестве метода, объединяющего теорию с практикой. Критерий истины имеет, таким образом, во всех случаях онтологический характер, т.е. включает предпосылку об особом характере реальности, отнесение к которой обеспечивает совершенство знания. И только с точки зрения реалистической позиции критерий истины имеет сугубо внешний по отношению к понятию истины характер. Известный тезис </a:t>
            </a:r>
            <a:r>
              <a:rPr lang="ru-RU" dirty="0" err="1"/>
              <a:t>В.И.Ленина</a:t>
            </a:r>
            <a:r>
              <a:rPr lang="ru-RU" dirty="0"/>
              <a:t> о том, что практика выше теоретического познания, типичен как раз для такого объединения гносеологических и онтологических предпосылок в качестве понятия и критерия истины в условиях приоритета последнего. Однако в рамках марксистско-ленинского понимания истины реализм оказался несовместим с узким подходом в силу расплывчатости и предельной широты понятия практики.</a:t>
            </a:r>
          </a:p>
          <a:p>
            <a:r>
              <a:rPr lang="ru-RU" dirty="0"/>
              <a:t>Узкий подход является источником как философских, так и специальных, нефилософских теорий истины, а широкий подход, как правило, ограничен философским пониманием истины. В этом случае теряет смысл жесткое противопоставление суждения и понятия, а также </a:t>
            </a:r>
            <a:r>
              <a:rPr lang="ru-RU" dirty="0" err="1"/>
              <a:t>онтологизация</a:t>
            </a:r>
            <a:r>
              <a:rPr lang="ru-RU" dirty="0"/>
              <a:t> определенной логической формы предложений вообще. </a:t>
            </a:r>
            <a:endParaRPr lang="ru-RU" dirty="0" smtClean="0"/>
          </a:p>
          <a:p>
            <a:r>
              <a:rPr lang="ru-RU" b="1" dirty="0" smtClean="0"/>
              <a:t>В </a:t>
            </a:r>
            <a:r>
              <a:rPr lang="ru-RU" b="1" dirty="0"/>
              <a:t>рамках широкого подхода </a:t>
            </a:r>
            <a:r>
              <a:rPr lang="ru-RU" dirty="0"/>
              <a:t>истинным может быть не только утвердительное описательное суждение, но и модальное суждение (моральная норма, эстетический идеал, критическая оценка), вопросительное предложение, философская или научная проблема, неявно (</a:t>
            </a:r>
            <a:r>
              <a:rPr lang="ru-RU" dirty="0" err="1"/>
              <a:t>невербально</a:t>
            </a:r>
            <a:r>
              <a:rPr lang="ru-RU" dirty="0"/>
              <a:t>) выраженное убеждение, практическое действие. </a:t>
            </a:r>
          </a:p>
        </p:txBody>
      </p:sp>
    </p:spTree>
    <p:extLst>
      <p:ext uri="{BB962C8B-B14F-4D97-AF65-F5344CB8AC3E}">
        <p14:creationId xmlns:p14="http://schemas.microsoft.com/office/powerpoint/2010/main" val="21089062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1121433" y="327803"/>
            <a:ext cx="10390437" cy="770328"/>
          </a:xfrm>
        </p:spPr>
        <p:txBody>
          <a:bodyPr/>
          <a:lstStyle/>
          <a:p>
            <a:pPr eaLnBrk="1" hangingPunct="1"/>
            <a:r>
              <a:rPr lang="ru-RU" smtClean="0"/>
              <a:t>Некоторые концепции истины:</a:t>
            </a:r>
          </a:p>
        </p:txBody>
      </p:sp>
      <p:graphicFrame>
        <p:nvGraphicFramePr>
          <p:cNvPr id="26654" name="Group 30"/>
          <p:cNvGraphicFramePr>
            <a:graphicFrameLocks noGrp="1"/>
          </p:cNvGraphicFramePr>
          <p:nvPr>
            <p:ph type="tbl" idx="1"/>
            <p:extLst/>
          </p:nvPr>
        </p:nvGraphicFramePr>
        <p:xfrm>
          <a:off x="1457865" y="1600200"/>
          <a:ext cx="8752936" cy="4981576"/>
        </p:xfrm>
        <a:graphic>
          <a:graphicData uri="http://schemas.openxmlformats.org/drawingml/2006/table">
            <a:tbl>
              <a:tblPr/>
              <a:tblGrid>
                <a:gridCol w="3266536"/>
                <a:gridCol w="2743200"/>
                <a:gridCol w="2743200"/>
              </a:tblGrid>
              <a:tr h="1359564">
                <a:tc>
                  <a:txBody>
                    <a:bodyPr/>
                    <a:lstStyle>
                      <a:lvl1pPr>
                        <a:spcBef>
                          <a:spcPct val="20000"/>
                        </a:spcBef>
                        <a:buClr>
                          <a:schemeClr val="accent2"/>
                        </a:buClr>
                        <a:buFont typeface="Wingdings" panose="05000000000000000000" pitchFamily="2" charset="2"/>
                        <a:defRPr sz="2600">
                          <a:solidFill>
                            <a:schemeClr val="tx1"/>
                          </a:solidFill>
                          <a:latin typeface="Verdana" panose="020B0604030504040204" pitchFamily="34" charset="0"/>
                        </a:defRPr>
                      </a:lvl1pPr>
                      <a:lvl2pPr indent="14288">
                        <a:spcBef>
                          <a:spcPct val="20000"/>
                        </a:spcBef>
                        <a:buClr>
                          <a:schemeClr val="accent2"/>
                        </a:buClr>
                        <a:buFont typeface="Wingdings" panose="05000000000000000000" pitchFamily="2" charset="2"/>
                        <a:defRPr sz="2200">
                          <a:solidFill>
                            <a:schemeClr val="tx1"/>
                          </a:solidFill>
                          <a:latin typeface="Verdana" panose="020B0604030504040204" pitchFamily="34" charset="0"/>
                        </a:defRPr>
                      </a:lvl2pPr>
                      <a:lvl3pPr indent="-4763">
                        <a:spcBef>
                          <a:spcPct val="20000"/>
                        </a:spcBef>
                        <a:buClr>
                          <a:schemeClr val="accent2"/>
                        </a:buClr>
                        <a:buFont typeface="Wingdings" panose="05000000000000000000" pitchFamily="2" charset="2"/>
                        <a:defRPr sz="2100">
                          <a:solidFill>
                            <a:schemeClr val="tx1"/>
                          </a:solidFill>
                          <a:latin typeface="Verdana" panose="020B0604030504040204" pitchFamily="34" charset="0"/>
                        </a:defRPr>
                      </a:lvl3pPr>
                      <a:lvl4pPr indent="-65088">
                        <a:spcBef>
                          <a:spcPct val="20000"/>
                        </a:spcBef>
                        <a:buClr>
                          <a:schemeClr val="accent2"/>
                        </a:buClr>
                        <a:buFont typeface="Wingdings" panose="05000000000000000000" pitchFamily="2" charset="2"/>
                        <a:defRPr>
                          <a:solidFill>
                            <a:schemeClr val="tx1"/>
                          </a:solidFill>
                          <a:latin typeface="Verdana" panose="020B0604030504040204" pitchFamily="34" charset="0"/>
                        </a:defRPr>
                      </a:lvl4pPr>
                      <a:lvl5pPr indent="-133350">
                        <a:spcBef>
                          <a:spcPct val="25000"/>
                        </a:spcBef>
                        <a:buClr>
                          <a:schemeClr val="accent2"/>
                        </a:buClr>
                        <a:buFont typeface="Wingdings" panose="05000000000000000000" pitchFamily="2" charset="2"/>
                        <a:defRPr>
                          <a:solidFill>
                            <a:schemeClr val="tx1"/>
                          </a:solidFill>
                          <a:latin typeface="Verdana" panose="020B0604030504040204" pitchFamily="34" charset="0"/>
                        </a:defRPr>
                      </a:lvl5pPr>
                      <a:lvl6pPr indent="-133350"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6pPr>
                      <a:lvl7pPr indent="-133350"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7pPr>
                      <a:lvl8pPr indent="-133350"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8pPr>
                      <a:lvl9pPr indent="-133350"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ru-RU" sz="2600" b="0" i="0" u="none" strike="noStrike" cap="none" normalizeH="0" baseline="0" smtClean="0">
                          <a:ln>
                            <a:noFill/>
                          </a:ln>
                          <a:solidFill>
                            <a:schemeClr val="tx1"/>
                          </a:solidFill>
                          <a:effectLst/>
                          <a:latin typeface="Verdana" panose="020B0604030504040204" pitchFamily="34" charset="0"/>
                        </a:rPr>
                        <a:t>Классическая </a:t>
                      </a:r>
                    </a:p>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ru-RU" sz="2600" b="0" i="0" u="none" strike="noStrike" cap="none" normalizeH="0" baseline="0" smtClean="0">
                          <a:ln>
                            <a:noFill/>
                          </a:ln>
                          <a:solidFill>
                            <a:schemeClr val="tx1"/>
                          </a:solidFill>
                          <a:effectLst/>
                          <a:latin typeface="Verdana" panose="020B0604030504040204" pitchFamily="34" charset="0"/>
                        </a:rPr>
                        <a:t>(Корреспондентская)</a:t>
                      </a:r>
                    </a:p>
                  </a:txBody>
                  <a:tcPr marT="45725" marB="4572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Font typeface="Wingdings" panose="05000000000000000000" pitchFamily="2" charset="2"/>
                        <a:defRPr sz="2600">
                          <a:solidFill>
                            <a:schemeClr val="tx1"/>
                          </a:solidFill>
                          <a:latin typeface="Verdana" panose="020B0604030504040204" pitchFamily="34" charset="0"/>
                        </a:defRPr>
                      </a:lvl1pPr>
                      <a:lvl2pPr indent="14288">
                        <a:spcBef>
                          <a:spcPct val="20000"/>
                        </a:spcBef>
                        <a:buClr>
                          <a:schemeClr val="accent2"/>
                        </a:buClr>
                        <a:buFont typeface="Wingdings" panose="05000000000000000000" pitchFamily="2" charset="2"/>
                        <a:defRPr sz="2200">
                          <a:solidFill>
                            <a:schemeClr val="tx1"/>
                          </a:solidFill>
                          <a:latin typeface="Verdana" panose="020B0604030504040204" pitchFamily="34" charset="0"/>
                        </a:defRPr>
                      </a:lvl2pPr>
                      <a:lvl3pPr indent="-4763">
                        <a:spcBef>
                          <a:spcPct val="20000"/>
                        </a:spcBef>
                        <a:buClr>
                          <a:schemeClr val="accent2"/>
                        </a:buClr>
                        <a:buFont typeface="Wingdings" panose="05000000000000000000" pitchFamily="2" charset="2"/>
                        <a:defRPr sz="2100">
                          <a:solidFill>
                            <a:schemeClr val="tx1"/>
                          </a:solidFill>
                          <a:latin typeface="Verdana" panose="020B0604030504040204" pitchFamily="34" charset="0"/>
                        </a:defRPr>
                      </a:lvl3pPr>
                      <a:lvl4pPr indent="-65088">
                        <a:spcBef>
                          <a:spcPct val="20000"/>
                        </a:spcBef>
                        <a:buClr>
                          <a:schemeClr val="accent2"/>
                        </a:buClr>
                        <a:buFont typeface="Wingdings" panose="05000000000000000000" pitchFamily="2" charset="2"/>
                        <a:defRPr>
                          <a:solidFill>
                            <a:schemeClr val="tx1"/>
                          </a:solidFill>
                          <a:latin typeface="Verdana" panose="020B0604030504040204" pitchFamily="34" charset="0"/>
                        </a:defRPr>
                      </a:lvl4pPr>
                      <a:lvl5pPr indent="-133350">
                        <a:spcBef>
                          <a:spcPct val="25000"/>
                        </a:spcBef>
                        <a:buClr>
                          <a:schemeClr val="accent2"/>
                        </a:buClr>
                        <a:buFont typeface="Wingdings" panose="05000000000000000000" pitchFamily="2" charset="2"/>
                        <a:defRPr>
                          <a:solidFill>
                            <a:schemeClr val="tx1"/>
                          </a:solidFill>
                          <a:latin typeface="Verdana" panose="020B0604030504040204" pitchFamily="34" charset="0"/>
                        </a:defRPr>
                      </a:lvl5pPr>
                      <a:lvl6pPr indent="-133350"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6pPr>
                      <a:lvl7pPr indent="-133350"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7pPr>
                      <a:lvl8pPr indent="-133350"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8pPr>
                      <a:lvl9pPr indent="-133350"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ru-RU" sz="2600" b="0" i="0" u="none" strike="noStrike" cap="none" normalizeH="0" baseline="0" smtClean="0">
                          <a:ln>
                            <a:noFill/>
                          </a:ln>
                          <a:solidFill>
                            <a:schemeClr val="tx1"/>
                          </a:solidFill>
                          <a:effectLst/>
                          <a:latin typeface="Verdana" panose="020B0604030504040204" pitchFamily="34" charset="0"/>
                        </a:rPr>
                        <a:t>Аристотель</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Font typeface="Wingdings" panose="05000000000000000000" pitchFamily="2" charset="2"/>
                        <a:defRPr sz="2600">
                          <a:solidFill>
                            <a:schemeClr val="tx1"/>
                          </a:solidFill>
                          <a:latin typeface="Verdana" panose="020B0604030504040204" pitchFamily="34" charset="0"/>
                        </a:defRPr>
                      </a:lvl1pPr>
                      <a:lvl2pPr indent="14288">
                        <a:spcBef>
                          <a:spcPct val="20000"/>
                        </a:spcBef>
                        <a:buClr>
                          <a:schemeClr val="accent2"/>
                        </a:buClr>
                        <a:buFont typeface="Wingdings" panose="05000000000000000000" pitchFamily="2" charset="2"/>
                        <a:defRPr sz="2200">
                          <a:solidFill>
                            <a:schemeClr val="tx1"/>
                          </a:solidFill>
                          <a:latin typeface="Verdana" panose="020B0604030504040204" pitchFamily="34" charset="0"/>
                        </a:defRPr>
                      </a:lvl2pPr>
                      <a:lvl3pPr indent="-4763">
                        <a:spcBef>
                          <a:spcPct val="20000"/>
                        </a:spcBef>
                        <a:buClr>
                          <a:schemeClr val="accent2"/>
                        </a:buClr>
                        <a:buFont typeface="Wingdings" panose="05000000000000000000" pitchFamily="2" charset="2"/>
                        <a:defRPr sz="2100">
                          <a:solidFill>
                            <a:schemeClr val="tx1"/>
                          </a:solidFill>
                          <a:latin typeface="Verdana" panose="020B0604030504040204" pitchFamily="34" charset="0"/>
                        </a:defRPr>
                      </a:lvl3pPr>
                      <a:lvl4pPr indent="-65088">
                        <a:spcBef>
                          <a:spcPct val="20000"/>
                        </a:spcBef>
                        <a:buClr>
                          <a:schemeClr val="accent2"/>
                        </a:buClr>
                        <a:buFont typeface="Wingdings" panose="05000000000000000000" pitchFamily="2" charset="2"/>
                        <a:defRPr>
                          <a:solidFill>
                            <a:schemeClr val="tx1"/>
                          </a:solidFill>
                          <a:latin typeface="Verdana" panose="020B0604030504040204" pitchFamily="34" charset="0"/>
                        </a:defRPr>
                      </a:lvl4pPr>
                      <a:lvl5pPr indent="-133350">
                        <a:spcBef>
                          <a:spcPct val="25000"/>
                        </a:spcBef>
                        <a:buClr>
                          <a:schemeClr val="accent2"/>
                        </a:buClr>
                        <a:buFont typeface="Wingdings" panose="05000000000000000000" pitchFamily="2" charset="2"/>
                        <a:defRPr>
                          <a:solidFill>
                            <a:schemeClr val="tx1"/>
                          </a:solidFill>
                          <a:latin typeface="Verdana" panose="020B0604030504040204" pitchFamily="34" charset="0"/>
                        </a:defRPr>
                      </a:lvl5pPr>
                      <a:lvl6pPr indent="-133350"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6pPr>
                      <a:lvl7pPr indent="-133350"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7pPr>
                      <a:lvl8pPr indent="-133350"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8pPr>
                      <a:lvl9pPr indent="-133350"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ru-RU" sz="1700" b="0" i="0" u="none" strike="noStrike" cap="none" normalizeH="0" baseline="0" smtClean="0">
                          <a:ln>
                            <a:noFill/>
                          </a:ln>
                          <a:solidFill>
                            <a:schemeClr val="tx1"/>
                          </a:solidFill>
                          <a:effectLst/>
                          <a:latin typeface="Verdana" panose="020B0604030504040204" pitchFamily="34" charset="0"/>
                        </a:rPr>
                        <a:t>Истина – соответствие знания действительности</a:t>
                      </a:r>
                    </a:p>
                  </a:txBody>
                  <a:tcPr marT="45725" marB="4572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132018">
                <a:tc>
                  <a:txBody>
                    <a:bodyPr/>
                    <a:lstStyle>
                      <a:lvl1pPr>
                        <a:spcBef>
                          <a:spcPct val="20000"/>
                        </a:spcBef>
                        <a:buClr>
                          <a:schemeClr val="accent2"/>
                        </a:buClr>
                        <a:buFont typeface="Wingdings" panose="05000000000000000000" pitchFamily="2" charset="2"/>
                        <a:defRPr sz="2600">
                          <a:solidFill>
                            <a:schemeClr val="tx1"/>
                          </a:solidFill>
                          <a:latin typeface="Verdana" panose="020B0604030504040204" pitchFamily="34" charset="0"/>
                        </a:defRPr>
                      </a:lvl1pPr>
                      <a:lvl2pPr indent="14288">
                        <a:spcBef>
                          <a:spcPct val="20000"/>
                        </a:spcBef>
                        <a:buClr>
                          <a:schemeClr val="accent2"/>
                        </a:buClr>
                        <a:buFont typeface="Wingdings" panose="05000000000000000000" pitchFamily="2" charset="2"/>
                        <a:defRPr sz="2200">
                          <a:solidFill>
                            <a:schemeClr val="tx1"/>
                          </a:solidFill>
                          <a:latin typeface="Verdana" panose="020B0604030504040204" pitchFamily="34" charset="0"/>
                        </a:defRPr>
                      </a:lvl2pPr>
                      <a:lvl3pPr indent="-4763">
                        <a:spcBef>
                          <a:spcPct val="20000"/>
                        </a:spcBef>
                        <a:buClr>
                          <a:schemeClr val="accent2"/>
                        </a:buClr>
                        <a:buFont typeface="Wingdings" panose="05000000000000000000" pitchFamily="2" charset="2"/>
                        <a:defRPr sz="2100">
                          <a:solidFill>
                            <a:schemeClr val="tx1"/>
                          </a:solidFill>
                          <a:latin typeface="Verdana" panose="020B0604030504040204" pitchFamily="34" charset="0"/>
                        </a:defRPr>
                      </a:lvl3pPr>
                      <a:lvl4pPr indent="-65088">
                        <a:spcBef>
                          <a:spcPct val="20000"/>
                        </a:spcBef>
                        <a:buClr>
                          <a:schemeClr val="accent2"/>
                        </a:buClr>
                        <a:buFont typeface="Wingdings" panose="05000000000000000000" pitchFamily="2" charset="2"/>
                        <a:defRPr>
                          <a:solidFill>
                            <a:schemeClr val="tx1"/>
                          </a:solidFill>
                          <a:latin typeface="Verdana" panose="020B0604030504040204" pitchFamily="34" charset="0"/>
                        </a:defRPr>
                      </a:lvl4pPr>
                      <a:lvl5pPr indent="-133350">
                        <a:spcBef>
                          <a:spcPct val="25000"/>
                        </a:spcBef>
                        <a:buClr>
                          <a:schemeClr val="accent2"/>
                        </a:buClr>
                        <a:buFont typeface="Wingdings" panose="05000000000000000000" pitchFamily="2" charset="2"/>
                        <a:defRPr>
                          <a:solidFill>
                            <a:schemeClr val="tx1"/>
                          </a:solidFill>
                          <a:latin typeface="Verdana" panose="020B0604030504040204" pitchFamily="34" charset="0"/>
                        </a:defRPr>
                      </a:lvl5pPr>
                      <a:lvl6pPr indent="-133350"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6pPr>
                      <a:lvl7pPr indent="-133350"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7pPr>
                      <a:lvl8pPr indent="-133350"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8pPr>
                      <a:lvl9pPr indent="-133350"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ru-RU" sz="2600" b="0" i="0" u="none" strike="noStrike" cap="none" normalizeH="0" baseline="0" smtClean="0">
                          <a:ln>
                            <a:noFill/>
                          </a:ln>
                          <a:solidFill>
                            <a:schemeClr val="tx1"/>
                          </a:solidFill>
                          <a:effectLst/>
                          <a:latin typeface="Verdana" panose="020B0604030504040204" pitchFamily="34" charset="0"/>
                        </a:rPr>
                        <a:t>Конвенциональная</a:t>
                      </a:r>
                    </a:p>
                  </a:txBody>
                  <a:tcPr marT="45725" marB="4572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Font typeface="Wingdings" panose="05000000000000000000" pitchFamily="2" charset="2"/>
                        <a:defRPr sz="2600">
                          <a:solidFill>
                            <a:schemeClr val="tx1"/>
                          </a:solidFill>
                          <a:latin typeface="Verdana" panose="020B0604030504040204" pitchFamily="34" charset="0"/>
                        </a:defRPr>
                      </a:lvl1pPr>
                      <a:lvl2pPr indent="14288">
                        <a:spcBef>
                          <a:spcPct val="20000"/>
                        </a:spcBef>
                        <a:buClr>
                          <a:schemeClr val="accent2"/>
                        </a:buClr>
                        <a:buFont typeface="Wingdings" panose="05000000000000000000" pitchFamily="2" charset="2"/>
                        <a:defRPr sz="2200">
                          <a:solidFill>
                            <a:schemeClr val="tx1"/>
                          </a:solidFill>
                          <a:latin typeface="Verdana" panose="020B0604030504040204" pitchFamily="34" charset="0"/>
                        </a:defRPr>
                      </a:lvl2pPr>
                      <a:lvl3pPr indent="-4763">
                        <a:spcBef>
                          <a:spcPct val="20000"/>
                        </a:spcBef>
                        <a:buClr>
                          <a:schemeClr val="accent2"/>
                        </a:buClr>
                        <a:buFont typeface="Wingdings" panose="05000000000000000000" pitchFamily="2" charset="2"/>
                        <a:defRPr sz="2100">
                          <a:solidFill>
                            <a:schemeClr val="tx1"/>
                          </a:solidFill>
                          <a:latin typeface="Verdana" panose="020B0604030504040204" pitchFamily="34" charset="0"/>
                        </a:defRPr>
                      </a:lvl3pPr>
                      <a:lvl4pPr indent="-65088">
                        <a:spcBef>
                          <a:spcPct val="20000"/>
                        </a:spcBef>
                        <a:buClr>
                          <a:schemeClr val="accent2"/>
                        </a:buClr>
                        <a:buFont typeface="Wingdings" panose="05000000000000000000" pitchFamily="2" charset="2"/>
                        <a:defRPr>
                          <a:solidFill>
                            <a:schemeClr val="tx1"/>
                          </a:solidFill>
                          <a:latin typeface="Verdana" panose="020B0604030504040204" pitchFamily="34" charset="0"/>
                        </a:defRPr>
                      </a:lvl4pPr>
                      <a:lvl5pPr indent="-133350">
                        <a:spcBef>
                          <a:spcPct val="25000"/>
                        </a:spcBef>
                        <a:buClr>
                          <a:schemeClr val="accent2"/>
                        </a:buClr>
                        <a:buFont typeface="Wingdings" panose="05000000000000000000" pitchFamily="2" charset="2"/>
                        <a:defRPr>
                          <a:solidFill>
                            <a:schemeClr val="tx1"/>
                          </a:solidFill>
                          <a:latin typeface="Verdana" panose="020B0604030504040204" pitchFamily="34" charset="0"/>
                        </a:defRPr>
                      </a:lvl5pPr>
                      <a:lvl6pPr indent="-133350"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6pPr>
                      <a:lvl7pPr indent="-133350"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7pPr>
                      <a:lvl8pPr indent="-133350"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8pPr>
                      <a:lvl9pPr indent="-133350"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ru-RU" sz="2600" b="0" i="0" u="none" strike="noStrike" cap="none" normalizeH="0" baseline="0" smtClean="0">
                          <a:ln>
                            <a:noFill/>
                          </a:ln>
                          <a:solidFill>
                            <a:schemeClr val="tx1"/>
                          </a:solidFill>
                          <a:effectLst/>
                          <a:latin typeface="Verdana" panose="020B0604030504040204" pitchFamily="34" charset="0"/>
                        </a:rPr>
                        <a:t>А.Пуанкаре</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Font typeface="Wingdings" panose="05000000000000000000" pitchFamily="2" charset="2"/>
                        <a:defRPr sz="2600">
                          <a:solidFill>
                            <a:schemeClr val="tx1"/>
                          </a:solidFill>
                          <a:latin typeface="Verdana" panose="020B0604030504040204" pitchFamily="34" charset="0"/>
                        </a:defRPr>
                      </a:lvl1pPr>
                      <a:lvl2pPr indent="14288">
                        <a:spcBef>
                          <a:spcPct val="20000"/>
                        </a:spcBef>
                        <a:buClr>
                          <a:schemeClr val="accent2"/>
                        </a:buClr>
                        <a:buFont typeface="Wingdings" panose="05000000000000000000" pitchFamily="2" charset="2"/>
                        <a:defRPr sz="2200">
                          <a:solidFill>
                            <a:schemeClr val="tx1"/>
                          </a:solidFill>
                          <a:latin typeface="Verdana" panose="020B0604030504040204" pitchFamily="34" charset="0"/>
                        </a:defRPr>
                      </a:lvl2pPr>
                      <a:lvl3pPr indent="-4763">
                        <a:spcBef>
                          <a:spcPct val="20000"/>
                        </a:spcBef>
                        <a:buClr>
                          <a:schemeClr val="accent2"/>
                        </a:buClr>
                        <a:buFont typeface="Wingdings" panose="05000000000000000000" pitchFamily="2" charset="2"/>
                        <a:defRPr sz="2100">
                          <a:solidFill>
                            <a:schemeClr val="tx1"/>
                          </a:solidFill>
                          <a:latin typeface="Verdana" panose="020B0604030504040204" pitchFamily="34" charset="0"/>
                        </a:defRPr>
                      </a:lvl3pPr>
                      <a:lvl4pPr indent="-65088">
                        <a:spcBef>
                          <a:spcPct val="20000"/>
                        </a:spcBef>
                        <a:buClr>
                          <a:schemeClr val="accent2"/>
                        </a:buClr>
                        <a:buFont typeface="Wingdings" panose="05000000000000000000" pitchFamily="2" charset="2"/>
                        <a:defRPr>
                          <a:solidFill>
                            <a:schemeClr val="tx1"/>
                          </a:solidFill>
                          <a:latin typeface="Verdana" panose="020B0604030504040204" pitchFamily="34" charset="0"/>
                        </a:defRPr>
                      </a:lvl4pPr>
                      <a:lvl5pPr indent="-133350">
                        <a:spcBef>
                          <a:spcPct val="25000"/>
                        </a:spcBef>
                        <a:buClr>
                          <a:schemeClr val="accent2"/>
                        </a:buClr>
                        <a:buFont typeface="Wingdings" panose="05000000000000000000" pitchFamily="2" charset="2"/>
                        <a:defRPr>
                          <a:solidFill>
                            <a:schemeClr val="tx1"/>
                          </a:solidFill>
                          <a:latin typeface="Verdana" panose="020B0604030504040204" pitchFamily="34" charset="0"/>
                        </a:defRPr>
                      </a:lvl5pPr>
                      <a:lvl6pPr indent="-133350"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6pPr>
                      <a:lvl7pPr indent="-133350"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7pPr>
                      <a:lvl8pPr indent="-133350"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8pPr>
                      <a:lvl9pPr indent="-133350"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ru-RU" sz="1700" b="0" i="0" u="none" strike="noStrike" cap="none" normalizeH="0" baseline="0" smtClean="0">
                          <a:ln>
                            <a:noFill/>
                          </a:ln>
                          <a:solidFill>
                            <a:schemeClr val="tx1"/>
                          </a:solidFill>
                          <a:effectLst/>
                          <a:latin typeface="Verdana" panose="020B0604030504040204" pitchFamily="34" charset="0"/>
                        </a:rPr>
                        <a:t>Истина - соглашение</a:t>
                      </a:r>
                    </a:p>
                  </a:txBody>
                  <a:tcPr marT="45725" marB="4572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130430">
                <a:tc>
                  <a:txBody>
                    <a:bodyPr/>
                    <a:lstStyle>
                      <a:lvl1pPr>
                        <a:spcBef>
                          <a:spcPct val="20000"/>
                        </a:spcBef>
                        <a:buClr>
                          <a:schemeClr val="accent2"/>
                        </a:buClr>
                        <a:buFont typeface="Wingdings" panose="05000000000000000000" pitchFamily="2" charset="2"/>
                        <a:defRPr sz="2600">
                          <a:solidFill>
                            <a:schemeClr val="tx1"/>
                          </a:solidFill>
                          <a:latin typeface="Verdana" panose="020B0604030504040204" pitchFamily="34" charset="0"/>
                        </a:defRPr>
                      </a:lvl1pPr>
                      <a:lvl2pPr indent="14288">
                        <a:spcBef>
                          <a:spcPct val="20000"/>
                        </a:spcBef>
                        <a:buClr>
                          <a:schemeClr val="accent2"/>
                        </a:buClr>
                        <a:buFont typeface="Wingdings" panose="05000000000000000000" pitchFamily="2" charset="2"/>
                        <a:defRPr sz="2200">
                          <a:solidFill>
                            <a:schemeClr val="tx1"/>
                          </a:solidFill>
                          <a:latin typeface="Verdana" panose="020B0604030504040204" pitchFamily="34" charset="0"/>
                        </a:defRPr>
                      </a:lvl2pPr>
                      <a:lvl3pPr indent="-4763">
                        <a:spcBef>
                          <a:spcPct val="20000"/>
                        </a:spcBef>
                        <a:buClr>
                          <a:schemeClr val="accent2"/>
                        </a:buClr>
                        <a:buFont typeface="Wingdings" panose="05000000000000000000" pitchFamily="2" charset="2"/>
                        <a:defRPr sz="2100">
                          <a:solidFill>
                            <a:schemeClr val="tx1"/>
                          </a:solidFill>
                          <a:latin typeface="Verdana" panose="020B0604030504040204" pitchFamily="34" charset="0"/>
                        </a:defRPr>
                      </a:lvl3pPr>
                      <a:lvl4pPr indent="-65088">
                        <a:spcBef>
                          <a:spcPct val="20000"/>
                        </a:spcBef>
                        <a:buClr>
                          <a:schemeClr val="accent2"/>
                        </a:buClr>
                        <a:buFont typeface="Wingdings" panose="05000000000000000000" pitchFamily="2" charset="2"/>
                        <a:defRPr>
                          <a:solidFill>
                            <a:schemeClr val="tx1"/>
                          </a:solidFill>
                          <a:latin typeface="Verdana" panose="020B0604030504040204" pitchFamily="34" charset="0"/>
                        </a:defRPr>
                      </a:lvl4pPr>
                      <a:lvl5pPr indent="-133350">
                        <a:spcBef>
                          <a:spcPct val="25000"/>
                        </a:spcBef>
                        <a:buClr>
                          <a:schemeClr val="accent2"/>
                        </a:buClr>
                        <a:buFont typeface="Wingdings" panose="05000000000000000000" pitchFamily="2" charset="2"/>
                        <a:defRPr>
                          <a:solidFill>
                            <a:schemeClr val="tx1"/>
                          </a:solidFill>
                          <a:latin typeface="Verdana" panose="020B0604030504040204" pitchFamily="34" charset="0"/>
                        </a:defRPr>
                      </a:lvl5pPr>
                      <a:lvl6pPr indent="-133350"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6pPr>
                      <a:lvl7pPr indent="-133350"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7pPr>
                      <a:lvl8pPr indent="-133350"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8pPr>
                      <a:lvl9pPr indent="-133350"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ru-RU" sz="2600" b="0" i="0" u="none" strike="noStrike" cap="none" normalizeH="0" baseline="0" smtClean="0">
                          <a:ln>
                            <a:noFill/>
                          </a:ln>
                          <a:solidFill>
                            <a:schemeClr val="tx1"/>
                          </a:solidFill>
                          <a:effectLst/>
                          <a:latin typeface="Verdana" panose="020B0604030504040204" pitchFamily="34" charset="0"/>
                        </a:rPr>
                        <a:t>Когерентная</a:t>
                      </a:r>
                    </a:p>
                  </a:txBody>
                  <a:tcPr marT="45725" marB="4572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Font typeface="Wingdings" panose="05000000000000000000" pitchFamily="2" charset="2"/>
                        <a:defRPr sz="2600">
                          <a:solidFill>
                            <a:schemeClr val="tx1"/>
                          </a:solidFill>
                          <a:latin typeface="Verdana" panose="020B0604030504040204" pitchFamily="34" charset="0"/>
                        </a:defRPr>
                      </a:lvl1pPr>
                      <a:lvl2pPr indent="14288">
                        <a:spcBef>
                          <a:spcPct val="20000"/>
                        </a:spcBef>
                        <a:buClr>
                          <a:schemeClr val="accent2"/>
                        </a:buClr>
                        <a:buFont typeface="Wingdings" panose="05000000000000000000" pitchFamily="2" charset="2"/>
                        <a:defRPr sz="2200">
                          <a:solidFill>
                            <a:schemeClr val="tx1"/>
                          </a:solidFill>
                          <a:latin typeface="Verdana" panose="020B0604030504040204" pitchFamily="34" charset="0"/>
                        </a:defRPr>
                      </a:lvl2pPr>
                      <a:lvl3pPr indent="-4763">
                        <a:spcBef>
                          <a:spcPct val="20000"/>
                        </a:spcBef>
                        <a:buClr>
                          <a:schemeClr val="accent2"/>
                        </a:buClr>
                        <a:buFont typeface="Wingdings" panose="05000000000000000000" pitchFamily="2" charset="2"/>
                        <a:defRPr sz="2100">
                          <a:solidFill>
                            <a:schemeClr val="tx1"/>
                          </a:solidFill>
                          <a:latin typeface="Verdana" panose="020B0604030504040204" pitchFamily="34" charset="0"/>
                        </a:defRPr>
                      </a:lvl3pPr>
                      <a:lvl4pPr indent="-65088">
                        <a:spcBef>
                          <a:spcPct val="20000"/>
                        </a:spcBef>
                        <a:buClr>
                          <a:schemeClr val="accent2"/>
                        </a:buClr>
                        <a:buFont typeface="Wingdings" panose="05000000000000000000" pitchFamily="2" charset="2"/>
                        <a:defRPr>
                          <a:solidFill>
                            <a:schemeClr val="tx1"/>
                          </a:solidFill>
                          <a:latin typeface="Verdana" panose="020B0604030504040204" pitchFamily="34" charset="0"/>
                        </a:defRPr>
                      </a:lvl4pPr>
                      <a:lvl5pPr indent="-133350">
                        <a:spcBef>
                          <a:spcPct val="25000"/>
                        </a:spcBef>
                        <a:buClr>
                          <a:schemeClr val="accent2"/>
                        </a:buClr>
                        <a:buFont typeface="Wingdings" panose="05000000000000000000" pitchFamily="2" charset="2"/>
                        <a:defRPr>
                          <a:solidFill>
                            <a:schemeClr val="tx1"/>
                          </a:solidFill>
                          <a:latin typeface="Verdana" panose="020B0604030504040204" pitchFamily="34" charset="0"/>
                        </a:defRPr>
                      </a:lvl5pPr>
                      <a:lvl6pPr indent="-133350"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6pPr>
                      <a:lvl7pPr indent="-133350"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7pPr>
                      <a:lvl8pPr indent="-133350"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8pPr>
                      <a:lvl9pPr indent="-133350"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ru-RU" sz="2600" b="0" i="0" u="none" strike="noStrike" cap="none" normalizeH="0" baseline="0" smtClean="0">
                          <a:ln>
                            <a:noFill/>
                          </a:ln>
                          <a:solidFill>
                            <a:schemeClr val="tx1"/>
                          </a:solidFill>
                          <a:effectLst/>
                          <a:latin typeface="Verdana" panose="020B0604030504040204" pitchFamily="34" charset="0"/>
                        </a:rPr>
                        <a:t>Р.Авенариус</a:t>
                      </a:r>
                    </a:p>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ru-RU" sz="2600" b="0" i="0" u="none" strike="noStrike" cap="none" normalizeH="0" baseline="0" smtClean="0">
                          <a:ln>
                            <a:noFill/>
                          </a:ln>
                          <a:solidFill>
                            <a:schemeClr val="tx1"/>
                          </a:solidFill>
                          <a:effectLst/>
                          <a:latin typeface="Verdana" panose="020B0604030504040204" pitchFamily="34" charset="0"/>
                        </a:rPr>
                        <a:t>Э.Мах</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Font typeface="Wingdings" panose="05000000000000000000" pitchFamily="2" charset="2"/>
                        <a:defRPr sz="2600">
                          <a:solidFill>
                            <a:schemeClr val="tx1"/>
                          </a:solidFill>
                          <a:latin typeface="Verdana" panose="020B0604030504040204" pitchFamily="34" charset="0"/>
                        </a:defRPr>
                      </a:lvl1pPr>
                      <a:lvl2pPr indent="14288">
                        <a:spcBef>
                          <a:spcPct val="20000"/>
                        </a:spcBef>
                        <a:buClr>
                          <a:schemeClr val="accent2"/>
                        </a:buClr>
                        <a:buFont typeface="Wingdings" panose="05000000000000000000" pitchFamily="2" charset="2"/>
                        <a:defRPr sz="2200">
                          <a:solidFill>
                            <a:schemeClr val="tx1"/>
                          </a:solidFill>
                          <a:latin typeface="Verdana" panose="020B0604030504040204" pitchFamily="34" charset="0"/>
                        </a:defRPr>
                      </a:lvl2pPr>
                      <a:lvl3pPr indent="-4763">
                        <a:spcBef>
                          <a:spcPct val="20000"/>
                        </a:spcBef>
                        <a:buClr>
                          <a:schemeClr val="accent2"/>
                        </a:buClr>
                        <a:buFont typeface="Wingdings" panose="05000000000000000000" pitchFamily="2" charset="2"/>
                        <a:defRPr sz="2100">
                          <a:solidFill>
                            <a:schemeClr val="tx1"/>
                          </a:solidFill>
                          <a:latin typeface="Verdana" panose="020B0604030504040204" pitchFamily="34" charset="0"/>
                        </a:defRPr>
                      </a:lvl3pPr>
                      <a:lvl4pPr indent="-65088">
                        <a:spcBef>
                          <a:spcPct val="20000"/>
                        </a:spcBef>
                        <a:buClr>
                          <a:schemeClr val="accent2"/>
                        </a:buClr>
                        <a:buFont typeface="Wingdings" panose="05000000000000000000" pitchFamily="2" charset="2"/>
                        <a:defRPr>
                          <a:solidFill>
                            <a:schemeClr val="tx1"/>
                          </a:solidFill>
                          <a:latin typeface="Verdana" panose="020B0604030504040204" pitchFamily="34" charset="0"/>
                        </a:defRPr>
                      </a:lvl4pPr>
                      <a:lvl5pPr indent="-133350">
                        <a:spcBef>
                          <a:spcPct val="25000"/>
                        </a:spcBef>
                        <a:buClr>
                          <a:schemeClr val="accent2"/>
                        </a:buClr>
                        <a:buFont typeface="Wingdings" panose="05000000000000000000" pitchFamily="2" charset="2"/>
                        <a:defRPr>
                          <a:solidFill>
                            <a:schemeClr val="tx1"/>
                          </a:solidFill>
                          <a:latin typeface="Verdana" panose="020B0604030504040204" pitchFamily="34" charset="0"/>
                        </a:defRPr>
                      </a:lvl5pPr>
                      <a:lvl6pPr indent="-133350"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6pPr>
                      <a:lvl7pPr indent="-133350"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7pPr>
                      <a:lvl8pPr indent="-133350"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8pPr>
                      <a:lvl9pPr indent="-133350"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ru-RU" sz="1700" b="0" i="0" u="none" strike="noStrike" cap="none" normalizeH="0" baseline="0" smtClean="0">
                          <a:ln>
                            <a:noFill/>
                          </a:ln>
                          <a:solidFill>
                            <a:schemeClr val="tx1"/>
                          </a:solidFill>
                          <a:effectLst/>
                          <a:latin typeface="Verdana" panose="020B0604030504040204" pitchFamily="34" charset="0"/>
                        </a:rPr>
                        <a:t>Истина – свойство самосогласованности знаний</a:t>
                      </a:r>
                    </a:p>
                  </a:txBody>
                  <a:tcPr marT="45725" marB="4572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359564">
                <a:tc>
                  <a:txBody>
                    <a:bodyPr/>
                    <a:lstStyle>
                      <a:lvl1pPr>
                        <a:spcBef>
                          <a:spcPct val="20000"/>
                        </a:spcBef>
                        <a:buClr>
                          <a:schemeClr val="accent2"/>
                        </a:buClr>
                        <a:buFont typeface="Wingdings" panose="05000000000000000000" pitchFamily="2" charset="2"/>
                        <a:defRPr sz="2600">
                          <a:solidFill>
                            <a:schemeClr val="tx1"/>
                          </a:solidFill>
                          <a:latin typeface="Verdana" panose="020B0604030504040204" pitchFamily="34" charset="0"/>
                        </a:defRPr>
                      </a:lvl1pPr>
                      <a:lvl2pPr indent="14288">
                        <a:spcBef>
                          <a:spcPct val="20000"/>
                        </a:spcBef>
                        <a:buClr>
                          <a:schemeClr val="accent2"/>
                        </a:buClr>
                        <a:buFont typeface="Wingdings" panose="05000000000000000000" pitchFamily="2" charset="2"/>
                        <a:defRPr sz="2200">
                          <a:solidFill>
                            <a:schemeClr val="tx1"/>
                          </a:solidFill>
                          <a:latin typeface="Verdana" panose="020B0604030504040204" pitchFamily="34" charset="0"/>
                        </a:defRPr>
                      </a:lvl2pPr>
                      <a:lvl3pPr indent="-4763">
                        <a:spcBef>
                          <a:spcPct val="20000"/>
                        </a:spcBef>
                        <a:buClr>
                          <a:schemeClr val="accent2"/>
                        </a:buClr>
                        <a:buFont typeface="Wingdings" panose="05000000000000000000" pitchFamily="2" charset="2"/>
                        <a:defRPr sz="2100">
                          <a:solidFill>
                            <a:schemeClr val="tx1"/>
                          </a:solidFill>
                          <a:latin typeface="Verdana" panose="020B0604030504040204" pitchFamily="34" charset="0"/>
                        </a:defRPr>
                      </a:lvl3pPr>
                      <a:lvl4pPr indent="-65088">
                        <a:spcBef>
                          <a:spcPct val="20000"/>
                        </a:spcBef>
                        <a:buClr>
                          <a:schemeClr val="accent2"/>
                        </a:buClr>
                        <a:buFont typeface="Wingdings" panose="05000000000000000000" pitchFamily="2" charset="2"/>
                        <a:defRPr>
                          <a:solidFill>
                            <a:schemeClr val="tx1"/>
                          </a:solidFill>
                          <a:latin typeface="Verdana" panose="020B0604030504040204" pitchFamily="34" charset="0"/>
                        </a:defRPr>
                      </a:lvl4pPr>
                      <a:lvl5pPr indent="-133350">
                        <a:spcBef>
                          <a:spcPct val="25000"/>
                        </a:spcBef>
                        <a:buClr>
                          <a:schemeClr val="accent2"/>
                        </a:buClr>
                        <a:buFont typeface="Wingdings" panose="05000000000000000000" pitchFamily="2" charset="2"/>
                        <a:defRPr>
                          <a:solidFill>
                            <a:schemeClr val="tx1"/>
                          </a:solidFill>
                          <a:latin typeface="Verdana" panose="020B0604030504040204" pitchFamily="34" charset="0"/>
                        </a:defRPr>
                      </a:lvl5pPr>
                      <a:lvl6pPr indent="-133350"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6pPr>
                      <a:lvl7pPr indent="-133350"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7pPr>
                      <a:lvl8pPr indent="-133350"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8pPr>
                      <a:lvl9pPr indent="-133350"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ru-RU" sz="2600" b="0" i="0" u="none" strike="noStrike" cap="none" normalizeH="0" baseline="0" smtClean="0">
                          <a:ln>
                            <a:noFill/>
                          </a:ln>
                          <a:solidFill>
                            <a:schemeClr val="tx1"/>
                          </a:solidFill>
                          <a:effectLst/>
                          <a:latin typeface="Verdana" panose="020B0604030504040204" pitchFamily="34" charset="0"/>
                        </a:rPr>
                        <a:t>Утилитарная </a:t>
                      </a:r>
                    </a:p>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ru-RU" sz="2600" b="0" i="0" u="none" strike="noStrike" cap="none" normalizeH="0" baseline="0" smtClean="0">
                          <a:ln>
                            <a:noFill/>
                          </a:ln>
                          <a:solidFill>
                            <a:schemeClr val="tx1"/>
                          </a:solidFill>
                          <a:effectLst/>
                          <a:latin typeface="Verdana" panose="020B0604030504040204" pitchFamily="34" charset="0"/>
                        </a:rPr>
                        <a:t>(практическая)</a:t>
                      </a:r>
                    </a:p>
                  </a:txBody>
                  <a:tcPr marT="45725" marB="4572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Font typeface="Wingdings" panose="05000000000000000000" pitchFamily="2" charset="2"/>
                        <a:defRPr sz="2600">
                          <a:solidFill>
                            <a:schemeClr val="tx1"/>
                          </a:solidFill>
                          <a:latin typeface="Verdana" panose="020B0604030504040204" pitchFamily="34" charset="0"/>
                        </a:defRPr>
                      </a:lvl1pPr>
                      <a:lvl2pPr indent="14288">
                        <a:spcBef>
                          <a:spcPct val="20000"/>
                        </a:spcBef>
                        <a:buClr>
                          <a:schemeClr val="accent2"/>
                        </a:buClr>
                        <a:buFont typeface="Wingdings" panose="05000000000000000000" pitchFamily="2" charset="2"/>
                        <a:defRPr sz="2200">
                          <a:solidFill>
                            <a:schemeClr val="tx1"/>
                          </a:solidFill>
                          <a:latin typeface="Verdana" panose="020B0604030504040204" pitchFamily="34" charset="0"/>
                        </a:defRPr>
                      </a:lvl2pPr>
                      <a:lvl3pPr indent="-4763">
                        <a:spcBef>
                          <a:spcPct val="20000"/>
                        </a:spcBef>
                        <a:buClr>
                          <a:schemeClr val="accent2"/>
                        </a:buClr>
                        <a:buFont typeface="Wingdings" panose="05000000000000000000" pitchFamily="2" charset="2"/>
                        <a:defRPr sz="2100">
                          <a:solidFill>
                            <a:schemeClr val="tx1"/>
                          </a:solidFill>
                          <a:latin typeface="Verdana" panose="020B0604030504040204" pitchFamily="34" charset="0"/>
                        </a:defRPr>
                      </a:lvl3pPr>
                      <a:lvl4pPr indent="-65088">
                        <a:spcBef>
                          <a:spcPct val="20000"/>
                        </a:spcBef>
                        <a:buClr>
                          <a:schemeClr val="accent2"/>
                        </a:buClr>
                        <a:buFont typeface="Wingdings" panose="05000000000000000000" pitchFamily="2" charset="2"/>
                        <a:defRPr>
                          <a:solidFill>
                            <a:schemeClr val="tx1"/>
                          </a:solidFill>
                          <a:latin typeface="Verdana" panose="020B0604030504040204" pitchFamily="34" charset="0"/>
                        </a:defRPr>
                      </a:lvl4pPr>
                      <a:lvl5pPr indent="-133350">
                        <a:spcBef>
                          <a:spcPct val="25000"/>
                        </a:spcBef>
                        <a:buClr>
                          <a:schemeClr val="accent2"/>
                        </a:buClr>
                        <a:buFont typeface="Wingdings" panose="05000000000000000000" pitchFamily="2" charset="2"/>
                        <a:defRPr>
                          <a:solidFill>
                            <a:schemeClr val="tx1"/>
                          </a:solidFill>
                          <a:latin typeface="Verdana" panose="020B0604030504040204" pitchFamily="34" charset="0"/>
                        </a:defRPr>
                      </a:lvl5pPr>
                      <a:lvl6pPr indent="-133350"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6pPr>
                      <a:lvl7pPr indent="-133350"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7pPr>
                      <a:lvl8pPr indent="-133350"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8pPr>
                      <a:lvl9pPr indent="-133350"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ru-RU" sz="2600" b="0" i="0" u="none" strike="noStrike" cap="none" normalizeH="0" baseline="0" smtClean="0">
                          <a:ln>
                            <a:noFill/>
                          </a:ln>
                          <a:solidFill>
                            <a:schemeClr val="tx1"/>
                          </a:solidFill>
                          <a:effectLst/>
                          <a:latin typeface="Verdana" panose="020B0604030504040204" pitchFamily="34" charset="0"/>
                        </a:rPr>
                        <a:t>Ч.Пирс,</a:t>
                      </a:r>
                    </a:p>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ru-RU" sz="2600" b="0" i="0" u="none" strike="noStrike" cap="none" normalizeH="0" baseline="0" smtClean="0">
                          <a:ln>
                            <a:noFill/>
                          </a:ln>
                          <a:solidFill>
                            <a:schemeClr val="tx1"/>
                          </a:solidFill>
                          <a:effectLst/>
                          <a:latin typeface="Verdana" panose="020B0604030504040204" pitchFamily="34" charset="0"/>
                        </a:rPr>
                        <a:t>Дж.Дьюи</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Font typeface="Wingdings" panose="05000000000000000000" pitchFamily="2" charset="2"/>
                        <a:defRPr sz="2600">
                          <a:solidFill>
                            <a:schemeClr val="tx1"/>
                          </a:solidFill>
                          <a:latin typeface="Verdana" panose="020B0604030504040204" pitchFamily="34" charset="0"/>
                        </a:defRPr>
                      </a:lvl1pPr>
                      <a:lvl2pPr indent="14288">
                        <a:spcBef>
                          <a:spcPct val="20000"/>
                        </a:spcBef>
                        <a:buClr>
                          <a:schemeClr val="accent2"/>
                        </a:buClr>
                        <a:buFont typeface="Wingdings" panose="05000000000000000000" pitchFamily="2" charset="2"/>
                        <a:defRPr sz="2200">
                          <a:solidFill>
                            <a:schemeClr val="tx1"/>
                          </a:solidFill>
                          <a:latin typeface="Verdana" panose="020B0604030504040204" pitchFamily="34" charset="0"/>
                        </a:defRPr>
                      </a:lvl2pPr>
                      <a:lvl3pPr indent="-4763">
                        <a:spcBef>
                          <a:spcPct val="20000"/>
                        </a:spcBef>
                        <a:buClr>
                          <a:schemeClr val="accent2"/>
                        </a:buClr>
                        <a:buFont typeface="Wingdings" panose="05000000000000000000" pitchFamily="2" charset="2"/>
                        <a:defRPr sz="2100">
                          <a:solidFill>
                            <a:schemeClr val="tx1"/>
                          </a:solidFill>
                          <a:latin typeface="Verdana" panose="020B0604030504040204" pitchFamily="34" charset="0"/>
                        </a:defRPr>
                      </a:lvl3pPr>
                      <a:lvl4pPr indent="-65088">
                        <a:spcBef>
                          <a:spcPct val="20000"/>
                        </a:spcBef>
                        <a:buClr>
                          <a:schemeClr val="accent2"/>
                        </a:buClr>
                        <a:buFont typeface="Wingdings" panose="05000000000000000000" pitchFamily="2" charset="2"/>
                        <a:defRPr>
                          <a:solidFill>
                            <a:schemeClr val="tx1"/>
                          </a:solidFill>
                          <a:latin typeface="Verdana" panose="020B0604030504040204" pitchFamily="34" charset="0"/>
                        </a:defRPr>
                      </a:lvl4pPr>
                      <a:lvl5pPr indent="-133350">
                        <a:spcBef>
                          <a:spcPct val="25000"/>
                        </a:spcBef>
                        <a:buClr>
                          <a:schemeClr val="accent2"/>
                        </a:buClr>
                        <a:buFont typeface="Wingdings" panose="05000000000000000000" pitchFamily="2" charset="2"/>
                        <a:defRPr>
                          <a:solidFill>
                            <a:schemeClr val="tx1"/>
                          </a:solidFill>
                          <a:latin typeface="Verdana" panose="020B0604030504040204" pitchFamily="34" charset="0"/>
                        </a:defRPr>
                      </a:lvl5pPr>
                      <a:lvl6pPr indent="-133350"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6pPr>
                      <a:lvl7pPr indent="-133350"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7pPr>
                      <a:lvl8pPr indent="-133350"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8pPr>
                      <a:lvl9pPr indent="-133350"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ru-RU" sz="1700" b="0" i="0" u="none" strike="noStrike" cap="none" normalizeH="0" baseline="0" dirty="0" smtClean="0">
                          <a:ln>
                            <a:noFill/>
                          </a:ln>
                          <a:solidFill>
                            <a:schemeClr val="tx1"/>
                          </a:solidFill>
                          <a:effectLst/>
                          <a:latin typeface="Verdana" panose="020B0604030504040204" pitchFamily="34" charset="0"/>
                        </a:rPr>
                        <a:t>Истина –</a:t>
                      </a:r>
                      <a:r>
                        <a:rPr kumimoji="0" lang="ru-RU" sz="2600" b="0" i="0" u="none" strike="noStrike" cap="none" normalizeH="0" baseline="0" dirty="0" smtClean="0">
                          <a:ln>
                            <a:noFill/>
                          </a:ln>
                          <a:solidFill>
                            <a:schemeClr val="tx1"/>
                          </a:solidFill>
                          <a:effectLst/>
                          <a:latin typeface="Verdana" panose="020B0604030504040204" pitchFamily="34" charset="0"/>
                        </a:rPr>
                        <a:t> </a:t>
                      </a:r>
                      <a:r>
                        <a:rPr kumimoji="0" lang="ru-RU" sz="1700" b="0" i="0" u="none" strike="noStrike" cap="none" normalizeH="0" baseline="0" dirty="0" smtClean="0">
                          <a:ln>
                            <a:noFill/>
                          </a:ln>
                          <a:solidFill>
                            <a:schemeClr val="tx1"/>
                          </a:solidFill>
                          <a:effectLst/>
                          <a:latin typeface="Verdana" panose="020B0604030504040204" pitchFamily="34" charset="0"/>
                        </a:rPr>
                        <a:t>полезность знания, его применение</a:t>
                      </a:r>
                    </a:p>
                  </a:txBody>
                  <a:tcPr marT="45725" marB="4572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278339911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18248" y="286604"/>
            <a:ext cx="9637431" cy="645050"/>
          </a:xfrm>
        </p:spPr>
        <p:txBody>
          <a:bodyPr>
            <a:normAutofit/>
          </a:bodyPr>
          <a:lstStyle/>
          <a:p>
            <a:r>
              <a:rPr lang="ru-RU" sz="2000" b="1" dirty="0" smtClean="0">
                <a:latin typeface="Arial Black" panose="020B0A04020102020204" pitchFamily="34" charset="0"/>
              </a:rPr>
              <a:t>Классическая теория истины</a:t>
            </a:r>
            <a:endParaRPr lang="ru-RU" sz="2000" b="1" dirty="0">
              <a:latin typeface="Arial Black" panose="020B0A04020102020204" pitchFamily="34" charset="0"/>
            </a:endParaRPr>
          </a:p>
        </p:txBody>
      </p:sp>
      <p:sp>
        <p:nvSpPr>
          <p:cNvPr id="3" name="Объект 2"/>
          <p:cNvSpPr>
            <a:spLocks noGrp="1"/>
          </p:cNvSpPr>
          <p:nvPr>
            <p:ph idx="1"/>
          </p:nvPr>
        </p:nvSpPr>
        <p:spPr>
          <a:xfrm>
            <a:off x="543465" y="1035171"/>
            <a:ext cx="10612216" cy="5141342"/>
          </a:xfrm>
        </p:spPr>
        <p:txBody>
          <a:bodyPr/>
          <a:lstStyle/>
          <a:p>
            <a:pPr algn="just"/>
            <a:r>
              <a:rPr lang="ru-RU" i="1" dirty="0"/>
              <a:t>Классическая (традиционная, соответствия) концепция</a:t>
            </a:r>
            <a:r>
              <a:rPr lang="ru-RU" dirty="0"/>
              <a:t> истины как соответствия знаний действительности была впервые сформулирована в античной философии Платоном и Аристотелем. Ее сторонниками в истории философии являются Ф. Бэкон, Б. Спиноза, Д. Дидро, К. А. Гельвеций, П. Д. Гольбах и др. Согласно концепции соответствия, понятие истины принадлежит сфере человеческого сознания, а не сфере объективной реальности. В действительности факты могут иметь место или не имеют места, но они не могут быть истинными или ложными. Истинными являются человеческие суждения, описывающие факты реальности и соответствующие действительности. Суждение «снег бел» истинно, если снег действительно бел; суждение «идет дождь» ложно, если дождь не идет.</a:t>
            </a:r>
          </a:p>
          <a:p>
            <a:endParaRPr lang="ru-RU" dirty="0"/>
          </a:p>
        </p:txBody>
      </p:sp>
    </p:spTree>
    <p:extLst>
      <p:ext uri="{BB962C8B-B14F-4D97-AF65-F5344CB8AC3E}">
        <p14:creationId xmlns:p14="http://schemas.microsoft.com/office/powerpoint/2010/main" val="38225476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2860" y="286603"/>
            <a:ext cx="10482820" cy="576039"/>
          </a:xfrm>
        </p:spPr>
        <p:txBody>
          <a:bodyPr>
            <a:normAutofit/>
          </a:bodyPr>
          <a:lstStyle/>
          <a:p>
            <a:r>
              <a:rPr lang="ru-RU" sz="2000" dirty="0" err="1" smtClean="0">
                <a:latin typeface="Arial Black" panose="020B0A04020102020204" pitchFamily="34" charset="0"/>
              </a:rPr>
              <a:t>Корреспондентная</a:t>
            </a:r>
            <a:r>
              <a:rPr lang="ru-RU" sz="2000" dirty="0" smtClean="0">
                <a:latin typeface="Arial Black" panose="020B0A04020102020204" pitchFamily="34" charset="0"/>
              </a:rPr>
              <a:t> теория истины</a:t>
            </a:r>
            <a:endParaRPr lang="ru-RU" sz="2000" dirty="0">
              <a:latin typeface="Arial Black" panose="020B0A04020102020204" pitchFamily="34" charset="0"/>
            </a:endParaRPr>
          </a:p>
        </p:txBody>
      </p:sp>
      <p:sp>
        <p:nvSpPr>
          <p:cNvPr id="3" name="Объект 2"/>
          <p:cNvSpPr>
            <a:spLocks noGrp="1"/>
          </p:cNvSpPr>
          <p:nvPr>
            <p:ph idx="1"/>
          </p:nvPr>
        </p:nvSpPr>
        <p:spPr>
          <a:xfrm>
            <a:off x="327804" y="1104181"/>
            <a:ext cx="10827876" cy="4764913"/>
          </a:xfrm>
        </p:spPr>
        <p:txBody>
          <a:bodyPr>
            <a:normAutofit fontScale="85000" lnSpcReduction="20000"/>
          </a:bodyPr>
          <a:lstStyle/>
          <a:p>
            <a:pPr algn="just"/>
            <a:r>
              <a:rPr lang="ru-RU" dirty="0"/>
              <a:t>Основой </a:t>
            </a:r>
            <a:r>
              <a:rPr lang="ru-RU" dirty="0" err="1"/>
              <a:t>корреспондентной</a:t>
            </a:r>
            <a:r>
              <a:rPr lang="ru-RU" dirty="0"/>
              <a:t> теории истины является идея независимой от субъекта и его языка объективной и открытой познанию реальности, сопоставление с которой выполняет </a:t>
            </a:r>
            <a:r>
              <a:rPr lang="ru-RU" dirty="0" err="1"/>
              <a:t>критериальную</a:t>
            </a:r>
            <a:r>
              <a:rPr lang="ru-RU" dirty="0"/>
              <a:t> функцию. </a:t>
            </a:r>
            <a:endParaRPr lang="ru-RU" dirty="0" smtClean="0"/>
          </a:p>
          <a:p>
            <a:pPr algn="just"/>
            <a:r>
              <a:rPr lang="ru-RU" dirty="0" smtClean="0"/>
              <a:t>Подходы </a:t>
            </a:r>
            <a:r>
              <a:rPr lang="ru-RU" dirty="0"/>
              <a:t>к данной теории намечаются уже в античной философии (Платон, Аристотель, скептики) в рамках общей проблемы достоверного знания как особого рода бытия. Отдельных аспектов теории корреспонденции касались средневековые философы в анализе логико-грамматических условий истинности. </a:t>
            </a:r>
            <a:endParaRPr lang="ru-RU" dirty="0" smtClean="0"/>
          </a:p>
          <a:p>
            <a:pPr algn="just"/>
            <a:r>
              <a:rPr lang="ru-RU" dirty="0" smtClean="0"/>
              <a:t>Эмпиризм </a:t>
            </a:r>
            <a:r>
              <a:rPr lang="ru-RU" dirty="0"/>
              <a:t>Нового времени усматривал истину во взаимном соответствии чувственных впечатлений или в соответствии впечатлений и идей. В XX веке различные варианты понятия истины включали такие интерпретации, как соответствие предложения и того, о чём оно говорит; суждения и его объекта, убеждения и факта (Дж. </a:t>
            </a:r>
            <a:r>
              <a:rPr lang="ru-RU" dirty="0" err="1"/>
              <a:t>Мур</a:t>
            </a:r>
            <a:r>
              <a:rPr lang="ru-RU" dirty="0"/>
              <a:t>, Б. Рассел, Л. </a:t>
            </a:r>
            <a:r>
              <a:rPr lang="ru-RU" dirty="0" err="1"/>
              <a:t>Витгенштейн</a:t>
            </a:r>
            <a:r>
              <a:rPr lang="ru-RU" dirty="0" smtClean="0"/>
              <a:t>).</a:t>
            </a:r>
          </a:p>
          <a:p>
            <a:pPr algn="just"/>
            <a:r>
              <a:rPr lang="ru-RU" dirty="0" smtClean="0"/>
              <a:t> </a:t>
            </a:r>
            <a:r>
              <a:rPr lang="ru-RU" dirty="0"/>
              <a:t>К. Поппер, сторонник теории корреспонденции, обнаруживает её точную формулировку в семантической трактовке истины А. Тарским. Однако у Тарского речь идёт о соответствии суждения метаязыка суждению языка-объекта, поскольку реальность попадает в сферу теории истины только тогда, когда дана нам в некоторых знаково-языковых формах. У самого Поппера эмпирический базис науки также не является абсолютным, содержит конвенциональные элементы. Реалистическая позиция Поппера находит свою основу в платонизме в стиле Г. Фреге и его понятии «третьего мира». Концепция практики как основы и критерия истины, сформулированная в марксистско-ленинской версии </a:t>
            </a:r>
            <a:r>
              <a:rPr lang="ru-RU" dirty="0" err="1"/>
              <a:t>корреспондентной</a:t>
            </a:r>
            <a:r>
              <a:rPr lang="ru-RU" dirty="0"/>
              <a:t> теории, точно так же не способна преодолеть трудности, связанные с реальным оперативным отнесением к реальности. Открытость реальности самой по себе, дискурсивно выражающая претензии на гносеологическую значимость, проявляется в том, что и практика, и реальность оказываются лишь уровнями, или формами, совокупной знаково-языковой реальности, а истина — сопоставлением теоретического и эмпирического знания (например, теоретических терминов и протокольных предложений).</a:t>
            </a:r>
          </a:p>
        </p:txBody>
      </p:sp>
    </p:spTree>
    <p:extLst>
      <p:ext uri="{BB962C8B-B14F-4D97-AF65-F5344CB8AC3E}">
        <p14:creationId xmlns:p14="http://schemas.microsoft.com/office/powerpoint/2010/main" val="5168875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79894" y="286604"/>
            <a:ext cx="10275785" cy="472522"/>
          </a:xfrm>
        </p:spPr>
        <p:txBody>
          <a:bodyPr>
            <a:normAutofit/>
          </a:bodyPr>
          <a:lstStyle/>
          <a:p>
            <a:r>
              <a:rPr lang="ru-RU" sz="2000" dirty="0" err="1" smtClean="0">
                <a:latin typeface="Arial Black" panose="020B0A04020102020204" pitchFamily="34" charset="0"/>
              </a:rPr>
              <a:t>Корреспондентная</a:t>
            </a:r>
            <a:r>
              <a:rPr lang="ru-RU" sz="2000" dirty="0" smtClean="0">
                <a:latin typeface="Arial Black" panose="020B0A04020102020204" pitchFamily="34" charset="0"/>
              </a:rPr>
              <a:t> теория истины</a:t>
            </a:r>
            <a:endParaRPr lang="ru-RU" sz="2000" dirty="0">
              <a:latin typeface="Arial Black" panose="020B0A04020102020204" pitchFamily="34" charset="0"/>
            </a:endParaRPr>
          </a:p>
        </p:txBody>
      </p:sp>
      <p:sp>
        <p:nvSpPr>
          <p:cNvPr id="3" name="Объект 2"/>
          <p:cNvSpPr>
            <a:spLocks noGrp="1"/>
          </p:cNvSpPr>
          <p:nvPr>
            <p:ph idx="1"/>
          </p:nvPr>
        </p:nvSpPr>
        <p:spPr>
          <a:xfrm>
            <a:off x="414068" y="923026"/>
            <a:ext cx="10741612" cy="4946068"/>
          </a:xfrm>
        </p:spPr>
        <p:txBody>
          <a:bodyPr>
            <a:normAutofit fontScale="62500" lnSpcReduction="20000"/>
          </a:bodyPr>
          <a:lstStyle/>
          <a:p>
            <a:pPr algn="just"/>
            <a:r>
              <a:rPr lang="ru-RU" dirty="0"/>
              <a:t>Варианты </a:t>
            </a:r>
            <a:r>
              <a:rPr lang="ru-RU" dirty="0" err="1"/>
              <a:t>корреспондентной</a:t>
            </a:r>
            <a:r>
              <a:rPr lang="ru-RU" dirty="0"/>
              <a:t> теории истины различаются по характеру постановки и решений этих проблем. Первая группа проблем связана с формулировкой ограничений, указывающих, какие именно мысли могут характеризоваться как истинные. Напр., истинными могут считаться высказывания, описывающие некоторое положение дел («Кошка сидит на ковре»), но высказывания, выражающие приказ («Руки вверх!») или не имеющие определенного значения (</a:t>
            </a:r>
            <a:r>
              <a:rPr lang="ru-RU" i="1" dirty="0"/>
              <a:t>«х </a:t>
            </a:r>
            <a:r>
              <a:rPr lang="ru-RU" dirty="0"/>
              <a:t>–</a:t>
            </a:r>
            <a:r>
              <a:rPr lang="ru-RU" i="1" dirty="0"/>
              <a:t> у </a:t>
            </a:r>
            <a:r>
              <a:rPr lang="ru-RU" dirty="0"/>
              <a:t>=</a:t>
            </a:r>
            <a:r>
              <a:rPr lang="ru-RU" i="1" dirty="0"/>
              <a:t> z»</a:t>
            </a:r>
            <a:r>
              <a:rPr lang="ru-RU" dirty="0"/>
              <a:t>),</a:t>
            </a:r>
            <a:r>
              <a:rPr lang="ru-RU" i="1" dirty="0"/>
              <a:t> </a:t>
            </a:r>
            <a:r>
              <a:rPr lang="ru-RU" dirty="0"/>
              <a:t>не имеют значения истинности; высказывания, претендующие на истинность, должны удовлетворять синтаксическим и семантическим правилам языка (напр., высказывание «Этот квадрат круглый» не истинно и не ложно, а бессмысленно). </a:t>
            </a:r>
            <a:endParaRPr lang="ru-RU" dirty="0" smtClean="0"/>
          </a:p>
          <a:p>
            <a:pPr algn="just"/>
            <a:r>
              <a:rPr lang="ru-RU" dirty="0" smtClean="0"/>
              <a:t>Вторая </a:t>
            </a:r>
            <a:r>
              <a:rPr lang="ru-RU" dirty="0"/>
              <a:t>группа проблем связана с тем, что именно может полагаться действительностью, которой соответствуют мысли. Согласно логическому атомизму (Рассел, </a:t>
            </a:r>
            <a:r>
              <a:rPr lang="ru-RU" dirty="0" err="1"/>
              <a:t>Витгенштейн</a:t>
            </a:r>
            <a:r>
              <a:rPr lang="ru-RU" dirty="0"/>
              <a:t>,), высказывания истинны, если они соответствуют «фактам»; однако «факты» являются определенными познавательными конструкциями, зависимыми от чувственных восприятий и концептуальных интерпретаций, следовательно, сопоставляя высказывания с фактами, мы сопоставляем одни мысли с другими. Основная трудность, особо подчеркнутая Кантом, заключается в том, что мысль не может быть непосредственно сопоставлена со своим объектом («вещью самой по себе»), поэтому знание обладает собственной действительностью, в рамках которой только и может ставиться вопрос об объективности этого знания. </a:t>
            </a:r>
            <a:endParaRPr lang="ru-RU" dirty="0" smtClean="0"/>
          </a:p>
          <a:p>
            <a:pPr algn="just"/>
            <a:r>
              <a:rPr lang="ru-RU" dirty="0" smtClean="0"/>
              <a:t>Третья </a:t>
            </a:r>
            <a:r>
              <a:rPr lang="ru-RU" dirty="0"/>
              <a:t>группа проблем связана с трактовкой «соответствия»: от наивной концепции «копирования» действительности до прагматической концепции соответствие между знанием и его объектом устанавливается проверкой всех практических следствий из этого знания (принцип Пирса), к подобным трактовкам относится также «теория отражения» (Ленин).</a:t>
            </a:r>
          </a:p>
          <a:p>
            <a:pPr algn="just"/>
            <a:r>
              <a:rPr lang="ru-RU" dirty="0" err="1"/>
              <a:t>Корреспондентная</a:t>
            </a:r>
            <a:r>
              <a:rPr lang="ru-RU" dirty="0"/>
              <a:t> теория истины была уточнена Тарским, показавшим, что известные с древности семантические парадоксы типа «парадокса </a:t>
            </a:r>
            <a:r>
              <a:rPr lang="ru-RU" dirty="0" err="1"/>
              <a:t>Евбулида</a:t>
            </a:r>
            <a:r>
              <a:rPr lang="ru-RU" dirty="0"/>
              <a:t>» (пусть А = «А – ложно», тогда А истинно, если А – ложно, и наоборот) могут быть устранены в языках, допускающих формализацию, построением иерархии семантических уровней: объектного языка, для которого указаны правила синтаксиса, и метаязыка с правилами обозначения для каждого элемента объектного языка. Семантическое определение «истины» вводится при помощи понятия «выполнимость», имеющего точный смысл в метаматематике. Язык, свободный от семантических антиномий, может быть построен только в том случае, если точно перечислены все его исходные выражения и правила построения, т.е. выполнены условия формализации. Поскольку это требование не выполняется для естественных языков, они неустранимо содержат в себе указанную </a:t>
            </a:r>
            <a:r>
              <a:rPr lang="ru-RU" dirty="0" err="1"/>
              <a:t>антиномичность</a:t>
            </a:r>
            <a:r>
              <a:rPr lang="ru-RU" dirty="0"/>
              <a:t>. </a:t>
            </a:r>
            <a:r>
              <a:rPr lang="ru-RU" dirty="0" err="1"/>
              <a:t>Корреспондентная</a:t>
            </a:r>
            <a:r>
              <a:rPr lang="ru-RU" dirty="0"/>
              <a:t> теория истины является одной из предпосылок реалистических теорий познания (критический реализм, научный реализм и др.). В ряде методологически концепций предложены различные варианты трактовки «соответствия» между знанием и его объектом: как степень подтверждения (неопозитивизм), как «правдоподобие, </a:t>
            </a:r>
            <a:r>
              <a:rPr lang="ru-RU" dirty="0" err="1"/>
              <a:t>verissimilitude</a:t>
            </a:r>
            <a:r>
              <a:rPr lang="ru-RU" dirty="0"/>
              <a:t>» (Поппер) (гипотеза считается «соответствующей» реальности до тех пор, пока она успешно сопротивляется опровержениям) и др. В то же время инструменталистские, </a:t>
            </a:r>
            <a:r>
              <a:rPr lang="ru-RU" dirty="0" err="1"/>
              <a:t>конвенционалистские</a:t>
            </a:r>
            <a:r>
              <a:rPr lang="ru-RU" dirty="0"/>
              <a:t> и конструктивистские модели знания и его развития считаются несовместимыми с </a:t>
            </a:r>
            <a:r>
              <a:rPr lang="ru-RU" dirty="0" err="1"/>
              <a:t>корреспондентной</a:t>
            </a:r>
            <a:r>
              <a:rPr lang="ru-RU" dirty="0"/>
              <a:t> теорией истины</a:t>
            </a:r>
          </a:p>
        </p:txBody>
      </p:sp>
    </p:spTree>
    <p:extLst>
      <p:ext uri="{BB962C8B-B14F-4D97-AF65-F5344CB8AC3E}">
        <p14:creationId xmlns:p14="http://schemas.microsoft.com/office/powerpoint/2010/main" val="13370820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36430" y="286603"/>
            <a:ext cx="10819249" cy="498401"/>
          </a:xfrm>
        </p:spPr>
        <p:txBody>
          <a:bodyPr>
            <a:normAutofit/>
          </a:bodyPr>
          <a:lstStyle/>
          <a:p>
            <a:r>
              <a:rPr lang="ru-RU" sz="2000" dirty="0" smtClean="0">
                <a:latin typeface="Arial Black" panose="020B0A04020102020204" pitchFamily="34" charset="0"/>
              </a:rPr>
              <a:t>Возникновение когерентной теории истины</a:t>
            </a:r>
            <a:endParaRPr lang="ru-RU" sz="2000" dirty="0">
              <a:latin typeface="Arial Black" panose="020B0A04020102020204" pitchFamily="34" charset="0"/>
            </a:endParaRPr>
          </a:p>
        </p:txBody>
      </p:sp>
      <p:sp>
        <p:nvSpPr>
          <p:cNvPr id="3" name="Объект 2"/>
          <p:cNvSpPr>
            <a:spLocks noGrp="1"/>
          </p:cNvSpPr>
          <p:nvPr>
            <p:ph idx="1"/>
          </p:nvPr>
        </p:nvSpPr>
        <p:spPr>
          <a:xfrm>
            <a:off x="198408" y="992038"/>
            <a:ext cx="10915864" cy="4946067"/>
          </a:xfrm>
        </p:spPr>
        <p:txBody>
          <a:bodyPr>
            <a:normAutofit fontScale="92500" lnSpcReduction="20000"/>
          </a:bodyPr>
          <a:lstStyle/>
          <a:p>
            <a:pPr algn="just"/>
            <a:r>
              <a:rPr lang="ru-RU" dirty="0"/>
              <a:t>Переосмысление основополагающих принципов классической теории познания привело к возникновению в русле аналитической философии когерентной концепции истины. Ее теоретические истоки восходят к идее И. Канта о несоответствии наших описаний объекта тому, каков он есть «сам по себе», независимо от его воздействия на нас.</a:t>
            </a:r>
          </a:p>
          <a:p>
            <a:pPr algn="just"/>
            <a:r>
              <a:rPr lang="ru-RU" dirty="0"/>
              <a:t>Истинность суждения определяется в когерентной концепции ролью и местом высказывания в некоторой концептуальной схеме, когерентностью предложения с уже имеющимися достоверными знаниями, а не соответствием объективной реальности. Суждение становится истинным не само по себе, а в отношении к некоей логической конструкции, в познавательной ситуации, истинность высказываний в которой состоит в их согласии с другими предложениями.</a:t>
            </a:r>
          </a:p>
          <a:p>
            <a:pPr algn="just"/>
            <a:r>
              <a:rPr lang="ru-RU" dirty="0"/>
              <a:t>Место объективной реальности занимают язык, высказывания, предложения. Аналитическое направление западной философской мысли превращает язык в самостоятельный объект исследования, рассматривает его как неотъемлемый компонент рационального дискурса. Л. </a:t>
            </a:r>
            <a:r>
              <a:rPr lang="ru-RU" dirty="0" err="1"/>
              <a:t>Витгенштейн</a:t>
            </a:r>
            <a:r>
              <a:rPr lang="ru-RU" dirty="0"/>
              <a:t> усматривал в аналитическом прояснении языка основную функцию философии, выводя тем самым за рамки философской проблематики метафизику. Суть познания, по Л. </a:t>
            </a:r>
            <a:r>
              <a:rPr lang="ru-RU" dirty="0" err="1"/>
              <a:t>Витгенштейну</a:t>
            </a:r>
            <a:r>
              <a:rPr lang="ru-RU" dirty="0"/>
              <a:t>, - не постижение чистого качества вещей, их подлинного содержания, а объяснение фактов и изучение законов репрезентации фрагментов реальности.</a:t>
            </a:r>
          </a:p>
          <a:p>
            <a:pPr algn="just"/>
            <a:r>
              <a:rPr lang="ru-RU" dirty="0"/>
              <a:t>Философское исследование направляется на установление «логической картины факта» </a:t>
            </a:r>
            <a:r>
              <a:rPr lang="ru-RU" dirty="0" smtClean="0"/>
              <a:t>. </a:t>
            </a:r>
            <a:r>
              <a:rPr lang="ru-RU" dirty="0"/>
              <a:t>Язык представляется как особое смысловое пространство, структура которого отражает структуру реальности и мышления. Задачей философии Л. </a:t>
            </a:r>
            <a:r>
              <a:rPr lang="ru-RU" dirty="0" err="1"/>
              <a:t>Витгенштейн</a:t>
            </a:r>
            <a:r>
              <a:rPr lang="ru-RU" dirty="0"/>
              <a:t> считал не высказывание о невыразимом, неуловимом в пределах познавательных способностей человека, а прояснение наличных актов мышления: «Мысли, обычно как бы туманные и расплывчатые, философия призвана делать ясными и отчетливыми»</a:t>
            </a:r>
          </a:p>
        </p:txBody>
      </p:sp>
    </p:spTree>
    <p:extLst>
      <p:ext uri="{BB962C8B-B14F-4D97-AF65-F5344CB8AC3E}">
        <p14:creationId xmlns:p14="http://schemas.microsoft.com/office/powerpoint/2010/main" val="31123697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62642" y="286604"/>
            <a:ext cx="10293038" cy="481148"/>
          </a:xfrm>
        </p:spPr>
        <p:txBody>
          <a:bodyPr>
            <a:normAutofit/>
          </a:bodyPr>
          <a:lstStyle/>
          <a:p>
            <a:r>
              <a:rPr lang="ru-RU" sz="2000" dirty="0" smtClean="0">
                <a:latin typeface="Arial Black" panose="020B0A04020102020204" pitchFamily="34" charset="0"/>
              </a:rPr>
              <a:t>Когерентная теория истины</a:t>
            </a:r>
            <a:endParaRPr lang="ru-RU" sz="2000" dirty="0">
              <a:latin typeface="Arial Black" panose="020B0A04020102020204" pitchFamily="34" charset="0"/>
            </a:endParaRPr>
          </a:p>
        </p:txBody>
      </p:sp>
      <p:sp>
        <p:nvSpPr>
          <p:cNvPr id="3" name="Объект 2"/>
          <p:cNvSpPr>
            <a:spLocks noGrp="1"/>
          </p:cNvSpPr>
          <p:nvPr>
            <p:ph idx="1"/>
          </p:nvPr>
        </p:nvSpPr>
        <p:spPr>
          <a:xfrm>
            <a:off x="370936" y="845389"/>
            <a:ext cx="10784744" cy="5023705"/>
          </a:xfrm>
        </p:spPr>
        <p:txBody>
          <a:bodyPr/>
          <a:lstStyle/>
          <a:p>
            <a:pPr algn="just"/>
            <a:r>
              <a:rPr lang="ru-RU" i="1" dirty="0"/>
              <a:t>Когерентная концепция истины</a:t>
            </a:r>
            <a:r>
              <a:rPr lang="ru-RU" dirty="0"/>
              <a:t>. Под когерентностью понимают сцепление и непротиворечивость суждений. Концепция когерентности истины не отменяет, а обогащает концепцию Соответствия. Элементы данного подхода можно обнаружить в античной философии. Например, </a:t>
            </a:r>
            <a:r>
              <a:rPr lang="ru-RU" dirty="0" err="1"/>
              <a:t>Парменид</a:t>
            </a:r>
            <a:r>
              <a:rPr lang="ru-RU" dirty="0"/>
              <a:t> и Зенон, придерживаясь классической концепции истины как соответствия действительности, полагали, что это соответствие может б удостоверено не путем наблюдений, а лишь путем установив непротиворечивости знаний. Иногда к сторонникам данной концепции причисляют И. Канта. С точки зрения И. Канта, шествует взаимная согласованность, единство чувственно логического, которые и определяют содержание истины. В веке когерентная теория истины возрождается некоторыми представителями неопозитивизма, например О. </a:t>
            </a:r>
            <a:r>
              <a:rPr lang="ru-RU" dirty="0" err="1"/>
              <a:t>Нейратом</a:t>
            </a:r>
            <a:r>
              <a:rPr lang="ru-RU" dirty="0"/>
              <a:t>. Ценность научного знания заключается, с точки зрения </a:t>
            </a:r>
            <a:r>
              <a:rPr lang="ru-RU" dirty="0" err="1"/>
              <a:t>неопозвизма</a:t>
            </a:r>
            <a:r>
              <a:rPr lang="ru-RU" dirty="0"/>
              <a:t>, не в том, что знание соответствует действительности, а в том, что все знание представляет собой самосогласованную систему. Именно это свойство </a:t>
            </a:r>
            <a:r>
              <a:rPr lang="ru-RU" dirty="0" err="1"/>
              <a:t>самосогласованности</a:t>
            </a:r>
            <a:r>
              <a:rPr lang="ru-RU" dirty="0"/>
              <a:t> является референтом, к которому относится понятие истины.</a:t>
            </a:r>
          </a:p>
        </p:txBody>
      </p:sp>
    </p:spTree>
    <p:extLst>
      <p:ext uri="{BB962C8B-B14F-4D97-AF65-F5344CB8AC3E}">
        <p14:creationId xmlns:p14="http://schemas.microsoft.com/office/powerpoint/2010/main" val="1766299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85004" y="252098"/>
            <a:ext cx="9620178" cy="567412"/>
          </a:xfrm>
        </p:spPr>
        <p:txBody>
          <a:bodyPr>
            <a:normAutofit/>
          </a:bodyPr>
          <a:lstStyle/>
          <a:p>
            <a:r>
              <a:rPr lang="ru-RU" sz="2000" b="1" dirty="0" smtClean="0">
                <a:latin typeface="Arial Black" panose="020B0A04020102020204" pitchFamily="34" charset="0"/>
              </a:rPr>
              <a:t>Когерентная теория истины</a:t>
            </a:r>
            <a:endParaRPr lang="ru-RU" sz="2000" b="1" dirty="0">
              <a:latin typeface="Arial Black" panose="020B0A04020102020204" pitchFamily="34" charset="0"/>
            </a:endParaRPr>
          </a:p>
        </p:txBody>
      </p:sp>
      <p:sp>
        <p:nvSpPr>
          <p:cNvPr id="3" name="Объект 2"/>
          <p:cNvSpPr>
            <a:spLocks noGrp="1"/>
          </p:cNvSpPr>
          <p:nvPr>
            <p:ph idx="1"/>
          </p:nvPr>
        </p:nvSpPr>
        <p:spPr>
          <a:xfrm>
            <a:off x="439947" y="957532"/>
            <a:ext cx="10715733" cy="4911562"/>
          </a:xfrm>
        </p:spPr>
        <p:txBody>
          <a:bodyPr>
            <a:normAutofit fontScale="77500" lnSpcReduction="20000"/>
          </a:bodyPr>
          <a:lstStyle/>
          <a:p>
            <a:pPr algn="just"/>
            <a:r>
              <a:rPr lang="ru-RU" b="1" dirty="0"/>
              <a:t>КОГЕРЕНТНАЯ ТЕОРИЯ ИСТИНЫ </a:t>
            </a:r>
            <a:r>
              <a:rPr lang="ru-RU" dirty="0"/>
              <a:t>– концепция, сводящая проблему истинности к критерию когерентности (</a:t>
            </a:r>
            <a:r>
              <a:rPr lang="ru-RU" dirty="0" err="1"/>
              <a:t>coherence</a:t>
            </a:r>
            <a:r>
              <a:rPr lang="ru-RU" dirty="0"/>
              <a:t>) – </a:t>
            </a:r>
            <a:r>
              <a:rPr lang="ru-RU" dirty="0" err="1"/>
              <a:t>самосогласованности</a:t>
            </a:r>
            <a:r>
              <a:rPr lang="ru-RU" dirty="0"/>
              <a:t>, непротиворечивости: напр., предложение истинно, если оно является элементом логически взаимосвязанной и когерентной системы. В основании когерентной теории истины лежит восходящая к Античности (</a:t>
            </a:r>
            <a:r>
              <a:rPr lang="ru-RU" dirty="0" err="1"/>
              <a:t>Парменид</a:t>
            </a:r>
            <a:r>
              <a:rPr lang="ru-RU" dirty="0"/>
              <a:t>, элеаты, Аристотель) философская идея о том, что только непротиворечивое и согласованное знание может быть знанием о реальности, противоречивое же знание ничего не описывает и не объясняет. Поэтому истинность каждого отдельного фрагмента знания (предложения, теории, гипотезы и т.п.) может быть удостоверена его принадлежностью к непротиворечивой и согласованной системе. Эта идея была реставрирована в дискуссиях о применении принципа верификации: первоначальный вариант </a:t>
            </a:r>
            <a:r>
              <a:rPr lang="ru-RU" dirty="0" err="1"/>
              <a:t>верификационизма</a:t>
            </a:r>
            <a:r>
              <a:rPr lang="ru-RU" dirty="0"/>
              <a:t>, связанный с тезисом о конечном обосновании научного знания через редукцию к «протокольным предложениям» о наблюдениях (Карнап), был отвергнут, поскольку была показана невозможность такой </a:t>
            </a:r>
            <a:r>
              <a:rPr lang="ru-RU" dirty="0" smtClean="0"/>
              <a:t>редукции;</a:t>
            </a:r>
            <a:r>
              <a:rPr lang="ru-RU" i="1" dirty="0" smtClean="0"/>
              <a:t> </a:t>
            </a:r>
            <a:r>
              <a:rPr lang="ru-RU" dirty="0"/>
              <a:t>взамен был предложен вариант, предполагающий верификацию как способ установления непротиворечивости и согласованности системы предложений (</a:t>
            </a:r>
            <a:r>
              <a:rPr lang="ru-RU" dirty="0" err="1"/>
              <a:t>Нейрат</a:t>
            </a:r>
            <a:r>
              <a:rPr lang="ru-RU" dirty="0"/>
              <a:t>). В качестве методологического образца применения критерия когерентности были взяты логические и математические теории, допускающие высокую степень формализации.</a:t>
            </a:r>
          </a:p>
          <a:p>
            <a:pPr algn="just"/>
            <a:r>
              <a:rPr lang="ru-RU" dirty="0"/>
              <a:t>Когерентная теория истины является попыткой переформулировать условия применения классической теории истины </a:t>
            </a:r>
            <a:r>
              <a:rPr lang="ru-RU" dirty="0" smtClean="0"/>
              <a:t>(</a:t>
            </a:r>
            <a:r>
              <a:rPr lang="ru-RU" b="1" i="1" dirty="0" err="1" smtClean="0"/>
              <a:t>Корреспондентная</a:t>
            </a:r>
            <a:r>
              <a:rPr lang="ru-RU" b="1" i="1" dirty="0" smtClean="0"/>
              <a:t> </a:t>
            </a:r>
            <a:r>
              <a:rPr lang="ru-RU" b="1" i="1" dirty="0"/>
              <a:t>теория истины</a:t>
            </a:r>
            <a:r>
              <a:rPr lang="ru-RU" dirty="0"/>
              <a:t>)</a:t>
            </a:r>
            <a:r>
              <a:rPr lang="ru-RU" i="1" dirty="0"/>
              <a:t> </a:t>
            </a:r>
            <a:r>
              <a:rPr lang="ru-RU" dirty="0" err="1"/>
              <a:t>т.о</a:t>
            </a:r>
            <a:r>
              <a:rPr lang="ru-RU" dirty="0"/>
              <a:t>., чтобы, с одной стороны, избежать трудностей этой теории (неясности относительно того, как можно установить соответствие между некоторым фрагментом знания и фрагментом реальности, описываемой или объясняемой этим знанием), а с другой стороны, придать ей такую форму, которая допускает методологический анализ с применением точных логических методов. Схема анализа состоит в следующем: всякое предложение </a:t>
            </a:r>
            <a:r>
              <a:rPr lang="ru-RU" i="1" dirty="0"/>
              <a:t>p</a:t>
            </a:r>
            <a:r>
              <a:rPr lang="ru-RU" dirty="0"/>
              <a:t>, входящее в эмпирически значимое множество </a:t>
            </a:r>
            <a:r>
              <a:rPr lang="ru-RU" i="1" dirty="0"/>
              <a:t>М</a:t>
            </a:r>
            <a:r>
              <a:rPr lang="ru-RU" dirty="0"/>
              <a:t>,</a:t>
            </a:r>
            <a:r>
              <a:rPr lang="ru-RU" i="1" dirty="0"/>
              <a:t> </a:t>
            </a:r>
            <a:r>
              <a:rPr lang="ru-RU" dirty="0"/>
              <a:t>может рассматриваться как истинное только в том случае, если удается найти подмножество </a:t>
            </a:r>
            <a:r>
              <a:rPr lang="ru-RU" i="1" dirty="0"/>
              <a:t>N</a:t>
            </a:r>
            <a:r>
              <a:rPr lang="ru-RU" dirty="0"/>
              <a:t>⊂</a:t>
            </a:r>
            <a:r>
              <a:rPr lang="ru-RU" i="1" dirty="0"/>
              <a:t>M</a:t>
            </a:r>
            <a:r>
              <a:rPr lang="ru-RU" dirty="0"/>
              <a:t>,</a:t>
            </a:r>
            <a:r>
              <a:rPr lang="ru-RU" i="1" dirty="0"/>
              <a:t> </a:t>
            </a:r>
            <a:r>
              <a:rPr lang="ru-RU" dirty="0"/>
              <a:t>непротиворечивость и логическая взаимосвязанность которого доказана, и </a:t>
            </a:r>
            <a:r>
              <a:rPr lang="ru-RU" i="1" dirty="0" err="1"/>
              <a:t>p</a:t>
            </a:r>
            <a:r>
              <a:rPr lang="ru-RU" dirty="0" err="1"/>
              <a:t>∈</a:t>
            </a:r>
            <a:r>
              <a:rPr lang="ru-RU" i="1" dirty="0" err="1"/>
              <a:t>N</a:t>
            </a:r>
            <a:r>
              <a:rPr lang="ru-RU" i="1" dirty="0"/>
              <a:t>. </a:t>
            </a:r>
            <a:r>
              <a:rPr lang="ru-RU" dirty="0" err="1"/>
              <a:t>Т.о</a:t>
            </a:r>
            <a:r>
              <a:rPr lang="ru-RU" dirty="0"/>
              <a:t>., чем в большее число когерентных подмножеств входит высказывание </a:t>
            </a:r>
            <a:r>
              <a:rPr lang="ru-RU" i="1" dirty="0"/>
              <a:t>p</a:t>
            </a:r>
            <a:r>
              <a:rPr lang="ru-RU" dirty="0"/>
              <a:t>, тем с большей вероятностью оно может считаться истинным (</a:t>
            </a:r>
            <a:r>
              <a:rPr lang="ru-RU" dirty="0" err="1"/>
              <a:t>Решер</a:t>
            </a:r>
            <a:r>
              <a:rPr lang="ru-RU" dirty="0"/>
              <a:t>). Эта схема объединяет логические и эмпирические методы анализа систем знаний с математической теорией вероятности.</a:t>
            </a:r>
          </a:p>
          <a:p>
            <a:pPr algn="just"/>
            <a:r>
              <a:rPr lang="ru-RU" dirty="0"/>
              <a:t>Имея определенное значение как направление методологического анализа, когерентная теория истины не может рассматриваться как альтернатива классической теории истины, являясь по существу вариантом последней.</a:t>
            </a:r>
          </a:p>
          <a:p>
            <a:pPr algn="just"/>
            <a:endParaRPr lang="ru-RU" dirty="0"/>
          </a:p>
        </p:txBody>
      </p:sp>
    </p:spTree>
    <p:extLst>
      <p:ext uri="{BB962C8B-B14F-4D97-AF65-F5344CB8AC3E}">
        <p14:creationId xmlns:p14="http://schemas.microsoft.com/office/powerpoint/2010/main" val="26465263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10883" y="329736"/>
            <a:ext cx="9749574" cy="351752"/>
          </a:xfrm>
        </p:spPr>
        <p:txBody>
          <a:bodyPr>
            <a:normAutofit/>
          </a:bodyPr>
          <a:lstStyle/>
          <a:p>
            <a:r>
              <a:rPr lang="ru-RU" sz="2000" dirty="0" err="1" smtClean="0">
                <a:latin typeface="Arial Black" panose="020B0A04020102020204" pitchFamily="34" charset="0"/>
              </a:rPr>
              <a:t>Прагматистская</a:t>
            </a:r>
            <a:r>
              <a:rPr lang="ru-RU" sz="2000" dirty="0" smtClean="0">
                <a:latin typeface="Arial Black" panose="020B0A04020102020204" pitchFamily="34" charset="0"/>
              </a:rPr>
              <a:t> концепция истины</a:t>
            </a:r>
            <a:endParaRPr lang="ru-RU" sz="2000" dirty="0">
              <a:latin typeface="Arial Black" panose="020B0A04020102020204" pitchFamily="34" charset="0"/>
            </a:endParaRPr>
          </a:p>
        </p:txBody>
      </p:sp>
      <p:sp>
        <p:nvSpPr>
          <p:cNvPr id="3" name="Объект 2"/>
          <p:cNvSpPr>
            <a:spLocks noGrp="1"/>
          </p:cNvSpPr>
          <p:nvPr>
            <p:ph idx="1"/>
          </p:nvPr>
        </p:nvSpPr>
        <p:spPr>
          <a:xfrm>
            <a:off x="560717" y="905774"/>
            <a:ext cx="10594963" cy="4963320"/>
          </a:xfrm>
        </p:spPr>
        <p:txBody>
          <a:bodyPr>
            <a:normAutofit fontScale="85000" lnSpcReduction="20000"/>
          </a:bodyPr>
          <a:lstStyle/>
          <a:p>
            <a:pPr algn="just"/>
            <a:r>
              <a:rPr lang="ru-RU" dirty="0"/>
              <a:t>При выяснении природы истины, как правило, выделяют еще </a:t>
            </a:r>
            <a:r>
              <a:rPr lang="ru-RU" dirty="0" err="1"/>
              <a:t>прагматистскую</a:t>
            </a:r>
            <a:r>
              <a:rPr lang="ru-RU" dirty="0"/>
              <a:t> концепцию истинного знания. Нередко она трактуется упрощенно: истинно то, что полезно. Между тем, представители прагматизма предлагают сместить внимание от проблемы истинности знания на его эффективность. «Ваши проблемы стали бы намного проще, если бы вместо того, чтобы говорить, что вы хотите познать истину, вы просто сказали бы, что хотите достигнуть состояния веры (уверенности — Р.Р.), не подверженной сомнению», — пишет Пирс. Короче говоря, истина — это то, во что мы верим, то, что придает нам уверенность. Понятно, что другой человек в это может не верить. Значит, для него это не есть истина </a:t>
            </a:r>
            <a:r>
              <a:rPr lang="ru-RU" dirty="0" smtClean="0"/>
              <a:t>. </a:t>
            </a:r>
            <a:r>
              <a:rPr lang="ru-RU" dirty="0"/>
              <a:t>Д. В. Пивоваров называет такое понимание истины оценочным: «Соответствие объекта потребностям субъекта (S → D), или значимость О для S, — ценность, преломленная в знании в форме оценки» </a:t>
            </a:r>
            <a:r>
              <a:rPr lang="ru-RU" dirty="0" smtClean="0"/>
              <a:t>. </a:t>
            </a:r>
            <a:r>
              <a:rPr lang="ru-RU" dirty="0"/>
              <a:t>Устойчивость верования отдельного человека повышается, если его верование поддерживается и другими людьми. Такой способ повышения убежденности человека Пирс называл «методом авторитета». Но этот метод не гарантирует от возможности совершения ошибки, поэтому говорить о его непогрешимости нельзя. Даже «Начала» Евклида, пользовавшиеся безусловным авторитетом научности, оказались неточными с точки зрения авторов неевклидовой геометрии. Всякое знание, включая и научное, </a:t>
            </a:r>
            <a:r>
              <a:rPr lang="ru-RU" dirty="0" err="1"/>
              <a:t>погрешимо</a:t>
            </a:r>
            <a:r>
              <a:rPr lang="ru-RU" dirty="0"/>
              <a:t>. И с этим нужно смириться: допускать возможность ошибочности нашего знания, но если нет оснований для сомнения, считать его истинным. Эти идеи Пирса развивал другой представитель прагматизма — У. Джемс, который пишет: «Прагматизм наблюдает истину за ее работой в отдельных случаях и затем обобщает. Истина для него — это родовое название для всех видов определенных рабочих ценностей в опыте» [11, 47]. Таким образом, истина — это то, что приносит пользу при его практическом применении.</a:t>
            </a:r>
            <a:br>
              <a:rPr lang="ru-RU" dirty="0"/>
            </a:br>
            <a:r>
              <a:rPr lang="ru-RU" dirty="0"/>
              <a:t/>
            </a:r>
            <a:br>
              <a:rPr lang="ru-RU" dirty="0"/>
            </a:br>
            <a:r>
              <a:rPr lang="ru-RU" dirty="0" smtClean="0"/>
              <a:t>Рахматуллин</a:t>
            </a:r>
            <a:r>
              <a:rPr lang="ru-RU" dirty="0"/>
              <a:t>, Р. Ю. Истина как философская категория / Р. Ю. Рахматуллин. — Текст : непосредственный, электронный // Молодой ученый. — 2014. — № 13 (72). — С. 332-335. — URL: https://moluch.ru/archive/72/12329/ (дата обращения: 03.05.2020).</a:t>
            </a:r>
          </a:p>
          <a:p>
            <a:r>
              <a:rPr lang="ru-RU" dirty="0"/>
              <a:t/>
            </a:r>
            <a:br>
              <a:rPr lang="ru-RU" dirty="0"/>
            </a:br>
            <a:r>
              <a:rPr lang="ru-RU" dirty="0"/>
              <a:t/>
            </a:r>
            <a:br>
              <a:rPr lang="ru-RU" dirty="0"/>
            </a:br>
            <a:endParaRPr lang="ru-RU" dirty="0">
              <a:effectLst/>
            </a:endParaRPr>
          </a:p>
        </p:txBody>
      </p:sp>
    </p:spTree>
    <p:extLst>
      <p:ext uri="{BB962C8B-B14F-4D97-AF65-F5344CB8AC3E}">
        <p14:creationId xmlns:p14="http://schemas.microsoft.com/office/powerpoint/2010/main" val="121312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71600" y="276045"/>
            <a:ext cx="9154352" cy="396816"/>
          </a:xfrm>
        </p:spPr>
        <p:txBody>
          <a:bodyPr>
            <a:normAutofit/>
          </a:bodyPr>
          <a:lstStyle/>
          <a:p>
            <a:r>
              <a:rPr lang="ru-RU" sz="2000" b="1" dirty="0" smtClean="0">
                <a:latin typeface="Arial Black" panose="020B0A04020102020204" pitchFamily="34" charset="0"/>
              </a:rPr>
              <a:t>Конвенциональная теория истины</a:t>
            </a:r>
            <a:endParaRPr lang="ru-RU" sz="2000" b="1" dirty="0">
              <a:latin typeface="Arial Black" panose="020B0A04020102020204" pitchFamily="34" charset="0"/>
            </a:endParaRPr>
          </a:p>
        </p:txBody>
      </p:sp>
      <p:sp>
        <p:nvSpPr>
          <p:cNvPr id="3" name="Объект 2"/>
          <p:cNvSpPr>
            <a:spLocks noGrp="1"/>
          </p:cNvSpPr>
          <p:nvPr>
            <p:ph idx="1"/>
          </p:nvPr>
        </p:nvSpPr>
        <p:spPr>
          <a:xfrm>
            <a:off x="646981" y="888521"/>
            <a:ext cx="10508699" cy="4980573"/>
          </a:xfrm>
        </p:spPr>
        <p:txBody>
          <a:bodyPr/>
          <a:lstStyle/>
          <a:p>
            <a:pPr algn="just"/>
            <a:r>
              <a:rPr lang="ru-RU" dirty="0" err="1"/>
              <a:t>Конвенциализм</a:t>
            </a:r>
            <a:r>
              <a:rPr lang="ru-RU" dirty="0"/>
              <a:t> (от латинского </a:t>
            </a:r>
            <a:r>
              <a:rPr lang="ru-RU" dirty="0" err="1"/>
              <a:t>conventio</a:t>
            </a:r>
            <a:r>
              <a:rPr lang="ru-RU" dirty="0"/>
              <a:t> - договор, соглашение) </a:t>
            </a:r>
            <a:r>
              <a:rPr lang="ru-RU" dirty="0" smtClean="0"/>
              <a:t>утверждает</a:t>
            </a:r>
            <a:r>
              <a:rPr lang="ru-RU" dirty="0"/>
              <a:t>, что истинно то знание, относительно которого достигнуто соглашение о его монопольном использовании. Одна геометрия не может быть более истинна, чем другая, она может быть только более удобна, - писал А. Пуанкаре. Конечно, условные соглашения в науке вполне допустимы (например, выбор единиц измерения). Но эту произвольность нельзя переоценивать. Она скорее касается не содержания знания, а его формы. Попытка выйти за пределы субъективности </a:t>
            </a:r>
            <a:r>
              <a:rPr lang="ru-RU" dirty="0" err="1"/>
              <a:t>конвенциализма</a:t>
            </a:r>
            <a:r>
              <a:rPr lang="ru-RU" dirty="0"/>
              <a:t> ссылкой на коллективный опыт (Дж. Беркли - коллективное восприятие, А. Богданов - </a:t>
            </a:r>
            <a:r>
              <a:rPr lang="ru-RU" dirty="0" err="1" smtClean="0"/>
              <a:t>общезначимость</a:t>
            </a:r>
            <a:r>
              <a:rPr lang="ru-RU" dirty="0"/>
              <a:t>), приводит к необходимости считать истинными и догмы религии. </a:t>
            </a:r>
          </a:p>
        </p:txBody>
      </p:sp>
    </p:spTree>
    <p:extLst>
      <p:ext uri="{BB962C8B-B14F-4D97-AF65-F5344CB8AC3E}">
        <p14:creationId xmlns:p14="http://schemas.microsoft.com/office/powerpoint/2010/main" val="23610757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286604"/>
            <a:ext cx="10058399" cy="394884"/>
          </a:xfrm>
        </p:spPr>
        <p:txBody>
          <a:bodyPr>
            <a:normAutofit/>
          </a:bodyPr>
          <a:lstStyle/>
          <a:p>
            <a:r>
              <a:rPr lang="ru-RU" sz="2000" dirty="0" smtClean="0">
                <a:latin typeface="Arial Black" panose="020B0A04020102020204" pitchFamily="34" charset="0"/>
              </a:rPr>
              <a:t>Критерии истины</a:t>
            </a:r>
            <a:endParaRPr lang="ru-RU" sz="2000" dirty="0">
              <a:latin typeface="Arial Black" panose="020B0A04020102020204" pitchFamily="34" charset="0"/>
            </a:endParaRPr>
          </a:p>
        </p:txBody>
      </p:sp>
      <p:sp>
        <p:nvSpPr>
          <p:cNvPr id="3" name="Объект 2"/>
          <p:cNvSpPr>
            <a:spLocks noGrp="1"/>
          </p:cNvSpPr>
          <p:nvPr>
            <p:ph idx="1"/>
          </p:nvPr>
        </p:nvSpPr>
        <p:spPr>
          <a:xfrm>
            <a:off x="474453" y="828136"/>
            <a:ext cx="10681227" cy="5040958"/>
          </a:xfrm>
        </p:spPr>
        <p:txBody>
          <a:bodyPr>
            <a:normAutofit/>
          </a:bodyPr>
          <a:lstStyle/>
          <a:p>
            <a:pPr algn="just"/>
            <a:r>
              <a:rPr lang="ru-RU" dirty="0" smtClean="0"/>
              <a:t>Перейдем теперь к проблеме критерия истины</a:t>
            </a:r>
            <a:r>
              <a:rPr lang="ru-RU" dirty="0"/>
              <a:t>. </a:t>
            </a:r>
            <a:r>
              <a:rPr lang="ru-RU" dirty="0" smtClean="0"/>
              <a:t>Рационалисты Г</a:t>
            </a:r>
            <a:r>
              <a:rPr lang="ru-RU" dirty="0"/>
              <a:t>. Лейбниц, Б. Спиноза, Р. </a:t>
            </a:r>
            <a:r>
              <a:rPr lang="ru-RU" dirty="0" smtClean="0"/>
              <a:t>Декарт таким критерием считали отсутствие сомнения</a:t>
            </a:r>
            <a:r>
              <a:rPr lang="ru-RU" dirty="0"/>
              <a:t>, очевидность, </a:t>
            </a:r>
            <a:r>
              <a:rPr lang="ru-RU" dirty="0" smtClean="0"/>
              <a:t>отчетливость и ясность мысли</a:t>
            </a:r>
            <a:r>
              <a:rPr lang="ru-RU" dirty="0"/>
              <a:t>. Конечно, </a:t>
            </a:r>
            <a:r>
              <a:rPr lang="ru-RU" dirty="0" smtClean="0"/>
              <a:t>отчетливость и ясность </a:t>
            </a:r>
            <a:r>
              <a:rPr lang="ru-RU" dirty="0"/>
              <a:t>– </a:t>
            </a:r>
            <a:r>
              <a:rPr lang="ru-RU" dirty="0" smtClean="0"/>
              <a:t>положительные качества в мышлении </a:t>
            </a:r>
            <a:r>
              <a:rPr lang="ru-RU" dirty="0"/>
              <a:t>(</a:t>
            </a:r>
            <a:r>
              <a:rPr lang="ru-RU" dirty="0" smtClean="0"/>
              <a:t>в сравнении с запутанностью и туманностью</a:t>
            </a:r>
            <a:r>
              <a:rPr lang="ru-RU" dirty="0"/>
              <a:t>), </a:t>
            </a:r>
            <a:r>
              <a:rPr lang="ru-RU" dirty="0" smtClean="0"/>
              <a:t>но критерием истины их считать нельзя</a:t>
            </a:r>
            <a:r>
              <a:rPr lang="ru-RU" dirty="0"/>
              <a:t>. </a:t>
            </a:r>
            <a:r>
              <a:rPr lang="ru-RU" dirty="0" smtClean="0"/>
              <a:t>Некоторые из заблуждений могут быть несомненными</a:t>
            </a:r>
            <a:r>
              <a:rPr lang="ru-RU" dirty="0"/>
              <a:t>, </a:t>
            </a:r>
            <a:r>
              <a:rPr lang="ru-RU" dirty="0" smtClean="0"/>
              <a:t>отчетливыми и ясными</a:t>
            </a:r>
            <a:r>
              <a:rPr lang="ru-RU" dirty="0"/>
              <a:t>, </a:t>
            </a:r>
            <a:r>
              <a:rPr lang="ru-RU" dirty="0" smtClean="0"/>
              <a:t>к примеру</a:t>
            </a:r>
            <a:r>
              <a:rPr lang="ru-RU" dirty="0"/>
              <a:t>, </a:t>
            </a:r>
            <a:r>
              <a:rPr lang="ru-RU" dirty="0" smtClean="0"/>
              <a:t>впечатление о движении Солнца вокруг нашей планеты</a:t>
            </a:r>
            <a:r>
              <a:rPr lang="ru-RU" dirty="0"/>
              <a:t>. </a:t>
            </a:r>
            <a:r>
              <a:rPr lang="ru-RU" dirty="0" smtClean="0"/>
              <a:t>Представители прагматизма в качестве критерия истины полагали пользу</a:t>
            </a:r>
            <a:r>
              <a:rPr lang="ru-RU" dirty="0"/>
              <a:t>. Действительно, </a:t>
            </a:r>
            <a:r>
              <a:rPr lang="ru-RU" dirty="0" smtClean="0"/>
              <a:t>адекватное знание может принести и приносит людям  пользу</a:t>
            </a:r>
            <a:r>
              <a:rPr lang="ru-RU" dirty="0"/>
              <a:t>, </a:t>
            </a:r>
            <a:r>
              <a:rPr lang="ru-RU" dirty="0" smtClean="0"/>
              <a:t>но и обман кому-то может быть полезным</a:t>
            </a:r>
            <a:r>
              <a:rPr lang="ru-RU" dirty="0"/>
              <a:t>, </a:t>
            </a:r>
            <a:r>
              <a:rPr lang="ru-RU" dirty="0" smtClean="0"/>
              <a:t>даже более полезным</a:t>
            </a:r>
            <a:r>
              <a:rPr lang="ru-RU" dirty="0"/>
              <a:t>, </a:t>
            </a:r>
            <a:r>
              <a:rPr lang="ru-RU" dirty="0" smtClean="0"/>
              <a:t>чем сама истина</a:t>
            </a:r>
            <a:r>
              <a:rPr lang="ru-RU" dirty="0"/>
              <a:t>. Поэтому, кстати, </a:t>
            </a:r>
            <a:r>
              <a:rPr lang="ru-RU" dirty="0" smtClean="0"/>
              <a:t>он существует и неудержимо распространяется</a:t>
            </a:r>
            <a:r>
              <a:rPr lang="ru-RU" dirty="0"/>
              <a:t>. </a:t>
            </a:r>
            <a:r>
              <a:rPr lang="ru-RU" dirty="0" smtClean="0"/>
              <a:t>Представители конвенционализма и </a:t>
            </a:r>
            <a:r>
              <a:rPr lang="ru-RU" dirty="0" err="1" smtClean="0"/>
              <a:t>консенсуализма</a:t>
            </a:r>
            <a:r>
              <a:rPr lang="ru-RU" dirty="0" smtClean="0"/>
              <a:t> в качестве критерия истины полагали соглашение ученых</a:t>
            </a:r>
            <a:r>
              <a:rPr lang="ru-RU" dirty="0"/>
              <a:t>: истина – </a:t>
            </a:r>
            <a:r>
              <a:rPr lang="ru-RU" dirty="0" smtClean="0"/>
              <a:t>такое знание</a:t>
            </a:r>
            <a:r>
              <a:rPr lang="ru-RU" dirty="0"/>
              <a:t>, </a:t>
            </a:r>
            <a:r>
              <a:rPr lang="ru-RU" dirty="0" smtClean="0"/>
              <a:t>которое ученые согласились считать истинным</a:t>
            </a:r>
            <a:r>
              <a:rPr lang="ru-RU" dirty="0"/>
              <a:t>. </a:t>
            </a:r>
            <a:r>
              <a:rPr lang="ru-RU" dirty="0" smtClean="0"/>
              <a:t>Но история науки </a:t>
            </a:r>
            <a:r>
              <a:rPr lang="ru-RU" dirty="0" err="1" smtClean="0"/>
              <a:t>по-казывает</a:t>
            </a:r>
            <a:r>
              <a:rPr lang="ru-RU" dirty="0" smtClean="0"/>
              <a:t>, что критерием истинности соглашение ученых не является</a:t>
            </a:r>
            <a:r>
              <a:rPr lang="ru-RU" dirty="0"/>
              <a:t>. </a:t>
            </a:r>
            <a:r>
              <a:rPr lang="ru-RU" dirty="0" smtClean="0"/>
              <a:t>Наблюдались ситуации</a:t>
            </a:r>
            <a:r>
              <a:rPr lang="ru-RU" dirty="0"/>
              <a:t>, </a:t>
            </a:r>
            <a:r>
              <a:rPr lang="ru-RU" dirty="0" smtClean="0"/>
              <a:t>в которых большинство ученых признавали неистинной верную идею</a:t>
            </a:r>
            <a:r>
              <a:rPr lang="ru-RU" dirty="0"/>
              <a:t>, </a:t>
            </a:r>
            <a:r>
              <a:rPr lang="ru-RU" dirty="0" smtClean="0"/>
              <a:t>и наоборот</a:t>
            </a:r>
            <a:r>
              <a:rPr lang="ru-RU" dirty="0"/>
              <a:t>, </a:t>
            </a:r>
            <a:r>
              <a:rPr lang="ru-RU" dirty="0" smtClean="0"/>
              <a:t>ошибочную идею принимали за истинную</a:t>
            </a:r>
            <a:r>
              <a:rPr lang="ru-RU" dirty="0"/>
              <a:t>. </a:t>
            </a:r>
            <a:r>
              <a:rPr lang="ru-RU" dirty="0" smtClean="0"/>
              <a:t>Не служит соглашение и причиной истинности</a:t>
            </a:r>
            <a:r>
              <a:rPr lang="ru-RU" dirty="0"/>
              <a:t>. </a:t>
            </a:r>
            <a:r>
              <a:rPr lang="ru-RU" dirty="0" smtClean="0"/>
              <a:t>Ею является соответствие знания своему предмету</a:t>
            </a:r>
            <a:r>
              <a:rPr lang="ru-RU" dirty="0"/>
              <a:t>. </a:t>
            </a:r>
            <a:r>
              <a:rPr lang="ru-RU" dirty="0" smtClean="0"/>
              <a:t>И если ученые в ходе когнитивных переговоров убеждаются</a:t>
            </a:r>
            <a:r>
              <a:rPr lang="ru-RU" dirty="0"/>
              <a:t>, </a:t>
            </a:r>
            <a:r>
              <a:rPr lang="ru-RU" dirty="0" smtClean="0"/>
              <a:t>опираясь на доказательства</a:t>
            </a:r>
            <a:r>
              <a:rPr lang="ru-RU" dirty="0"/>
              <a:t>, </a:t>
            </a:r>
            <a:r>
              <a:rPr lang="ru-RU" dirty="0" smtClean="0"/>
              <a:t>а частично на веру и интуицию</a:t>
            </a:r>
            <a:r>
              <a:rPr lang="ru-RU" dirty="0"/>
              <a:t>, </a:t>
            </a:r>
            <a:r>
              <a:rPr lang="ru-RU" dirty="0" smtClean="0"/>
              <a:t>что такое соответствие имеет место</a:t>
            </a:r>
            <a:r>
              <a:rPr lang="ru-RU" dirty="0"/>
              <a:t>, </a:t>
            </a:r>
            <a:r>
              <a:rPr lang="ru-RU" dirty="0" smtClean="0"/>
              <a:t>то в этом случае возникает консенсус по поводу того</a:t>
            </a:r>
            <a:r>
              <a:rPr lang="ru-RU" dirty="0"/>
              <a:t>, </a:t>
            </a:r>
            <a:r>
              <a:rPr lang="ru-RU" dirty="0" smtClean="0"/>
              <a:t>что данное знание истинно</a:t>
            </a:r>
            <a:r>
              <a:rPr lang="ru-RU" dirty="0"/>
              <a:t>. </a:t>
            </a:r>
            <a:r>
              <a:rPr lang="ru-RU" dirty="0" smtClean="0"/>
              <a:t>Следовательно</a:t>
            </a:r>
            <a:r>
              <a:rPr lang="ru-RU" dirty="0"/>
              <a:t>, соглашение – </a:t>
            </a:r>
            <a:r>
              <a:rPr lang="ru-RU" dirty="0" smtClean="0"/>
              <a:t>следствие доказательства истинности данных положений</a:t>
            </a:r>
            <a:r>
              <a:rPr lang="ru-RU" dirty="0"/>
              <a:t>.</a:t>
            </a:r>
          </a:p>
        </p:txBody>
      </p:sp>
    </p:spTree>
    <p:extLst>
      <p:ext uri="{BB962C8B-B14F-4D97-AF65-F5344CB8AC3E}">
        <p14:creationId xmlns:p14="http://schemas.microsoft.com/office/powerpoint/2010/main" val="27499367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2694" y="286603"/>
            <a:ext cx="10732985" cy="593291"/>
          </a:xfrm>
        </p:spPr>
        <p:txBody>
          <a:bodyPr>
            <a:normAutofit/>
          </a:bodyPr>
          <a:lstStyle/>
          <a:p>
            <a:r>
              <a:rPr lang="ru-RU" sz="2000" b="1" dirty="0" smtClean="0">
                <a:latin typeface="Arial Black" panose="020B0A04020102020204" pitchFamily="34" charset="0"/>
              </a:rPr>
              <a:t>Логические критерии истины</a:t>
            </a:r>
            <a:endParaRPr lang="ru-RU" sz="2000" b="1" dirty="0">
              <a:latin typeface="Arial Black" panose="020B0A04020102020204" pitchFamily="34" charset="0"/>
            </a:endParaRPr>
          </a:p>
        </p:txBody>
      </p:sp>
      <p:sp>
        <p:nvSpPr>
          <p:cNvPr id="3" name="Объект 2"/>
          <p:cNvSpPr>
            <a:spLocks noGrp="1"/>
          </p:cNvSpPr>
          <p:nvPr>
            <p:ph idx="1"/>
          </p:nvPr>
        </p:nvSpPr>
        <p:spPr>
          <a:xfrm>
            <a:off x="422694" y="1035170"/>
            <a:ext cx="10732986" cy="4833924"/>
          </a:xfrm>
        </p:spPr>
        <p:txBody>
          <a:bodyPr/>
          <a:lstStyle/>
          <a:p>
            <a:pPr algn="just"/>
            <a:r>
              <a:rPr lang="ru-RU" dirty="0"/>
              <a:t>Логические критерии связаны с когерентной концепцией истины и усматривают основной признак истинности суждения либо в непротиворечивости его другим суждениям или основным принципам, законам данной области, либо в логическом или математическом доказательстве (выведении его как следствия из более общего суждения, из приведения к абсурду и т.д.). Главный недостаток логических критериев истины состоит в их оторванности от реальной действительности. Формальная логика, запрещающая противоречия в рассуждениях, видимо, основывается на абсолютизации порядка и согласованности явлений и процессов мира. Но такой порядок дополняется беспорядком и дисгармонией, благодаря чему происходит развитие и возникает новое. Поэтому строго последовательное развёртывание этой мысли приводит, как ни парадоксально, в конце концов, к абсурду. Ведь логически безупречное теоретическое построение оказывается ложным, если его исходные положения не соответствуют действительности. Что касается доказуемости , то К. </a:t>
            </a:r>
            <a:r>
              <a:rPr lang="ru-RU" dirty="0" err="1"/>
              <a:t>Гёдель</a:t>
            </a:r>
            <a:r>
              <a:rPr lang="ru-RU" dirty="0"/>
              <a:t> в 1931 г. показал, что она не совпадает с истинностью.</a:t>
            </a:r>
            <a:br>
              <a:rPr lang="ru-RU" dirty="0"/>
            </a:br>
            <a:r>
              <a:rPr lang="ru-RU" dirty="0"/>
              <a:t/>
            </a:r>
            <a:br>
              <a:rPr lang="ru-RU" dirty="0"/>
            </a:br>
            <a:r>
              <a:rPr lang="ru-RU" dirty="0" smtClean="0"/>
              <a:t>Прохоров </a:t>
            </a:r>
            <a:r>
              <a:rPr lang="ru-RU" dirty="0"/>
              <a:t>М.М. — Истина и действительность // Философская мысль. – 2013. – № 6. – С. 293 - 387. DOI: 10.7256/2306-0174.2013.6.333 URL: https://nbpublish.com/library_read_article.php?id=333</a:t>
            </a:r>
            <a:endParaRPr lang="ru-RU" dirty="0">
              <a:effectLst/>
            </a:endParaRPr>
          </a:p>
        </p:txBody>
      </p:sp>
    </p:spTree>
    <p:extLst>
      <p:ext uri="{BB962C8B-B14F-4D97-AF65-F5344CB8AC3E}">
        <p14:creationId xmlns:p14="http://schemas.microsoft.com/office/powerpoint/2010/main" val="35837924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2475" y="286604"/>
            <a:ext cx="10543205" cy="481148"/>
          </a:xfrm>
        </p:spPr>
        <p:txBody>
          <a:bodyPr>
            <a:normAutofit/>
          </a:bodyPr>
          <a:lstStyle/>
          <a:p>
            <a:r>
              <a:rPr lang="ru-RU" sz="2000" dirty="0" smtClean="0">
                <a:latin typeface="Arial Black" panose="020B0A04020102020204" pitchFamily="34" charset="0"/>
              </a:rPr>
              <a:t>Иные критерии истины</a:t>
            </a:r>
            <a:endParaRPr lang="ru-RU" sz="2000" dirty="0">
              <a:latin typeface="Arial Black" panose="020B0A04020102020204" pitchFamily="34" charset="0"/>
            </a:endParaRPr>
          </a:p>
        </p:txBody>
      </p:sp>
      <p:sp>
        <p:nvSpPr>
          <p:cNvPr id="3" name="Объект 2"/>
          <p:cNvSpPr>
            <a:spLocks noGrp="1"/>
          </p:cNvSpPr>
          <p:nvPr>
            <p:ph idx="1"/>
          </p:nvPr>
        </p:nvSpPr>
        <p:spPr>
          <a:xfrm>
            <a:off x="465826" y="923026"/>
            <a:ext cx="10689854" cy="4946068"/>
          </a:xfrm>
        </p:spPr>
        <p:txBody>
          <a:bodyPr/>
          <a:lstStyle/>
          <a:p>
            <a:r>
              <a:rPr lang="ru-RU" dirty="0"/>
              <a:t>Психологические критерии истины усматривают её признаки в простоте, ясности или «красоте» рассуждений, в согласии с ними авторитетов, в уверенности субъекта в их непогрешимости; они чрезмерно субъективны и относительны. Социологические критерии (</a:t>
            </a:r>
            <a:r>
              <a:rPr lang="ru-RU" dirty="0" err="1"/>
              <a:t>общепринятость</a:t>
            </a:r>
            <a:r>
              <a:rPr lang="ru-RU" dirty="0"/>
              <a:t>, мнение большинства, слухи, выборочные опросы, референдумы и т.п.) лишь создают видимость истины, ибо истина не зависит от количества своих сторонников. Ошибаться может и всё человечество, о чём говорит богатая история предрассудков. Так, ссылки на то, что религия имеет миллионы и даже миллиарды своих адептов, вовсе не являются доказательством истинности ее представлений. Эмпирический критерий истины понимается его сторонниками как соответствие суждений опыту субъекта. Такое понимание вызывает ряд вопросов. Во-первых, понятие опыта весьма неопределённо и трактуется по-разному, в частности, как 1) чувственное познание и его результаты, 2) связь ощущений субъекта (позитивизм), 3) совокупность действий или операций с объектами суждений (прагматизм, операционализм), 4) внутренний мир переживаний субъекта (экзистенциализм), 5) научный опыт, социальный опыт и т.д. и т.п.</a:t>
            </a:r>
            <a:br>
              <a:rPr lang="ru-RU" dirty="0"/>
            </a:br>
            <a:r>
              <a:rPr lang="ru-RU" dirty="0"/>
              <a:t/>
            </a:r>
            <a:br>
              <a:rPr lang="ru-RU" dirty="0"/>
            </a:br>
            <a:r>
              <a:rPr lang="ru-RU" dirty="0" smtClean="0"/>
              <a:t> </a:t>
            </a:r>
            <a:r>
              <a:rPr lang="ru-RU" dirty="0"/>
              <a:t>Прохоров М.М. — Истина и действительность // Философская мысль. – 2013. – № 6. – С. 293 - 387. DOI: 10.7256/2306-0174.2013.6.333 URL: https://nbpublish.com/library_read_article.php?id=333</a:t>
            </a:r>
            <a:endParaRPr lang="ru-RU" dirty="0">
              <a:effectLst/>
            </a:endParaRPr>
          </a:p>
        </p:txBody>
      </p:sp>
    </p:spTree>
    <p:extLst>
      <p:ext uri="{BB962C8B-B14F-4D97-AF65-F5344CB8AC3E}">
        <p14:creationId xmlns:p14="http://schemas.microsoft.com/office/powerpoint/2010/main" val="8049396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63306" y="286604"/>
            <a:ext cx="9292374" cy="274114"/>
          </a:xfrm>
        </p:spPr>
        <p:txBody>
          <a:bodyPr>
            <a:noAutofit/>
          </a:bodyPr>
          <a:lstStyle/>
          <a:p>
            <a:r>
              <a:rPr lang="ru-RU" sz="2000" dirty="0" smtClean="0">
                <a:latin typeface="Arial Black" panose="020B0A04020102020204" pitchFamily="34" charset="0"/>
              </a:rPr>
              <a:t>По поводу критериев истины</a:t>
            </a:r>
            <a:endParaRPr lang="ru-RU" sz="2000" dirty="0">
              <a:latin typeface="Arial Black" panose="020B0A04020102020204" pitchFamily="34" charset="0"/>
            </a:endParaRPr>
          </a:p>
        </p:txBody>
      </p:sp>
      <p:sp>
        <p:nvSpPr>
          <p:cNvPr id="3" name="Объект 2"/>
          <p:cNvSpPr>
            <a:spLocks noGrp="1"/>
          </p:cNvSpPr>
          <p:nvPr>
            <p:ph idx="1"/>
          </p:nvPr>
        </p:nvSpPr>
        <p:spPr>
          <a:xfrm>
            <a:off x="534838" y="655608"/>
            <a:ext cx="10620842" cy="5213486"/>
          </a:xfrm>
        </p:spPr>
        <p:txBody>
          <a:bodyPr>
            <a:normAutofit fontScale="85000" lnSpcReduction="10000"/>
          </a:bodyPr>
          <a:lstStyle/>
          <a:p>
            <a:pPr algn="just"/>
            <a:r>
              <a:rPr lang="ru-RU" dirty="0"/>
              <a:t>Как видно, опыт может пониматься </a:t>
            </a:r>
            <a:r>
              <a:rPr lang="ru-RU" dirty="0" err="1"/>
              <a:t>узкосубъективно</a:t>
            </a:r>
            <a:r>
              <a:rPr lang="ru-RU" dirty="0"/>
              <a:t>, и в таком виде он не является надёжным критерием истины. Но даже если опыт понимать широко, как деятельность научного сообщества или даже общественную практику (в духе марксизма), то этот критерий также обнаруживает свою ограниченность, поскольку общие суждения и особенно общие теории не допускают непосредственной эмпирической проверки, а свести общие суждения к прямо проверяемым «атомарным» предложениям, как надеялись неопозитивисты, удаётся далеко не всегда. </a:t>
            </a:r>
            <a:r>
              <a:rPr lang="ru-RU" dirty="0" err="1"/>
              <a:t>Постпозитивисты</a:t>
            </a:r>
            <a:r>
              <a:rPr lang="ru-RU" dirty="0"/>
              <a:t> видоизменили эмпирический критерий так, что признаком истинности теории они стали считать соответствие её научным фактам. Речь идет о выводимости этих фактов из теории. Но, как показано в литературе, «для согласования какого-либо факта с некоторой теорией данный факт должен быть переформулирован на языке рассматриваемой теории. Причем эта </a:t>
            </a:r>
            <a:r>
              <a:rPr lang="ru-RU" dirty="0" err="1"/>
              <a:t>переформулировка</a:t>
            </a:r>
            <a:r>
              <a:rPr lang="ru-RU" dirty="0"/>
              <a:t> не представляет собой чисто лингвистическую процедуру, а включает в себя концептуализацию эмпирического материала в свете проверяемой теории» </a:t>
            </a:r>
            <a:r>
              <a:rPr lang="ru-RU" dirty="0" smtClean="0"/>
              <a:t>. </a:t>
            </a:r>
            <a:r>
              <a:rPr lang="ru-RU" dirty="0"/>
              <a:t>Значит, факт есть не фрагмент «чистой эмпирии», а </a:t>
            </a:r>
            <a:r>
              <a:rPr lang="ru-RU" dirty="0" err="1"/>
              <a:t>теоретизированное</a:t>
            </a:r>
            <a:r>
              <a:rPr lang="ru-RU" dirty="0"/>
              <a:t> представление как интерпретация этого фрагмента. «Поэтому согласие теории с данными опыта есть не что иное, как согласованность ряда теорий – объясняющих и интерпретационных</a:t>
            </a:r>
            <a:r>
              <a:rPr lang="ru-RU" dirty="0" smtClean="0"/>
              <a:t>». </a:t>
            </a:r>
            <a:r>
              <a:rPr lang="ru-RU" dirty="0"/>
              <a:t>С другой стороны, «истинность эмпирических следствий, вытекающих из теории, не гарантирует истинности самой теории. Это объясняется тем, что одни и те же следствия совместимы с различными теоретическими основаниями» </a:t>
            </a:r>
            <a:r>
              <a:rPr lang="ru-RU" dirty="0" smtClean="0"/>
              <a:t>. </a:t>
            </a:r>
            <a:r>
              <a:rPr lang="ru-RU" dirty="0"/>
              <a:t>Не решает проблему надёжности критерия истины и вариант эмпирического критерия, так называемые исторические теории подтверждения, предложенные </a:t>
            </a:r>
            <a:r>
              <a:rPr lang="ru-RU" dirty="0" err="1"/>
              <a:t>постпозитивистами</a:t>
            </a:r>
            <a:r>
              <a:rPr lang="ru-RU" dirty="0"/>
              <a:t> (И. </a:t>
            </a:r>
            <a:r>
              <a:rPr lang="ru-RU" dirty="0" err="1"/>
              <a:t>Лакатос</a:t>
            </a:r>
            <a:r>
              <a:rPr lang="ru-RU" dirty="0"/>
              <a:t>, Э. Захар, Дж. </a:t>
            </a:r>
            <a:r>
              <a:rPr lang="ru-RU" dirty="0" err="1"/>
              <a:t>Леплин</a:t>
            </a:r>
            <a:r>
              <a:rPr lang="ru-RU" dirty="0"/>
              <a:t>). В таком случае, среди конкурирующих теорий выбираются как наиболее правдоподобные те, которые предсказывают новые факты и дают больший прирост знания. Но </a:t>
            </a:r>
            <a:r>
              <a:rPr lang="ru-RU" dirty="0" err="1"/>
              <a:t>Т.Кун</a:t>
            </a:r>
            <a:r>
              <a:rPr lang="ru-RU" dirty="0"/>
              <a:t> и П. </a:t>
            </a:r>
            <a:r>
              <a:rPr lang="ru-RU" dirty="0" err="1"/>
              <a:t>Фейерабенд</a:t>
            </a:r>
            <a:r>
              <a:rPr lang="ru-RU" dirty="0"/>
              <a:t> показали, что не существует независимых от теории фактов, на основании которых она может быть рационально выбрана среди конкурирующих теорий. </a:t>
            </a:r>
            <a:r>
              <a:rPr lang="ru-RU" dirty="0" err="1"/>
              <a:t>Эвристичность</a:t>
            </a:r>
            <a:r>
              <a:rPr lang="ru-RU" dirty="0"/>
              <a:t> теории – важный, но недостаточный признак её истинности.</a:t>
            </a:r>
            <a:br>
              <a:rPr lang="ru-RU" dirty="0"/>
            </a:br>
            <a:r>
              <a:rPr lang="ru-RU" dirty="0"/>
              <a:t/>
            </a:r>
            <a:br>
              <a:rPr lang="ru-RU" dirty="0"/>
            </a:br>
            <a:r>
              <a:rPr lang="ru-RU" dirty="0" smtClean="0"/>
              <a:t> </a:t>
            </a:r>
            <a:r>
              <a:rPr lang="ru-RU" dirty="0"/>
              <a:t>Прохоров М.М. — Истина и действительность // Философская мысль. – 2013. – № 6. – С. 293 - 387. DOI: 10.7256/2306-0174.2013.6.333 URL: https://nbpublish.com/library_read_article.php?id=333</a:t>
            </a:r>
            <a:endParaRPr lang="ru-RU" dirty="0">
              <a:effectLst/>
            </a:endParaRPr>
          </a:p>
        </p:txBody>
      </p:sp>
    </p:spTree>
    <p:extLst>
      <p:ext uri="{BB962C8B-B14F-4D97-AF65-F5344CB8AC3E}">
        <p14:creationId xmlns:p14="http://schemas.microsoft.com/office/powerpoint/2010/main" val="27037898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92038" y="286603"/>
            <a:ext cx="10163641" cy="343125"/>
          </a:xfrm>
        </p:spPr>
        <p:txBody>
          <a:bodyPr>
            <a:noAutofit/>
          </a:bodyPr>
          <a:lstStyle/>
          <a:p>
            <a:r>
              <a:rPr lang="ru-RU" sz="2000" dirty="0" smtClean="0">
                <a:latin typeface="Arial Black" panose="020B0A04020102020204" pitchFamily="34" charset="0"/>
              </a:rPr>
              <a:t>По поводу критериев истины</a:t>
            </a:r>
            <a:endParaRPr lang="ru-RU" sz="2000" dirty="0">
              <a:latin typeface="Arial Black" panose="020B0A04020102020204" pitchFamily="34" charset="0"/>
            </a:endParaRPr>
          </a:p>
        </p:txBody>
      </p:sp>
      <p:sp>
        <p:nvSpPr>
          <p:cNvPr id="3" name="Объект 2"/>
          <p:cNvSpPr>
            <a:spLocks noGrp="1"/>
          </p:cNvSpPr>
          <p:nvPr>
            <p:ph idx="1"/>
          </p:nvPr>
        </p:nvSpPr>
        <p:spPr>
          <a:xfrm>
            <a:off x="560717" y="785004"/>
            <a:ext cx="10594963" cy="5084090"/>
          </a:xfrm>
        </p:spPr>
        <p:txBody>
          <a:bodyPr/>
          <a:lstStyle/>
          <a:p>
            <a:pPr algn="just"/>
            <a:r>
              <a:rPr lang="ru-RU" dirty="0"/>
              <a:t>Прагматические концепции истины, которые, так или иначе, присутствуют в прагматизме, операционализме, инструментализме, справедливо указывают на основной недостаток концепций, ибо ведут поиск критерия истинности знания внутри самой сферы знания. Как альтернативу они предлагают рассматривать в качестве высшего критерия практическую деятельность субъекта знания с точки зрения её полезности, эффективности, успеха в реализации знания для решения проблем субъекта как подлинно объективный критерий истины. Однако является ли такое решение подлинной альтернативой? На этот вопрос однозначно ответить нельзя. Ведь с одной стороны, обращение к практике как критерию истины закономерно, поскольку практика играет решающую роль в познании. С другой стороны, практика, как и опыт, тоже обладает неопределенностью. И главное – «практика», как и факты, заранее рационализирована до всякой конкретной практики. Данная конкретная практика обычно интерпретируется в соответствии с проверяемой теорией. Таким образом, объективность практики не лишена момента мнимости в гносеологическом аспекте.</a:t>
            </a:r>
            <a:br>
              <a:rPr lang="ru-RU" dirty="0"/>
            </a:br>
            <a:r>
              <a:rPr lang="ru-RU" dirty="0"/>
              <a:t/>
            </a:r>
            <a:br>
              <a:rPr lang="ru-RU" dirty="0"/>
            </a:br>
            <a:r>
              <a:rPr lang="ru-RU" dirty="0" smtClean="0"/>
              <a:t>Прохоров </a:t>
            </a:r>
            <a:r>
              <a:rPr lang="ru-RU" dirty="0"/>
              <a:t>М.М. — Истина и действительность // Философская мысль. – 2013. – № 6. – С. 293 - 387. DOI: 10.7256/2306-0174.2013.6.333 URL: https://nbpublish.com/library_read_article.php?id=333</a:t>
            </a:r>
            <a:endParaRPr lang="ru-RU" dirty="0">
              <a:effectLst/>
            </a:endParaRPr>
          </a:p>
        </p:txBody>
      </p:sp>
    </p:spTree>
    <p:extLst>
      <p:ext uri="{BB962C8B-B14F-4D97-AF65-F5344CB8AC3E}">
        <p14:creationId xmlns:p14="http://schemas.microsoft.com/office/powerpoint/2010/main" val="18843774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ru-RU" smtClean="0"/>
              <a:t>Виды истины</a:t>
            </a:r>
          </a:p>
        </p:txBody>
      </p:sp>
      <p:sp>
        <p:nvSpPr>
          <p:cNvPr id="19459" name="Rectangle 3"/>
          <p:cNvSpPr>
            <a:spLocks noGrp="1" noChangeArrowheads="1"/>
          </p:cNvSpPr>
          <p:nvPr>
            <p:ph type="body" idx="1"/>
          </p:nvPr>
        </p:nvSpPr>
        <p:spPr/>
        <p:txBody>
          <a:bodyPr/>
          <a:lstStyle/>
          <a:p>
            <a:pPr eaLnBrk="1" hangingPunct="1"/>
            <a:endParaRPr lang="ru-RU" b="1" smtClean="0"/>
          </a:p>
          <a:p>
            <a:pPr eaLnBrk="1" hangingPunct="1"/>
            <a:r>
              <a:rPr lang="ru-RU" b="1" smtClean="0"/>
              <a:t>Абсолютная </a:t>
            </a:r>
            <a:r>
              <a:rPr lang="ru-RU" smtClean="0"/>
              <a:t>– исчерпывающее, неизменное знание</a:t>
            </a:r>
          </a:p>
          <a:p>
            <a:pPr eaLnBrk="1" hangingPunct="1"/>
            <a:endParaRPr lang="ru-RU" smtClean="0"/>
          </a:p>
          <a:p>
            <a:pPr eaLnBrk="1" hangingPunct="1"/>
            <a:r>
              <a:rPr lang="ru-RU" b="1" smtClean="0"/>
              <a:t>Относительная</a:t>
            </a:r>
            <a:r>
              <a:rPr lang="ru-RU" smtClean="0"/>
              <a:t> – неполное знание</a:t>
            </a:r>
          </a:p>
          <a:p>
            <a:pPr eaLnBrk="1" hangingPunct="1"/>
            <a:endParaRPr lang="ru-RU" smtClean="0"/>
          </a:p>
          <a:p>
            <a:pPr eaLnBrk="1" hangingPunct="1"/>
            <a:endParaRPr lang="ru-RU" b="1" smtClean="0"/>
          </a:p>
        </p:txBody>
      </p:sp>
    </p:spTree>
    <p:extLst>
      <p:ext uri="{BB962C8B-B14F-4D97-AF65-F5344CB8AC3E}">
        <p14:creationId xmlns:p14="http://schemas.microsoft.com/office/powerpoint/2010/main" val="4779062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51162" y="286604"/>
            <a:ext cx="9404518" cy="601918"/>
          </a:xfrm>
        </p:spPr>
        <p:txBody>
          <a:bodyPr>
            <a:normAutofit/>
          </a:bodyPr>
          <a:lstStyle/>
          <a:p>
            <a:r>
              <a:rPr lang="ru-RU" sz="2000" dirty="0" smtClean="0">
                <a:latin typeface="Arial Black" panose="020B0A04020102020204" pitchFamily="34" charset="0"/>
              </a:rPr>
              <a:t>Диалектика абсолютной и </a:t>
            </a:r>
            <a:r>
              <a:rPr lang="ru-RU" sz="2000" smtClean="0">
                <a:latin typeface="Arial Black" panose="020B0A04020102020204" pitchFamily="34" charset="0"/>
              </a:rPr>
              <a:t>относительной истин</a:t>
            </a:r>
            <a:endParaRPr lang="ru-RU" sz="2000" dirty="0">
              <a:latin typeface="Arial Black" panose="020B0A04020102020204" pitchFamily="34" charset="0"/>
            </a:endParaRPr>
          </a:p>
        </p:txBody>
      </p:sp>
      <p:sp>
        <p:nvSpPr>
          <p:cNvPr id="3" name="Объект 2"/>
          <p:cNvSpPr>
            <a:spLocks noGrp="1"/>
          </p:cNvSpPr>
          <p:nvPr>
            <p:ph idx="1"/>
          </p:nvPr>
        </p:nvSpPr>
        <p:spPr>
          <a:xfrm>
            <a:off x="612475" y="1035170"/>
            <a:ext cx="10543205" cy="4833923"/>
          </a:xfrm>
        </p:spPr>
        <p:txBody>
          <a:bodyPr>
            <a:normAutofit fontScale="92500" lnSpcReduction="20000"/>
          </a:bodyPr>
          <a:lstStyle/>
          <a:p>
            <a:pPr algn="just"/>
            <a:r>
              <a:rPr lang="ru-RU" dirty="0"/>
              <a:t>Истина совмещает в себе противоположности аспектов абсолютного и относительного. Абсолютное – это неизменное в содержании истины при всем её изменении, что обеспечивает преемственность в её развитии: связь старых и новых форм обеспечивает развитие знания, его историю, без учета которой её отдельные результаты становятся абстрактными и непонятными. Второй смысл абсолютности – полнота как идеал научного познания, хотя в реальности мы часто руководствуемся относительными истинами – неполными, приблизительными. Относительность истины изменчива, поэтому можно говорить о степенях истинности знания, которые обратно пропорциональны её относительности. Абсолютно-относительная двойственность истины отражается в её монизме и плюрализме. Считается, что абсолютная истина о данном объекте может быть только одна, но относительных истин о нём может быть уже много «по определению». Но эти истины образуют не произвольный, случайный набор, а множество взаимосогласованных и взаимодополняющих истин, имплицитным объединяющим инвариантом которых, видимо, будет абсолютная истина. Признание плюрализма относительных истин не имеет ничего общего с субъективизмом и агностицизмом, тогда как признание единственности относительной истины может стать почвой субъективистских и догматических спекуляций вокруг истины. Истина одновременно абстрактна и конкретна. Она абстрактна, если берётся вне контекста связанных с нею истин и вне реальной среды ее применения. Абстрактная истина есть лишь общая, неопределённая тенденция, конкретная истина – определённая реальная ситуация, связь или факт как следствие и преломление абстрактной истины в конкретных условиях времени и места. Поэтому неверно вообще отрицать статус истины за абстрактными суждениями: тогда пришлось бы отрицать всякую теорию, науку.</a:t>
            </a:r>
            <a:br>
              <a:rPr lang="ru-RU" dirty="0"/>
            </a:br>
            <a:r>
              <a:rPr lang="ru-RU" dirty="0"/>
              <a:t/>
            </a:r>
            <a:br>
              <a:rPr lang="ru-RU" dirty="0"/>
            </a:br>
            <a:r>
              <a:rPr lang="ru-RU" dirty="0" smtClean="0"/>
              <a:t> </a:t>
            </a:r>
            <a:r>
              <a:rPr lang="ru-RU" dirty="0"/>
              <a:t>Прохоров М.М. — Истина и действительность // Философская мысль. – 2013. – № 6. – С. 293 - 387. DOI: 10.7256/2306-0174.2013.6.333 URL: https://nbpublish.com/library_read_article.php?id=333</a:t>
            </a:r>
            <a:endParaRPr lang="ru-RU" dirty="0">
              <a:effectLst/>
            </a:endParaRPr>
          </a:p>
        </p:txBody>
      </p:sp>
    </p:spTree>
    <p:extLst>
      <p:ext uri="{BB962C8B-B14F-4D97-AF65-F5344CB8AC3E}">
        <p14:creationId xmlns:p14="http://schemas.microsoft.com/office/powerpoint/2010/main" val="10824144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r>
              <a:rPr lang="ru-RU" smtClean="0"/>
              <a:t>Критерии научной истины</a:t>
            </a:r>
          </a:p>
        </p:txBody>
      </p:sp>
      <p:sp>
        <p:nvSpPr>
          <p:cNvPr id="20483" name="Rectangle 3"/>
          <p:cNvSpPr>
            <a:spLocks noGrp="1" noChangeArrowheads="1"/>
          </p:cNvSpPr>
          <p:nvPr>
            <p:ph type="body" idx="1"/>
          </p:nvPr>
        </p:nvSpPr>
        <p:spPr/>
        <p:txBody>
          <a:bodyPr/>
          <a:lstStyle/>
          <a:p>
            <a:pPr marL="609600" indent="-609600">
              <a:buFontTx/>
              <a:buAutoNum type="arabicPeriod"/>
            </a:pPr>
            <a:r>
              <a:rPr lang="ru-RU" dirty="0" smtClean="0"/>
              <a:t>Опыт, практика</a:t>
            </a:r>
          </a:p>
          <a:p>
            <a:pPr marL="609600" indent="-609600">
              <a:buFontTx/>
              <a:buAutoNum type="arabicPeriod"/>
            </a:pPr>
            <a:r>
              <a:rPr lang="ru-RU" dirty="0" smtClean="0"/>
              <a:t>Математическое доказательство</a:t>
            </a:r>
          </a:p>
          <a:p>
            <a:pPr marL="609600" indent="-609600">
              <a:buFontTx/>
              <a:buAutoNum type="arabicPeriod"/>
            </a:pPr>
            <a:r>
              <a:rPr lang="ru-RU" dirty="0" err="1" smtClean="0"/>
              <a:t>Эвристичность</a:t>
            </a:r>
            <a:endParaRPr lang="ru-RU" dirty="0" smtClean="0"/>
          </a:p>
          <a:p>
            <a:pPr marL="609600" indent="-609600">
              <a:buFontTx/>
              <a:buAutoNum type="arabicPeriod"/>
            </a:pPr>
            <a:endParaRPr lang="ru-RU" dirty="0" smtClean="0"/>
          </a:p>
          <a:p>
            <a:pPr marL="609600" indent="-609600">
              <a:buFontTx/>
              <a:buAutoNum type="arabicPeriod"/>
            </a:pPr>
            <a:r>
              <a:rPr lang="ru-RU" dirty="0" smtClean="0"/>
              <a:t>Вторичные критерии: красота, простота</a:t>
            </a:r>
          </a:p>
        </p:txBody>
      </p:sp>
    </p:spTree>
    <p:extLst>
      <p:ext uri="{BB962C8B-B14F-4D97-AF65-F5344CB8AC3E}">
        <p14:creationId xmlns:p14="http://schemas.microsoft.com/office/powerpoint/2010/main" val="2960671133"/>
      </p:ext>
    </p:extLst>
  </p:cSld>
  <p:clrMapOvr>
    <a:masterClrMapping/>
  </p:clrMapOvr>
  <p:timing>
    <p:tnLst>
      <p:par>
        <p:cTn id="1" dur="indefinite" restart="never" nodeType="tmRoot"/>
      </p:par>
    </p:tnLst>
  </p:timing>
</p:sld>
</file>

<file path=ppt/theme/theme1.xml><?xml version="1.0" encoding="utf-8"?>
<a:theme xmlns:a="http://schemas.openxmlformats.org/drawingml/2006/main" name="Ретро">
  <a:themeElements>
    <a:clrScheme name="Ретро">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6B9F25"/>
      </a:hlink>
      <a:folHlink>
        <a:srgbClr val="B26B02"/>
      </a:folHlink>
    </a:clrScheme>
    <a:fontScheme name="Ретро">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Ретро">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D26EA377-59BD-4C9C-9D94-EE8416EE4C79}"/>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422</TotalTime>
  <Words>4097</Words>
  <Application>Microsoft Office PowerPoint</Application>
  <PresentationFormat>Широкоэкранный</PresentationFormat>
  <Paragraphs>91</Paragraphs>
  <Slides>23</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23</vt:i4>
      </vt:variant>
    </vt:vector>
  </HeadingPairs>
  <TitlesOfParts>
    <vt:vector size="29" baseType="lpstr">
      <vt:lpstr>Arial Black</vt:lpstr>
      <vt:lpstr>Calibri</vt:lpstr>
      <vt:lpstr>Calibri Light</vt:lpstr>
      <vt:lpstr>Verdana</vt:lpstr>
      <vt:lpstr>Wingdings</vt:lpstr>
      <vt:lpstr>Ретро</vt:lpstr>
      <vt:lpstr>История и философия науки </vt:lpstr>
      <vt:lpstr>Новая тема :Истина и её формы</vt:lpstr>
      <vt:lpstr>Категория истины</vt:lpstr>
      <vt:lpstr>Истина как проблема</vt:lpstr>
      <vt:lpstr>Исторический и типологический аспекты истины</vt:lpstr>
      <vt:lpstr>Исторический и типологический аспекты</vt:lpstr>
      <vt:lpstr>Некоторые концепции истины:</vt:lpstr>
      <vt:lpstr>Классическая теория истины</vt:lpstr>
      <vt:lpstr>Корреспондентная теория истины</vt:lpstr>
      <vt:lpstr>Корреспондентная теория истины</vt:lpstr>
      <vt:lpstr>Возникновение когерентной теории истины</vt:lpstr>
      <vt:lpstr>Когерентная теория истины</vt:lpstr>
      <vt:lpstr>Когерентная теория истины</vt:lpstr>
      <vt:lpstr>Прагматистская концепция истины</vt:lpstr>
      <vt:lpstr>Конвенциональная теория истины</vt:lpstr>
      <vt:lpstr>Критерии истины</vt:lpstr>
      <vt:lpstr>Логические критерии истины</vt:lpstr>
      <vt:lpstr>Иные критерии истины</vt:lpstr>
      <vt:lpstr>По поводу критериев истины</vt:lpstr>
      <vt:lpstr>По поводу критериев истины</vt:lpstr>
      <vt:lpstr>Виды истины</vt:lpstr>
      <vt:lpstr>Диалектика абсолютной и относительной истин</vt:lpstr>
      <vt:lpstr>Критерии научной истины</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История и философия науки </dc:title>
  <cp:lastModifiedBy> </cp:lastModifiedBy>
  <cp:revision>3</cp:revision>
  <dcterms:created xsi:type="dcterms:W3CDTF">2019-02-24T13:36:00Z</dcterms:created>
  <dcterms:modified xsi:type="dcterms:W3CDTF">2021-04-04T10:41:46Z</dcterms:modified>
</cp:coreProperties>
</file>