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92" r:id="rId4"/>
    <p:sldId id="298" r:id="rId5"/>
    <p:sldId id="299" r:id="rId6"/>
    <p:sldId id="305" r:id="rId7"/>
    <p:sldId id="293" r:id="rId8"/>
    <p:sldId id="294" r:id="rId9"/>
    <p:sldId id="295" r:id="rId10"/>
    <p:sldId id="297" r:id="rId11"/>
    <p:sldId id="306" r:id="rId12"/>
    <p:sldId id="304" r:id="rId13"/>
    <p:sldId id="296" r:id="rId14"/>
    <p:sldId id="300" r:id="rId15"/>
    <p:sldId id="301" r:id="rId16"/>
    <p:sldId id="302" r:id="rId17"/>
    <p:sldId id="303" r:id="rId18"/>
    <p:sldId id="307" r:id="rId19"/>
    <p:sldId id="308" r:id="rId20"/>
    <p:sldId id="309" r:id="rId21"/>
    <p:sldId id="310" r:id="rId22"/>
    <p:sldId id="311" r:id="rId23"/>
    <p:sldId id="312" r:id="rId24"/>
    <p:sldId id="313" r:id="rId25"/>
    <p:sldId id="314" r:id="rId26"/>
    <p:sldId id="291"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11.05.2021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11.05.2021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11.05.2021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11.05.2021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11.05.2021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11.05.2021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11.05.2021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11.05.2021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11.05.2021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a:xfrm>
            <a:off x="1376096" y="4567764"/>
            <a:ext cx="10058400" cy="1143000"/>
          </a:xfrm>
        </p:spPr>
        <p:txBody>
          <a:bodyPr/>
          <a:lstStyle/>
          <a:p>
            <a:pPr lvl="0"/>
            <a:r>
              <a:rPr lang="ru-RU" dirty="0" smtClean="0"/>
              <a:t>20в. Проблема </a:t>
            </a:r>
            <a:r>
              <a:rPr lang="ru-RU" dirty="0"/>
              <a:t>релятивизма в научном </a:t>
            </a:r>
            <a:r>
              <a:rPr lang="ru-RU" dirty="0" smtClean="0"/>
              <a:t>познании</a:t>
            </a:r>
          </a:p>
          <a:p>
            <a:pPr lvl="0"/>
            <a:r>
              <a:rPr lang="ru-RU" dirty="0" smtClean="0"/>
              <a:t>Колодий Н.А., профессор ОСГН ШБИП ТПУ</a:t>
            </a:r>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6928" y="286604"/>
            <a:ext cx="10068752" cy="567412"/>
          </a:xfrm>
        </p:spPr>
        <p:txBody>
          <a:bodyPr>
            <a:normAutofit/>
          </a:bodyPr>
          <a:lstStyle/>
          <a:p>
            <a:pPr lvl="0"/>
            <a:r>
              <a:rPr lang="ru-RU" sz="2400" dirty="0">
                <a:latin typeface="Arial Black" panose="020B0A04020102020204" pitchFamily="34" charset="0"/>
              </a:rPr>
              <a:t>Проблема релятивизма в научном </a:t>
            </a:r>
            <a:r>
              <a:rPr lang="ru-RU" sz="2400" dirty="0" smtClean="0">
                <a:latin typeface="Arial Black" panose="020B0A04020102020204" pitchFamily="34" charset="0"/>
              </a:rPr>
              <a:t>познании</a:t>
            </a:r>
            <a:endParaRPr lang="ru-RU" sz="2400" dirty="0">
              <a:latin typeface="Arial Black" panose="020B0A04020102020204" pitchFamily="34" charset="0"/>
            </a:endParaRPr>
          </a:p>
        </p:txBody>
      </p:sp>
      <p:sp>
        <p:nvSpPr>
          <p:cNvPr id="3" name="Объект 2"/>
          <p:cNvSpPr>
            <a:spLocks noGrp="1"/>
          </p:cNvSpPr>
          <p:nvPr>
            <p:ph idx="1"/>
          </p:nvPr>
        </p:nvSpPr>
        <p:spPr>
          <a:xfrm>
            <a:off x="230647" y="1901134"/>
            <a:ext cx="11791666" cy="4008347"/>
          </a:xfrm>
        </p:spPr>
        <p:txBody>
          <a:bodyPr>
            <a:noAutofit/>
          </a:bodyPr>
          <a:lstStyle/>
          <a:p>
            <a:pPr>
              <a:lnSpc>
                <a:spcPct val="100000"/>
              </a:lnSpc>
              <a:spcAft>
                <a:spcPts val="0"/>
              </a:spcAft>
            </a:pPr>
            <a:r>
              <a:rPr lang="ru-RU" sz="1200" dirty="0" smtClean="0"/>
              <a:t>1. ОБЪЕКТИВНОСТЬ </a:t>
            </a:r>
            <a:r>
              <a:rPr lang="ru-RU" sz="1200" dirty="0"/>
              <a:t>И РЕЛЯТИВИЗМ: ОПРЕДЕЛЕНИЯ </a:t>
            </a:r>
            <a:r>
              <a:rPr lang="ru-RU" sz="1200" dirty="0" smtClean="0"/>
              <a:t>ПОНЯТИЙ</a:t>
            </a:r>
          </a:p>
          <a:p>
            <a:pPr>
              <a:lnSpc>
                <a:spcPct val="100000"/>
              </a:lnSpc>
              <a:spcAft>
                <a:spcPts val="0"/>
              </a:spcAft>
            </a:pPr>
            <a:r>
              <a:rPr lang="ru-RU" sz="1200" dirty="0" smtClean="0"/>
              <a:t>2. </a:t>
            </a:r>
          </a:p>
          <a:p>
            <a:pPr>
              <a:lnSpc>
                <a:spcPct val="100000"/>
              </a:lnSpc>
              <a:spcAft>
                <a:spcPts val="0"/>
              </a:spcAft>
            </a:pPr>
            <a:endParaRPr lang="ru-RU" sz="1400" dirty="0"/>
          </a:p>
          <a:p>
            <a:pPr>
              <a:lnSpc>
                <a:spcPct val="100000"/>
              </a:lnSpc>
              <a:spcAft>
                <a:spcPts val="0"/>
              </a:spcAft>
            </a:pPr>
            <a:endParaRPr lang="ru-RU" sz="28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5252" y="3532517"/>
            <a:ext cx="4554747" cy="2562045"/>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528" y="3597215"/>
            <a:ext cx="3156712" cy="258792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647" y="3709358"/>
            <a:ext cx="3168161" cy="2475781"/>
          </a:xfrm>
          <a:prstGeom prst="rect">
            <a:avLst/>
          </a:prstGeom>
        </p:spPr>
      </p:pic>
    </p:spTree>
    <p:extLst>
      <p:ext uri="{BB962C8B-B14F-4D97-AF65-F5344CB8AC3E}">
        <p14:creationId xmlns:p14="http://schemas.microsoft.com/office/powerpoint/2010/main" val="45370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8634" y="286603"/>
            <a:ext cx="9577046" cy="757193"/>
          </a:xfrm>
        </p:spPr>
        <p:txBody>
          <a:bodyPr/>
          <a:lstStyle/>
          <a:p>
            <a:r>
              <a:rPr lang="ru-RU" dirty="0" smtClean="0"/>
              <a:t>О проблеме релятивизма</a:t>
            </a:r>
            <a:endParaRPr lang="ru-RU" dirty="0"/>
          </a:p>
        </p:txBody>
      </p:sp>
      <p:sp>
        <p:nvSpPr>
          <p:cNvPr id="3" name="Объект 2"/>
          <p:cNvSpPr>
            <a:spLocks noGrp="1"/>
          </p:cNvSpPr>
          <p:nvPr>
            <p:ph idx="1"/>
          </p:nvPr>
        </p:nvSpPr>
        <p:spPr>
          <a:xfrm>
            <a:off x="517585" y="1293962"/>
            <a:ext cx="10638095" cy="4575132"/>
          </a:xfrm>
        </p:spPr>
        <p:txBody>
          <a:bodyPr>
            <a:normAutofit lnSpcReduction="10000"/>
          </a:bodyPr>
          <a:lstStyle/>
          <a:p>
            <a:pPr algn="just"/>
            <a:r>
              <a:rPr lang="ru-RU" dirty="0"/>
              <a:t>Когда-то </a:t>
            </a:r>
            <a:r>
              <a:rPr lang="ru-RU" dirty="0" err="1"/>
              <a:t>В.Гейзенберг</a:t>
            </a:r>
            <a:r>
              <a:rPr lang="ru-RU" dirty="0"/>
              <a:t> – один из реформаторов классического естествознания – говорил о том, что действительно революционными преобразования в науке являются тогда, когда они приводят к изменению не просто содержания знания, а самой структуры нашего мышления. «Ученый всегда готов наполнить свою мысль новым содержанием. Для него...вовсе не характерно консервативное... стремление держаться только издавна привычных образцов. Поэтому прогресс в науке обходится, как правило, без сопротивления и пререканий. Дело, однако, оборачивается иначе, когда новая группа явлений заставляет произвести изменения в структуре мышления. Здесь даже наиболее выдающиеся физики испытывают величайшие затруднения, ибо требование изменить структуру мышления вызывает такое ощущение, будто почва уходит из-под ног</a:t>
            </a:r>
            <a:r>
              <a:rPr lang="ru-RU" dirty="0" smtClean="0"/>
              <a:t>». </a:t>
            </a:r>
            <a:r>
              <a:rPr lang="ru-RU" dirty="0"/>
              <a:t>В свете этого интересующий нас вопрос можно сформулировать так: действительно ли изменения в содержании современного научного знания (и если да, то какие) требуют изменений в эпистемологии, т.е. трансформации структуры нашего мышления?</a:t>
            </a:r>
          </a:p>
          <a:p>
            <a:pPr algn="just"/>
            <a:r>
              <a:rPr lang="ru-RU" dirty="0"/>
              <a:t>Возможно, одно из преобразований такого масштаба принесла с собой квантовая теория. Заключается оно в том, что в этой теории, точнее в ее стандартной интерпретации, впервые в новоевропейской науке подвергся сомнению и даже отрицанию один из основополагающих законов нашего мышления – закон достаточного основания.</a:t>
            </a:r>
          </a:p>
        </p:txBody>
      </p:sp>
    </p:spTree>
    <p:extLst>
      <p:ext uri="{BB962C8B-B14F-4D97-AF65-F5344CB8AC3E}">
        <p14:creationId xmlns:p14="http://schemas.microsoft.com/office/powerpoint/2010/main" val="75672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1162" y="286604"/>
            <a:ext cx="9404518" cy="308620"/>
          </a:xfrm>
        </p:spPr>
        <p:txBody>
          <a:bodyPr>
            <a:normAutofit/>
          </a:bodyPr>
          <a:lstStyle/>
          <a:p>
            <a:r>
              <a:rPr lang="ru-RU" sz="1400" dirty="0" smtClean="0">
                <a:latin typeface="Arial Black" panose="020B0A04020102020204" pitchFamily="34" charset="0"/>
              </a:rPr>
              <a:t>Визуализация достигнутого предела измерений</a:t>
            </a:r>
            <a:endParaRPr lang="ru-RU" sz="1400" dirty="0">
              <a:latin typeface="Arial Black" panose="020B0A04020102020204" pitchFamily="34"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5922" y="768350"/>
            <a:ext cx="3584232" cy="5100638"/>
          </a:xfrm>
        </p:spPr>
      </p:pic>
    </p:spTree>
    <p:extLst>
      <p:ext uri="{BB962C8B-B14F-4D97-AF65-F5344CB8AC3E}">
        <p14:creationId xmlns:p14="http://schemas.microsoft.com/office/powerpoint/2010/main" val="216835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3908" y="286603"/>
            <a:ext cx="9421771" cy="455269"/>
          </a:xfrm>
        </p:spPr>
        <p:txBody>
          <a:bodyPr>
            <a:normAutofit/>
          </a:bodyPr>
          <a:lstStyle/>
          <a:p>
            <a:r>
              <a:rPr lang="ru-RU" sz="1800" dirty="0" smtClean="0">
                <a:latin typeface="Arial Black" panose="020B0A04020102020204" pitchFamily="34" charset="0"/>
              </a:rPr>
              <a:t>О релятивизме и релятивности</a:t>
            </a:r>
            <a:endParaRPr lang="ru-RU" sz="1800" dirty="0">
              <a:latin typeface="Arial Black" panose="020B0A04020102020204" pitchFamily="34" charset="0"/>
            </a:endParaRPr>
          </a:p>
        </p:txBody>
      </p:sp>
      <p:sp>
        <p:nvSpPr>
          <p:cNvPr id="3" name="Объект 2"/>
          <p:cNvSpPr>
            <a:spLocks noGrp="1"/>
          </p:cNvSpPr>
          <p:nvPr>
            <p:ph idx="1"/>
          </p:nvPr>
        </p:nvSpPr>
        <p:spPr>
          <a:xfrm>
            <a:off x="465826" y="862642"/>
            <a:ext cx="10689854" cy="5006452"/>
          </a:xfrm>
        </p:spPr>
        <p:txBody>
          <a:bodyPr>
            <a:normAutofit fontScale="70000" lnSpcReduction="20000"/>
          </a:bodyPr>
          <a:lstStyle/>
          <a:p>
            <a:pPr algn="just"/>
            <a:r>
              <a:rPr lang="ru-RU" dirty="0"/>
              <a:t> Явления бермудского треугольника наблюдаются в экваториальном поясе Земли в районах с интенсивным движением судов, в том числе восточнее Японии.   </a:t>
            </a:r>
          </a:p>
          <a:p>
            <a:pPr algn="just"/>
            <a:r>
              <a:rPr lang="ru-RU" dirty="0"/>
              <a:t>    Автор сайта www.nvkz.kuzbass.net/mystery/bermuda/pages/home.htm утверждает о фальсификации бермудских катастроф, хотя следующие факты, приведённые на его сайте, достаточно красноречивы: </a:t>
            </a:r>
          </a:p>
          <a:p>
            <a:pPr algn="just"/>
            <a:r>
              <a:rPr lang="ru-RU" dirty="0"/>
              <a:t>    "Данные береговой охраны США дают представление о количестве катастроф, имевших место в районе бермудского треугольника. На атлантическом побережье эта служба имеет в своем распоряжении 1000 крупных и средних спасательных судов и 37 000 человек персонала - моряков, спасателей, врачей. На участке побережья, прилегающем к бермудскому треугольнику, работает около трети персонала этой службы. </a:t>
            </a:r>
          </a:p>
          <a:p>
            <a:pPr algn="just"/>
            <a:r>
              <a:rPr lang="ru-RU" dirty="0"/>
              <a:t>    Например, 1975 год (</a:t>
            </a:r>
            <a:r>
              <a:rPr lang="ru-RU" dirty="0" err="1"/>
              <a:t>Report</a:t>
            </a:r>
            <a:r>
              <a:rPr lang="ru-RU" dirty="0"/>
              <a:t> </a:t>
            </a:r>
            <a:r>
              <a:rPr lang="ru-RU" dirty="0" err="1"/>
              <a:t>of</a:t>
            </a:r>
            <a:r>
              <a:rPr lang="ru-RU" dirty="0"/>
              <a:t> </a:t>
            </a:r>
            <a:r>
              <a:rPr lang="ru-RU" dirty="0" err="1"/>
              <a:t>Activities</a:t>
            </a:r>
            <a:r>
              <a:rPr lang="ru-RU" dirty="0"/>
              <a:t>, US </a:t>
            </a:r>
            <a:r>
              <a:rPr lang="ru-RU" dirty="0" err="1"/>
              <a:t>Coast</a:t>
            </a:r>
            <a:r>
              <a:rPr lang="ru-RU" dirty="0"/>
              <a:t> </a:t>
            </a:r>
            <a:r>
              <a:rPr lang="ru-RU" dirty="0" err="1"/>
              <a:t>Guard</a:t>
            </a:r>
            <a:r>
              <a:rPr lang="ru-RU" dirty="0"/>
              <a:t>, 1975) по количеству катастроф и зафиксированных сигналов бедствия был средним, и тем не менее персонал береговой охраны участвовал в спасении 140 000 человек с 5680 судов, потерпевших крушение, а также в спасении нескольких тысяч пассажиров с 1300 судов, на которых возник пожар. Треть этого количества приходится на побережье района бермудского треугольника. Кроме того, береговая охрана участвовала в поисках еще 28 судов, посылавших сигналы бедствия. В большинстве случаев помощь запаздывала, хотя экипажи удавалось спасти. В 5 случаях суда исчезли бесследно вместе с экипажами". </a:t>
            </a:r>
          </a:p>
          <a:p>
            <a:pPr algn="just"/>
            <a:r>
              <a:rPr lang="ru-RU" dirty="0"/>
              <a:t>    Эти же цитаты изложены в книге </a:t>
            </a:r>
            <a:r>
              <a:rPr lang="ru-RU" dirty="0" err="1"/>
              <a:t>Зденека</a:t>
            </a:r>
            <a:r>
              <a:rPr lang="ru-RU" dirty="0"/>
              <a:t> </a:t>
            </a:r>
            <a:r>
              <a:rPr lang="ru-RU" dirty="0" err="1"/>
              <a:t>Кукала</a:t>
            </a:r>
            <a:r>
              <a:rPr lang="ru-RU" dirty="0"/>
              <a:t> "Великие загадки Земли". Он тоже пытался доказать, что необъяснимые явления и катастрофы в бермудском треугольнике фальсифицированы, однако не стал скрывать, что сам был очевидцем такого явления, когда находился в море у северного побережья Кубы. Вот выдержки из книги: </a:t>
            </a:r>
          </a:p>
          <a:p>
            <a:pPr algn="just"/>
            <a:r>
              <a:rPr lang="ru-RU" dirty="0"/>
              <a:t>    "Была прекрасная погода, солнце низко склонилось к горизонту, дул свежий приятный ветер... за несколько минут всё кругом окутал туман... видимость сократилась до 20-30 м... ветер усилился... в лодку ударил сильный порыв ветра... порывы достигали 100 км/час... кошмар длился около 20 минут".  </a:t>
            </a:r>
          </a:p>
          <a:p>
            <a:pPr algn="just"/>
            <a:r>
              <a:rPr lang="ru-RU" dirty="0"/>
              <a:t>    Учитывая это сообщение и окружную скорость экватора Земли (465 м/с), нетрудно подсчитать, что зона, в которой произошло это явление, составляет в диаметре около 50 км. Можно предполагать, что такой диаметр имеет тяжёлое ядро Земли, которое образовалось из тяжёлых металлов в то время, когда Земля была в расплавленном состоянии, и бермудские явления связаны с воздействием линейных сил тяготения </a:t>
            </a:r>
            <a:r>
              <a:rPr lang="ru-RU" dirty="0" smtClean="0"/>
              <a:t>ядра.</a:t>
            </a:r>
            <a:endParaRPr lang="ru-RU" dirty="0"/>
          </a:p>
        </p:txBody>
      </p:sp>
    </p:spTree>
    <p:extLst>
      <p:ext uri="{BB962C8B-B14F-4D97-AF65-F5344CB8AC3E}">
        <p14:creationId xmlns:p14="http://schemas.microsoft.com/office/powerpoint/2010/main" val="3002150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4022" y="286604"/>
            <a:ext cx="8731657" cy="394884"/>
          </a:xfrm>
        </p:spPr>
        <p:txBody>
          <a:bodyPr>
            <a:normAutofit/>
          </a:bodyPr>
          <a:lstStyle/>
          <a:p>
            <a:r>
              <a:rPr lang="ru-RU" sz="1800" dirty="0" smtClean="0"/>
              <a:t>Релятивизм или релятивность</a:t>
            </a:r>
            <a:endParaRPr lang="ru-RU" sz="1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4022" y="1156629"/>
            <a:ext cx="7076835" cy="4962525"/>
          </a:xfrm>
        </p:spPr>
      </p:pic>
    </p:spTree>
    <p:extLst>
      <p:ext uri="{BB962C8B-B14F-4D97-AF65-F5344CB8AC3E}">
        <p14:creationId xmlns:p14="http://schemas.microsoft.com/office/powerpoint/2010/main" val="265353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3524" y="286603"/>
            <a:ext cx="9482155" cy="386257"/>
          </a:xfrm>
        </p:spPr>
        <p:txBody>
          <a:bodyPr>
            <a:normAutofit/>
          </a:bodyPr>
          <a:lstStyle/>
          <a:p>
            <a:r>
              <a:rPr lang="ru-RU" sz="1800" dirty="0" smtClean="0">
                <a:latin typeface="Arial Black" panose="020B0A04020102020204" pitchFamily="34" charset="0"/>
              </a:rPr>
              <a:t>Аргументы</a:t>
            </a:r>
            <a:endParaRPr lang="ru-RU" sz="1800" dirty="0">
              <a:latin typeface="Arial Black" panose="020B0A04020102020204" pitchFamily="34" charset="0"/>
            </a:endParaRPr>
          </a:p>
        </p:txBody>
      </p:sp>
      <p:sp>
        <p:nvSpPr>
          <p:cNvPr id="3" name="Объект 2"/>
          <p:cNvSpPr>
            <a:spLocks noGrp="1"/>
          </p:cNvSpPr>
          <p:nvPr>
            <p:ph idx="1"/>
          </p:nvPr>
        </p:nvSpPr>
        <p:spPr>
          <a:xfrm>
            <a:off x="483079" y="672860"/>
            <a:ext cx="11309229" cy="5196234"/>
          </a:xfrm>
        </p:spPr>
        <p:txBody>
          <a:bodyPr/>
          <a:lstStyle/>
          <a:p>
            <a:pPr algn="just"/>
            <a:r>
              <a:rPr lang="ru-RU" dirty="0"/>
              <a:t>Приведем лишь один аргумент для подтверждения сказанного. Известно, что квантовая теория в своей стандартной интерпретации не дает объяснения тому, почему один из атомов, в упаковке атомов радиоактивного урана, распадается в данный момент, а другой – пролежит не распавшимся еще тысячи лет. Причем, как отмечал один из творцов квантовой механики </a:t>
            </a:r>
            <a:r>
              <a:rPr lang="ru-RU" dirty="0" err="1"/>
              <a:t>Р.Фейнман</a:t>
            </a:r>
            <a:r>
              <a:rPr lang="ru-RU" dirty="0"/>
              <a:t>, этого не знает не только познающий субъект, но и сама Природа. Вдумаемся в эти слова. Если бы причины и основания такого вероятностного поведения радиоактивного атома знала Природа, то была бы надежда на то, что и человек когда-либо сможет это понять и объяснить. Но утверждение о том, что Природа не знает причин рассматриваемого явления, равносильно тому, что никаких разумных оснований для такого поведения квантовых объектов не существует. А это и означает отказ от принципа достаточного основания. Таких эпистемологических потрясений не знала новоевропейская наука со времени своего возникновения. Пожалуй, оно было сродни только великой догадке Эпикура о случайном, спонтанном отклонении атомов от их траекторий, которое, как он полагал, ведет к возникновению новых миров. Эта мысль Эпикура, как известно, не была признана философским сообществом его времени, и из-за своей парадоксальности она много веков подвергалась сомнению и осмеянию</a:t>
            </a:r>
            <a:r>
              <a:rPr lang="ru-RU" dirty="0" smtClean="0"/>
              <a:t>.</a:t>
            </a:r>
            <a:r>
              <a:rPr lang="ru-RU" dirty="0"/>
              <a:t> Отказ от поисков разумных оснований поведения микрообъектов является источником интеллектуального дискомфорта для многих ученых и служит стимулом к поискам и разработкам новых интерпретаций квантовой теории.</a:t>
            </a:r>
          </a:p>
          <a:p>
            <a:endParaRPr lang="ru-RU" dirty="0"/>
          </a:p>
        </p:txBody>
      </p:sp>
    </p:spTree>
    <p:extLst>
      <p:ext uri="{BB962C8B-B14F-4D97-AF65-F5344CB8AC3E}">
        <p14:creationId xmlns:p14="http://schemas.microsoft.com/office/powerpoint/2010/main" val="2073016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524280"/>
          </a:xfrm>
        </p:spPr>
        <p:txBody>
          <a:bodyPr>
            <a:normAutofit/>
          </a:bodyPr>
          <a:lstStyle/>
          <a:p>
            <a:r>
              <a:rPr lang="ru-RU" sz="1800" dirty="0" smtClean="0">
                <a:latin typeface="Arial Black" panose="020B0A04020102020204" pitchFamily="34" charset="0"/>
              </a:rPr>
              <a:t>Объективность</a:t>
            </a:r>
            <a:endParaRPr lang="ru-RU" sz="1800" dirty="0">
              <a:latin typeface="Arial Black" panose="020B0A04020102020204" pitchFamily="34" charset="0"/>
            </a:endParaRPr>
          </a:p>
        </p:txBody>
      </p:sp>
      <p:sp>
        <p:nvSpPr>
          <p:cNvPr id="3" name="Объект 2"/>
          <p:cNvSpPr>
            <a:spLocks noGrp="1"/>
          </p:cNvSpPr>
          <p:nvPr>
            <p:ph idx="1"/>
          </p:nvPr>
        </p:nvSpPr>
        <p:spPr>
          <a:xfrm>
            <a:off x="362309" y="923026"/>
            <a:ext cx="10793371" cy="4946068"/>
          </a:xfrm>
        </p:spPr>
        <p:txBody>
          <a:bodyPr>
            <a:normAutofit lnSpcReduction="10000"/>
          </a:bodyPr>
          <a:lstStyle/>
          <a:p>
            <a:pPr algn="just"/>
            <a:r>
              <a:rPr lang="ru-RU" dirty="0"/>
              <a:t>Прежде всего, что такое объективность? Существуют различные интерпретации этого термина. Среди них – объективность как адекватность знания действительности; </a:t>
            </a:r>
            <a:endParaRPr lang="ru-RU" dirty="0" smtClean="0"/>
          </a:p>
          <a:p>
            <a:pPr algn="just"/>
            <a:r>
              <a:rPr lang="ru-RU" dirty="0" smtClean="0"/>
              <a:t>объективность </a:t>
            </a:r>
            <a:r>
              <a:rPr lang="ru-RU" dirty="0"/>
              <a:t>как </a:t>
            </a:r>
            <a:r>
              <a:rPr lang="ru-RU" dirty="0" err="1"/>
              <a:t>интерсубъективность</a:t>
            </a:r>
            <a:r>
              <a:rPr lang="ru-RU" dirty="0"/>
              <a:t>; </a:t>
            </a:r>
            <a:endParaRPr lang="ru-RU" dirty="0" smtClean="0"/>
          </a:p>
          <a:p>
            <a:pPr algn="just"/>
            <a:r>
              <a:rPr lang="ru-RU" dirty="0" smtClean="0"/>
              <a:t>объективность </a:t>
            </a:r>
            <a:r>
              <a:rPr lang="ru-RU" dirty="0"/>
              <a:t>как </a:t>
            </a:r>
            <a:r>
              <a:rPr lang="ru-RU" dirty="0" err="1"/>
              <a:t>объектность</a:t>
            </a:r>
            <a:r>
              <a:rPr lang="ru-RU" dirty="0"/>
              <a:t>, т.е. возможность описать объект как он существует сам по себе, без отсылки к наблюдателю или прибору; </a:t>
            </a:r>
            <a:endParaRPr lang="ru-RU" dirty="0" smtClean="0"/>
          </a:p>
          <a:p>
            <a:pPr algn="just"/>
            <a:r>
              <a:rPr lang="ru-RU" dirty="0" smtClean="0"/>
              <a:t>объективность </a:t>
            </a:r>
            <a:r>
              <a:rPr lang="ru-RU" dirty="0"/>
              <a:t>как незаинтересованность, </a:t>
            </a:r>
            <a:r>
              <a:rPr lang="ru-RU" dirty="0" err="1"/>
              <a:t>незаангажированность</a:t>
            </a:r>
            <a:r>
              <a:rPr lang="ru-RU" dirty="0"/>
              <a:t> исследователя, как свобода исследования от ценностных установок; </a:t>
            </a:r>
            <a:endParaRPr lang="ru-RU" dirty="0" smtClean="0"/>
          </a:p>
          <a:p>
            <a:pPr algn="just"/>
            <a:r>
              <a:rPr lang="ru-RU" dirty="0" smtClean="0"/>
              <a:t>объективность </a:t>
            </a:r>
            <a:r>
              <a:rPr lang="ru-RU" dirty="0"/>
              <a:t>как приемлемость научных результатов для научного сообщества. </a:t>
            </a:r>
            <a:endParaRPr lang="ru-RU" dirty="0" smtClean="0"/>
          </a:p>
          <a:p>
            <a:pPr algn="just"/>
            <a:r>
              <a:rPr lang="ru-RU" dirty="0" smtClean="0"/>
              <a:t>Этот </a:t>
            </a:r>
            <a:r>
              <a:rPr lang="ru-RU" dirty="0"/>
              <a:t>последний аспект объективности был выделен </a:t>
            </a:r>
            <a:r>
              <a:rPr lang="ru-RU" dirty="0" err="1" smtClean="0"/>
              <a:t>К.Поппером</a:t>
            </a:r>
            <a:r>
              <a:rPr lang="ru-RU" dirty="0" smtClean="0"/>
              <a:t>. </a:t>
            </a:r>
            <a:r>
              <a:rPr lang="ru-RU" dirty="0"/>
              <a:t>Суть его состоит в том, что научный результат, зафиксированный в соответствующем тексте, чтобы быть принятым сообществом ученых и быть включенным в корпус научного знания, должен пройти через горнило публичного обсуждения. Одной из отличительных черт науки по сравнению с другими формами интеллектуальной деятельности людей является, полагает Поппер, критицизм. Науке свойствен дух критицизма. Объективность как доступность текста для публичного обсуждения полностью соответствует духу научности.</a:t>
            </a:r>
          </a:p>
        </p:txBody>
      </p:sp>
    </p:spTree>
    <p:extLst>
      <p:ext uri="{BB962C8B-B14F-4D97-AF65-F5344CB8AC3E}">
        <p14:creationId xmlns:p14="http://schemas.microsoft.com/office/powerpoint/2010/main" val="225080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4128" y="155275"/>
            <a:ext cx="9904849" cy="500333"/>
          </a:xfrm>
        </p:spPr>
        <p:txBody>
          <a:bodyPr>
            <a:normAutofit/>
          </a:bodyPr>
          <a:lstStyle/>
          <a:p>
            <a:r>
              <a:rPr lang="ru-RU" sz="1400" dirty="0" smtClean="0">
                <a:latin typeface="Arial Black" panose="020B0A04020102020204" pitchFamily="34" charset="0"/>
              </a:rPr>
              <a:t>Наиболее дискутируемые подходы к объективности</a:t>
            </a:r>
            <a:endParaRPr lang="ru-RU" sz="1400" dirty="0">
              <a:latin typeface="Arial Black" panose="020B0A04020102020204" pitchFamily="34" charset="0"/>
            </a:endParaRPr>
          </a:p>
        </p:txBody>
      </p:sp>
      <p:sp>
        <p:nvSpPr>
          <p:cNvPr id="3" name="Объект 2"/>
          <p:cNvSpPr>
            <a:spLocks noGrp="1"/>
          </p:cNvSpPr>
          <p:nvPr>
            <p:ph idx="1"/>
          </p:nvPr>
        </p:nvSpPr>
        <p:spPr>
          <a:xfrm>
            <a:off x="543464" y="785004"/>
            <a:ext cx="10612216" cy="5084090"/>
          </a:xfrm>
        </p:spPr>
        <p:txBody>
          <a:bodyPr/>
          <a:lstStyle/>
          <a:p>
            <a:r>
              <a:rPr lang="ru-RU" dirty="0"/>
              <a:t>Остро дискутируемыми в настоящее время являются два понятия объективности.</a:t>
            </a:r>
          </a:p>
          <a:p>
            <a:pPr algn="just"/>
            <a:r>
              <a:rPr lang="ru-RU" dirty="0"/>
              <a:t>1. Объективность как способность науки давать относительно истинное представление о действительности. Она имеет самое непосредственное отношение к проблеме эпистемологического статуса науки, к вопросу о применимости к научному познанию доктрины релятивизма и может быть квалифицирована как </a:t>
            </a:r>
            <a:r>
              <a:rPr lang="ru-RU" i="1" dirty="0"/>
              <a:t>эпистемологическая объективность. </a:t>
            </a:r>
            <a:r>
              <a:rPr lang="ru-RU" dirty="0"/>
              <a:t>В качестве противоположной установки ей противостоит эпистемологический релятивизм.</a:t>
            </a:r>
          </a:p>
          <a:p>
            <a:pPr algn="just"/>
            <a:r>
              <a:rPr lang="ru-RU" dirty="0"/>
              <a:t>2. Объективность как беспристрастность исследователя, его </a:t>
            </a:r>
            <a:r>
              <a:rPr lang="ru-RU" dirty="0" err="1"/>
              <a:t>незаангажированность</a:t>
            </a:r>
            <a:r>
              <a:rPr lang="ru-RU" dirty="0"/>
              <a:t>, как свобода от ценностей, как ценностная нейтральность науки. Она имеет отношение к вопросу о социальном и ценностном статусе науки. Критики науки, не принимая претензий естествоиспытателей на такую объективность, характеризуют ее как «равнодушие» к человеку. Они усматривают в провозглашении ценностной нейтральности науки стремление ученых отказаться от решения моральных проблем, в частности тех, которые возникают в связи с технологическим использованием научных открытий. Лозунг свободы от ценностей они трактуют как попытку ученых спрятаться в башне из слоновой кости и сделать вид, что они не несут никакой ответственности за негативные последствия научных открытий.</a:t>
            </a:r>
          </a:p>
          <a:p>
            <a:endParaRPr lang="ru-RU" dirty="0"/>
          </a:p>
        </p:txBody>
      </p:sp>
    </p:spTree>
    <p:extLst>
      <p:ext uri="{BB962C8B-B14F-4D97-AF65-F5344CB8AC3E}">
        <p14:creationId xmlns:p14="http://schemas.microsoft.com/office/powerpoint/2010/main" val="1724858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7365" y="286603"/>
            <a:ext cx="9473529" cy="343125"/>
          </a:xfrm>
        </p:spPr>
        <p:txBody>
          <a:bodyPr>
            <a:normAutofit/>
          </a:bodyPr>
          <a:lstStyle/>
          <a:p>
            <a:r>
              <a:rPr lang="ru-RU" sz="1400" b="1" dirty="0">
                <a:latin typeface="Arial Black" panose="020B0A04020102020204" pitchFamily="34" charset="0"/>
              </a:rPr>
              <a:t>Разновидности релятивизма</a:t>
            </a:r>
          </a:p>
        </p:txBody>
      </p:sp>
      <p:sp>
        <p:nvSpPr>
          <p:cNvPr id="3" name="Объект 2"/>
          <p:cNvSpPr>
            <a:spLocks noGrp="1"/>
          </p:cNvSpPr>
          <p:nvPr>
            <p:ph idx="1"/>
          </p:nvPr>
        </p:nvSpPr>
        <p:spPr>
          <a:xfrm>
            <a:off x="414068" y="802257"/>
            <a:ext cx="10741612" cy="5066837"/>
          </a:xfrm>
        </p:spPr>
        <p:txBody>
          <a:bodyPr>
            <a:normAutofit fontScale="55000" lnSpcReduction="20000"/>
          </a:bodyPr>
          <a:lstStyle/>
          <a:p>
            <a:r>
              <a:rPr lang="ru-RU" b="1" dirty="0" smtClean="0"/>
              <a:t>Моральный </a:t>
            </a:r>
            <a:r>
              <a:rPr lang="ru-RU" b="1" dirty="0"/>
              <a:t>релятивизм</a:t>
            </a:r>
          </a:p>
          <a:p>
            <a:r>
              <a:rPr lang="ru-RU" dirty="0"/>
              <a:t>Моральный релятивизм (или этический релятивизм) — это представление, согласно которому "правильное" и "неправильное" относятся к системе убеждений или культуре человека.</a:t>
            </a:r>
          </a:p>
          <a:p>
            <a:r>
              <a:rPr lang="ru-RU" b="1" dirty="0" err="1"/>
              <a:t>Эпистемический</a:t>
            </a:r>
            <a:r>
              <a:rPr lang="ru-RU" b="1" dirty="0"/>
              <a:t> релятивизм</a:t>
            </a:r>
          </a:p>
          <a:p>
            <a:r>
              <a:rPr lang="ru-RU" dirty="0" err="1"/>
              <a:t>Эпистемический</a:t>
            </a:r>
            <a:r>
              <a:rPr lang="ru-RU" dirty="0"/>
              <a:t> релятивизм означает, что всё может меняться в разных контекстах и культурах. Например, в некоторых культурах люди верят, что могут научиться истине во сне. Если вы когда-либо чувствовали себя обязанным уважать эту мысль, вы могли бы быть </a:t>
            </a:r>
            <a:r>
              <a:rPr lang="ru-RU" dirty="0" err="1"/>
              <a:t>эпистемологом</a:t>
            </a:r>
            <a:r>
              <a:rPr lang="ru-RU" dirty="0"/>
              <a:t>-релятивистом.</a:t>
            </a:r>
          </a:p>
          <a:p>
            <a:r>
              <a:rPr lang="ru-RU" b="1" dirty="0"/>
              <a:t>Культурный релятивизм</a:t>
            </a:r>
          </a:p>
          <a:p>
            <a:r>
              <a:rPr lang="ru-RU" dirty="0"/>
              <a:t>Может относиться к любому аспекту культуры: религии, языку, повседневному поведению.</a:t>
            </a:r>
          </a:p>
          <a:p>
            <a:r>
              <a:rPr lang="ru-RU" dirty="0"/>
              <a:t>На практике культурный релятивизм обычно связан с тем, какое поведение является приемлемым или неприемлемым (например, давать или нет чаевые, бракосочетание с детьми или употребление в пищу говядины).</a:t>
            </a:r>
          </a:p>
          <a:p>
            <a:r>
              <a:rPr lang="ru-RU" dirty="0"/>
              <a:t>Этот тип релятивизма говорит про все практики, которые являются правильными в одних культурах и неправильными в других.</a:t>
            </a:r>
          </a:p>
          <a:p>
            <a:r>
              <a:rPr lang="ru-RU" b="1" dirty="0"/>
              <a:t>Негативный релятивизм</a:t>
            </a:r>
          </a:p>
          <a:p>
            <a:r>
              <a:rPr lang="ru-RU" dirty="0"/>
              <a:t>Это релятивизм софистов, он гласит о неистинности любых суждений. Они мотивируют это тем, что высказывания были сделаны человеком, а для них изречённая мысль всегда считается ложью.</a:t>
            </a:r>
          </a:p>
          <a:p>
            <a:r>
              <a:rPr lang="ru-RU" b="1" dirty="0"/>
              <a:t>Формальный релятивизм</a:t>
            </a:r>
          </a:p>
          <a:p>
            <a:r>
              <a:rPr lang="ru-RU" dirty="0"/>
              <a:t>Проявляется, когда существует "доля правды", подразумевается, что есть некая истина (чаще всего доступная учёным), но вся полнота знаний пока недоступна нам из-за ограниченности наших познавательных возможностей.</a:t>
            </a:r>
          </a:p>
          <a:p>
            <a:r>
              <a:rPr lang="ru-RU" b="1" dirty="0"/>
              <a:t>Прагматический релятивизм</a:t>
            </a:r>
          </a:p>
          <a:p>
            <a:r>
              <a:rPr lang="ru-RU" dirty="0"/>
              <a:t>Этот тип релятивизма более конструктивен: он заявляет о равноправии всех философских концепций, объясняя это тем, что невозможно их рационально сравнить и выявить наилучшую. У каждой философской концепции есть свои сторонники, и это означает, что она помогает решить какую-то мировоззренческую задачу.</a:t>
            </a:r>
          </a:p>
        </p:txBody>
      </p:sp>
    </p:spTree>
    <p:extLst>
      <p:ext uri="{BB962C8B-B14F-4D97-AF65-F5344CB8AC3E}">
        <p14:creationId xmlns:p14="http://schemas.microsoft.com/office/powerpoint/2010/main" val="161996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6656" y="286604"/>
            <a:ext cx="9439023" cy="489774"/>
          </a:xfrm>
        </p:spPr>
        <p:txBody>
          <a:bodyPr>
            <a:normAutofit/>
          </a:bodyPr>
          <a:lstStyle/>
          <a:p>
            <a:r>
              <a:rPr lang="ru-RU" sz="1800" dirty="0" smtClean="0"/>
              <a:t>Эстетический релятивизм</a:t>
            </a:r>
            <a:endParaRPr lang="ru-RU" sz="1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8443" y="1866330"/>
            <a:ext cx="2318440" cy="3085231"/>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4070" y="1866330"/>
            <a:ext cx="2090738" cy="315324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2297" y="1855380"/>
            <a:ext cx="2474888" cy="3225577"/>
          </a:xfrm>
          <a:prstGeom prst="rect">
            <a:avLst/>
          </a:prstGeom>
        </p:spPr>
      </p:pic>
    </p:spTree>
    <p:extLst>
      <p:ext uri="{BB962C8B-B14F-4D97-AF65-F5344CB8AC3E}">
        <p14:creationId xmlns:p14="http://schemas.microsoft.com/office/powerpoint/2010/main" val="2357652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1328" y="286603"/>
            <a:ext cx="9154352" cy="429389"/>
          </a:xfrm>
        </p:spPr>
        <p:txBody>
          <a:bodyPr>
            <a:normAutofit/>
          </a:bodyPr>
          <a:lstStyle/>
          <a:p>
            <a:r>
              <a:rPr lang="ru-RU" sz="1600" dirty="0" smtClean="0">
                <a:latin typeface="Arial Black" panose="020B0A04020102020204" pitchFamily="34" charset="0"/>
              </a:rPr>
              <a:t>Объективность</a:t>
            </a:r>
            <a:endParaRPr lang="ru-RU" sz="1600" dirty="0">
              <a:latin typeface="Arial Black" panose="020B0A04020102020204" pitchFamily="34"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154" y="1786223"/>
            <a:ext cx="5305875" cy="483053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2900" y="1897812"/>
            <a:ext cx="5522779" cy="4636338"/>
          </a:xfrm>
          <a:prstGeom prst="rect">
            <a:avLst/>
          </a:prstGeom>
        </p:spPr>
      </p:pic>
    </p:spTree>
    <p:extLst>
      <p:ext uri="{BB962C8B-B14F-4D97-AF65-F5344CB8AC3E}">
        <p14:creationId xmlns:p14="http://schemas.microsoft.com/office/powerpoint/2010/main" val="2078679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2256" y="138023"/>
            <a:ext cx="9506310" cy="715991"/>
          </a:xfrm>
        </p:spPr>
        <p:txBody>
          <a:bodyPr>
            <a:noAutofit/>
          </a:bodyPr>
          <a:lstStyle/>
          <a:p>
            <a:r>
              <a:rPr lang="ru-RU" sz="1800" b="1" dirty="0">
                <a:latin typeface="Arial Black" panose="020B0A04020102020204" pitchFamily="34" charset="0"/>
              </a:rPr>
              <a:t>Понятие эпистемологического релятивизма</a:t>
            </a:r>
            <a:r>
              <a:rPr lang="ru-RU" sz="1800" dirty="0">
                <a:latin typeface="Arial Black" panose="020B0A04020102020204" pitchFamily="34" charset="0"/>
              </a:rPr>
              <a:t/>
            </a:r>
            <a:br>
              <a:rPr lang="ru-RU" sz="1800" dirty="0">
                <a:latin typeface="Arial Black" panose="020B0A04020102020204" pitchFamily="34" charset="0"/>
              </a:rPr>
            </a:br>
            <a:r>
              <a:rPr lang="ru-RU" sz="1800" b="1" dirty="0">
                <a:latin typeface="Arial Black" panose="020B0A04020102020204" pitchFamily="34" charset="0"/>
              </a:rPr>
              <a:t> </a:t>
            </a:r>
            <a:r>
              <a:rPr lang="ru-RU" sz="1800" dirty="0">
                <a:latin typeface="Arial Black" panose="020B0A04020102020204" pitchFamily="34" charset="0"/>
              </a:rPr>
              <a:t/>
            </a:r>
            <a:br>
              <a:rPr lang="ru-RU" sz="1800" dirty="0">
                <a:latin typeface="Arial Black" panose="020B0A04020102020204" pitchFamily="34" charset="0"/>
              </a:rPr>
            </a:br>
            <a:endParaRPr lang="ru-RU" sz="1800" dirty="0">
              <a:latin typeface="Arial Black" panose="020B0A04020102020204" pitchFamily="34" charset="0"/>
            </a:endParaRPr>
          </a:p>
        </p:txBody>
      </p:sp>
      <p:sp>
        <p:nvSpPr>
          <p:cNvPr id="3" name="Объект 2"/>
          <p:cNvSpPr>
            <a:spLocks noGrp="1"/>
          </p:cNvSpPr>
          <p:nvPr>
            <p:ph idx="1"/>
          </p:nvPr>
        </p:nvSpPr>
        <p:spPr>
          <a:xfrm>
            <a:off x="284672" y="741872"/>
            <a:ext cx="10871008" cy="5127222"/>
          </a:xfrm>
        </p:spPr>
        <p:txBody>
          <a:bodyPr/>
          <a:lstStyle/>
          <a:p>
            <a:pPr algn="just"/>
            <a:r>
              <a:rPr lang="ru-RU" i="1" dirty="0"/>
              <a:t>Эпистемологический релятивизм </a:t>
            </a:r>
            <a:r>
              <a:rPr lang="ru-RU" dirty="0"/>
              <a:t>можно определить как доктрину, согласно которой среди множества точек зрения, взглядов, гипотез и теорий относительно </a:t>
            </a:r>
            <a:r>
              <a:rPr lang="ru-RU" i="1" dirty="0"/>
              <a:t>одного и того же объекта </a:t>
            </a:r>
            <a:r>
              <a:rPr lang="ru-RU" dirty="0"/>
              <a:t>не существует </a:t>
            </a:r>
            <a:r>
              <a:rPr lang="ru-RU" i="1" dirty="0"/>
              <a:t>единственно верной, </a:t>
            </a:r>
            <a:r>
              <a:rPr lang="ru-RU" dirty="0"/>
              <a:t>той, которая может считаться адекватной реальному положению дел в мире. Да и искать ее не нужно, полагают релятивисты, поскольку все эти точки зрения и все эти теории являются равноправными и равноценными. Поскольку к некоторым типам интеллектуальной деятельности людей, (например к искусству), идея равноценности различных направлений и течений оказывается применимой, очевидно, что в основании доктрины релятивизма лежит стремление отрицать наличие у науки особого эпистемологического статуса, на котором настаивала классическая эпистемология</a:t>
            </a:r>
            <a:r>
              <a:rPr lang="ru-RU" dirty="0" smtClean="0"/>
              <a:t>.</a:t>
            </a:r>
            <a:r>
              <a:rPr lang="ru-RU" dirty="0"/>
              <a:t> Иногда смешивают и отождествляют понятия </a:t>
            </a:r>
            <a:r>
              <a:rPr lang="ru-RU" i="1" dirty="0"/>
              <a:t>релятивизма </a:t>
            </a:r>
            <a:r>
              <a:rPr lang="ru-RU" dirty="0"/>
              <a:t>и </a:t>
            </a:r>
            <a:r>
              <a:rPr lang="ru-RU" i="1" dirty="0"/>
              <a:t>релятивности. </a:t>
            </a:r>
            <a:r>
              <a:rPr lang="ru-RU" dirty="0"/>
              <a:t>Между тем, это разные понятия. </a:t>
            </a:r>
            <a:r>
              <a:rPr lang="ru-RU" i="1" dirty="0"/>
              <a:t>Релятивность – </a:t>
            </a:r>
            <a:r>
              <a:rPr lang="ru-RU" dirty="0"/>
              <a:t>это относительность наших знаний к той или иной парадигме или культуре, к тому или иному типу рациональности, в рамках которых это знание возникает и функционирует. Релятивность, конечно же, присуща научному знанию. Известно, например, что в различных культурах, на разных этапах развития науки существовали различные понятия числа, так же как и различные концепции атомистики. Релятивность превращается в </a:t>
            </a:r>
            <a:r>
              <a:rPr lang="ru-RU" i="1" dirty="0"/>
              <a:t>релятивизм, </a:t>
            </a:r>
            <a:r>
              <a:rPr lang="ru-RU" dirty="0"/>
              <a:t>когда утверждают, что концепции числа или концепции атома, сформулированные в различных культурах, равноценны, и среди них нет преимущественной (такую точку зрения отстаивал, например, </a:t>
            </a:r>
            <a:r>
              <a:rPr lang="ru-RU" dirty="0" err="1"/>
              <a:t>О.Шпенглер</a:t>
            </a:r>
            <a:r>
              <a:rPr lang="ru-RU" dirty="0"/>
              <a:t> в своей книге «Закат Европы»).</a:t>
            </a:r>
          </a:p>
          <a:p>
            <a:endParaRPr lang="ru-RU" dirty="0"/>
          </a:p>
          <a:p>
            <a:endParaRPr lang="ru-RU" dirty="0"/>
          </a:p>
        </p:txBody>
      </p:sp>
    </p:spTree>
    <p:extLst>
      <p:ext uri="{BB962C8B-B14F-4D97-AF65-F5344CB8AC3E}">
        <p14:creationId xmlns:p14="http://schemas.microsoft.com/office/powerpoint/2010/main" val="3567848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4732" y="284672"/>
            <a:ext cx="9982488" cy="508958"/>
          </a:xfrm>
        </p:spPr>
        <p:txBody>
          <a:bodyPr>
            <a:normAutofit/>
          </a:bodyPr>
          <a:lstStyle/>
          <a:p>
            <a:r>
              <a:rPr lang="ru-RU" sz="1800" dirty="0" smtClean="0">
                <a:latin typeface="Arial Black" panose="020B0A04020102020204" pitchFamily="34" charset="0"/>
              </a:rPr>
              <a:t>Три разновидности эпистемологического релятивизма</a:t>
            </a:r>
            <a:endParaRPr lang="ru-RU" sz="1800" dirty="0">
              <a:latin typeface="Arial Black" panose="020B0A04020102020204" pitchFamily="34" charset="0"/>
            </a:endParaRPr>
          </a:p>
        </p:txBody>
      </p:sp>
      <p:sp>
        <p:nvSpPr>
          <p:cNvPr id="3" name="Объект 2"/>
          <p:cNvSpPr>
            <a:spLocks noGrp="1"/>
          </p:cNvSpPr>
          <p:nvPr>
            <p:ph idx="1"/>
          </p:nvPr>
        </p:nvSpPr>
        <p:spPr>
          <a:xfrm>
            <a:off x="388189" y="957532"/>
            <a:ext cx="10767491" cy="5365630"/>
          </a:xfrm>
        </p:spPr>
        <p:txBody>
          <a:bodyPr>
            <a:normAutofit fontScale="92500" lnSpcReduction="10000"/>
          </a:bodyPr>
          <a:lstStyle/>
          <a:p>
            <a:r>
              <a:rPr lang="ru-RU" dirty="0"/>
              <a:t>Можно говорить о трех видах эпистемологического релятивизма. Будем называть их </a:t>
            </a:r>
            <a:r>
              <a:rPr lang="ru-RU" b="1" i="1" dirty="0" err="1"/>
              <a:t>персоналистский</a:t>
            </a:r>
            <a:r>
              <a:rPr lang="ru-RU" b="1" i="1" dirty="0"/>
              <a:t>, когнитивный </a:t>
            </a:r>
            <a:r>
              <a:rPr lang="ru-RU" b="1" dirty="0"/>
              <a:t>и </a:t>
            </a:r>
            <a:r>
              <a:rPr lang="ru-RU" b="1" i="1" dirty="0"/>
              <a:t>культурный</a:t>
            </a:r>
            <a:r>
              <a:rPr lang="ru-RU" i="1" dirty="0"/>
              <a:t>.</a:t>
            </a:r>
            <a:endParaRPr lang="ru-RU" dirty="0"/>
          </a:p>
          <a:p>
            <a:pPr algn="just"/>
            <a:r>
              <a:rPr lang="ru-RU" dirty="0"/>
              <a:t>Первый восходит к Протагору и его знаменитому тезису о том, что мерой всех вещей выступает человек. Принятие этого тезиса привело бы к психологизму в трактовке научного знания</a:t>
            </a:r>
            <a:r>
              <a:rPr lang="ru-RU" dirty="0" smtClean="0"/>
              <a:t>. Суть </a:t>
            </a:r>
            <a:r>
              <a:rPr lang="ru-RU" dirty="0"/>
              <a:t>когнитивного релятивизма в утверждении, что в научном познании не существует критериев адекватности научных теорий действительности, в связи с чем выбор между различными концепциями и теориями единственно верной оказывается невозможным: все они являются равноценными и равноправными. Типичным представителем когнитивного релятивизма является хорошо известный нашей философской общественности </a:t>
            </a:r>
            <a:r>
              <a:rPr lang="ru-RU" dirty="0" err="1"/>
              <a:t>Р.Рорти</a:t>
            </a:r>
            <a:r>
              <a:rPr lang="ru-RU" dirty="0"/>
              <a:t>. Характеризуя процесс научного познания, </a:t>
            </a:r>
            <a:r>
              <a:rPr lang="ru-RU" dirty="0" err="1"/>
              <a:t>Рорти</a:t>
            </a:r>
            <a:r>
              <a:rPr lang="ru-RU" dirty="0"/>
              <a:t> утверждает, что наука не является объективной. В принятии той или иной теории речь идет не о поисках адекватности теории реальному положению дел в мире, а о попытках достичь солидарности между учеными по этому поводу. Но это и есть точка зрения когнитивного релятивизма</a:t>
            </a:r>
            <a:r>
              <a:rPr lang="ru-RU" dirty="0" smtClean="0"/>
              <a:t>.</a:t>
            </a:r>
            <a:r>
              <a:rPr lang="ru-RU" dirty="0"/>
              <a:t> </a:t>
            </a:r>
            <a:r>
              <a:rPr lang="ru-RU" dirty="0" err="1"/>
              <a:t>Персоналистский</a:t>
            </a:r>
            <a:r>
              <a:rPr lang="ru-RU" dirty="0"/>
              <a:t> и когнитивный релятивизм относятся к </a:t>
            </a:r>
            <a:r>
              <a:rPr lang="ru-RU" i="1" dirty="0"/>
              <a:t>синхронному </a:t>
            </a:r>
            <a:r>
              <a:rPr lang="ru-RU" dirty="0"/>
              <a:t>аспекту бытия научного познания. Культурная версия эпистемологического релятивизма – к </a:t>
            </a:r>
            <a:r>
              <a:rPr lang="ru-RU" i="1" dirty="0"/>
              <a:t>диахронному, </a:t>
            </a:r>
            <a:r>
              <a:rPr lang="ru-RU" dirty="0"/>
              <a:t>т.е. к знанию, взятому в его историческом развитии, в его взаимодействии с социально-культурным контекстом. Суть культурной версии эпистемологического релятивизма в утверждении, что характер и содержание научного знания не просто несут на себе отпечаток той культуры, в рамках которой оно возникло и функционирует, а полностью определяются, детерминируются этой культурой. Именно такой точки зрения и придерживался Шпенглер. Эту же точку зрения отстаивают социологи познания, такие как </a:t>
            </a:r>
            <a:r>
              <a:rPr lang="ru-RU" dirty="0" err="1"/>
              <a:t>Д.Блур</a:t>
            </a:r>
            <a:r>
              <a:rPr lang="ru-RU" dirty="0"/>
              <a:t>, </a:t>
            </a:r>
            <a:r>
              <a:rPr lang="ru-RU" dirty="0" err="1"/>
              <a:t>С.Фулер</a:t>
            </a:r>
            <a:r>
              <a:rPr lang="ru-RU" dirty="0"/>
              <a:t>, и др.</a:t>
            </a:r>
          </a:p>
          <a:p>
            <a:pPr algn="just"/>
            <a:endParaRPr lang="ru-RU" dirty="0"/>
          </a:p>
        </p:txBody>
      </p:sp>
    </p:spTree>
    <p:extLst>
      <p:ext uri="{BB962C8B-B14F-4D97-AF65-F5344CB8AC3E}">
        <p14:creationId xmlns:p14="http://schemas.microsoft.com/office/powerpoint/2010/main" val="2572233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1800" b="1" dirty="0" smtClean="0">
                <a:latin typeface="Arial Black" panose="020B0A04020102020204" pitchFamily="34" charset="0"/>
              </a:rPr>
              <a:t>Объективность квантовой механики</a:t>
            </a:r>
            <a:endParaRPr lang="ru-RU" sz="1800" b="1" dirty="0">
              <a:latin typeface="Arial Black" panose="020B0A04020102020204" pitchFamily="34" charset="0"/>
            </a:endParaRPr>
          </a:p>
        </p:txBody>
      </p:sp>
      <p:sp>
        <p:nvSpPr>
          <p:cNvPr id="3" name="Объект 2"/>
          <p:cNvSpPr>
            <a:spLocks noGrp="1"/>
          </p:cNvSpPr>
          <p:nvPr>
            <p:ph idx="1"/>
          </p:nvPr>
        </p:nvSpPr>
        <p:spPr>
          <a:xfrm>
            <a:off x="379563" y="974785"/>
            <a:ext cx="10776118" cy="5270740"/>
          </a:xfrm>
        </p:spPr>
        <p:txBody>
          <a:bodyPr>
            <a:normAutofit fontScale="92500" lnSpcReduction="20000"/>
          </a:bodyPr>
          <a:lstStyle/>
          <a:p>
            <a:pPr algn="just"/>
            <a:r>
              <a:rPr lang="ru-RU" dirty="0"/>
              <a:t>Обратимся к объективности в смысле адекватности теоретического описания действительному положению дел в мире. Такая объективность является синонимом правильности теории, ее относительной истинности. Если она перестает достигаться в науке, то торжествует релятивизм (или плюрализм, который как раз и приветствуется критиками классической рациональности </a:t>
            </a:r>
            <a:r>
              <a:rPr lang="ru-RU" dirty="0" smtClean="0"/>
              <a:t>, </a:t>
            </a:r>
            <a:r>
              <a:rPr lang="ru-RU" dirty="0"/>
              <a:t>характеризующие его как основную черту новой, неклассической рациональности).</a:t>
            </a:r>
          </a:p>
          <a:p>
            <a:pPr algn="just"/>
            <a:r>
              <a:rPr lang="ru-RU" dirty="0"/>
              <a:t>Рассматривая этот аспект объективности, можно смело утверждать, что квантовая теория объективна в той же мере, что и классическая физика. В данном отношении при переходе от классической парадигмы к неклассической ничего не изменилось. Идеал объективности знания, в смысле адекватности его положению дел в мире так же важен и значим в неклассической физике, как и в классической. И там и здесь, делая скидку на историческую ограниченность и относительность теории, обусловленных уровнем существующей системы знаний, экспериментальными возможностями данного периода развития науки и техники т.д., можно утверждать, что хотя бы относительная истинность теорий достигается.</a:t>
            </a:r>
          </a:p>
          <a:p>
            <a:pPr algn="just"/>
            <a:r>
              <a:rPr lang="ru-RU" dirty="0"/>
              <a:t>В самом деле, не существует ни одного экспериментального факта, который противоречил бы квантовой механике. Эта теория прекрасно согласуется со всеми имеющимися в наличии экспериментальными данными. Правда, методы достижения объективности знания в неклассической физике отличаются от методов классической. В отличие от классической физики, где для получения информации об объекте достаточно экспериментальной установки одного типа, для получения информации о микрообъекте необходимо использование двух типов экспериментальных установок (одна из них – для исследования волновых свойств микрообъекта, другая – корпускулярных). Эти приборы обеспечивают наблюдателя двумя типами </a:t>
            </a:r>
            <a:r>
              <a:rPr lang="ru-RU" i="1" dirty="0"/>
              <a:t>взаимоисключающей </a:t>
            </a:r>
            <a:r>
              <a:rPr lang="ru-RU" dirty="0"/>
              <a:t>информации, которые, тем не менее, каким-то образом </a:t>
            </a:r>
            <a:r>
              <a:rPr lang="ru-RU" i="1" dirty="0"/>
              <a:t>дополняют </a:t>
            </a:r>
            <a:r>
              <a:rPr lang="ru-RU" dirty="0"/>
              <a:t>друг друга.</a:t>
            </a:r>
          </a:p>
          <a:p>
            <a:endParaRPr lang="ru-RU" dirty="0"/>
          </a:p>
        </p:txBody>
      </p:sp>
    </p:spTree>
    <p:extLst>
      <p:ext uri="{BB962C8B-B14F-4D97-AF65-F5344CB8AC3E}">
        <p14:creationId xmlns:p14="http://schemas.microsoft.com/office/powerpoint/2010/main" val="2804838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8634" y="286604"/>
            <a:ext cx="9577046" cy="394884"/>
          </a:xfrm>
        </p:spPr>
        <p:txBody>
          <a:bodyPr>
            <a:normAutofit/>
          </a:bodyPr>
          <a:lstStyle/>
          <a:p>
            <a:r>
              <a:rPr lang="ru-RU" sz="1800" dirty="0" smtClean="0">
                <a:latin typeface="Arial Black" panose="020B0A04020102020204" pitchFamily="34" charset="0"/>
              </a:rPr>
              <a:t>Объективность квантовой механики</a:t>
            </a:r>
            <a:endParaRPr lang="ru-RU" sz="1800" dirty="0">
              <a:latin typeface="Arial Black" panose="020B0A04020102020204" pitchFamily="34" charset="0"/>
            </a:endParaRPr>
          </a:p>
        </p:txBody>
      </p:sp>
      <p:sp>
        <p:nvSpPr>
          <p:cNvPr id="3" name="Объект 2"/>
          <p:cNvSpPr>
            <a:spLocks noGrp="1"/>
          </p:cNvSpPr>
          <p:nvPr>
            <p:ph idx="1"/>
          </p:nvPr>
        </p:nvSpPr>
        <p:spPr>
          <a:xfrm>
            <a:off x="388189" y="819509"/>
            <a:ext cx="10767491" cy="5049585"/>
          </a:xfrm>
        </p:spPr>
        <p:txBody>
          <a:bodyPr>
            <a:normAutofit fontScale="92500" lnSpcReduction="20000"/>
          </a:bodyPr>
          <a:lstStyle/>
          <a:p>
            <a:pPr algn="just"/>
            <a:r>
              <a:rPr lang="ru-RU" dirty="0"/>
              <a:t>Квантовая механика – универсальная теория, приложимая ко всем явлениям действительности. Для объектов, масштабы которых много больше </a:t>
            </a:r>
            <a:r>
              <a:rPr lang="ru-RU" dirty="0" err="1"/>
              <a:t>планковских</a:t>
            </a:r>
            <a:r>
              <a:rPr lang="ru-RU" dirty="0"/>
              <a:t>, т.е. для объектов макромира, квантовыми эффектами можно просто пренебречь и использовать здесь уравнения классической механики. Но это не значит, что квантовая теория не приложима к уровню макромира! В этой связи резонно утверждать, что сформулированный выше вывод о том, что квантовая механика (согласно стандартной ее интерпретации) не дает объектного описания (но при этом не является субъективной, поскольку дает объективное, относительно истинное описание реальности), является справедливым не только для неклассического, но и для классического, и </a:t>
            </a:r>
            <a:r>
              <a:rPr lang="ru-RU" dirty="0" err="1"/>
              <a:t>постнеклассического</a:t>
            </a:r>
            <a:r>
              <a:rPr lang="ru-RU" dirty="0"/>
              <a:t> естествознания.</a:t>
            </a:r>
          </a:p>
          <a:p>
            <a:pPr algn="just"/>
            <a:r>
              <a:rPr lang="ru-RU" dirty="0"/>
              <a:t>На самом деле, однако, проблема не сводится к простому обобщению и переносу особенностей квантовой механики на все естествознание. Она значительно глубже. Следует учесть, что копенгагенская интерпретация хорошо «укладывается» в кантовскую теорию познания, которая во многих, а возможно, и основных своих чертах является наиболее адекватной процессу познавательной деятельности человека. Согласно этой гносеологии, познающий субъект имеет дело не с ноуменом, не с «вещью в себе», а с феноменом (иногда говорят – предметом), который есть продукт синтеза априорных категорий рассудка и того материала ощущений, которые он получает от «вещи-самой-по себе». Но ведь и в квантовой теории, согласно стандартной (копенгагенской) ее интерпретации, исследователь имеет дело только с феноменами, с явлениями, а не с самими микрообъектами. Эти феномены возникают как результат оформления того неопределенного нечто, что продуцируется микрообъектом и существует до измерения, самим актом его взаимодействия с прибором в процессе измерения. (Кстати, это «нечто» очень напоминает трансцендентальный объект Канта, который определяется им как то, что «лежит в основе внешних явлений», как «неизвестную нам основу явлений</a:t>
            </a:r>
            <a:r>
              <a:rPr lang="ru-RU" dirty="0" smtClean="0"/>
              <a:t>».</a:t>
            </a:r>
            <a:endParaRPr lang="ru-RU" dirty="0"/>
          </a:p>
        </p:txBody>
      </p:sp>
    </p:spTree>
    <p:extLst>
      <p:ext uri="{BB962C8B-B14F-4D97-AF65-F5344CB8AC3E}">
        <p14:creationId xmlns:p14="http://schemas.microsoft.com/office/powerpoint/2010/main" val="2734434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3524" y="286603"/>
            <a:ext cx="9482155" cy="584665"/>
          </a:xfrm>
        </p:spPr>
        <p:txBody>
          <a:bodyPr>
            <a:normAutofit/>
          </a:bodyPr>
          <a:lstStyle/>
          <a:p>
            <a:r>
              <a:rPr lang="ru-RU" sz="2000" dirty="0" smtClean="0">
                <a:latin typeface="Arial Black" panose="020B0A04020102020204" pitchFamily="34" charset="0"/>
              </a:rPr>
              <a:t>Объективность квантовой механики</a:t>
            </a:r>
            <a:endParaRPr lang="ru-RU" sz="2000" dirty="0">
              <a:latin typeface="Arial Black" panose="020B0A04020102020204" pitchFamily="34" charset="0"/>
            </a:endParaRPr>
          </a:p>
        </p:txBody>
      </p:sp>
      <p:sp>
        <p:nvSpPr>
          <p:cNvPr id="3" name="Объект 2"/>
          <p:cNvSpPr>
            <a:spLocks noGrp="1"/>
          </p:cNvSpPr>
          <p:nvPr>
            <p:ph idx="1"/>
          </p:nvPr>
        </p:nvSpPr>
        <p:spPr>
          <a:xfrm>
            <a:off x="577970" y="957532"/>
            <a:ext cx="10577710" cy="4911562"/>
          </a:xfrm>
        </p:spPr>
        <p:txBody>
          <a:bodyPr>
            <a:normAutofit fontScale="92500" lnSpcReduction="10000"/>
          </a:bodyPr>
          <a:lstStyle/>
          <a:p>
            <a:pPr algn="just"/>
            <a:r>
              <a:rPr lang="ru-RU" dirty="0"/>
              <a:t>В свете сказанного вполне объяснимым становится то, что в дискуссиях по поводу интерпретации квантовой механики, ведущихся со дня ее создания, западные физики быстрее, чем многие советские участники дискуссий, приняли копенгагенскую интерпретацию. Они учили в университетах кантовскую философию, читали работы Канта, хорошо знали его идеи. В то время как большая часть советских физиков учили диамат и читали не Канта, а весьма примитивную и плоскую критику Канта Лениным.</a:t>
            </a:r>
          </a:p>
          <a:p>
            <a:pPr algn="just"/>
            <a:r>
              <a:rPr lang="ru-RU" dirty="0"/>
              <a:t>Развиваемой в данной работе трактовке проблемы эпистемологической объективности вполне соответствует не только квантовая теория, но и релятивистская физика. Нередко среди неспециалистов высказывается мнение, что теория относительности Эйнштейна является пристанищем релятивизма. Поводом для таких суждений служит то, что некоторые физические величины – пространственные и временные промежутки, масса тел – не являются абсолютными, как это было в классической физике: их значение зависит от того, в какой инерциальной системе отсчета они определяются. Иногда, отождествляя систему отсчета с наблюдателем, на этом основании делают даже вывод о том, что рассматриваемые величины являются субъективными. На самом деле, как справедливо утверждалось в многочисленных дискуссиях по философским вопросам релятивистской физики, о наблюдателе в данном случае можно вообще не упоминать: достаточно ссылаться на вполне материальную систему отсчета. Так что субъективизм здесь ни при чем. Используя принятую нами терминологию, можно утверждать, что рассматриваемые величины, не будучи ни в коей мере субъективными, не являются в то же время объектными. Их определение требует отсылки к той системе отсчета, в которой они </a:t>
            </a:r>
            <a:r>
              <a:rPr lang="ru-RU" dirty="0" smtClean="0"/>
              <a:t>определяются.</a:t>
            </a:r>
            <a:endParaRPr lang="ru-RU" dirty="0"/>
          </a:p>
        </p:txBody>
      </p:sp>
    </p:spTree>
    <p:extLst>
      <p:ext uri="{BB962C8B-B14F-4D97-AF65-F5344CB8AC3E}">
        <p14:creationId xmlns:p14="http://schemas.microsoft.com/office/powerpoint/2010/main" val="1984193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052" y="286603"/>
            <a:ext cx="9309627" cy="593291"/>
          </a:xfrm>
        </p:spPr>
        <p:txBody>
          <a:bodyPr>
            <a:normAutofit/>
          </a:bodyPr>
          <a:lstStyle/>
          <a:p>
            <a:r>
              <a:rPr lang="ru-RU" sz="1800" dirty="0" smtClean="0">
                <a:latin typeface="Arial Black" panose="020B0A04020102020204" pitchFamily="34" charset="0"/>
              </a:rPr>
              <a:t>Конструктивизм о релятивизме</a:t>
            </a:r>
            <a:endParaRPr lang="ru-RU" sz="1800" dirty="0">
              <a:latin typeface="Arial Black" panose="020B0A04020102020204" pitchFamily="34" charset="0"/>
            </a:endParaRPr>
          </a:p>
        </p:txBody>
      </p:sp>
      <p:sp>
        <p:nvSpPr>
          <p:cNvPr id="3" name="Объект 2"/>
          <p:cNvSpPr>
            <a:spLocks noGrp="1"/>
          </p:cNvSpPr>
          <p:nvPr>
            <p:ph idx="1"/>
          </p:nvPr>
        </p:nvSpPr>
        <p:spPr>
          <a:xfrm>
            <a:off x="474452" y="1052423"/>
            <a:ext cx="10681227" cy="5382883"/>
          </a:xfrm>
        </p:spPr>
        <p:txBody>
          <a:bodyPr/>
          <a:lstStyle/>
          <a:p>
            <a:pPr algn="just"/>
            <a:r>
              <a:rPr lang="ru-RU" dirty="0"/>
              <a:t>Конструктивисты анализируют процесс и результаты познавательной деятельности безотносительно к вопросу об их истинности или ложности, считая знанием то, что признается таковым в настоящее время. Противопоставление классической эпистемологии здесь очевидно. И даже более того, несмотря на декларируемую нейтральность, все это очень похоже на когнитивный релятивизм. Открещиваясь от релятивизма, </a:t>
            </a:r>
            <a:r>
              <a:rPr lang="ru-RU" dirty="0" err="1"/>
              <a:t>Я.Голинский</a:t>
            </a:r>
            <a:r>
              <a:rPr lang="ru-RU" dirty="0"/>
              <a:t> пишет, что релятивизм – это признание того, что все типы знания являются равноценными или равно истинными. Что касается натуралистической позиции, она, якобы, исходит только из того, что все типы и формы знания могут рассматриваться с позиций одного и того же подхода. С точки зрения </a:t>
            </a:r>
            <a:r>
              <a:rPr lang="ru-RU" dirty="0" err="1"/>
              <a:t>Голинского</a:t>
            </a:r>
            <a:r>
              <a:rPr lang="ru-RU" dirty="0"/>
              <a:t>, эти два требования не совпадают между </a:t>
            </a:r>
            <a:r>
              <a:rPr lang="ru-RU" dirty="0" smtClean="0"/>
              <a:t>собой. </a:t>
            </a:r>
            <a:r>
              <a:rPr lang="ru-RU" dirty="0"/>
              <a:t>С этим можно согласиться. Но если натуралистический подход исходит из того, что знание – это все то, что </a:t>
            </a:r>
            <a:r>
              <a:rPr lang="ru-RU" i="1" dirty="0"/>
              <a:t>считается </a:t>
            </a:r>
            <a:r>
              <a:rPr lang="ru-RU" dirty="0"/>
              <a:t>таковым, а не то, что </a:t>
            </a:r>
            <a:r>
              <a:rPr lang="ru-RU" i="1" dirty="0"/>
              <a:t>является </a:t>
            </a:r>
            <a:r>
              <a:rPr lang="ru-RU" dirty="0"/>
              <a:t>им – это уже путь к релятивизму.</a:t>
            </a:r>
          </a:p>
          <a:p>
            <a:pPr algn="just"/>
            <a:r>
              <a:rPr lang="ru-RU" dirty="0"/>
              <a:t>Сторонники натуралистического подхода с восторгом заявляют о том, насколько более плодотворным стало исследование науки после того, как на вооружение был принят натуралистический подход, т.е. после того, как отказались от различения между истинным знанием и заблуждением. </a:t>
            </a:r>
          </a:p>
        </p:txBody>
      </p:sp>
    </p:spTree>
    <p:extLst>
      <p:ext uri="{BB962C8B-B14F-4D97-AF65-F5344CB8AC3E}">
        <p14:creationId xmlns:p14="http://schemas.microsoft.com/office/powerpoint/2010/main" val="1913848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4512" y="286603"/>
            <a:ext cx="9551167" cy="576039"/>
          </a:xfrm>
        </p:spPr>
        <p:txBody>
          <a:bodyPr>
            <a:normAutofit/>
          </a:bodyPr>
          <a:lstStyle/>
          <a:p>
            <a:r>
              <a:rPr lang="ru-RU" sz="1400" dirty="0" smtClean="0">
                <a:latin typeface="Arial Black" panose="020B0A04020102020204" pitchFamily="34" charset="0"/>
              </a:rPr>
              <a:t>Многообразие конструктивистских подходов</a:t>
            </a:r>
            <a:endParaRPr lang="ru-RU" sz="1400" dirty="0">
              <a:latin typeface="Arial Black" panose="020B0A04020102020204" pitchFamily="34" charset="0"/>
            </a:endParaRPr>
          </a:p>
        </p:txBody>
      </p:sp>
      <p:sp>
        <p:nvSpPr>
          <p:cNvPr id="3" name="Объект 2"/>
          <p:cNvSpPr>
            <a:spLocks noGrp="1"/>
          </p:cNvSpPr>
          <p:nvPr>
            <p:ph idx="1"/>
          </p:nvPr>
        </p:nvSpPr>
        <p:spPr>
          <a:xfrm>
            <a:off x="577971" y="1052423"/>
            <a:ext cx="10577710" cy="4977441"/>
          </a:xfrm>
        </p:spPr>
        <p:txBody>
          <a:bodyPr>
            <a:normAutofit fontScale="92500" lnSpcReduction="20000"/>
          </a:bodyPr>
          <a:lstStyle/>
          <a:p>
            <a:pPr algn="just"/>
            <a:r>
              <a:rPr lang="ru-RU" dirty="0"/>
              <a:t>Среди всего многообразия конструктивистских направлений и подходов к анализу феномена научной деятельности можно выделить два эпистемологически релевантных направления. Это так называемая «сильная программа социологии познания» (английская аббревиатура SSK) </a:t>
            </a:r>
            <a:r>
              <a:rPr lang="ru-RU" dirty="0" err="1"/>
              <a:t>С.Шейпина</a:t>
            </a:r>
            <a:r>
              <a:rPr lang="ru-RU" dirty="0"/>
              <a:t>, </a:t>
            </a:r>
            <a:r>
              <a:rPr lang="ru-RU" dirty="0" err="1"/>
              <a:t>Д.Блура</a:t>
            </a:r>
            <a:r>
              <a:rPr lang="ru-RU" dirty="0"/>
              <a:t> и </a:t>
            </a:r>
            <a:r>
              <a:rPr lang="ru-RU" dirty="0" err="1"/>
              <a:t>Б.Барнса</a:t>
            </a:r>
            <a:r>
              <a:rPr lang="ru-RU" dirty="0"/>
              <a:t> и «социальный конструктивизм» (SK) </a:t>
            </a:r>
            <a:r>
              <a:rPr lang="ru-RU" dirty="0" err="1"/>
              <a:t>Б.Латура</a:t>
            </a:r>
            <a:r>
              <a:rPr lang="ru-RU" dirty="0"/>
              <a:t> и </a:t>
            </a:r>
            <a:r>
              <a:rPr lang="ru-RU" dirty="0" err="1"/>
              <a:t>С.Булгара</a:t>
            </a:r>
            <a:r>
              <a:rPr lang="ru-RU" dirty="0"/>
              <a:t>. Они не только не отказываются от обсуждения эпистемологических вопросов, но претендуют на решение основной проблемы эпистемологии – проблемы объективности научного знания, его истинности. И решают ее в негативистском духе: с их точки зрения, идеал объективности знания в современной науке не работает.</a:t>
            </a:r>
          </a:p>
          <a:p>
            <a:pPr algn="just"/>
            <a:r>
              <a:rPr lang="ru-RU" dirty="0"/>
              <a:t>Еще дальше в этом направлении пошли сторонники так называемого «радикального конструктивизма» – направления, которое возникло в самые последние десятилетия прошлого века независимо от традиционного эпистемологического конструктивизма. В отличие от этого последнего, радикальный конструктивизм ориентирован на исследование процессов самоорганизации, базируется на таких научных дисциплинах, как биология, психология, кибернетика. Радикальные конструктивисты не только отрицают возможность достижения в научном познании объективного описания реальности – они отрицают саму реальность. Сторонники этого направления отказываются обсуждать вопрос о действительности за пределами нашего сознания, утверждая, что не только наше знание является нашим конструктом (тезис, с которым можно согласиться и который мы, как уже многократно говорилось, разделяем), но что таким же конструктом является сама реальность. Их лозунг «эпистемология без онтологии!». Такая позиция выводит радикальный конструктивизм за пределы традиционной эпистемологии, на чем настаивают и что приветствуют и сами представители этого экстравагантного направления. </a:t>
            </a:r>
          </a:p>
        </p:txBody>
      </p:sp>
    </p:spTree>
    <p:extLst>
      <p:ext uri="{BB962C8B-B14F-4D97-AF65-F5344CB8AC3E}">
        <p14:creationId xmlns:p14="http://schemas.microsoft.com/office/powerpoint/2010/main" val="2738371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2536" y="286604"/>
            <a:ext cx="9413144" cy="489774"/>
          </a:xfrm>
        </p:spPr>
        <p:txBody>
          <a:bodyPr>
            <a:normAutofit/>
          </a:bodyPr>
          <a:lstStyle/>
          <a:p>
            <a:r>
              <a:rPr lang="ru-RU" sz="1600" dirty="0" smtClean="0">
                <a:latin typeface="Arial Black" panose="020B0A04020102020204" pitchFamily="34" charset="0"/>
              </a:rPr>
              <a:t>Менее радикальная версия конструктивизма</a:t>
            </a:r>
            <a:endParaRPr lang="ru-RU" sz="1600" dirty="0">
              <a:latin typeface="Arial Black" panose="020B0A04020102020204" pitchFamily="34" charset="0"/>
            </a:endParaRPr>
          </a:p>
        </p:txBody>
      </p:sp>
      <p:sp>
        <p:nvSpPr>
          <p:cNvPr id="3" name="Объект 2"/>
          <p:cNvSpPr>
            <a:spLocks noGrp="1"/>
          </p:cNvSpPr>
          <p:nvPr>
            <p:ph idx="1"/>
          </p:nvPr>
        </p:nvSpPr>
        <p:spPr>
          <a:xfrm>
            <a:off x="448575" y="923026"/>
            <a:ext cx="10707106" cy="5305246"/>
          </a:xfrm>
        </p:spPr>
        <p:txBody>
          <a:bodyPr>
            <a:normAutofit fontScale="85000" lnSpcReduction="10000"/>
          </a:bodyPr>
          <a:lstStyle/>
          <a:p>
            <a:pPr algn="just"/>
            <a:r>
              <a:rPr lang="ru-RU" dirty="0"/>
              <a:t>Вернемся, однако, к менее радикальной версии эпистемологического конструктивизма, который, как уже говорилось, развивается современными социологами познания. Отрицая возможность достижения в познании объективно истинного знания, конструктивисты выдвигают три аргумента: уже </a:t>
            </a:r>
            <a:r>
              <a:rPr lang="ru-RU" dirty="0" err="1"/>
              <a:t>упоминавшуюся</a:t>
            </a:r>
            <a:r>
              <a:rPr lang="ru-RU" dirty="0"/>
              <a:t> </a:t>
            </a:r>
            <a:r>
              <a:rPr lang="ru-RU" dirty="0" smtClean="0"/>
              <a:t>выше: </a:t>
            </a:r>
          </a:p>
          <a:p>
            <a:pPr algn="just"/>
            <a:r>
              <a:rPr lang="ru-RU" b="1" i="1" dirty="0" err="1" smtClean="0"/>
              <a:t>недоопределенность</a:t>
            </a:r>
            <a:r>
              <a:rPr lang="ru-RU" b="1" i="1" dirty="0" smtClean="0"/>
              <a:t> </a:t>
            </a:r>
            <a:r>
              <a:rPr lang="ru-RU" b="1" i="1" dirty="0"/>
              <a:t>теории эмпирическими данными</a:t>
            </a:r>
            <a:r>
              <a:rPr lang="ru-RU" i="1" dirty="0"/>
              <a:t>; </a:t>
            </a:r>
            <a:endParaRPr lang="ru-RU" i="1" dirty="0" smtClean="0"/>
          </a:p>
          <a:p>
            <a:pPr algn="just"/>
            <a:r>
              <a:rPr lang="ru-RU" b="1" i="1" dirty="0" smtClean="0"/>
              <a:t>теоретическую </a:t>
            </a:r>
            <a:r>
              <a:rPr lang="ru-RU" b="1" i="1" dirty="0" err="1"/>
              <a:t>нагруженность</a:t>
            </a:r>
            <a:r>
              <a:rPr lang="ru-RU" b="1" i="1" dirty="0"/>
              <a:t> эмпирических фактов</a:t>
            </a:r>
            <a:r>
              <a:rPr lang="ru-RU" i="1" dirty="0"/>
              <a:t>, точнее, явление «внутренней глобальности» теории (суть уточнения будет прояснена в дальнейшем изложении), </a:t>
            </a:r>
            <a:r>
              <a:rPr lang="ru-RU" dirty="0"/>
              <a:t>а также известный </a:t>
            </a:r>
            <a:endParaRPr lang="ru-RU" i="1" dirty="0" smtClean="0"/>
          </a:p>
          <a:p>
            <a:pPr algn="just"/>
            <a:r>
              <a:rPr lang="ru-RU" b="1" dirty="0" smtClean="0"/>
              <a:t>тезис </a:t>
            </a:r>
            <a:r>
              <a:rPr lang="ru-RU" b="1" dirty="0"/>
              <a:t>о </a:t>
            </a:r>
            <a:r>
              <a:rPr lang="ru-RU" b="1" i="1" dirty="0"/>
              <a:t>несоизмеримости </a:t>
            </a:r>
            <a:r>
              <a:rPr lang="ru-RU" b="1" dirty="0"/>
              <a:t>теорий</a:t>
            </a:r>
            <a:r>
              <a:rPr lang="ru-RU" dirty="0"/>
              <a:t>. Мы обратимся к этим аргументам чуть позднее. Сейчас же рассмотрим взгляды некоторых очень заметных на современном философском небосклоне фигур, которые никак не отождествляют себя ни с социологией познания вообще, ни с сильной программой социологии познания (SSK), ни с социальным конструктивизмом (SK). И, тем не менее, роднит их со всеми этими направлениями их отрицание объективности научного знания и релятивизм</a:t>
            </a:r>
            <a:r>
              <a:rPr lang="ru-RU" dirty="0" smtClean="0"/>
              <a:t>. </a:t>
            </a:r>
            <a:r>
              <a:rPr lang="ru-RU" dirty="0"/>
              <a:t>Трактовка фактов науки как соглашений и социальных конструкций вызывает у ученых и философов науки негативную реакцию и отвергается. Тем не менее, за такой трактовкой стоит реальная проблема. Современная наука действительно имеет дело с чрезвычайно тонкими эффектами, подтвердить или опровергнуть которые становится все труднее. Вспомним эффекты, предсказываемые общей теорией относительности (ОТО). Известно, как трудно было проверить предсказания этой теории, а также то, какую роль в связи с этим играли в ее принятии внеэмпирические (эстетические) соображения. Во всяком случае, </a:t>
            </a:r>
            <a:r>
              <a:rPr lang="ru-RU" b="1" dirty="0"/>
              <a:t>доля истины в тезисе социальных конструктивистов </a:t>
            </a:r>
            <a:r>
              <a:rPr lang="ru-RU" dirty="0"/>
              <a:t>есть</a:t>
            </a:r>
            <a:r>
              <a:rPr lang="ru-RU" dirty="0" smtClean="0"/>
              <a:t>.</a:t>
            </a:r>
          </a:p>
          <a:p>
            <a:pPr algn="just"/>
            <a:r>
              <a:rPr lang="ru-RU" dirty="0" smtClean="0"/>
              <a:t> </a:t>
            </a:r>
            <a:r>
              <a:rPr lang="ru-RU" dirty="0"/>
              <a:t>Другое дело, что в этом тезисе есть и сильная доля преувеличения: </a:t>
            </a:r>
            <a:r>
              <a:rPr lang="ru-RU" b="1" dirty="0"/>
              <a:t>научный факт отнюдь не сводится к соглашению </a:t>
            </a:r>
            <a:r>
              <a:rPr lang="ru-RU" dirty="0"/>
              <a:t>и не определяется им. Хотя элемент соглашения и может присутствовать в трактовке данных и в их оценке, однако они почти полностью «снимаются» дальнейшим использованием и употреблением этого факта в других научных исследованиях или в практике.</a:t>
            </a:r>
          </a:p>
          <a:p>
            <a:endParaRPr lang="ru-RU" dirty="0"/>
          </a:p>
        </p:txBody>
      </p:sp>
    </p:spTree>
    <p:extLst>
      <p:ext uri="{BB962C8B-B14F-4D97-AF65-F5344CB8AC3E}">
        <p14:creationId xmlns:p14="http://schemas.microsoft.com/office/powerpoint/2010/main" val="15421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343125"/>
          </a:xfrm>
        </p:spPr>
        <p:txBody>
          <a:bodyPr>
            <a:normAutofit/>
          </a:bodyPr>
          <a:lstStyle/>
          <a:p>
            <a:r>
              <a:rPr lang="ru-RU" sz="1800" dirty="0" smtClean="0">
                <a:latin typeface="Arial Black" panose="020B0A04020102020204" pitchFamily="34" charset="0"/>
              </a:rPr>
              <a:t>Аргумент теоретической </a:t>
            </a:r>
            <a:r>
              <a:rPr lang="ru-RU" sz="1800" dirty="0" err="1" smtClean="0">
                <a:latin typeface="Arial Black" panose="020B0A04020102020204" pitchFamily="34" charset="0"/>
              </a:rPr>
              <a:t>нагруженности</a:t>
            </a:r>
            <a:r>
              <a:rPr lang="ru-RU" sz="1800" dirty="0" smtClean="0">
                <a:latin typeface="Arial Black" panose="020B0A04020102020204" pitchFamily="34" charset="0"/>
              </a:rPr>
              <a:t> эксперимента</a:t>
            </a:r>
            <a:endParaRPr lang="ru-RU" sz="1800" dirty="0">
              <a:latin typeface="Arial Black" panose="020B0A04020102020204" pitchFamily="34" charset="0"/>
            </a:endParaRPr>
          </a:p>
        </p:txBody>
      </p:sp>
      <p:sp>
        <p:nvSpPr>
          <p:cNvPr id="3" name="Объект 2"/>
          <p:cNvSpPr>
            <a:spLocks noGrp="1"/>
          </p:cNvSpPr>
          <p:nvPr>
            <p:ph idx="1"/>
          </p:nvPr>
        </p:nvSpPr>
        <p:spPr>
          <a:xfrm>
            <a:off x="465826" y="845389"/>
            <a:ext cx="10689854" cy="5023705"/>
          </a:xfrm>
        </p:spPr>
        <p:txBody>
          <a:bodyPr>
            <a:normAutofit fontScale="85000" lnSpcReduction="10000"/>
          </a:bodyPr>
          <a:lstStyle/>
          <a:p>
            <a:pPr algn="just"/>
            <a:r>
              <a:rPr lang="ru-RU" dirty="0"/>
              <a:t>Е</a:t>
            </a:r>
            <a:r>
              <a:rPr lang="ru-RU" dirty="0" smtClean="0"/>
              <a:t>сть </a:t>
            </a:r>
            <a:r>
              <a:rPr lang="ru-RU" dirty="0"/>
              <a:t>и принципиальные основания для сомнения в том, что критерий экспериментальной проверки теории достаточно эффективен в научном познании. Они – в явлении теоретической </a:t>
            </a:r>
            <a:r>
              <a:rPr lang="ru-RU" dirty="0" err="1"/>
              <a:t>нагруженности</a:t>
            </a:r>
            <a:r>
              <a:rPr lang="ru-RU" dirty="0"/>
              <a:t> экспериментального результата.</a:t>
            </a:r>
          </a:p>
          <a:p>
            <a:pPr algn="just"/>
            <a:r>
              <a:rPr lang="ru-RU" dirty="0"/>
              <a:t>Аргумент теоретической </a:t>
            </a:r>
            <a:r>
              <a:rPr lang="ru-RU" dirty="0" err="1"/>
              <a:t>нагруженности</a:t>
            </a:r>
            <a:r>
              <a:rPr lang="ru-RU" dirty="0"/>
              <a:t> выдвигался уже на заре становления </a:t>
            </a:r>
            <a:r>
              <a:rPr lang="ru-RU" dirty="0" err="1"/>
              <a:t>постпозитивистской</a:t>
            </a:r>
            <a:r>
              <a:rPr lang="ru-RU" dirty="0"/>
              <a:t> философии науки. Он активно обсуждался в 60-е гг. в философии науки и послужил основанием для фундаментальных тезисов об отсутствии в познании теоретически нейтрального языка наблюдения; несоизмеримости теорий; отсутствии преемственности в познании и т.д. В отечественной философии науки была предпринята попытка проанализировать этот аргумент и выявить его положительные и отрицательные </a:t>
            </a:r>
            <a:r>
              <a:rPr lang="ru-RU" dirty="0" smtClean="0"/>
              <a:t>стороны. </a:t>
            </a:r>
            <a:r>
              <a:rPr lang="ru-RU" dirty="0"/>
              <a:t>Трудно судить, насколько замеченными нашим научным сообществом оказались достигнутые результаты. В связи с этим хотелось бы вернуться к развиваемой в этих работах аргументации и воспроизвести ее: слишком многое, связанное с представлениями о науке и научной рациональности, «лежит на весах», чтобы можно было </a:t>
            </a:r>
            <a:r>
              <a:rPr lang="ru-RU" b="1" dirty="0"/>
              <a:t>некритически принять утверждения о несостоятельности экспериментального критерия в научном познании</a:t>
            </a:r>
            <a:r>
              <a:rPr lang="ru-RU" dirty="0"/>
              <a:t>.</a:t>
            </a:r>
          </a:p>
          <a:p>
            <a:pPr algn="just"/>
            <a:r>
              <a:rPr lang="ru-RU" dirty="0"/>
              <a:t>Утверждения об отсутствии в науке теоретически нейтрального языка наблюдения прочно вошли в современное методологическое сознание, так же как и мысль, что такая </a:t>
            </a:r>
            <a:r>
              <a:rPr lang="ru-RU" dirty="0" err="1"/>
              <a:t>нагруженность</a:t>
            </a:r>
            <a:r>
              <a:rPr lang="ru-RU" dirty="0"/>
              <a:t> создает определенные трудности для реконструкции процедуры экспериментальной проверки теории как независимой (от проверяемой теории). Вместе с тем, не все размышлявшие над этой проблемой исследователи заметили один момент: главное препятствие для функционирования эмпирического критерия состоит отнюдь не в том, что в интерпретацию экспериментальных результатов включаются теории вообще. Основная проблема заключается в том, что в интерпретацию эмпирических фактов, выступающих для теории в качестве проверочных, включается сама проверяемая теория. Возникает как бы порочный круг, который создает очевидные препятствия для реконструкции экспериментальной проверки теории как эффективно действующего и независимого критерия оценки и сравнения теорий.</a:t>
            </a:r>
          </a:p>
        </p:txBody>
      </p:sp>
    </p:spTree>
    <p:extLst>
      <p:ext uri="{BB962C8B-B14F-4D97-AF65-F5344CB8AC3E}">
        <p14:creationId xmlns:p14="http://schemas.microsoft.com/office/powerpoint/2010/main" val="1552824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6874" y="286603"/>
            <a:ext cx="9628805" cy="386257"/>
          </a:xfrm>
        </p:spPr>
        <p:txBody>
          <a:bodyPr>
            <a:normAutofit/>
          </a:bodyPr>
          <a:lstStyle/>
          <a:p>
            <a:r>
              <a:rPr lang="ru-RU" sz="1600" dirty="0" err="1" smtClean="0">
                <a:latin typeface="Arial Black" panose="020B0A04020102020204" pitchFamily="34" charset="0"/>
              </a:rPr>
              <a:t>Недоопределённость</a:t>
            </a:r>
            <a:r>
              <a:rPr lang="ru-RU" sz="1600" dirty="0" smtClean="0">
                <a:latin typeface="Arial Black" panose="020B0A04020102020204" pitchFamily="34" charset="0"/>
              </a:rPr>
              <a:t> теории эмпирическими данными</a:t>
            </a:r>
            <a:endParaRPr lang="ru-RU" sz="1600" dirty="0">
              <a:latin typeface="Arial Black" panose="020B0A04020102020204" pitchFamily="34" charset="0"/>
            </a:endParaRPr>
          </a:p>
        </p:txBody>
      </p:sp>
      <p:sp>
        <p:nvSpPr>
          <p:cNvPr id="3" name="Объект 2"/>
          <p:cNvSpPr>
            <a:spLocks noGrp="1"/>
          </p:cNvSpPr>
          <p:nvPr>
            <p:ph idx="1"/>
          </p:nvPr>
        </p:nvSpPr>
        <p:spPr>
          <a:xfrm>
            <a:off x="586596" y="776377"/>
            <a:ext cx="10569084" cy="5092717"/>
          </a:xfrm>
        </p:spPr>
        <p:txBody>
          <a:bodyPr>
            <a:normAutofit fontScale="92500" lnSpcReduction="20000"/>
          </a:bodyPr>
          <a:lstStyle/>
          <a:p>
            <a:pPr algn="just"/>
            <a:r>
              <a:rPr lang="ru-RU" dirty="0"/>
              <a:t>Перейдем теперь к рассмотрению второго аргумента: так называемой «</a:t>
            </a:r>
            <a:r>
              <a:rPr lang="ru-RU" dirty="0" err="1"/>
              <a:t>недоопределенности</a:t>
            </a:r>
            <a:r>
              <a:rPr lang="ru-RU" dirty="0"/>
              <a:t>» (</a:t>
            </a:r>
            <a:r>
              <a:rPr lang="ru-RU" dirty="0" err="1"/>
              <a:t>underdetermination</a:t>
            </a:r>
            <a:r>
              <a:rPr lang="ru-RU" dirty="0"/>
              <a:t>) теорий эмпирическими данными</a:t>
            </a:r>
            <a:r>
              <a:rPr lang="ru-RU" dirty="0" smtClean="0"/>
              <a:t>. </a:t>
            </a:r>
            <a:r>
              <a:rPr lang="ru-RU" dirty="0"/>
              <a:t>Мы уже упоминали о феномене «</a:t>
            </a:r>
            <a:r>
              <a:rPr lang="ru-RU" dirty="0" err="1"/>
              <a:t>недоопределенности</a:t>
            </a:r>
            <a:r>
              <a:rPr lang="ru-RU" dirty="0"/>
              <a:t>», когда рассматривали ситуацию с объективностью знания в квантовой механике. В связи с этим говорилось, что явление это характерно не только для сферы интерпретации квантовой теории. Оно довольно обычно и встречается в науке достаточно часто. Заключается оно в том, что в научном познании нередко сосуществуют две или более эмпирически эквивалентных теории, т.е. теории, в равной мере хорошо описывающие существующее поле эмпирических данных. При этом, однако, они исходят из различных теоретических представлений о реальности, имея, таким образом, различное теоретическое содержание. Иными словами, будучи </a:t>
            </a:r>
            <a:r>
              <a:rPr lang="ru-RU" i="1" dirty="0"/>
              <a:t>эмпирически </a:t>
            </a:r>
            <a:r>
              <a:rPr lang="ru-RU" dirty="0"/>
              <a:t>эквивалентными, они не являются эквивалентными в </a:t>
            </a:r>
            <a:r>
              <a:rPr lang="ru-RU" i="1" dirty="0"/>
              <a:t>семантическом </a:t>
            </a:r>
            <a:r>
              <a:rPr lang="ru-RU" dirty="0"/>
              <a:t>отношении.</a:t>
            </a:r>
          </a:p>
          <a:p>
            <a:pPr algn="just"/>
            <a:r>
              <a:rPr lang="ru-RU" dirty="0"/>
              <a:t>Во второй трети XIX в. в электродинамике конкурировали между собой теоретические концепции, исходящие из представлений о дальнодействии (школа Ампера), и теория Максвелла, основанная на представлении о близкодействии. Они были эмпирически эквивалентными при описании закономерностей статических и квазистатических электрических и электромагнитных полей и взаимодействия замкнутых токов, но делали различные предсказания относительно взаимодействия незамкнутых токов. Так на основе своей теории Максвелл предсказал существование электромагнитных волн. Но для их получения требовались высокие частоты электрических колебаний и разомкнутые формы электрических цепей. Довольно длительное время эти условия реализовать не удавалось, так что выбрать между конкурирующими ториями было невозможно.</a:t>
            </a:r>
          </a:p>
          <a:p>
            <a:pPr algn="just"/>
            <a:endParaRPr lang="ru-RU" dirty="0"/>
          </a:p>
          <a:p>
            <a:pPr algn="just"/>
            <a:r>
              <a:rPr lang="ru-RU" dirty="0"/>
              <a:t> </a:t>
            </a:r>
          </a:p>
        </p:txBody>
      </p:sp>
    </p:spTree>
    <p:extLst>
      <p:ext uri="{BB962C8B-B14F-4D97-AF65-F5344CB8AC3E}">
        <p14:creationId xmlns:p14="http://schemas.microsoft.com/office/powerpoint/2010/main" val="1535677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4898" y="286603"/>
            <a:ext cx="9490782" cy="498401"/>
          </a:xfrm>
        </p:spPr>
        <p:txBody>
          <a:bodyPr>
            <a:normAutofit/>
          </a:bodyPr>
          <a:lstStyle/>
          <a:p>
            <a:r>
              <a:rPr lang="ru-RU" sz="1800" dirty="0" err="1" smtClean="0">
                <a:latin typeface="Arial Black" panose="020B0A04020102020204" pitchFamily="34" charset="0"/>
              </a:rPr>
              <a:t>Недоопределённость</a:t>
            </a:r>
            <a:r>
              <a:rPr lang="ru-RU" sz="1800" dirty="0" smtClean="0">
                <a:latin typeface="Arial Black" panose="020B0A04020102020204" pitchFamily="34" charset="0"/>
              </a:rPr>
              <a:t> теории эмпирическими фактами</a:t>
            </a:r>
            <a:endParaRPr lang="ru-RU" sz="1800" dirty="0">
              <a:latin typeface="Arial Black" panose="020B0A04020102020204" pitchFamily="34" charset="0"/>
            </a:endParaRPr>
          </a:p>
        </p:txBody>
      </p:sp>
      <p:sp>
        <p:nvSpPr>
          <p:cNvPr id="3" name="Объект 2"/>
          <p:cNvSpPr>
            <a:spLocks noGrp="1"/>
          </p:cNvSpPr>
          <p:nvPr>
            <p:ph idx="1"/>
          </p:nvPr>
        </p:nvSpPr>
        <p:spPr>
          <a:xfrm>
            <a:off x="500332" y="957532"/>
            <a:ext cx="10655348" cy="4911562"/>
          </a:xfrm>
        </p:spPr>
        <p:txBody>
          <a:bodyPr/>
          <a:lstStyle/>
          <a:p>
            <a:pPr algn="just"/>
            <a:r>
              <a:rPr lang="ru-RU" dirty="0"/>
              <a:t>Само явление сосуществования и конкуренции эмпирически эквивалентных теорий указывает на то, что теоретическое знание не сводится к информации, заключающейся в эмпирических данных. В нем есть некоторое </a:t>
            </a:r>
            <a:r>
              <a:rPr lang="ru-RU" dirty="0" err="1"/>
              <a:t>сверх-эмпирическое</a:t>
            </a:r>
            <a:r>
              <a:rPr lang="ru-RU" dirty="0"/>
              <a:t> содержание, представляющее собой знание о «скрытых» причинах и ненаблюдаемых сущностях, ответственных за характер эмпирических закономерностей. Т.е. рассматриваемое явление действительно свидетельствует о «</a:t>
            </a:r>
            <a:r>
              <a:rPr lang="ru-RU" dirty="0" err="1"/>
              <a:t>недоопределенности</a:t>
            </a:r>
            <a:r>
              <a:rPr lang="ru-RU" dirty="0"/>
              <a:t>» теорий эмпирическими данными.</a:t>
            </a:r>
          </a:p>
          <a:p>
            <a:pPr algn="just"/>
            <a:r>
              <a:rPr lang="ru-RU" dirty="0"/>
              <a:t>Этот случай конкуренции теорий следует отличать от другого, когда соперничают концепции, эквивалентные как в эмпирическом, так и в семантическом отношении. Отличаются они друг от друга в </a:t>
            </a:r>
            <a:r>
              <a:rPr lang="ru-RU" i="1" dirty="0"/>
              <a:t>лингвистическом </a:t>
            </a:r>
            <a:r>
              <a:rPr lang="ru-RU" dirty="0"/>
              <a:t>(синтаксическом) отношении, являясь различным языковым выражением одного и того же содержания. Языком современного физического знания выступает математика, поэтому лингвистические различия в случае </a:t>
            </a:r>
            <a:r>
              <a:rPr lang="ru-RU" dirty="0" err="1"/>
              <a:t>математизированного</a:t>
            </a:r>
            <a:r>
              <a:rPr lang="ru-RU" dirty="0"/>
              <a:t> естествознания имеют отношение к математическим формализмам теорий.</a:t>
            </a:r>
          </a:p>
        </p:txBody>
      </p:sp>
    </p:spTree>
    <p:extLst>
      <p:ext uri="{BB962C8B-B14F-4D97-AF65-F5344CB8AC3E}">
        <p14:creationId xmlns:p14="http://schemas.microsoft.com/office/powerpoint/2010/main" val="2457446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6106" y="286603"/>
            <a:ext cx="9749574" cy="593291"/>
          </a:xfrm>
        </p:spPr>
        <p:txBody>
          <a:bodyPr>
            <a:normAutofit/>
          </a:bodyPr>
          <a:lstStyle/>
          <a:p>
            <a:r>
              <a:rPr lang="ru-RU" sz="1600" b="1" dirty="0">
                <a:latin typeface="Arial Black" panose="020B0A04020102020204" pitchFamily="34" charset="0"/>
              </a:rPr>
              <a:t>Тезис несоизмеримости и когнитивный релятивизм</a:t>
            </a:r>
            <a:endParaRPr lang="ru-RU" sz="1600" dirty="0">
              <a:latin typeface="Arial Black" panose="020B0A04020102020204" pitchFamily="34" charset="0"/>
            </a:endParaRPr>
          </a:p>
        </p:txBody>
      </p:sp>
      <p:sp>
        <p:nvSpPr>
          <p:cNvPr id="3" name="Объект 2"/>
          <p:cNvSpPr>
            <a:spLocks noGrp="1"/>
          </p:cNvSpPr>
          <p:nvPr>
            <p:ph idx="1"/>
          </p:nvPr>
        </p:nvSpPr>
        <p:spPr>
          <a:xfrm>
            <a:off x="396815" y="1017917"/>
            <a:ext cx="10758865" cy="4851177"/>
          </a:xfrm>
        </p:spPr>
        <p:txBody>
          <a:bodyPr>
            <a:normAutofit fontScale="92500" lnSpcReduction="20000"/>
          </a:bodyPr>
          <a:lstStyle/>
          <a:p>
            <a:r>
              <a:rPr lang="ru-RU" b="1" dirty="0"/>
              <a:t> </a:t>
            </a:r>
            <a:r>
              <a:rPr lang="ru-RU" dirty="0" smtClean="0"/>
              <a:t>Авторы </a:t>
            </a:r>
            <a:r>
              <a:rPr lang="ru-RU" dirty="0"/>
              <a:t>концепции несоизмеримости – </a:t>
            </a:r>
            <a:r>
              <a:rPr lang="ru-RU" dirty="0" err="1"/>
              <a:t>Н.Р.Хансон</a:t>
            </a:r>
            <a:r>
              <a:rPr lang="ru-RU" dirty="0"/>
              <a:t> (это он первый ввел в оборот термин «переключение </a:t>
            </a:r>
            <a:r>
              <a:rPr lang="ru-RU" dirty="0" err="1"/>
              <a:t>гештальта</a:t>
            </a:r>
            <a:r>
              <a:rPr lang="ru-RU" dirty="0"/>
              <a:t>» и сформулировал представление о сменах теоретических взглядов на мир как о переключениях </a:t>
            </a:r>
            <a:r>
              <a:rPr lang="ru-RU" dirty="0" err="1"/>
              <a:t>гештальта</a:t>
            </a:r>
            <a:r>
              <a:rPr lang="ru-RU" dirty="0"/>
              <a:t>), </a:t>
            </a:r>
            <a:r>
              <a:rPr lang="ru-RU" dirty="0" err="1"/>
              <a:t>Т.Кун</a:t>
            </a:r>
            <a:r>
              <a:rPr lang="ru-RU" dirty="0"/>
              <a:t> и </a:t>
            </a:r>
            <a:r>
              <a:rPr lang="ru-RU" dirty="0" err="1"/>
              <a:t>П.Фейерабенд</a:t>
            </a:r>
            <a:r>
              <a:rPr lang="ru-RU" dirty="0"/>
              <a:t>. Рассматривая суть концепции несоизмеримости, уже упоминавшийся </a:t>
            </a:r>
            <a:r>
              <a:rPr lang="ru-RU" dirty="0" err="1"/>
              <a:t>Я.Хакинг</a:t>
            </a:r>
            <a:r>
              <a:rPr lang="ru-RU" dirty="0"/>
              <a:t> выделяет три вида несоизмеримости в научном познании: </a:t>
            </a:r>
            <a:r>
              <a:rPr lang="ru-RU" b="1" dirty="0"/>
              <a:t>несоизмеримость проблем; разобщение; несоизмеримость значений </a:t>
            </a:r>
            <a:r>
              <a:rPr lang="ru-RU" b="1" dirty="0" smtClean="0"/>
              <a:t>терминов</a:t>
            </a:r>
            <a:r>
              <a:rPr lang="ru-RU" dirty="0" smtClean="0"/>
              <a:t>.</a:t>
            </a:r>
            <a:endParaRPr lang="ru-RU" dirty="0"/>
          </a:p>
          <a:p>
            <a:pPr algn="just"/>
            <a:r>
              <a:rPr lang="ru-RU" dirty="0"/>
              <a:t>Несоизмеримость </a:t>
            </a:r>
            <a:r>
              <a:rPr lang="ru-RU" i="1" dirty="0"/>
              <a:t>проблем (тем) </a:t>
            </a:r>
            <a:r>
              <a:rPr lang="ru-RU" dirty="0"/>
              <a:t>означает, как пишет </a:t>
            </a:r>
            <a:r>
              <a:rPr lang="ru-RU" dirty="0" err="1"/>
              <a:t>Хакинг</a:t>
            </a:r>
            <a:r>
              <a:rPr lang="ru-RU" dirty="0"/>
              <a:t>, что каждая последующая фундаментальная теория, претендуя на описание и объяснение тех же фактов, что и предыдущая, может на самом деле исследовать другие задачи, использовать новые понятия и иметь приложения, отличные от предшествующей. Тот способ, которым она распознает и классифицирует явления, может не соответствовать старому подходу. Например, кислородная теория горения Лавуазье вначале оказалась неприложимой ко всем тем явлениям, которые хорошо объясняла теория флогистона. Несоизмеримость проблем делает неадекватной реальной научной практике концепцию развития знания </a:t>
            </a:r>
            <a:r>
              <a:rPr lang="ru-RU" dirty="0" err="1"/>
              <a:t>Э.Нагеля</a:t>
            </a:r>
            <a:r>
              <a:rPr lang="ru-RU" dirty="0"/>
              <a:t>, согласно которой новая теория поглощает (</a:t>
            </a:r>
            <a:r>
              <a:rPr lang="ru-RU" dirty="0" err="1"/>
              <a:t>subsumes</a:t>
            </a:r>
            <a:r>
              <a:rPr lang="ru-RU" dirty="0"/>
              <a:t>) старую (т.е. включает в себя правильную часть старой теории и исключает неправильную), благодаря чему обе теории оказываются соизмеримыми.</a:t>
            </a:r>
          </a:p>
          <a:p>
            <a:pPr algn="just"/>
            <a:r>
              <a:rPr lang="ru-RU" dirty="0"/>
              <a:t>Феномен </a:t>
            </a:r>
            <a:r>
              <a:rPr lang="ru-RU" i="1" dirty="0"/>
              <a:t>разобщения </a:t>
            </a:r>
            <a:r>
              <a:rPr lang="ru-RU" dirty="0"/>
              <a:t>состоит в том, что долгое время и существенные сдвиги в теории могут сделать более ранние работы непонятными последующим поколениям ученых. Старая теория может быть забыта, но все же понятна современному ученому, если он приложит усилия для того, чтобы изучить ее; в случае же с разобщением речь идет о том, что более ранняя теория может быть совершенно непонятна современному читателю, поскольку в ней используются способы рассуждения, совершенно отличные от нашего.</a:t>
            </a:r>
          </a:p>
        </p:txBody>
      </p:sp>
    </p:spTree>
    <p:extLst>
      <p:ext uri="{BB962C8B-B14F-4D97-AF65-F5344CB8AC3E}">
        <p14:creationId xmlns:p14="http://schemas.microsoft.com/office/powerpoint/2010/main" val="3324131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9788" y="286604"/>
            <a:ext cx="9395891" cy="325872"/>
          </a:xfrm>
        </p:spPr>
        <p:txBody>
          <a:bodyPr>
            <a:normAutofit/>
          </a:bodyPr>
          <a:lstStyle/>
          <a:p>
            <a:r>
              <a:rPr lang="ru-RU" sz="1800" dirty="0" smtClean="0">
                <a:latin typeface="Arial Black" panose="020B0A04020102020204" pitchFamily="34" charset="0"/>
              </a:rPr>
              <a:t>Тезис о несоизмеримости теорий</a:t>
            </a:r>
            <a:endParaRPr lang="ru-RU" sz="1800" dirty="0">
              <a:latin typeface="Arial Black" panose="020B0A04020102020204" pitchFamily="34" charset="0"/>
            </a:endParaRPr>
          </a:p>
        </p:txBody>
      </p:sp>
      <p:sp>
        <p:nvSpPr>
          <p:cNvPr id="3" name="Объект 2"/>
          <p:cNvSpPr>
            <a:spLocks noGrp="1"/>
          </p:cNvSpPr>
          <p:nvPr>
            <p:ph idx="1"/>
          </p:nvPr>
        </p:nvSpPr>
        <p:spPr>
          <a:xfrm>
            <a:off x="414068" y="828136"/>
            <a:ext cx="10741612" cy="5615796"/>
          </a:xfrm>
        </p:spPr>
        <p:txBody>
          <a:bodyPr>
            <a:normAutofit fontScale="85000" lnSpcReduction="20000"/>
          </a:bodyPr>
          <a:lstStyle/>
          <a:p>
            <a:pPr algn="just"/>
            <a:r>
              <a:rPr lang="ru-RU" dirty="0"/>
              <a:t>Как возможно сравнение теорий перед лицом радикального изменения смысла понятий, изменения исследуемых проблем, возможного разобщения и отсутствия разделяемых последовательно сменяющими друг друга теориями критериев сравнения? Размышляя о проблеме преемственности и коммуникации в научном познании, Кун говорил: «Мои критики часто соскальзывают (</a:t>
            </a:r>
            <a:r>
              <a:rPr lang="ru-RU" dirty="0" err="1"/>
              <a:t>slide</a:t>
            </a:r>
            <a:r>
              <a:rPr lang="ru-RU" dirty="0"/>
              <a:t>) с тезиса, согласно которому коммуникация в науке осуществляется, к утверждению, что не существует никаких проблем, связанных с коммуникацией</a:t>
            </a:r>
            <a:r>
              <a:rPr lang="ru-RU" dirty="0" smtClean="0"/>
              <a:t>». </a:t>
            </a:r>
            <a:r>
              <a:rPr lang="ru-RU" dirty="0"/>
              <a:t>Перефразируя, он мог бы сказать то же самое и о проблеме оценки и сравнения теорий.</a:t>
            </a:r>
          </a:p>
          <a:p>
            <a:pPr algn="just"/>
            <a:r>
              <a:rPr lang="ru-RU" dirty="0"/>
              <a:t>Простая ссылка на практику познавательной деятельности, без ее анализа, без попытки выявить механизмы реализуемых в научном познании процедур оценки и отбора теорий – есть фактически ссылка на все образующее время. Она обрекает методологию на пассивность. Ее основной мотив: пусть все идет как идет в науке, время в конце концов все расставит по своим местам.</a:t>
            </a:r>
          </a:p>
          <a:p>
            <a:pPr algn="just"/>
            <a:r>
              <a:rPr lang="ru-RU" dirty="0"/>
              <a:t>Такая пассивная позиция подвергается критике и не принимается более молодым поколением философов науки. В отличие от представителей старшего поколения (Поппер, </a:t>
            </a:r>
            <a:r>
              <a:rPr lang="ru-RU" dirty="0" err="1"/>
              <a:t>И.Лакатош</a:t>
            </a:r>
            <a:r>
              <a:rPr lang="ru-RU" dirty="0"/>
              <a:t>), которые стремились построить некую внеисторическую модель развития знания, эти философы вполне понимают и учитывают изменчивый характер научного метода. Тем не менее, они полагают, что релятивизм преодолим. И пытаются его преодолеть на пути фиксации некоего </a:t>
            </a:r>
            <a:r>
              <a:rPr lang="ru-RU" dirty="0" err="1"/>
              <a:t>метакритерия</a:t>
            </a:r>
            <a:r>
              <a:rPr lang="ru-RU" dirty="0"/>
              <a:t>. Таким </a:t>
            </a:r>
            <a:r>
              <a:rPr lang="ru-RU" dirty="0" err="1"/>
              <a:t>сверхкритерием</a:t>
            </a:r>
            <a:r>
              <a:rPr lang="ru-RU" dirty="0"/>
              <a:t>, действующим на «длительном пробеге» теорий, выступает в </a:t>
            </a:r>
            <a:r>
              <a:rPr lang="ru-RU" dirty="0" smtClean="0"/>
              <a:t>рассматриваемых концепциях </a:t>
            </a:r>
            <a:r>
              <a:rPr lang="ru-RU" dirty="0"/>
              <a:t>либо увеличивающееся правдоподобие (</a:t>
            </a:r>
            <a:r>
              <a:rPr lang="ru-RU" dirty="0" err="1"/>
              <a:t>verisimilitude</a:t>
            </a:r>
            <a:r>
              <a:rPr lang="ru-RU" dirty="0"/>
              <a:t>) теорий (</a:t>
            </a:r>
            <a:r>
              <a:rPr lang="ru-RU" dirty="0" err="1"/>
              <a:t>У.Ньютон</a:t>
            </a:r>
            <a:r>
              <a:rPr lang="ru-RU" dirty="0"/>
              <a:t>-Смит), либо их прагматический успех (</a:t>
            </a:r>
            <a:r>
              <a:rPr lang="ru-RU" dirty="0" err="1"/>
              <a:t>Хессе</a:t>
            </a:r>
            <a:r>
              <a:rPr lang="ru-RU" dirty="0"/>
              <a:t>), либо способность теорий решать проблемы (</a:t>
            </a:r>
            <a:r>
              <a:rPr lang="ru-RU" dirty="0" err="1"/>
              <a:t>Л.Лаудан</a:t>
            </a:r>
            <a:r>
              <a:rPr lang="ru-RU" dirty="0"/>
              <a:t>).</a:t>
            </a:r>
          </a:p>
          <a:p>
            <a:pPr algn="just"/>
            <a:r>
              <a:rPr lang="ru-RU" dirty="0"/>
              <a:t>Оценки в научном познании могут быть субъективными и </a:t>
            </a:r>
            <a:r>
              <a:rPr lang="ru-RU" dirty="0" err="1"/>
              <a:t>парадигмально</a:t>
            </a:r>
            <a:r>
              <a:rPr lang="ru-RU" dirty="0"/>
              <a:t> зависимыми, но все это не ведет к релятивизму, рассуждают сторонники рассматриваемой точки зрения, если существует мета-критерий, в свете которого получают свою оценку применяемые при отборе той или иной теории или парадигмы методологические принципы и критерии научности.</a:t>
            </a:r>
          </a:p>
          <a:p>
            <a:pPr algn="just"/>
            <a:r>
              <a:rPr lang="ru-RU" dirty="0"/>
              <a:t>Развиваемый подход, в принципе, не вызывает возражений. Без некоторых, пусть не очень четких и определенных, кросс- (и даже над-) </a:t>
            </a:r>
            <a:r>
              <a:rPr lang="ru-RU" dirty="0" err="1"/>
              <a:t>парадигмальных</a:t>
            </a:r>
            <a:r>
              <a:rPr lang="ru-RU" dirty="0"/>
              <a:t> критериев рациональности когнитивного релятивизма избежать не удастся. Лишь такие критерии способны определить, какой из возможных когнитивных миров является выделенным.</a:t>
            </a:r>
          </a:p>
        </p:txBody>
      </p:sp>
    </p:spTree>
    <p:extLst>
      <p:ext uri="{BB962C8B-B14F-4D97-AF65-F5344CB8AC3E}">
        <p14:creationId xmlns:p14="http://schemas.microsoft.com/office/powerpoint/2010/main" val="2994424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7200" b="1" dirty="0" smtClean="0">
                <a:solidFill>
                  <a:schemeClr val="accent2">
                    <a:lumMod val="50000"/>
                  </a:schemeClr>
                </a:solidFill>
              </a:rPr>
              <a:t>СПАСИБО ЗА ВНИМАНИЕ!</a:t>
            </a:r>
            <a:endParaRPr lang="ru-RU" sz="7200" b="1" dirty="0">
              <a:solidFill>
                <a:schemeClr val="accent2">
                  <a:lumMod val="50000"/>
                </a:schemeClr>
              </a:solidFill>
            </a:endParaRPr>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6528743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490</TotalTime>
  <Words>4630</Words>
  <Application>Microsoft Office PowerPoint</Application>
  <PresentationFormat>Широкоэкранный</PresentationFormat>
  <Paragraphs>99</Paragraphs>
  <Slides>26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 Black</vt:lpstr>
      <vt:lpstr>Calibri</vt:lpstr>
      <vt:lpstr>Calibri Light</vt:lpstr>
      <vt:lpstr>Ретро</vt:lpstr>
      <vt:lpstr>История и философия науки </vt:lpstr>
      <vt:lpstr>Проблема релятивизма в научном познании</vt:lpstr>
      <vt:lpstr>О проблеме релятивизма</vt:lpstr>
      <vt:lpstr>Визуализация достигнутого предела измерений</vt:lpstr>
      <vt:lpstr>О релятивизме и релятивности</vt:lpstr>
      <vt:lpstr>Релятивизм или релятивность</vt:lpstr>
      <vt:lpstr>Аргументы</vt:lpstr>
      <vt:lpstr>Объективность</vt:lpstr>
      <vt:lpstr>Наиболее дискутируемые подходы к объективности</vt:lpstr>
      <vt:lpstr>Разновидности релятивизма</vt:lpstr>
      <vt:lpstr>Эстетический релятивизм</vt:lpstr>
      <vt:lpstr>Объективность</vt:lpstr>
      <vt:lpstr>Понятие эпистемологического релятивизма   </vt:lpstr>
      <vt:lpstr>Три разновидности эпистемологического релятивизма</vt:lpstr>
      <vt:lpstr>Объективность квантовой механики</vt:lpstr>
      <vt:lpstr>Объективность квантовой механики</vt:lpstr>
      <vt:lpstr>Объективность квантовой механики</vt:lpstr>
      <vt:lpstr>Конструктивизм о релятивизме</vt:lpstr>
      <vt:lpstr>Многообразие конструктивистских подходов</vt:lpstr>
      <vt:lpstr>Менее радикальная версия конструктивизма</vt:lpstr>
      <vt:lpstr>Аргумент теоретической нагруженности эксперимента</vt:lpstr>
      <vt:lpstr>Недоопределённость теории эмпирическими данными</vt:lpstr>
      <vt:lpstr>Недоопределённость теории эмпирическими фактами</vt:lpstr>
      <vt:lpstr>Тезис несоизмеримости и когнитивный релятивизм</vt:lpstr>
      <vt:lpstr>Тезис о несоизмеримости теорий</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2</cp:revision>
  <dcterms:created xsi:type="dcterms:W3CDTF">2019-02-24T13:36:00Z</dcterms:created>
  <dcterms:modified xsi:type="dcterms:W3CDTF">2021-05-11T12:15:39Z</dcterms:modified>
</cp:coreProperties>
</file>