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75"/>
  </p:notesMasterIdLst>
  <p:sldIdLst>
    <p:sldId id="259" r:id="rId2"/>
    <p:sldId id="295" r:id="rId3"/>
    <p:sldId id="300" r:id="rId4"/>
    <p:sldId id="316" r:id="rId5"/>
    <p:sldId id="301" r:id="rId6"/>
    <p:sldId id="317" r:id="rId7"/>
    <p:sldId id="318" r:id="rId8"/>
    <p:sldId id="319" r:id="rId9"/>
    <p:sldId id="328" r:id="rId10"/>
    <p:sldId id="329" r:id="rId11"/>
    <p:sldId id="330" r:id="rId12"/>
    <p:sldId id="331" r:id="rId13"/>
    <p:sldId id="303" r:id="rId14"/>
    <p:sldId id="320" r:id="rId15"/>
    <p:sldId id="321" r:id="rId16"/>
    <p:sldId id="322" r:id="rId17"/>
    <p:sldId id="304" r:id="rId18"/>
    <p:sldId id="305" r:id="rId19"/>
    <p:sldId id="306" r:id="rId20"/>
    <p:sldId id="334" r:id="rId21"/>
    <p:sldId id="308" r:id="rId22"/>
    <p:sldId id="340" r:id="rId23"/>
    <p:sldId id="342" r:id="rId24"/>
    <p:sldId id="326" r:id="rId25"/>
    <p:sldId id="309" r:id="rId26"/>
    <p:sldId id="310" r:id="rId27"/>
    <p:sldId id="341" r:id="rId28"/>
    <p:sldId id="311" r:id="rId29"/>
    <p:sldId id="332" r:id="rId30"/>
    <p:sldId id="343" r:id="rId31"/>
    <p:sldId id="333" r:id="rId32"/>
    <p:sldId id="313" r:id="rId33"/>
    <p:sldId id="344" r:id="rId34"/>
    <p:sldId id="339" r:id="rId35"/>
    <p:sldId id="338" r:id="rId36"/>
    <p:sldId id="345" r:id="rId37"/>
    <p:sldId id="314" r:id="rId38"/>
    <p:sldId id="292" r:id="rId39"/>
    <p:sldId id="293" r:id="rId40"/>
    <p:sldId id="294" r:id="rId41"/>
    <p:sldId id="289" r:id="rId42"/>
    <p:sldId id="290" r:id="rId43"/>
    <p:sldId id="291" r:id="rId44"/>
    <p:sldId id="265" r:id="rId45"/>
    <p:sldId id="269" r:id="rId46"/>
    <p:sldId id="270" r:id="rId47"/>
    <p:sldId id="267" r:id="rId48"/>
    <p:sldId id="262" r:id="rId49"/>
    <p:sldId id="268" r:id="rId50"/>
    <p:sldId id="271" r:id="rId51"/>
    <p:sldId id="272" r:id="rId52"/>
    <p:sldId id="274" r:id="rId53"/>
    <p:sldId id="263" r:id="rId54"/>
    <p:sldId id="266" r:id="rId55"/>
    <p:sldId id="273" r:id="rId56"/>
    <p:sldId id="281" r:id="rId57"/>
    <p:sldId id="277" r:id="rId58"/>
    <p:sldId id="279" r:id="rId59"/>
    <p:sldId id="336" r:id="rId60"/>
    <p:sldId id="282" r:id="rId61"/>
    <p:sldId id="284" r:id="rId62"/>
    <p:sldId id="335" r:id="rId63"/>
    <p:sldId id="337" r:id="rId64"/>
    <p:sldId id="276" r:id="rId65"/>
    <p:sldId id="280" r:id="rId66"/>
    <p:sldId id="283" r:id="rId67"/>
    <p:sldId id="285" r:id="rId68"/>
    <p:sldId id="286" r:id="rId69"/>
    <p:sldId id="287" r:id="rId70"/>
    <p:sldId id="288" r:id="rId71"/>
    <p:sldId id="323" r:id="rId72"/>
    <p:sldId id="324" r:id="rId73"/>
    <p:sldId id="325" r:id="rId7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4" autoAdjust="0"/>
    <p:restoredTop sz="82949" autoAdjust="0"/>
  </p:normalViewPr>
  <p:slideViewPr>
    <p:cSldViewPr>
      <p:cViewPr>
        <p:scale>
          <a:sx n="75" d="100"/>
          <a:sy n="75" d="100"/>
        </p:scale>
        <p:origin x="-171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10" Type="http://schemas.openxmlformats.org/officeDocument/2006/relationships/image" Target="../media/image53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959AC46-F476-4EAC-B344-89BB8DD8E67C}" type="datetimeFigureOut">
              <a:rPr lang="ru-RU"/>
              <a:pPr>
                <a:defRPr/>
              </a:pPr>
              <a:t>24.02.2015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C1D339B-AE92-448B-A6F9-089E178F2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07D1AB-DACC-4E5B-860C-6C42A168BC3D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6136C9-2AE1-41A6-9A3D-017B0C3CEB9F}" type="slidenum">
              <a:rPr lang="ru-RU"/>
              <a:pPr/>
              <a:t>10</a:t>
            </a:fld>
            <a:endParaRPr lang="ru-RU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D9E3BC4-21B2-4857-B26A-ED664CE04C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0C8ACD-9075-4051-850C-07E12C9AC5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64F4F2-DE47-4A1D-9BC3-51DE6D3580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4881FB-C8F4-41FF-9826-F32743BC5E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AC144B-DCF0-43A5-A2A5-002049B5DD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4C1B27-757E-48E2-84EA-A658A0633C4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0732B8-75BE-4C86-AE6A-84E8688F8F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F630E7-216E-4282-9220-95C0FC65038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9EBFDD0-C626-4CE9-BDFA-8A8E51330C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D7A6C89-B491-45A5-8540-930FCAF50B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C11AF4-440A-43F0-958F-0040CE57F1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284C4-02CB-4645-9167-84DC43530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383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23C0B-2FD5-4FB7-9644-0B222E959D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43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5654AAC-9608-4B3B-8545-9000208C86F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20.wmf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9.bin"/><Relationship Id="rId4" Type="http://schemas.openxmlformats.org/officeDocument/2006/relationships/audio" Target="../media/audio1.wav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6.bin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3.emf"/><Relationship Id="rId9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0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48.wmf"/><Relationship Id="rId18" Type="http://schemas.openxmlformats.org/officeDocument/2006/relationships/oleObject" Target="../embeddings/oleObject31.bin"/><Relationship Id="rId3" Type="http://schemas.openxmlformats.org/officeDocument/2006/relationships/oleObject" Target="../embeddings/oleObject23.bin"/><Relationship Id="rId21" Type="http://schemas.openxmlformats.org/officeDocument/2006/relationships/image" Target="../media/image52.wmf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45.wmf"/><Relationship Id="rId11" Type="http://schemas.openxmlformats.org/officeDocument/2006/relationships/image" Target="../media/image47.wmf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49.wmf"/><Relationship Id="rId23" Type="http://schemas.openxmlformats.org/officeDocument/2006/relationships/image" Target="../media/image53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51.wmf"/><Relationship Id="rId4" Type="http://schemas.openxmlformats.org/officeDocument/2006/relationships/image" Target="../media/image44.wmf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9.bin"/><Relationship Id="rId22" Type="http://schemas.openxmlformats.org/officeDocument/2006/relationships/oleObject" Target="../embeddings/oleObject33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54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http://www.belenergo.by/transformers/tfrm/tfrm.gif" TargetMode="External"/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83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8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35"/>
          <p:cNvSpPr>
            <a:spLocks noChangeArrowheads="1"/>
          </p:cNvSpPr>
          <p:nvPr/>
        </p:nvSpPr>
        <p:spPr bwMode="auto">
          <a:xfrm>
            <a:off x="827088" y="1989138"/>
            <a:ext cx="763428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FF3300"/>
                </a:solidFill>
              </a:rPr>
              <a:t>Измерительные преобразователи в релейной защите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5"/>
          <p:cNvSpPr>
            <a:spLocks noChangeArrowheads="1"/>
          </p:cNvSpPr>
          <p:nvPr/>
        </p:nvSpPr>
        <p:spPr bwMode="auto">
          <a:xfrm>
            <a:off x="827088" y="1989138"/>
            <a:ext cx="763428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FF3300"/>
                </a:solidFill>
              </a:rPr>
              <a:t>Трансформаторы тока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Измерительные преобразователи являются общими элементами для всех схем релейной защиты. Их основное назначение изолировать цепи высокого напряжения от вторичных цепей защиты и преобразовать входные величины в величины, удобные для измерений. К наиболее распространенным относятся электромагнитные трансформаторы тока и трансформаторы напряжения. Трансформаторы тока рассчитываются на получение вторичных токов величиной 5A или 1A, при помощи трансформаторов напряжения получают вторичные напряжения 100В или 100/3В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1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Конструктивно ТТ представляют собой стальной сердечник на котором размещены 2 обмотки: первичная и вторичная с числом витком </a:t>
            </a:r>
            <a:r>
              <a:rPr lang="en-US" dirty="0" smtClean="0"/>
              <a:t>w1 </a:t>
            </a:r>
            <a:r>
              <a:rPr lang="ru-RU" dirty="0" smtClean="0"/>
              <a:t>и</a:t>
            </a:r>
            <a:r>
              <a:rPr lang="en-US" dirty="0" smtClean="0"/>
              <a:t> w2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98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6553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8" y="5280818"/>
            <a:ext cx="42291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53000"/>
            <a:ext cx="37719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06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идеального ТТ, т.е. к котором отсутствуют потери МДС равны по величине и противоположны по направлению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768" y="3645024"/>
            <a:ext cx="42291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368" y="4437112"/>
            <a:ext cx="37719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77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Отношение витков первичной ко вторичной обмотке называется коэффициентом трансформации ТТ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56992"/>
            <a:ext cx="3371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7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15888"/>
            <a:ext cx="8229600" cy="3168650"/>
          </a:xfrm>
        </p:spPr>
        <p:txBody>
          <a:bodyPr>
            <a:normAutofit/>
          </a:bodyPr>
          <a:lstStyle/>
          <a:p>
            <a:r>
              <a:rPr lang="ru-RU" dirty="0" smtClean="0"/>
              <a:t>Реальный трансформатор обладает потерями, связанными с  процессом трансформации энергии и в схеме замещения эти потери учитываются введением ветви намагничивания, наглядно иллюстрируется неравенство токов </a:t>
            </a:r>
            <a:r>
              <a:rPr lang="en-US" dirty="0" smtClean="0"/>
              <a:t>I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ru-RU" dirty="0" smtClean="0"/>
              <a:t>и</a:t>
            </a:r>
            <a:r>
              <a:rPr lang="en-US" dirty="0" smtClean="0"/>
              <a:t> I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42" y="3135496"/>
            <a:ext cx="4248472" cy="3039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397192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44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E89B6-7C8A-46CC-92C9-31118E6831F4}" type="slidenum">
              <a:rPr lang="ru-RU">
                <a:solidFill>
                  <a:srgbClr val="2A3D7A"/>
                </a:solidFill>
              </a:rPr>
              <a:pPr/>
              <a:t>9</a:t>
            </a:fld>
            <a:endParaRPr lang="ru-RU" sz="1400">
              <a:solidFill>
                <a:srgbClr val="2A3D7A"/>
              </a:solidFill>
            </a:endParaRPr>
          </a:p>
        </p:txBody>
      </p:sp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842598" y="560389"/>
            <a:ext cx="4835769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 b="1" i="1">
                <a:solidFill>
                  <a:srgbClr val="5B5249"/>
                </a:solidFill>
                <a:latin typeface="Comic Sans MS" pitchFamily="66" charset="0"/>
              </a:rPr>
              <a:t> Схема замещения:</a:t>
            </a:r>
          </a:p>
        </p:txBody>
      </p:sp>
      <p:graphicFrame>
        <p:nvGraphicFramePr>
          <p:cNvPr id="128003" name="Object 3"/>
          <p:cNvGraphicFramePr>
            <a:graphicFrameLocks noChangeAspect="1"/>
          </p:cNvGraphicFramePr>
          <p:nvPr/>
        </p:nvGraphicFramePr>
        <p:xfrm>
          <a:off x="1043355" y="1844675"/>
          <a:ext cx="6884377" cy="328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9" name="Visio" r:id="rId3" imgW="6884363" imgH="3284316" progId="Visio.Drawing.6">
                  <p:embed/>
                </p:oleObj>
              </mc:Choice>
              <mc:Fallback>
                <p:oleObj name="Visio" r:id="rId3" imgW="6884363" imgH="328431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355" y="1844675"/>
                        <a:ext cx="6884377" cy="328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122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138605" y="2795588"/>
            <a:ext cx="66821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5B5249"/>
                </a:solidFill>
                <a:latin typeface="Bookman Old Style" pitchFamily="18" charset="0"/>
              </a:rPr>
              <a:t>1’</a:t>
            </a:r>
          </a:p>
        </p:txBody>
      </p:sp>
      <p:grpSp>
        <p:nvGrpSpPr>
          <p:cNvPr id="139267" name="Group 3"/>
          <p:cNvGrpSpPr>
            <a:grpSpLocks/>
          </p:cNvGrpSpPr>
          <p:nvPr/>
        </p:nvGrpSpPr>
        <p:grpSpPr bwMode="auto">
          <a:xfrm>
            <a:off x="665285" y="147639"/>
            <a:ext cx="8134350" cy="3654425"/>
            <a:chOff x="419" y="93"/>
            <a:chExt cx="5124" cy="2302"/>
          </a:xfrm>
        </p:grpSpPr>
        <p:sp>
          <p:nvSpPr>
            <p:cNvPr id="139268" name="Line 4"/>
            <p:cNvSpPr>
              <a:spLocks noChangeShapeType="1"/>
            </p:cNvSpPr>
            <p:nvPr/>
          </p:nvSpPr>
          <p:spPr bwMode="auto">
            <a:xfrm flipV="1">
              <a:off x="985" y="210"/>
              <a:ext cx="0" cy="21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ru-RU" sz="4800">
                <a:solidFill>
                  <a:srgbClr val="555C48"/>
                </a:solidFill>
              </a:endParaRPr>
            </a:p>
          </p:txBody>
        </p:sp>
        <p:sp>
          <p:nvSpPr>
            <p:cNvPr id="139269" name="Line 5"/>
            <p:cNvSpPr>
              <a:spLocks noChangeShapeType="1"/>
            </p:cNvSpPr>
            <p:nvPr/>
          </p:nvSpPr>
          <p:spPr bwMode="auto">
            <a:xfrm>
              <a:off x="419" y="2021"/>
              <a:ext cx="49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ru-RU" sz="4800">
                <a:solidFill>
                  <a:srgbClr val="555C48"/>
                </a:solidFill>
              </a:endParaRPr>
            </a:p>
          </p:txBody>
        </p:sp>
        <p:sp>
          <p:nvSpPr>
            <p:cNvPr id="139270" name="Text Box 6"/>
            <p:cNvSpPr txBox="1">
              <a:spLocks noChangeArrowheads="1"/>
            </p:cNvSpPr>
            <p:nvPr/>
          </p:nvSpPr>
          <p:spPr bwMode="auto">
            <a:xfrm>
              <a:off x="657" y="93"/>
              <a:ext cx="4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solidFill>
                    <a:srgbClr val="5B5249"/>
                  </a:solidFill>
                  <a:latin typeface="Bookman Old Style" pitchFamily="18" charset="0"/>
                </a:rPr>
                <a:t>+j</a:t>
              </a:r>
              <a:endParaRPr lang="ru-RU" sz="2400" b="1">
                <a:solidFill>
                  <a:srgbClr val="5B5249"/>
                </a:solidFill>
                <a:latin typeface="Bookman Old Style" pitchFamily="18" charset="0"/>
              </a:endParaRPr>
            </a:p>
          </p:txBody>
        </p:sp>
        <p:sp>
          <p:nvSpPr>
            <p:cNvPr id="139271" name="Text Box 7"/>
            <p:cNvSpPr txBox="1">
              <a:spLocks noChangeArrowheads="1"/>
            </p:cNvSpPr>
            <p:nvPr/>
          </p:nvSpPr>
          <p:spPr bwMode="auto">
            <a:xfrm>
              <a:off x="5121" y="2035"/>
              <a:ext cx="4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solidFill>
                    <a:srgbClr val="5B5249"/>
                  </a:solidFill>
                  <a:latin typeface="Bookman Old Style" pitchFamily="18" charset="0"/>
                </a:rPr>
                <a:t>+1</a:t>
              </a:r>
              <a:endParaRPr lang="ru-RU" sz="2400" b="1">
                <a:solidFill>
                  <a:srgbClr val="5B5249"/>
                </a:solidFill>
                <a:latin typeface="Bookman Old Style" pitchFamily="18" charset="0"/>
              </a:endParaRPr>
            </a:p>
          </p:txBody>
        </p:sp>
      </p:grpSp>
      <p:sp>
        <p:nvSpPr>
          <p:cNvPr id="139272" name="Rectangle 8"/>
          <p:cNvSpPr>
            <a:spLocks noChangeArrowheads="1"/>
          </p:cNvSpPr>
          <p:nvPr/>
        </p:nvSpPr>
        <p:spPr bwMode="auto">
          <a:xfrm>
            <a:off x="5858608" y="2854328"/>
            <a:ext cx="357554" cy="358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73" name="Rectangle 9"/>
          <p:cNvSpPr>
            <a:spLocks noChangeArrowheads="1"/>
          </p:cNvSpPr>
          <p:nvPr/>
        </p:nvSpPr>
        <p:spPr bwMode="auto">
          <a:xfrm rot="-2145514">
            <a:off x="1688123" y="3019428"/>
            <a:ext cx="357554" cy="358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74" name="Line 10"/>
          <p:cNvSpPr>
            <a:spLocks noChangeShapeType="1"/>
          </p:cNvSpPr>
          <p:nvPr/>
        </p:nvSpPr>
        <p:spPr bwMode="auto">
          <a:xfrm flipH="1" flipV="1">
            <a:off x="6210301" y="239713"/>
            <a:ext cx="17585" cy="2973387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75" name="Line 11"/>
          <p:cNvSpPr>
            <a:spLocks noChangeShapeType="1"/>
          </p:cNvSpPr>
          <p:nvPr/>
        </p:nvSpPr>
        <p:spPr bwMode="auto">
          <a:xfrm flipV="1">
            <a:off x="1600200" y="3213103"/>
            <a:ext cx="6211766" cy="4763"/>
          </a:xfrm>
          <a:prstGeom prst="line">
            <a:avLst/>
          </a:prstGeom>
          <a:noFill/>
          <a:ln w="38100">
            <a:solidFill>
              <a:srgbClr val="7D5DE3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76" name="Line 12"/>
          <p:cNvSpPr>
            <a:spLocks noChangeShapeType="1"/>
          </p:cNvSpPr>
          <p:nvPr/>
        </p:nvSpPr>
        <p:spPr bwMode="auto">
          <a:xfrm>
            <a:off x="1547448" y="3213100"/>
            <a:ext cx="295275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77" name="Line 13"/>
          <p:cNvSpPr>
            <a:spLocks noChangeShapeType="1"/>
          </p:cNvSpPr>
          <p:nvPr/>
        </p:nvSpPr>
        <p:spPr bwMode="auto">
          <a:xfrm>
            <a:off x="1567961" y="3221038"/>
            <a:ext cx="1068266" cy="136842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78" name="Line 14"/>
          <p:cNvSpPr>
            <a:spLocks noChangeShapeType="1"/>
          </p:cNvSpPr>
          <p:nvPr/>
        </p:nvSpPr>
        <p:spPr bwMode="auto">
          <a:xfrm>
            <a:off x="1655886" y="3197225"/>
            <a:ext cx="2237643" cy="2878138"/>
          </a:xfrm>
          <a:prstGeom prst="line">
            <a:avLst/>
          </a:prstGeom>
          <a:noFill/>
          <a:ln w="38100">
            <a:solidFill>
              <a:srgbClr val="7D5DE3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79" name="Line 15"/>
          <p:cNvSpPr>
            <a:spLocks noChangeShapeType="1"/>
          </p:cNvSpPr>
          <p:nvPr/>
        </p:nvSpPr>
        <p:spPr bwMode="auto">
          <a:xfrm>
            <a:off x="1548913" y="3227388"/>
            <a:ext cx="2038350" cy="32369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80" name="Line 16"/>
          <p:cNvSpPr>
            <a:spLocks noChangeShapeType="1"/>
          </p:cNvSpPr>
          <p:nvPr/>
        </p:nvSpPr>
        <p:spPr bwMode="auto">
          <a:xfrm>
            <a:off x="3631223" y="3736975"/>
            <a:ext cx="0" cy="274478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81" name="Rectangle 17"/>
          <p:cNvSpPr>
            <a:spLocks noChangeArrowheads="1"/>
          </p:cNvSpPr>
          <p:nvPr/>
        </p:nvSpPr>
        <p:spPr bwMode="auto">
          <a:xfrm rot="-2221222">
            <a:off x="2524858" y="4075114"/>
            <a:ext cx="357554" cy="358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82" name="Text Box 18"/>
          <p:cNvSpPr txBox="1">
            <a:spLocks noChangeArrowheads="1"/>
          </p:cNvSpPr>
          <p:nvPr/>
        </p:nvSpPr>
        <p:spPr bwMode="auto">
          <a:xfrm>
            <a:off x="4139714" y="3284538"/>
            <a:ext cx="337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 b="1">
                <a:solidFill>
                  <a:srgbClr val="5B5249"/>
                </a:solidFill>
                <a:latin typeface="Bookman Old Style" pitchFamily="18" charset="0"/>
              </a:rPr>
              <a:t>2</a:t>
            </a:r>
            <a:endParaRPr lang="ru-RU" sz="2400" b="1">
              <a:solidFill>
                <a:srgbClr val="5B5249"/>
              </a:solidFill>
              <a:latin typeface="Comic Sans MS" pitchFamily="66" charset="0"/>
            </a:endParaRPr>
          </a:p>
        </p:txBody>
      </p:sp>
      <p:sp>
        <p:nvSpPr>
          <p:cNvPr id="139283" name="Line 19"/>
          <p:cNvSpPr>
            <a:spLocks noChangeShapeType="1"/>
          </p:cNvSpPr>
          <p:nvPr/>
        </p:nvSpPr>
        <p:spPr bwMode="auto">
          <a:xfrm rot="-5400000" flipH="1" flipV="1">
            <a:off x="2438951" y="-583527"/>
            <a:ext cx="2862263" cy="4645269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84" name="Line 20"/>
          <p:cNvSpPr>
            <a:spLocks noChangeShapeType="1"/>
          </p:cNvSpPr>
          <p:nvPr/>
        </p:nvSpPr>
        <p:spPr bwMode="auto">
          <a:xfrm flipV="1">
            <a:off x="2609852" y="3724275"/>
            <a:ext cx="1046285" cy="842963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85" name="Text Box 21"/>
          <p:cNvSpPr txBox="1">
            <a:spLocks noChangeArrowheads="1"/>
          </p:cNvSpPr>
          <p:nvPr/>
        </p:nvSpPr>
        <p:spPr bwMode="auto">
          <a:xfrm>
            <a:off x="3629759" y="6118225"/>
            <a:ext cx="666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 b="1">
                <a:solidFill>
                  <a:srgbClr val="5B5249"/>
                </a:solidFill>
                <a:latin typeface="Bookman Old Style" pitchFamily="18" charset="0"/>
              </a:rPr>
              <a:t>1</a:t>
            </a:r>
            <a:endParaRPr lang="ru-RU" sz="2400" b="1">
              <a:solidFill>
                <a:srgbClr val="5B5249"/>
              </a:solidFill>
              <a:latin typeface="Comic Sans MS" pitchFamily="66" charset="0"/>
            </a:endParaRPr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>
            <a:off x="3629758" y="3198816"/>
            <a:ext cx="0" cy="3197225"/>
          </a:xfrm>
          <a:prstGeom prst="line">
            <a:avLst/>
          </a:prstGeom>
          <a:noFill/>
          <a:ln w="9525">
            <a:solidFill>
              <a:srgbClr val="FF99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87" name="Rectangle 23"/>
          <p:cNvSpPr>
            <a:spLocks noChangeArrowheads="1"/>
          </p:cNvSpPr>
          <p:nvPr/>
        </p:nvSpPr>
        <p:spPr bwMode="auto">
          <a:xfrm>
            <a:off x="3625361" y="3235328"/>
            <a:ext cx="359020" cy="358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sp>
        <p:nvSpPr>
          <p:cNvPr id="139288" name="Text Box 24"/>
          <p:cNvSpPr txBox="1">
            <a:spLocks noChangeArrowheads="1"/>
          </p:cNvSpPr>
          <p:nvPr/>
        </p:nvSpPr>
        <p:spPr bwMode="auto">
          <a:xfrm>
            <a:off x="1129812" y="3179763"/>
            <a:ext cx="66821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 b="1">
                <a:solidFill>
                  <a:srgbClr val="5B5249"/>
                </a:solidFill>
                <a:latin typeface="Bookman Old Style" pitchFamily="18" charset="0"/>
              </a:rPr>
              <a:t>2</a:t>
            </a:r>
            <a:r>
              <a:rPr lang="en-US" sz="2400" b="1">
                <a:solidFill>
                  <a:srgbClr val="5B5249"/>
                </a:solidFill>
                <a:latin typeface="Bookman Old Style" pitchFamily="18" charset="0"/>
              </a:rPr>
              <a:t>’</a:t>
            </a:r>
            <a:endParaRPr lang="ru-RU" sz="2400" b="1">
              <a:solidFill>
                <a:srgbClr val="5B5249"/>
              </a:solidFill>
              <a:latin typeface="Bookman Old Style" pitchFamily="18" charset="0"/>
            </a:endParaRPr>
          </a:p>
        </p:txBody>
      </p:sp>
      <p:graphicFrame>
        <p:nvGraphicFramePr>
          <p:cNvPr id="139289" name="Object 25"/>
          <p:cNvGraphicFramePr>
            <a:graphicFrameLocks noChangeAspect="1"/>
          </p:cNvGraphicFramePr>
          <p:nvPr/>
        </p:nvGraphicFramePr>
        <p:xfrm>
          <a:off x="4067909" y="333375"/>
          <a:ext cx="130712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38" name="Equation" r:id="rId5" imgW="1307880" imgH="444240" progId="Equation.DSMT4">
                  <p:embed/>
                </p:oleObj>
              </mc:Choice>
              <mc:Fallback>
                <p:oleObj name="Equation" r:id="rId5" imgW="13078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09" y="333375"/>
                        <a:ext cx="130712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90" name="Object 26"/>
          <p:cNvGraphicFramePr>
            <a:graphicFrameLocks noChangeAspect="1"/>
          </p:cNvGraphicFramePr>
          <p:nvPr/>
        </p:nvGraphicFramePr>
        <p:xfrm>
          <a:off x="6443298" y="476250"/>
          <a:ext cx="113127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39" name="Equation" r:id="rId7" imgW="1130040" imgH="520560" progId="Equation.DSMT4">
                  <p:embed/>
                </p:oleObj>
              </mc:Choice>
              <mc:Fallback>
                <p:oleObj name="Equation" r:id="rId7" imgW="1130040" imgH="52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298" y="476250"/>
                        <a:ext cx="113127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91" name="Object 27"/>
          <p:cNvGraphicFramePr>
            <a:graphicFrameLocks noChangeAspect="1"/>
          </p:cNvGraphicFramePr>
          <p:nvPr/>
        </p:nvGraphicFramePr>
        <p:xfrm>
          <a:off x="6948855" y="2565400"/>
          <a:ext cx="165002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0" name="Equation" r:id="rId9" imgW="1650960" imgH="533160" progId="Equation.DSMT4">
                  <p:embed/>
                </p:oleObj>
              </mc:Choice>
              <mc:Fallback>
                <p:oleObj name="Equation" r:id="rId9" imgW="165096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855" y="2565400"/>
                        <a:ext cx="165002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92" name="Object 28"/>
          <p:cNvGraphicFramePr>
            <a:graphicFrameLocks noChangeAspect="1"/>
          </p:cNvGraphicFramePr>
          <p:nvPr/>
        </p:nvGraphicFramePr>
        <p:xfrm>
          <a:off x="2340220" y="3429000"/>
          <a:ext cx="10418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1" name="Equation" r:id="rId11" imgW="1041120" imgH="520560" progId="Equation.DSMT4">
                  <p:embed/>
                </p:oleObj>
              </mc:Choice>
              <mc:Fallback>
                <p:oleObj name="Equation" r:id="rId11" imgW="1041120" imgH="52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0220" y="3429000"/>
                        <a:ext cx="10418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93" name="Object 29"/>
          <p:cNvGraphicFramePr>
            <a:graphicFrameLocks noChangeAspect="1"/>
          </p:cNvGraphicFramePr>
          <p:nvPr/>
        </p:nvGraphicFramePr>
        <p:xfrm>
          <a:off x="3924300" y="4868863"/>
          <a:ext cx="16251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2" name="Equation" r:id="rId13" imgW="1625400" imgH="444240" progId="Equation.DSMT4">
                  <p:embed/>
                </p:oleObj>
              </mc:Choice>
              <mc:Fallback>
                <p:oleObj name="Equation" r:id="rId13" imgW="16254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868863"/>
                        <a:ext cx="1625112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94" name="Object 30"/>
          <p:cNvGraphicFramePr>
            <a:graphicFrameLocks noChangeAspect="1"/>
          </p:cNvGraphicFramePr>
          <p:nvPr/>
        </p:nvGraphicFramePr>
        <p:xfrm>
          <a:off x="4787412" y="2636838"/>
          <a:ext cx="77518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3" name="Equation" r:id="rId15" imgW="774360" imgH="444240" progId="Equation.DSMT4">
                  <p:embed/>
                </p:oleObj>
              </mc:Choice>
              <mc:Fallback>
                <p:oleObj name="Equation" r:id="rId15" imgW="7743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412" y="2636838"/>
                        <a:ext cx="775188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9295" name="Group 31"/>
          <p:cNvGrpSpPr>
            <a:grpSpLocks/>
          </p:cNvGrpSpPr>
          <p:nvPr/>
        </p:nvGrpSpPr>
        <p:grpSpPr bwMode="auto">
          <a:xfrm>
            <a:off x="971551" y="4024315"/>
            <a:ext cx="1238250" cy="701675"/>
            <a:chOff x="612" y="2535"/>
            <a:chExt cx="780" cy="442"/>
          </a:xfrm>
        </p:grpSpPr>
        <p:sp>
          <p:nvSpPr>
            <p:cNvPr id="139296" name="Line 32"/>
            <p:cNvSpPr>
              <a:spLocks noChangeShapeType="1"/>
            </p:cNvSpPr>
            <p:nvPr/>
          </p:nvSpPr>
          <p:spPr bwMode="auto">
            <a:xfrm flipH="1">
              <a:off x="1189" y="2535"/>
              <a:ext cx="203" cy="4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ru-RU" sz="4800">
                <a:solidFill>
                  <a:srgbClr val="555C48"/>
                </a:solidFill>
              </a:endParaRPr>
            </a:p>
          </p:txBody>
        </p:sp>
        <p:sp>
          <p:nvSpPr>
            <p:cNvPr id="139297" name="Line 33"/>
            <p:cNvSpPr>
              <a:spLocks noChangeShapeType="1"/>
            </p:cNvSpPr>
            <p:nvPr/>
          </p:nvSpPr>
          <p:spPr bwMode="auto">
            <a:xfrm flipH="1">
              <a:off x="634" y="2977"/>
              <a:ext cx="55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ru-RU" sz="4800">
                <a:solidFill>
                  <a:srgbClr val="555C48"/>
                </a:solidFill>
              </a:endParaRPr>
            </a:p>
          </p:txBody>
        </p:sp>
        <p:graphicFrame>
          <p:nvGraphicFramePr>
            <p:cNvPr id="139298" name="Object 34"/>
            <p:cNvGraphicFramePr>
              <a:graphicFrameLocks noChangeAspect="1"/>
            </p:cNvGraphicFramePr>
            <p:nvPr/>
          </p:nvGraphicFramePr>
          <p:xfrm>
            <a:off x="612" y="2614"/>
            <a:ext cx="43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844" name="Equation" r:id="rId17" imgW="685800" imgH="444240" progId="Equation.DSMT4">
                    <p:embed/>
                  </p:oleObj>
                </mc:Choice>
                <mc:Fallback>
                  <p:oleObj name="Equation" r:id="rId17" imgW="685800" imgH="4442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2614"/>
                          <a:ext cx="432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9299" name="Object 35"/>
          <p:cNvGraphicFramePr>
            <a:graphicFrameLocks noChangeAspect="1"/>
          </p:cNvGraphicFramePr>
          <p:nvPr/>
        </p:nvGraphicFramePr>
        <p:xfrm>
          <a:off x="2107224" y="5211763"/>
          <a:ext cx="5964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5" name="Equation" r:id="rId19" imgW="596880" imgH="622080" progId="Equation.DSMT4">
                  <p:embed/>
                </p:oleObj>
              </mc:Choice>
              <mc:Fallback>
                <p:oleObj name="Equation" r:id="rId19" imgW="59688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7224" y="5211763"/>
                        <a:ext cx="596412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00" name="Object 36"/>
          <p:cNvGraphicFramePr>
            <a:graphicFrameLocks noChangeAspect="1"/>
          </p:cNvGraphicFramePr>
          <p:nvPr/>
        </p:nvGraphicFramePr>
        <p:xfrm>
          <a:off x="2842846" y="2636838"/>
          <a:ext cx="470389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6" name="Equation" r:id="rId21" imgW="469800" imgH="444240" progId="Equation.DSMT4">
                  <p:embed/>
                </p:oleObj>
              </mc:Choice>
              <mc:Fallback>
                <p:oleObj name="Equation" r:id="rId21" imgW="4698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2846" y="2636838"/>
                        <a:ext cx="470389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01" name="Object 37"/>
          <p:cNvGraphicFramePr>
            <a:graphicFrameLocks noChangeAspect="1"/>
          </p:cNvGraphicFramePr>
          <p:nvPr/>
        </p:nvGraphicFramePr>
        <p:xfrm>
          <a:off x="4067909" y="5661025"/>
          <a:ext cx="31652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7" name="Equation" r:id="rId23" imgW="317160" imgH="444240" progId="Equation.DSMT4">
                  <p:embed/>
                </p:oleObj>
              </mc:Choice>
              <mc:Fallback>
                <p:oleObj name="Equation" r:id="rId23" imgW="3171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09" y="5661025"/>
                        <a:ext cx="31652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302" name="Line 38"/>
          <p:cNvSpPr>
            <a:spLocks noChangeShapeType="1"/>
          </p:cNvSpPr>
          <p:nvPr/>
        </p:nvSpPr>
        <p:spPr bwMode="auto">
          <a:xfrm flipV="1">
            <a:off x="4426929" y="3213100"/>
            <a:ext cx="1786303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ru-RU" sz="4800">
              <a:solidFill>
                <a:srgbClr val="555C48"/>
              </a:solidFill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572595"/>
              </p:ext>
            </p:extLst>
          </p:nvPr>
        </p:nvGraphicFramePr>
        <p:xfrm>
          <a:off x="4932040" y="3751266"/>
          <a:ext cx="3994260" cy="729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8" name="Equation" r:id="rId25" imgW="7531100" imgH="1549400" progId="Equation.DSMT4">
                  <p:embed/>
                </p:oleObj>
              </mc:Choice>
              <mc:Fallback>
                <p:oleObj name="Equation" r:id="rId25" imgW="7531100" imgH="154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751266"/>
                        <a:ext cx="3994260" cy="7299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10332"/>
              </p:ext>
            </p:extLst>
          </p:nvPr>
        </p:nvGraphicFramePr>
        <p:xfrm>
          <a:off x="5981962" y="6122370"/>
          <a:ext cx="282733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9" name="Equation" r:id="rId27" imgW="2451100" imgH="609600" progId="Equation.DSMT4">
                  <p:embed/>
                </p:oleObj>
              </mc:Choice>
              <mc:Fallback>
                <p:oleObj name="Equation" r:id="rId27" imgW="24511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962" y="6122370"/>
                        <a:ext cx="2827337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1376804"/>
      </p:ext>
    </p:extLst>
  </p:cSld>
  <p:clrMapOvr>
    <a:masterClrMapping/>
  </p:clrMapOvr>
  <p:transition>
    <p:cover dir="r"/>
    <p:sndAc>
      <p:stSnd>
        <p:snd r:embed="rId4" name="HARPU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9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9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9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9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9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9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3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13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9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9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13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39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39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500"/>
                                        <p:tgtEl>
                                          <p:spTgt spid="13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9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9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 autoUpdateAnimBg="0"/>
      <p:bldP spid="139272" grpId="0" animBg="1"/>
      <p:bldP spid="139273" grpId="0" animBg="1"/>
      <p:bldP spid="139274" grpId="0" animBg="1"/>
      <p:bldP spid="139275" grpId="0" animBg="1"/>
      <p:bldP spid="139276" grpId="0" animBg="1"/>
      <p:bldP spid="139277" grpId="0" animBg="1"/>
      <p:bldP spid="139278" grpId="0" animBg="1"/>
      <p:bldP spid="139279" grpId="0" animBg="1"/>
      <p:bldP spid="139280" grpId="0" animBg="1"/>
      <p:bldP spid="139281" grpId="0" animBg="1"/>
      <p:bldP spid="139282" grpId="0" autoUpdateAnimBg="0"/>
      <p:bldP spid="139283" grpId="0" animBg="1"/>
      <p:bldP spid="139284" grpId="0" animBg="1"/>
      <p:bldP spid="139285" grpId="0" autoUpdateAnimBg="0"/>
      <p:bldP spid="139286" grpId="0" animBg="1"/>
      <p:bldP spid="139287" grpId="0" animBg="1"/>
      <p:bldP spid="139288" grpId="0" autoUpdateAnimBg="0"/>
      <p:bldP spid="1393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C8CE-ADA1-4B54-8FEE-B1B2AA3FC637}" type="slidenum">
              <a:rPr lang="ru-RU">
                <a:solidFill>
                  <a:srgbClr val="2A3D7A"/>
                </a:solidFill>
              </a:rPr>
              <a:pPr/>
              <a:t>11</a:t>
            </a:fld>
            <a:endParaRPr lang="ru-RU" sz="1400">
              <a:solidFill>
                <a:srgbClr val="2A3D7A"/>
              </a:solidFill>
            </a:endParaRPr>
          </a:p>
        </p:txBody>
      </p:sp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378071" y="307975"/>
            <a:ext cx="8390792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 b="1" i="1">
                <a:solidFill>
                  <a:srgbClr val="5B5249"/>
                </a:solidFill>
                <a:latin typeface="Comic Sans MS" pitchFamily="66" charset="0"/>
              </a:rPr>
              <a:t> Схема замещения трансформатора без индуктивной связи:</a:t>
            </a: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378071" y="5697541"/>
            <a:ext cx="8392258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 b="1" i="1">
                <a:solidFill>
                  <a:srgbClr val="5B5249"/>
                </a:solidFill>
                <a:latin typeface="Comic Sans MS" pitchFamily="66" charset="0"/>
              </a:rPr>
              <a:t>              - ток намагничивания</a:t>
            </a:r>
          </a:p>
        </p:txBody>
      </p:sp>
      <p:graphicFrame>
        <p:nvGraphicFramePr>
          <p:cNvPr id="144388" name="Object 4"/>
          <p:cNvGraphicFramePr>
            <a:graphicFrameLocks noChangeAspect="1"/>
          </p:cNvGraphicFramePr>
          <p:nvPr/>
        </p:nvGraphicFramePr>
        <p:xfrm>
          <a:off x="826478" y="1916116"/>
          <a:ext cx="7417777" cy="345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2" name="Visio" r:id="rId3" imgW="3385526" imgH="1616822" progId="Visio.Drawing.6">
                  <p:embed/>
                </p:oleObj>
              </mc:Choice>
              <mc:Fallback>
                <p:oleObj name="Visio" r:id="rId3" imgW="3385526" imgH="161682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478" y="1916116"/>
                        <a:ext cx="7417777" cy="345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89" name="Object 5"/>
          <p:cNvGraphicFramePr>
            <a:graphicFrameLocks noChangeAspect="1"/>
          </p:cNvGraphicFramePr>
          <p:nvPr/>
        </p:nvGraphicFramePr>
        <p:xfrm>
          <a:off x="611066" y="5734050"/>
          <a:ext cx="233728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3" name="Equation" r:id="rId5" imgW="2336760" imgH="583920" progId="Equation.DSMT4">
                  <p:embed/>
                </p:oleObj>
              </mc:Choice>
              <mc:Fallback>
                <p:oleObj name="Equation" r:id="rId5" imgW="233676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066" y="5734050"/>
                        <a:ext cx="2337288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71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>
                <a:solidFill>
                  <a:srgbClr val="FF3300"/>
                </a:solidFill>
              </a:rPr>
              <a:t>Принципиальная схема многовиткового трансформатора тока и схема замещения</a:t>
            </a:r>
          </a:p>
        </p:txBody>
      </p:sp>
      <p:graphicFrame>
        <p:nvGraphicFramePr>
          <p:cNvPr id="7171" name="Object 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822825" y="1989138"/>
          <a:ext cx="4321175" cy="218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1" name="Visio" r:id="rId3" imgW="2568279" imgH="1296868" progId="Visio.Drawing.11">
                  <p:embed/>
                </p:oleObj>
              </mc:Choice>
              <mc:Fallback>
                <p:oleObj name="Visio" r:id="rId3" imgW="2568279" imgH="129686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2825" y="1989138"/>
                        <a:ext cx="4321175" cy="218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9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64902831"/>
              </p:ext>
            </p:extLst>
          </p:nvPr>
        </p:nvGraphicFramePr>
        <p:xfrm>
          <a:off x="0" y="4508500"/>
          <a:ext cx="25130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2" name="Equation" r:id="rId5" imgW="1122966" imgH="305613" progId="Equation.DSMT4">
                  <p:embed/>
                </p:oleObj>
              </mc:Choice>
              <mc:Fallback>
                <p:oleObj name="Equation" r:id="rId5" imgW="1122966" imgH="305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08500"/>
                        <a:ext cx="25130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4" name="Picture 4" descr="Схема ТА 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16113"/>
            <a:ext cx="4427538" cy="2338387"/>
          </a:xfrm>
          <a:noFill/>
        </p:spPr>
      </p:pic>
      <p:graphicFrame>
        <p:nvGraphicFramePr>
          <p:cNvPr id="7175" name="Object 11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435500241"/>
              </p:ext>
            </p:extLst>
          </p:nvPr>
        </p:nvGraphicFramePr>
        <p:xfrm>
          <a:off x="0" y="5354638"/>
          <a:ext cx="30241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3" name="Equation" r:id="rId8" imgW="1097280" imgH="331261" progId="Equation.DSMT4">
                  <p:embed/>
                </p:oleObj>
              </mc:Choice>
              <mc:Fallback>
                <p:oleObj name="Equation" r:id="rId8" imgW="1097280" imgH="33126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54638"/>
                        <a:ext cx="302418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509120"/>
            <a:ext cx="269307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732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381250"/>
            <a:ext cx="855345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Погрешности ТТ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27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ТТ с погрешностями 0,2-0,3 предназначены для работы в условиях нормального  режима, т.е. для значений токов, мало отличающихся от номинальных параметров.</a:t>
            </a:r>
          </a:p>
          <a:p>
            <a:r>
              <a:rPr lang="ru-RU" dirty="0" smtClean="0"/>
              <a:t>ТТ, питающие устройства РЗ, работают в условиях, резко отличающихся от номинальных, что приводит к увеличению их погрешностей.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1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При больших величинах первичного тока, характеристика из-за свойств стали меняет свои параметры нелинейно.</a:t>
            </a:r>
          </a:p>
          <a:p>
            <a:r>
              <a:rPr lang="ru-RU" dirty="0" smtClean="0"/>
              <a:t>Для ТТ допустимая погрешность составляет 10% в условиях работы защиты</a:t>
            </a:r>
          </a:p>
          <a:p>
            <a:r>
              <a:rPr lang="ru-RU" dirty="0" smtClean="0"/>
              <a:t>ТТ   предназначенные для РЗ имеют специальную маркировку  - Р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24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Повышенная погрешность в режиме КЗ</a:t>
            </a:r>
          </a:p>
          <a:p>
            <a:r>
              <a:rPr lang="ru-RU" dirty="0" smtClean="0"/>
              <a:t>Большие габариты и вес.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Основными недостатками электромагнитных трансформаторов являются:</a:t>
            </a:r>
            <a:br>
              <a:rPr lang="ru-RU" sz="32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9627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Порядок выбора трансформаторов тока</a:t>
            </a:r>
            <a:endParaRPr lang="ru-RU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84784"/>
            <a:ext cx="852805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96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604250" cy="330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60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28850"/>
            <a:ext cx="85725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39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484784"/>
            <a:ext cx="862408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85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Схемы включения трансформаторов тока и токовых реле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1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"/>
            <a:ext cx="7272808" cy="689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5661248"/>
            <a:ext cx="79208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516216" y="908720"/>
            <a:ext cx="93610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8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783234"/>
              </p:ext>
            </p:extLst>
          </p:nvPr>
        </p:nvGraphicFramePr>
        <p:xfrm>
          <a:off x="611560" y="332656"/>
          <a:ext cx="7937956" cy="5832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4" name="Visio" r:id="rId3" imgW="4536937" imgH="3334176" progId="Visio.Drawing.11">
                  <p:embed/>
                </p:oleObj>
              </mc:Choice>
              <mc:Fallback>
                <p:oleObj name="Visio" r:id="rId3" imgW="4536937" imgH="3334176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332656"/>
                        <a:ext cx="7937956" cy="5832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1472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76517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Рассмотрим поведение ИО  при различных видах замыканий:</a:t>
            </a:r>
          </a:p>
          <a:p>
            <a:r>
              <a:rPr lang="ru-RU" dirty="0" smtClean="0"/>
              <a:t>3-х ф. КЗ – токи повреждения протекают в каждой из фаз, через реле КА1, КА2,КА3. Через КА4 – ток =0.</a:t>
            </a:r>
          </a:p>
          <a:p>
            <a:r>
              <a:rPr lang="ru-RU" dirty="0" smtClean="0"/>
              <a:t>2-х ф КЗ – сработает 2 реле, 3-е – не сработает, в нулевом проводе сумма токов равна 0.</a:t>
            </a:r>
          </a:p>
          <a:p>
            <a:r>
              <a:rPr lang="ru-RU" dirty="0" smtClean="0"/>
              <a:t>1ф КЗ – сработает реле повреждённой фазы.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0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Схема полной звезды реагирует на все виды замыканий.</a:t>
            </a:r>
          </a:p>
          <a:p>
            <a:r>
              <a:rPr lang="ru-RU" dirty="0" smtClean="0"/>
              <a:t>2. Схема одинакова чувствительна ко всем видам повреждений.</a:t>
            </a:r>
          </a:p>
          <a:p>
            <a:r>
              <a:rPr lang="ru-RU" dirty="0" smtClean="0"/>
              <a:t>3. Схема отличается надежностью, так как при любом замыкании срабатывают, по крайней мере, два реле.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Выводы: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20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неполной звезды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589240"/>
            <a:ext cx="856895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Схемы соединения трансформаторов тока и реле:</a:t>
            </a:r>
          </a:p>
          <a:p>
            <a:r>
              <a:rPr lang="ru-RU" dirty="0" smtClean="0"/>
              <a:t>а) в неполную звезду</a:t>
            </a:r>
            <a:endParaRPr lang="ru-RU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5328592" cy="3963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87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932770"/>
              </p:ext>
            </p:extLst>
          </p:nvPr>
        </p:nvGraphicFramePr>
        <p:xfrm>
          <a:off x="611560" y="404664"/>
          <a:ext cx="7416824" cy="5818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1" name="Visio" r:id="rId3" imgW="4249731" imgH="3334176" progId="Visio.Drawing.11">
                  <p:embed/>
                </p:oleObj>
              </mc:Choice>
              <mc:Fallback>
                <p:oleObj name="Visio" r:id="rId3" imgW="4249731" imgH="3334176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404664"/>
                        <a:ext cx="7416824" cy="58182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8393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052513"/>
            <a:ext cx="8229600" cy="4525962"/>
          </a:xfrm>
        </p:spPr>
        <p:txBody>
          <a:bodyPr>
            <a:normAutofit/>
          </a:bodyPr>
          <a:lstStyle/>
          <a:p>
            <a:r>
              <a:rPr lang="ru-RU" dirty="0" smtClean="0"/>
              <a:t>1.Схема неполной звезды реагирует на все виды междуфазных замыканий.</a:t>
            </a:r>
          </a:p>
          <a:p>
            <a:r>
              <a:rPr lang="ru-RU" dirty="0" smtClean="0"/>
              <a:t>2. Схема достаточна надежна – при любом междуфазном замыкании срабатывают, по крайней мере, два реле.</a:t>
            </a:r>
          </a:p>
          <a:p>
            <a:r>
              <a:rPr lang="ru-RU" dirty="0" smtClean="0"/>
              <a:t>3. Для ликвидации однофазных замыканий требуется установка дополнительной защиты.</a:t>
            </a:r>
          </a:p>
          <a:p>
            <a:r>
              <a:rPr lang="ru-RU" dirty="0" smtClean="0"/>
              <a:t>Такой способ соединения является основным для защит в сетях 6-35кВ.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5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Включение на разность токов двух фаз (схема «восьмёрки»)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56792"/>
            <a:ext cx="4752528" cy="40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36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261313"/>
              </p:ext>
            </p:extLst>
          </p:nvPr>
        </p:nvGraphicFramePr>
        <p:xfrm>
          <a:off x="611560" y="548679"/>
          <a:ext cx="7272808" cy="5730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3" name="Visio" r:id="rId3" imgW="4230498" imgH="3334176" progId="Visio.Drawing.11">
                  <p:embed/>
                </p:oleObj>
              </mc:Choice>
              <mc:Fallback>
                <p:oleObj name="Visio" r:id="rId3" imgW="4230498" imgH="3334176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548679"/>
                        <a:ext cx="7272808" cy="573091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239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052513"/>
            <a:ext cx="8229600" cy="4525962"/>
          </a:xfrm>
        </p:spPr>
        <p:txBody>
          <a:bodyPr/>
          <a:lstStyle/>
          <a:p>
            <a:r>
              <a:rPr lang="ru-RU" dirty="0" smtClean="0"/>
              <a:t>1.Схема неполной звезды реагирует на все виды междуфазных замыканий.</a:t>
            </a:r>
          </a:p>
          <a:p>
            <a:r>
              <a:rPr lang="ru-RU" dirty="0" smtClean="0"/>
              <a:t>2. Схема отличается сравнительно невысокой надежностью , т.к. содержит только один измерительный орган. Находит применении в электроснабжении промышленных предприятий для упрощения защит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50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3-х ф. КЗ - реле не сработает.</a:t>
            </a:r>
          </a:p>
          <a:p>
            <a:r>
              <a:rPr lang="ru-RU" sz="1800" dirty="0" smtClean="0"/>
              <a:t>2-х фазном КЗ, например,  фаз А и В-реле не сработает.</a:t>
            </a:r>
          </a:p>
          <a:p>
            <a:r>
              <a:rPr lang="ru-RU" sz="1800" dirty="0" smtClean="0"/>
              <a:t>1ф КЗ  например, фазы А на землю – реле сработает.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Схема включения трансформаторов тока и реле в фильтр токов нулевой последовательности</a:t>
            </a:r>
            <a:endParaRPr lang="ru-RU" sz="3600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8077200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7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980668"/>
              </p:ext>
            </p:extLst>
          </p:nvPr>
        </p:nvGraphicFramePr>
        <p:xfrm>
          <a:off x="395536" y="548680"/>
          <a:ext cx="7848872" cy="5384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6" name="Visio" r:id="rId3" imgW="4859800" imgH="3334176" progId="Visio.Drawing.11">
                  <p:embed/>
                </p:oleObj>
              </mc:Choice>
              <mc:Fallback>
                <p:oleObj name="Visio" r:id="rId3" imgW="4859800" imgH="3334176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548680"/>
                        <a:ext cx="7848872" cy="53847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05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7992888" cy="659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2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674"/>
            <a:ext cx="6912768" cy="678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03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10975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889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1.Схема работает только при замыканиях на землю.</a:t>
            </a:r>
          </a:p>
          <a:p>
            <a:r>
              <a:rPr lang="ru-RU" dirty="0" smtClean="0"/>
              <a:t>2.Схема находит применение для защиты от замыканий на землю в сетях с </a:t>
            </a:r>
            <a:r>
              <a:rPr lang="ru-RU" dirty="0" err="1" smtClean="0"/>
              <a:t>глухозаземленной</a:t>
            </a:r>
            <a:r>
              <a:rPr lang="ru-RU" dirty="0" smtClean="0"/>
              <a:t> </a:t>
            </a:r>
            <a:r>
              <a:rPr lang="ru-RU" dirty="0" err="1" smtClean="0"/>
              <a:t>нейтралью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44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009900"/>
                </a:solidFill>
              </a:rPr>
              <a:t>Название (несколько букв)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</a:rPr>
              <a:t>Т</a:t>
            </a:r>
            <a:r>
              <a:rPr lang="ru-RU" dirty="0" smtClean="0"/>
              <a:t> – трансформатор тока,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</a:rPr>
              <a:t>П</a:t>
            </a:r>
            <a:r>
              <a:rPr lang="ru-RU" dirty="0" smtClean="0"/>
              <a:t> – проходной или для установки на плоских шинах,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</a:rPr>
              <a:t>Ш</a:t>
            </a:r>
            <a:r>
              <a:rPr lang="ru-RU" dirty="0" smtClean="0"/>
              <a:t> – шинный,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</a:rPr>
              <a:t>У</a:t>
            </a:r>
            <a:r>
              <a:rPr lang="ru-RU" dirty="0" smtClean="0"/>
              <a:t> – усиленный,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</a:rPr>
              <a:t>О</a:t>
            </a:r>
            <a:r>
              <a:rPr lang="ru-RU" dirty="0" smtClean="0"/>
              <a:t> – одновитковый или опорный,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</a:rPr>
              <a:t>К</a:t>
            </a:r>
            <a:r>
              <a:rPr lang="ru-RU" dirty="0" smtClean="0"/>
              <a:t> – катушечный,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Структура условного обозначения трансформаторов тока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404813"/>
            <a:ext cx="8229600" cy="59769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М</a:t>
            </a:r>
            <a:r>
              <a:rPr lang="ru-RU" smtClean="0"/>
              <a:t> – модернизированный,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В</a:t>
            </a:r>
            <a:r>
              <a:rPr lang="ru-RU" smtClean="0"/>
              <a:t> - втулочный или встроенный в выключатель,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Б </a:t>
            </a:r>
            <a:r>
              <a:rPr lang="ru-RU" smtClean="0"/>
              <a:t>– быстронасыщающийся,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Ф</a:t>
            </a:r>
            <a:r>
              <a:rPr lang="ru-RU" smtClean="0"/>
              <a:t> – фарфоровоф изоляция между первичной и вторичной обмотками,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Д</a:t>
            </a:r>
            <a:r>
              <a:rPr lang="ru-RU" smtClean="0"/>
              <a:t> – имеет сердечник в специальном исполнении для дифференциальной защиты,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З</a:t>
            </a:r>
            <a:r>
              <a:rPr lang="ru-RU" smtClean="0"/>
              <a:t> - имеет сердечник в специальном исполнении для защиты от замыканий на землю,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Р</a:t>
            </a:r>
            <a:r>
              <a:rPr lang="ru-RU" smtClean="0"/>
              <a:t> – разъемный сердечник,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Л</a:t>
            </a:r>
            <a:r>
              <a:rPr lang="ru-RU" smtClean="0"/>
              <a:t> – с изоляцией из литой синтетической смолы,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Н</a:t>
            </a:r>
            <a:r>
              <a:rPr lang="ru-RU" smtClean="0"/>
              <a:t> – низковольтный,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3300"/>
                </a:solidFill>
              </a:rPr>
              <a:t>НП</a:t>
            </a:r>
            <a:r>
              <a:rPr lang="ru-RU" smtClean="0"/>
              <a:t> – нулевая последовательность.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009900"/>
                </a:solidFill>
              </a:rPr>
              <a:t>Класс напряжения (цифра), кВ.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009900"/>
                </a:solidFill>
              </a:rPr>
              <a:t>Класс точности и число обмоток</a:t>
            </a:r>
            <a:r>
              <a:rPr lang="ru-RU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Пишется через дробь. Например </a:t>
            </a:r>
            <a:r>
              <a:rPr lang="ru-RU" smtClean="0">
                <a:solidFill>
                  <a:srgbClr val="FF3300"/>
                </a:solidFill>
              </a:rPr>
              <a:t>0,5/Д</a:t>
            </a:r>
            <a:r>
              <a:rPr lang="ru-RU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Это означает, что вторичных обмоток две: одна класса точности 0,5, вторая для дифференциальной защиты.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38" name="Object 154"/>
          <p:cNvGraphicFramePr>
            <a:graphicFrameLocks noGrp="1" noChangeAspect="1"/>
          </p:cNvGraphicFramePr>
          <p:nvPr>
            <p:ph idx="1"/>
          </p:nvPr>
        </p:nvGraphicFramePr>
        <p:xfrm>
          <a:off x="4235450" y="3624263"/>
          <a:ext cx="673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1" name="Equation" r:id="rId3" imgW="672808" imgH="241195" progId="Equation.DSMT4">
                  <p:embed/>
                </p:oleObj>
              </mc:Choice>
              <mc:Fallback>
                <p:oleObj name="Equation" r:id="rId3" imgW="672808" imgH="241195" progId="Equation.DSMT4">
                  <p:embed/>
                  <p:pic>
                    <p:nvPicPr>
                      <p:cNvPr id="0" name="Object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5450" y="3624263"/>
                        <a:ext cx="6731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FF"/>
                </a:solidFill>
              </a:rPr>
              <a:t>Основные показатели измерительных ТА и ТV в статических режимах</a:t>
            </a: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5651500" y="2468563"/>
          <a:ext cx="2325688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2" name="Equation" r:id="rId5" imgW="1257120" imgH="253800" progId="Equation.DSMT4">
                  <p:embed/>
                </p:oleObj>
              </mc:Choice>
              <mc:Fallback>
                <p:oleObj name="Equation" r:id="rId5" imgW="125712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2468563"/>
                        <a:ext cx="2325688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10"/>
          <p:cNvSpPr>
            <a:spLocks noChangeArrowheads="1"/>
          </p:cNvSpPr>
          <p:nvPr/>
        </p:nvSpPr>
        <p:spPr bwMode="auto">
          <a:xfrm>
            <a:off x="1263650" y="1617663"/>
            <a:ext cx="22066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8197" name="Rectangle 12"/>
          <p:cNvSpPr>
            <a:spLocks noChangeArrowheads="1"/>
          </p:cNvSpPr>
          <p:nvPr/>
        </p:nvSpPr>
        <p:spPr bwMode="auto">
          <a:xfrm>
            <a:off x="1263650" y="1617663"/>
            <a:ext cx="22066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38058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667401"/>
              </p:ext>
            </p:extLst>
          </p:nvPr>
        </p:nvGraphicFramePr>
        <p:xfrm>
          <a:off x="1115616" y="1484784"/>
          <a:ext cx="6618287" cy="5538789"/>
        </p:xfrm>
        <a:graphic>
          <a:graphicData uri="http://schemas.openxmlformats.org/drawingml/2006/table">
            <a:tbl>
              <a:tblPr/>
              <a:tblGrid>
                <a:gridCol w="2205037"/>
                <a:gridCol w="2206625"/>
                <a:gridCol w="2206625"/>
              </a:tblGrid>
              <a:tr h="75573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Трансформатор тока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Трансформатор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напряжения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73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трансформации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73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Нагрузка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14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Номинальная мощность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73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Погрешность по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амплитуде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73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Погрешность по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углу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95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Предельная кратность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_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32" name="Rectangle 145"/>
          <p:cNvSpPr>
            <a:spLocks noChangeArrowheads="1"/>
          </p:cNvSpPr>
          <p:nvPr/>
        </p:nvSpPr>
        <p:spPr bwMode="auto">
          <a:xfrm>
            <a:off x="4479925" y="293370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graphicFrame>
        <p:nvGraphicFramePr>
          <p:cNvPr id="8233" name="Object 144"/>
          <p:cNvGraphicFramePr>
            <a:graphicFrameLocks noChangeAspect="1"/>
          </p:cNvGraphicFramePr>
          <p:nvPr/>
        </p:nvGraphicFramePr>
        <p:xfrm>
          <a:off x="3924300" y="3213100"/>
          <a:ext cx="12969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3" name="Equation" r:id="rId7" imgW="672808" imgH="241195" progId="Equation.DSMT4">
                  <p:embed/>
                </p:oleObj>
              </mc:Choice>
              <mc:Fallback>
                <p:oleObj name="Equation" r:id="rId7" imgW="672808" imgH="241195" progId="Equation.DSMT4">
                  <p:embed/>
                  <p:pic>
                    <p:nvPicPr>
                      <p:cNvPr id="0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213100"/>
                        <a:ext cx="12969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4" name="Rectangle 151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35" name="Object 150"/>
          <p:cNvGraphicFramePr>
            <a:graphicFrameLocks noChangeAspect="1"/>
          </p:cNvGraphicFramePr>
          <p:nvPr/>
        </p:nvGraphicFramePr>
        <p:xfrm>
          <a:off x="4167188" y="3860800"/>
          <a:ext cx="773112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4" name="Equation" r:id="rId8" imgW="330120" imgH="241200" progId="Equation.DSMT4">
                  <p:embed/>
                </p:oleObj>
              </mc:Choice>
              <mc:Fallback>
                <p:oleObj name="Equation" r:id="rId8" imgW="330120" imgH="241200" progId="Equation.DSMT4">
                  <p:embed/>
                  <p:pic>
                    <p:nvPicPr>
                      <p:cNvPr id="0" name="Object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188" y="3860800"/>
                        <a:ext cx="773112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6" name="Rectangle 153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37" name="Object 152"/>
          <p:cNvGraphicFramePr>
            <a:graphicFrameLocks noChangeAspect="1"/>
          </p:cNvGraphicFramePr>
          <p:nvPr/>
        </p:nvGraphicFramePr>
        <p:xfrm>
          <a:off x="6477000" y="3860800"/>
          <a:ext cx="6921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5" name="Equation" r:id="rId10" imgW="330120" imgH="241200" progId="Equation.DSMT4">
                  <p:embed/>
                </p:oleObj>
              </mc:Choice>
              <mc:Fallback>
                <p:oleObj name="Equation" r:id="rId10" imgW="330120" imgH="241200" progId="Equation.DSMT4">
                  <p:embed/>
                  <p:pic>
                    <p:nvPicPr>
                      <p:cNvPr id="0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860800"/>
                        <a:ext cx="69215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9" name="Rectangle 157"/>
          <p:cNvSpPr>
            <a:spLocks noChangeArrowheads="1"/>
          </p:cNvSpPr>
          <p:nvPr/>
        </p:nvSpPr>
        <p:spPr bwMode="auto">
          <a:xfrm>
            <a:off x="0" y="3081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40" name="Object 156"/>
          <p:cNvGraphicFramePr>
            <a:graphicFrameLocks noChangeAspect="1"/>
          </p:cNvGraphicFramePr>
          <p:nvPr/>
        </p:nvGraphicFramePr>
        <p:xfrm>
          <a:off x="3522663" y="4518025"/>
          <a:ext cx="19558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6" name="Equation" r:id="rId12" imgW="1206360" imgH="469800" progId="Equation.DSMT4">
                  <p:embed/>
                </p:oleObj>
              </mc:Choice>
              <mc:Fallback>
                <p:oleObj name="Equation" r:id="rId12" imgW="1206360" imgH="469800" progId="Equation.DSMT4">
                  <p:embed/>
                  <p:pic>
                    <p:nvPicPr>
                      <p:cNvPr id="0" name="Object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2663" y="4518025"/>
                        <a:ext cx="19558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1" name="Rectangle 159"/>
          <p:cNvSpPr>
            <a:spLocks noChangeArrowheads="1"/>
          </p:cNvSpPr>
          <p:nvPr/>
        </p:nvSpPr>
        <p:spPr bwMode="auto">
          <a:xfrm>
            <a:off x="0" y="3081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42" name="Object 158"/>
          <p:cNvGraphicFramePr>
            <a:graphicFrameLocks noChangeAspect="1"/>
          </p:cNvGraphicFramePr>
          <p:nvPr/>
        </p:nvGraphicFramePr>
        <p:xfrm>
          <a:off x="5703888" y="4446588"/>
          <a:ext cx="2128837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7" name="Equation" r:id="rId14" imgW="1295280" imgH="469800" progId="Equation.DSMT4">
                  <p:embed/>
                </p:oleObj>
              </mc:Choice>
              <mc:Fallback>
                <p:oleObj name="Equation" r:id="rId14" imgW="1295280" imgH="469800" progId="Equation.DSMT4">
                  <p:embed/>
                  <p:pic>
                    <p:nvPicPr>
                      <p:cNvPr id="0" name="Object 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888" y="4446588"/>
                        <a:ext cx="2128837" cy="750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3" name="Rectangle 163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44" name="Object 162"/>
          <p:cNvGraphicFramePr>
            <a:graphicFrameLocks noChangeAspect="1"/>
          </p:cNvGraphicFramePr>
          <p:nvPr/>
        </p:nvGraphicFramePr>
        <p:xfrm>
          <a:off x="3924300" y="5373688"/>
          <a:ext cx="12096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8" name="Equation" r:id="rId16" imgW="812447" imgH="241195" progId="Equation.DSMT4">
                  <p:embed/>
                </p:oleObj>
              </mc:Choice>
              <mc:Fallback>
                <p:oleObj name="Equation" r:id="rId16" imgW="812447" imgH="241195" progId="Equation.DSMT4">
                  <p:embed/>
                  <p:pic>
                    <p:nvPicPr>
                      <p:cNvPr id="0" name="Object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373688"/>
                        <a:ext cx="1209675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5" name="Rectangle 165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46" name="Object 164"/>
          <p:cNvGraphicFramePr>
            <a:graphicFrameLocks noChangeAspect="1"/>
          </p:cNvGraphicFramePr>
          <p:nvPr/>
        </p:nvGraphicFramePr>
        <p:xfrm>
          <a:off x="6084888" y="5373688"/>
          <a:ext cx="13525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9" name="Equation" r:id="rId18" imgW="914400" imgH="241300" progId="Equation.DSMT4">
                  <p:embed/>
                </p:oleObj>
              </mc:Choice>
              <mc:Fallback>
                <p:oleObj name="Equation" r:id="rId18" imgW="914400" imgH="241300" progId="Equation.DSMT4">
                  <p:embed/>
                  <p:pic>
                    <p:nvPicPr>
                      <p:cNvPr id="0" name="Object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5373688"/>
                        <a:ext cx="135255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7" name="Rectangle 167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48" name="Object 166"/>
          <p:cNvGraphicFramePr>
            <a:graphicFrameLocks noChangeAspect="1"/>
          </p:cNvGraphicFramePr>
          <p:nvPr/>
        </p:nvGraphicFramePr>
        <p:xfrm>
          <a:off x="3635375" y="6165850"/>
          <a:ext cx="15621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0" name="Equation" r:id="rId20" imgW="1041120" imgH="241200" progId="Equation.DSMT4">
                  <p:embed/>
                </p:oleObj>
              </mc:Choice>
              <mc:Fallback>
                <p:oleObj name="Equation" r:id="rId20" imgW="1041120" imgH="241200" progId="Equation.DSMT4">
                  <p:embed/>
                  <p:pic>
                    <p:nvPicPr>
                      <p:cNvPr id="0" name="Object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6165850"/>
                        <a:ext cx="15621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49" name="Object 5"/>
          <p:cNvGraphicFramePr>
            <a:graphicFrameLocks noChangeAspect="1"/>
          </p:cNvGraphicFramePr>
          <p:nvPr/>
        </p:nvGraphicFramePr>
        <p:xfrm>
          <a:off x="3470275" y="2420938"/>
          <a:ext cx="21097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1" name="Equation" r:id="rId22" imgW="1155600" imgH="253800" progId="Equation.DSMT4">
                  <p:embed/>
                </p:oleObj>
              </mc:Choice>
              <mc:Fallback>
                <p:oleObj name="Equation" r:id="rId22" imgW="115560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0275" y="2420938"/>
                        <a:ext cx="21097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692150"/>
            <a:ext cx="8229600" cy="5689600"/>
          </a:xfrm>
        </p:spPr>
        <p:txBody>
          <a:bodyPr>
            <a:normAutofit fontScale="92500"/>
          </a:bodyPr>
          <a:lstStyle/>
          <a:p>
            <a:pPr eaLnBrk="1" hangingPunct="1">
              <a:buFontTx/>
              <a:buNone/>
            </a:pPr>
            <a:r>
              <a:rPr lang="ru-RU" sz="2800" b="1" smtClean="0">
                <a:solidFill>
                  <a:srgbClr val="0000FF"/>
                </a:solidFill>
              </a:rPr>
              <a:t>Предельная кратность тока</a:t>
            </a:r>
            <a:r>
              <a:rPr lang="ru-RU" sz="2800" smtClean="0"/>
              <a:t> – параметр ТТ, характеризующий границу </a:t>
            </a:r>
            <a:r>
              <a:rPr lang="en-US" sz="2800" smtClean="0"/>
              <a:t>I</a:t>
            </a:r>
            <a:r>
              <a:rPr lang="en-US" sz="2800" baseline="-25000" smtClean="0"/>
              <a:t>1max</a:t>
            </a:r>
            <a:r>
              <a:rPr lang="ru-RU" sz="2800" smtClean="0"/>
              <a:t> диапазона токов, при которых погрешность ТТ не превосходит заданного значения </a:t>
            </a:r>
            <a:r>
              <a:rPr lang="en-US" sz="2800" smtClean="0"/>
              <a:t>n%</a:t>
            </a:r>
            <a:r>
              <a:rPr lang="ru-RU" sz="2800" smtClean="0"/>
              <a:t>.</a:t>
            </a:r>
          </a:p>
          <a:p>
            <a:pPr eaLnBrk="1" hangingPunct="1">
              <a:buFontTx/>
              <a:buNone/>
            </a:pPr>
            <a:r>
              <a:rPr lang="ru-RU" sz="2800" smtClean="0"/>
              <a:t>Например, значение </a:t>
            </a:r>
            <a:r>
              <a:rPr lang="en-US" sz="2800" b="1" smtClean="0">
                <a:solidFill>
                  <a:srgbClr val="0000FF"/>
                </a:solidFill>
              </a:rPr>
              <a:t>k</a:t>
            </a:r>
            <a:r>
              <a:rPr lang="ru-RU" sz="2800" b="1" baseline="-25000" smtClean="0">
                <a:solidFill>
                  <a:srgbClr val="0000FF"/>
                </a:solidFill>
              </a:rPr>
              <a:t>П</a:t>
            </a:r>
            <a:r>
              <a:rPr lang="ru-RU" sz="2800" b="1" smtClean="0">
                <a:solidFill>
                  <a:srgbClr val="0000FF"/>
                </a:solidFill>
              </a:rPr>
              <a:t> =20</a:t>
            </a:r>
            <a:r>
              <a:rPr lang="ru-RU" sz="2800" smtClean="0"/>
              <a:t> и </a:t>
            </a:r>
            <a:r>
              <a:rPr lang="en-US" sz="2800" b="1" smtClean="0">
                <a:solidFill>
                  <a:srgbClr val="0000FF"/>
                </a:solidFill>
              </a:rPr>
              <a:t>n = 10%</a:t>
            </a:r>
            <a:r>
              <a:rPr lang="ru-RU" sz="2800" smtClean="0"/>
              <a:t> означает, что при нагрузке, не превышающей номинальную, погрешность </a:t>
            </a:r>
            <a:r>
              <a:rPr lang="en-US" sz="2800" smtClean="0"/>
              <a:t>F</a:t>
            </a:r>
            <a:r>
              <a:rPr lang="ru-RU" sz="2800" smtClean="0"/>
              <a:t>% с учетом нелинейности характеристики намагничивания ТТ не превышает 10% в диапазоне первичных токов </a:t>
            </a:r>
            <a:r>
              <a:rPr lang="en-US" sz="2800" smtClean="0"/>
              <a:t>I</a:t>
            </a:r>
            <a:r>
              <a:rPr lang="en-US" sz="2800" baseline="-25000" smtClean="0"/>
              <a:t>1</a:t>
            </a:r>
            <a:r>
              <a:rPr lang="ru-RU" sz="2800" smtClean="0"/>
              <a:t> </a:t>
            </a:r>
            <a:r>
              <a:rPr lang="en-US" sz="2800" smtClean="0"/>
              <a:t>&lt; 20I</a:t>
            </a:r>
            <a:r>
              <a:rPr lang="ru-RU" sz="2800" baseline="-25000" smtClean="0"/>
              <a:t>ном</a:t>
            </a:r>
            <a:r>
              <a:rPr lang="en-US" sz="2800" smtClean="0"/>
              <a:t>.</a:t>
            </a:r>
            <a:endParaRPr lang="ru-RU" sz="2800" smtClean="0"/>
          </a:p>
          <a:p>
            <a:pPr eaLnBrk="1" hangingPunct="1">
              <a:buFontTx/>
              <a:buNone/>
            </a:pPr>
            <a:r>
              <a:rPr lang="ru-RU" sz="2800" smtClean="0"/>
              <a:t>Обозначение ТТ </a:t>
            </a:r>
            <a:r>
              <a:rPr lang="ru-RU" sz="2800" b="1" smtClean="0">
                <a:solidFill>
                  <a:srgbClr val="FF3300"/>
                </a:solidFill>
              </a:rPr>
              <a:t>5Р30</a:t>
            </a:r>
            <a:r>
              <a:rPr lang="ru-RU" sz="2800" smtClean="0"/>
              <a:t> означает, что погрешность ТТ при  токах, меньших 3</a:t>
            </a:r>
            <a:r>
              <a:rPr lang="en-US" sz="2800" smtClean="0"/>
              <a:t>0I</a:t>
            </a:r>
            <a:r>
              <a:rPr lang="ru-RU" sz="2800" baseline="-25000" smtClean="0"/>
              <a:t>ном</a:t>
            </a:r>
            <a:r>
              <a:rPr lang="ru-RU" sz="2800" smtClean="0"/>
              <a:t>, не превышает 5%.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>
                <a:solidFill>
                  <a:srgbClr val="0033CC"/>
                </a:solidFill>
              </a:rPr>
              <a:t>Особенности функционирования ТА в динамических режимах и режимах насыщения</a:t>
            </a:r>
          </a:p>
        </p:txBody>
      </p:sp>
      <p:graphicFrame>
        <p:nvGraphicFramePr>
          <p:cNvPr id="10243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0" y="3284538"/>
          <a:ext cx="3671888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7" name="Equation" r:id="rId3" imgW="1892300" imgH="457200" progId="Equation.DSMT4">
                  <p:embed/>
                </p:oleObj>
              </mc:Choice>
              <mc:Fallback>
                <p:oleObj name="Equation" r:id="rId3" imgW="1892300" imgH="457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284538"/>
                        <a:ext cx="3671888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932363" y="4797425"/>
          <a:ext cx="26638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8" name="Equation" r:id="rId5" imgW="1282700" imgH="495300" progId="Equation.DSMT4">
                  <p:embed/>
                </p:oleObj>
              </mc:Choice>
              <mc:Fallback>
                <p:oleObj name="Equation" r:id="rId5" imgW="1282700" imgH="495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797425"/>
                        <a:ext cx="2663825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68313" y="1196975"/>
          <a:ext cx="3436937" cy="554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9" name="Visio" r:id="rId7" imgW="3281348" imgH="5293676" progId="Visio.Drawing.11">
                  <p:embed/>
                </p:oleObj>
              </mc:Choice>
              <mc:Fallback>
                <p:oleObj name="Visio" r:id="rId7" imgW="3281348" imgH="5293676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196975"/>
                        <a:ext cx="3436937" cy="554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4427538" y="1628775"/>
            <a:ext cx="4537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/>
              <a:t>Неискаженная передача </a:t>
            </a:r>
          </a:p>
          <a:p>
            <a:r>
              <a:rPr lang="ru-RU" sz="2400"/>
              <a:t>первичного тока осуществляется </a:t>
            </a:r>
          </a:p>
          <a:p>
            <a:r>
              <a:rPr lang="ru-RU" sz="2400"/>
              <a:t>при </a:t>
            </a:r>
            <a:r>
              <a:rPr lang="ru-RU" sz="2400" i="1"/>
              <a:t>В</a:t>
            </a:r>
            <a:r>
              <a:rPr lang="en-US" sz="2400" i="1"/>
              <a:t>&lt;Bs</a:t>
            </a:r>
            <a:r>
              <a:rPr lang="ru-RU" sz="2400" i="1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Конструкция ТПЛ</a:t>
            </a:r>
          </a:p>
        </p:txBody>
      </p:sp>
      <p:pic>
        <p:nvPicPr>
          <p:cNvPr id="11267" name="Picture 3" descr="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2592387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Схема ТА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557338"/>
            <a:ext cx="557847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284663" y="4078288"/>
            <a:ext cx="352266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/>
              <a:t>1- выход первичный,</a:t>
            </a:r>
          </a:p>
          <a:p>
            <a:r>
              <a:rPr lang="ru-RU" b="1"/>
              <a:t>2 – эпоксидная литая изоляция,</a:t>
            </a:r>
          </a:p>
          <a:p>
            <a:r>
              <a:rPr lang="ru-RU" b="1"/>
              <a:t>3 – выводы вторичной обмотки.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79388" y="3644900"/>
            <a:ext cx="3419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/>
              <a:t>Проходной трансформатор тока ТПЛ-20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chemeClr val="accent2"/>
                </a:solidFill>
              </a:rPr>
              <a:t>Проходные трансформаторы тока ТПЛ</a:t>
            </a:r>
            <a:r>
              <a:rPr lang="ru-RU" sz="4000" smtClean="0"/>
              <a:t> 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539750" y="4005263"/>
            <a:ext cx="799306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3600"/>
              <a:t>Предназначены для установки в КРУ на класс напряжения до 35 кВ.</a:t>
            </a:r>
          </a:p>
        </p:txBody>
      </p:sp>
      <p:pic>
        <p:nvPicPr>
          <p:cNvPr id="12292" name="Picture 5" descr="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44675"/>
            <a:ext cx="2592388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chemeClr val="accent2"/>
                </a:solidFill>
              </a:rPr>
              <a:t>Проходные трансформаторы тока ТПОЛ</a:t>
            </a: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3348038" y="2133600"/>
            <a:ext cx="53657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400" b="1"/>
              <a:t>Трансформаторы служат для измерения тока, питания устройств релейной защиты в угольных и сланцевых шахтах, опасных по газу и пыли.</a:t>
            </a:r>
          </a:p>
          <a:p>
            <a:r>
              <a:rPr lang="ru-RU" sz="2400" b="1"/>
              <a:t>Встраиваются в РУ до 10 кВ и токопроводы.</a:t>
            </a:r>
          </a:p>
        </p:txBody>
      </p:sp>
      <p:pic>
        <p:nvPicPr>
          <p:cNvPr id="13316" name="Picture 5" descr="Трансформаторы тока  ТПОЛ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16113"/>
            <a:ext cx="23876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chemeClr val="accent2"/>
                </a:solidFill>
              </a:rPr>
              <a:t>Шинные трансформаторы тока ТШЛ</a:t>
            </a:r>
            <a:r>
              <a:rPr lang="ru-RU" sz="4000" smtClean="0"/>
              <a:t> 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95288" y="3573463"/>
            <a:ext cx="889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800"/>
              <a:t>Применяются для встраивания в закрытые шинопроводы и комплектные РУ с круглой шиной.</a:t>
            </a:r>
            <a:br>
              <a:rPr lang="ru-RU" sz="2800"/>
            </a:br>
            <a:r>
              <a:rPr lang="ru-RU" sz="2800"/>
              <a:t/>
            </a:r>
            <a:br>
              <a:rPr lang="ru-RU" sz="2800"/>
            </a:br>
            <a:endParaRPr lang="ru-RU" sz="2800"/>
          </a:p>
        </p:txBody>
      </p:sp>
      <p:pic>
        <p:nvPicPr>
          <p:cNvPr id="14340" name="Picture 6" descr="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2592387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000" b="1" smtClean="0">
                <a:solidFill>
                  <a:schemeClr val="accent2"/>
                </a:solidFill>
              </a:rPr>
              <a:t>Трансформатор тока ТШЛ-20</a:t>
            </a:r>
          </a:p>
        </p:txBody>
      </p:sp>
      <p:pic>
        <p:nvPicPr>
          <p:cNvPr id="15363" name="Picture 4" descr="ТА ТШ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96975"/>
            <a:ext cx="5472113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7" descr="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2592388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179388" y="4797425"/>
            <a:ext cx="532923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1 – магнитопровод класса 0,5,</a:t>
            </a:r>
          </a:p>
          <a:p>
            <a:r>
              <a:rPr lang="ru-RU" b="1"/>
              <a:t>2 – магнитопровод класса Р</a:t>
            </a:r>
          </a:p>
          <a:p>
            <a:r>
              <a:rPr lang="ru-RU" b="1"/>
              <a:t>3 – литой эпоксидный блок,</a:t>
            </a:r>
          </a:p>
          <a:p>
            <a:r>
              <a:rPr lang="ru-RU" b="1"/>
              <a:t>4 – корпус,</a:t>
            </a:r>
          </a:p>
          <a:p>
            <a:r>
              <a:rPr lang="ru-RU" b="1"/>
              <a:t>5 – коробка выводов вторичных обмоток,</a:t>
            </a:r>
          </a:p>
          <a:p>
            <a:r>
              <a:rPr lang="ru-RU" b="1"/>
              <a:t>6 – токоведущая шина.</a:t>
            </a:r>
          </a:p>
        </p:txBody>
      </p:sp>
      <p:sp>
        <p:nvSpPr>
          <p:cNvPr id="15366" name="Rectangle 9"/>
          <p:cNvSpPr>
            <a:spLocks noChangeArrowheads="1"/>
          </p:cNvSpPr>
          <p:nvPr/>
        </p:nvSpPr>
        <p:spPr bwMode="auto">
          <a:xfrm>
            <a:off x="1042988" y="3284538"/>
            <a:ext cx="12906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solidFill>
                  <a:schemeClr val="tx2"/>
                </a:solidFill>
              </a:rPr>
              <a:t>ТШЛ-10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b="1" smtClean="0">
                <a:solidFill>
                  <a:srgbClr val="005AA8"/>
                </a:solidFill>
              </a:rPr>
              <a:t>Трансформаторы тока ТЗРЛ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4356100" y="2281238"/>
            <a:ext cx="4392613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400" b="1"/>
              <a:t>П</a:t>
            </a:r>
            <a:r>
              <a:rPr lang="ru-RU" sz="2400" b="1">
                <a:cs typeface="Times New Roman" pitchFamily="18" charset="0"/>
              </a:rPr>
              <a:t>редназначен для питания схем релейной защиты от замыкания на землю отдельных жил трехфазного кабеля</a:t>
            </a:r>
            <a:r>
              <a:rPr lang="ru-RU" sz="2400" b="1"/>
              <a:t>.</a:t>
            </a:r>
          </a:p>
          <a:p>
            <a:r>
              <a:rPr lang="ru-RU" sz="2400" b="1">
                <a:cs typeface="Times New Roman" pitchFamily="18" charset="0"/>
              </a:rPr>
              <a:t>Трансформатор устанавливается на кабель.</a:t>
            </a:r>
          </a:p>
          <a:p>
            <a:pPr eaLnBrk="0" hangingPunct="0"/>
            <a:endParaRPr lang="ru-RU" sz="2400" b="1"/>
          </a:p>
        </p:txBody>
      </p:sp>
      <p:pic>
        <p:nvPicPr>
          <p:cNvPr id="16388" name="Picture 6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3603625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1331913" y="5661025"/>
            <a:ext cx="1568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5AA8"/>
                </a:solidFill>
              </a:rPr>
              <a:t>ТЗРЛ-200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b="1" smtClean="0">
                <a:solidFill>
                  <a:srgbClr val="005AA8"/>
                </a:solidFill>
              </a:rPr>
              <a:t>Трансформаторы тока ТЗЛК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356100" y="2463800"/>
            <a:ext cx="4392613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400" b="1"/>
              <a:t>П</a:t>
            </a:r>
            <a:r>
              <a:rPr lang="ru-RU" sz="2400" b="1">
                <a:cs typeface="Times New Roman" pitchFamily="18" charset="0"/>
              </a:rPr>
              <a:t>редназначен для питания схем релейной защиты от замыкания на землю отдельных жил трехфазного кабеля</a:t>
            </a:r>
            <a:r>
              <a:rPr lang="ru-RU" sz="2400" b="1"/>
              <a:t>.</a:t>
            </a:r>
          </a:p>
          <a:p>
            <a:r>
              <a:rPr lang="ru-RU" sz="2400" b="1"/>
              <a:t>У</a:t>
            </a:r>
            <a:r>
              <a:rPr lang="ru-RU" sz="2400" b="1">
                <a:cs typeface="Times New Roman" pitchFamily="18" charset="0"/>
              </a:rPr>
              <a:t>станавливается на кабель.</a:t>
            </a:r>
          </a:p>
          <a:p>
            <a:pPr eaLnBrk="0" hangingPunct="0"/>
            <a:endParaRPr lang="ru-RU" sz="2400" b="1"/>
          </a:p>
        </p:txBody>
      </p:sp>
      <p:pic>
        <p:nvPicPr>
          <p:cNvPr id="17412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331913" y="5157788"/>
            <a:ext cx="1457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5AA8"/>
                </a:solidFill>
              </a:rPr>
              <a:t>ТЗЛК-0.5</a:t>
            </a:r>
          </a:p>
        </p:txBody>
      </p:sp>
      <p:pic>
        <p:nvPicPr>
          <p:cNvPr id="17414" name="Picture 7" descr="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00213"/>
            <a:ext cx="2878137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b="1" smtClean="0">
                <a:solidFill>
                  <a:srgbClr val="005AA8"/>
                </a:solidFill>
              </a:rPr>
              <a:t>Трансформаторы тока ТЗЛМ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356100" y="1700213"/>
            <a:ext cx="4392613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400" b="1"/>
              <a:t>П</a:t>
            </a:r>
            <a:r>
              <a:rPr lang="ru-RU" sz="2400" b="1">
                <a:cs typeface="Times New Roman" pitchFamily="18" charset="0"/>
              </a:rPr>
              <a:t>редназначен для питания схем релейной защиты от замыкания на землю отдельных жил трехфазного кабеля</a:t>
            </a:r>
            <a:r>
              <a:rPr lang="ru-RU" sz="2400" b="1"/>
              <a:t>.</a:t>
            </a:r>
          </a:p>
          <a:p>
            <a:r>
              <a:rPr lang="ru-RU" sz="2400" b="1"/>
              <a:t>У</a:t>
            </a:r>
            <a:r>
              <a:rPr lang="ru-RU" sz="2400" b="1">
                <a:cs typeface="Times New Roman" pitchFamily="18" charset="0"/>
              </a:rPr>
              <a:t>станавливается на кабель</a:t>
            </a:r>
            <a:r>
              <a:rPr lang="ru-RU" sz="2400" b="1"/>
              <a:t> диаметром до 100 мм</a:t>
            </a:r>
            <a:r>
              <a:rPr lang="ru-RU" sz="2400" b="1">
                <a:cs typeface="Times New Roman" pitchFamily="18" charset="0"/>
              </a:rPr>
              <a:t>.</a:t>
            </a:r>
          </a:p>
          <a:p>
            <a:pPr eaLnBrk="0" hangingPunct="0"/>
            <a:endParaRPr lang="ru-RU" sz="2400" b="1"/>
          </a:p>
        </p:txBody>
      </p:sp>
      <p:pic>
        <p:nvPicPr>
          <p:cNvPr id="18436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331913" y="4437063"/>
            <a:ext cx="1571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5AA8"/>
                </a:solidFill>
              </a:rPr>
              <a:t>ТЗЛМ-1-1</a:t>
            </a:r>
          </a:p>
        </p:txBody>
      </p:sp>
      <p:pic>
        <p:nvPicPr>
          <p:cNvPr id="18438" name="Picture 7" descr="11466452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20938"/>
            <a:ext cx="266382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>
                <a:solidFill>
                  <a:schemeClr val="accent2"/>
                </a:solidFill>
              </a:rPr>
              <a:t>ВСТРОЕННЫЕ В МАСЛЯНЫЙ ВЫКЛЮЧАТЕЛЬ ТРАНСФОРМАТОРЫ ТОКА</a:t>
            </a:r>
          </a:p>
        </p:txBody>
      </p:sp>
      <p:pic>
        <p:nvPicPr>
          <p:cNvPr id="19459" name="Picture 5" descr="11466499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2376487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C3E4EB"/>
              </a:clrFrom>
              <a:clrTo>
                <a:srgbClr val="C3E4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2738"/>
            <a:ext cx="3290887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1042988" y="981075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ТВ</a:t>
            </a:r>
          </a:p>
        </p:txBody>
      </p:sp>
      <p:pic>
        <p:nvPicPr>
          <p:cNvPr id="19462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7" b="3053"/>
          <a:stretch>
            <a:fillRect/>
          </a:stretch>
        </p:blipFill>
        <p:spPr bwMode="auto">
          <a:xfrm>
            <a:off x="6443663" y="1412875"/>
            <a:ext cx="25368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6092825"/>
            <a:ext cx="5957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Выключатель масляный баковый С-35М-630-10У1</a:t>
            </a:r>
            <a:r>
              <a:rPr lang="ru-RU"/>
              <a:t> </a:t>
            </a:r>
          </a:p>
        </p:txBody>
      </p:sp>
      <p:sp>
        <p:nvSpPr>
          <p:cNvPr id="19464" name="Rectangle 11"/>
          <p:cNvSpPr>
            <a:spLocks noChangeArrowheads="1"/>
          </p:cNvSpPr>
          <p:nvPr/>
        </p:nvSpPr>
        <p:spPr bwMode="auto">
          <a:xfrm>
            <a:off x="3492500" y="1989138"/>
            <a:ext cx="3294063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800000"/>
                </a:solidFill>
              </a:rPr>
              <a:t>1 - высоковольтный ввод</a:t>
            </a:r>
          </a:p>
          <a:p>
            <a:r>
              <a:rPr lang="ru-RU" b="1">
                <a:solidFill>
                  <a:srgbClr val="800000"/>
                </a:solidFill>
              </a:rPr>
              <a:t>2 - крышка выключателя</a:t>
            </a:r>
          </a:p>
          <a:p>
            <a:r>
              <a:rPr lang="ru-RU" b="1">
                <a:solidFill>
                  <a:srgbClr val="800000"/>
                </a:solidFill>
              </a:rPr>
              <a:t>3 – трансформаторы тока</a:t>
            </a:r>
          </a:p>
          <a:p>
            <a:r>
              <a:rPr lang="ru-RU" b="1">
                <a:solidFill>
                  <a:srgbClr val="800000"/>
                </a:solidFill>
              </a:rPr>
              <a:t>4 – изолирующая штанга</a:t>
            </a:r>
          </a:p>
          <a:p>
            <a:r>
              <a:rPr lang="ru-RU" b="1">
                <a:solidFill>
                  <a:srgbClr val="800000"/>
                </a:solidFill>
              </a:rPr>
              <a:t>5 - стальной бак</a:t>
            </a:r>
          </a:p>
          <a:p>
            <a:r>
              <a:rPr lang="ru-RU" b="1">
                <a:solidFill>
                  <a:srgbClr val="800000"/>
                </a:solidFill>
              </a:rPr>
              <a:t>6 - дугогасительные камеры</a:t>
            </a:r>
          </a:p>
          <a:p>
            <a:r>
              <a:rPr lang="ru-RU" b="1">
                <a:solidFill>
                  <a:srgbClr val="800000"/>
                </a:solidFill>
              </a:rPr>
              <a:t>7 – траверса</a:t>
            </a:r>
          </a:p>
          <a:p>
            <a:r>
              <a:rPr lang="ru-RU" b="1">
                <a:solidFill>
                  <a:srgbClr val="800000"/>
                </a:solidFill>
              </a:rPr>
              <a:t>8 – внутрибаковая изоляция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b="1" smtClean="0">
                <a:solidFill>
                  <a:schemeClr val="accent2"/>
                </a:solidFill>
              </a:rPr>
              <a:t>Трансформатор тока ТФЗМ</a:t>
            </a:r>
          </a:p>
        </p:txBody>
      </p:sp>
      <p:pic>
        <p:nvPicPr>
          <p:cNvPr id="20483" name="Picture 9" descr="tran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8413"/>
            <a:ext cx="292576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10"/>
          <p:cNvSpPr>
            <a:spLocks noChangeArrowheads="1"/>
          </p:cNvSpPr>
          <p:nvPr/>
        </p:nvSpPr>
        <p:spPr bwMode="auto">
          <a:xfrm>
            <a:off x="1258888" y="5876925"/>
            <a:ext cx="1484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/>
              <a:t>ТФЗМ 110Б </a:t>
            </a:r>
          </a:p>
        </p:txBody>
      </p:sp>
      <p:pic>
        <p:nvPicPr>
          <p:cNvPr id="20485" name="Picture 11" descr="ТА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268413"/>
            <a:ext cx="443547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b="1" smtClean="0">
                <a:solidFill>
                  <a:schemeClr val="accent2"/>
                </a:solidFill>
              </a:rPr>
              <a:t>Трансформатор тока ТФЗМ</a:t>
            </a:r>
          </a:p>
        </p:txBody>
      </p:sp>
      <p:pic>
        <p:nvPicPr>
          <p:cNvPr id="21507" name="Picture 4" descr="ТА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412875"/>
            <a:ext cx="4435475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79388" y="1341438"/>
            <a:ext cx="4392612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1 – маслорасширитель,</a:t>
            </a:r>
          </a:p>
          <a:p>
            <a:r>
              <a:rPr lang="ru-RU" b="1"/>
              <a:t>2 – переключатель вторичной обмотки,</a:t>
            </a:r>
          </a:p>
          <a:p>
            <a:r>
              <a:rPr lang="ru-RU" b="1"/>
              <a:t>3 – ввод Л2,</a:t>
            </a:r>
          </a:p>
          <a:p>
            <a:r>
              <a:rPr lang="ru-RU" b="1"/>
              <a:t>4 – крышка,</a:t>
            </a:r>
          </a:p>
          <a:p>
            <a:r>
              <a:rPr lang="ru-RU" b="1"/>
              <a:t>5 – влагопоглотитель,</a:t>
            </a:r>
          </a:p>
          <a:p>
            <a:r>
              <a:rPr lang="ru-RU" b="1"/>
              <a:t>6 – ввод Л1,</a:t>
            </a:r>
          </a:p>
          <a:p>
            <a:r>
              <a:rPr lang="ru-RU" b="1"/>
              <a:t>7 – маслоуказатель,</a:t>
            </a:r>
          </a:p>
          <a:p>
            <a:r>
              <a:rPr lang="ru-RU" b="1"/>
              <a:t>8 – первичная обмотка,</a:t>
            </a:r>
          </a:p>
          <a:p>
            <a:r>
              <a:rPr lang="ru-RU" b="1"/>
              <a:t>9 – фарфоровая покрышка,</a:t>
            </a:r>
          </a:p>
          <a:p>
            <a:r>
              <a:rPr lang="ru-RU" b="1"/>
              <a:t>10 – магнитопровод с вторичной обмоткой,</a:t>
            </a:r>
          </a:p>
          <a:p>
            <a:r>
              <a:rPr lang="ru-RU" b="1"/>
              <a:t>11 – масло,</a:t>
            </a:r>
          </a:p>
          <a:p>
            <a:r>
              <a:rPr lang="ru-RU" b="1"/>
              <a:t>12 – коробка выводов вторичных обмоток,</a:t>
            </a:r>
          </a:p>
          <a:p>
            <a:r>
              <a:rPr lang="ru-RU" b="1"/>
              <a:t>13 – цоколь,</a:t>
            </a:r>
          </a:p>
          <a:p>
            <a:r>
              <a:rPr lang="en-US" b="1"/>
              <a:t>I</a:t>
            </a:r>
            <a:r>
              <a:rPr lang="ru-RU" b="1"/>
              <a:t> – положение переключателя при последовательном соединении обмоток,</a:t>
            </a:r>
          </a:p>
          <a:p>
            <a:r>
              <a:rPr lang="en-US" b="1"/>
              <a:t>II</a:t>
            </a:r>
            <a:r>
              <a:rPr lang="ru-RU" b="1"/>
              <a:t> – положение переключателя при паралельном соединении обмоток.</a:t>
            </a:r>
          </a:p>
          <a:p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Общий вид"/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2825909"/>
            <a:ext cx="685800" cy="1836420"/>
          </a:xfrm>
          <a:noFill/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Общий вид измерительного трансформатора тока ТФРМ 330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solidFill>
                  <a:srgbClr val="FF3300"/>
                </a:solidFill>
              </a:rPr>
              <a:t>Оптико-электронные </a:t>
            </a:r>
            <a:br>
              <a:rPr lang="ru-RU" sz="4000" smtClean="0">
                <a:solidFill>
                  <a:srgbClr val="FF3300"/>
                </a:solidFill>
              </a:rPr>
            </a:br>
            <a:r>
              <a:rPr lang="ru-RU" sz="4000" smtClean="0">
                <a:solidFill>
                  <a:srgbClr val="FF3300"/>
                </a:solidFill>
              </a:rPr>
              <a:t>измерительные трансформаторы</a:t>
            </a:r>
          </a:p>
        </p:txBody>
      </p:sp>
      <p:pic>
        <p:nvPicPr>
          <p:cNvPr id="23555" name="Picture 4" descr="ТА оптоэлек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12875"/>
            <a:ext cx="3830638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0" y="1196975"/>
            <a:ext cx="4572000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а -  структурная схема</a:t>
            </a:r>
          </a:p>
          <a:p>
            <a:r>
              <a:rPr lang="ru-RU" b="1"/>
              <a:t>1 – первичный преобразователь,</a:t>
            </a:r>
          </a:p>
          <a:p>
            <a:r>
              <a:rPr lang="ru-RU" b="1"/>
              <a:t>2 – светодиод,</a:t>
            </a:r>
          </a:p>
          <a:p>
            <a:r>
              <a:rPr lang="ru-RU" b="1"/>
              <a:t>3 – оптическая система,</a:t>
            </a:r>
          </a:p>
          <a:p>
            <a:r>
              <a:rPr lang="ru-RU" b="1"/>
              <a:t>4 – световод,</a:t>
            </a:r>
          </a:p>
          <a:p>
            <a:r>
              <a:rPr lang="ru-RU" b="1"/>
              <a:t>5 – фоточувствительный прибор,</a:t>
            </a:r>
          </a:p>
          <a:p>
            <a:r>
              <a:rPr lang="ru-RU" b="1"/>
              <a:t>6 – усилитель,</a:t>
            </a:r>
          </a:p>
          <a:p>
            <a:r>
              <a:rPr lang="ru-RU" b="1"/>
              <a:t>7 – измерительный прибор.</a:t>
            </a:r>
          </a:p>
          <a:p>
            <a:r>
              <a:rPr lang="ru-RU" b="1"/>
              <a:t>б – функциональная схема ТА</a:t>
            </a:r>
          </a:p>
          <a:p>
            <a:r>
              <a:rPr lang="ru-RU" b="1"/>
              <a:t>1 – головка ВН,</a:t>
            </a:r>
          </a:p>
          <a:p>
            <a:r>
              <a:rPr lang="ru-RU" b="1"/>
              <a:t>2 – токопровод измеряемого тока,</a:t>
            </a:r>
          </a:p>
          <a:p>
            <a:r>
              <a:rPr lang="ru-RU" b="1"/>
              <a:t>3 – поляризатор,</a:t>
            </a:r>
          </a:p>
          <a:p>
            <a:r>
              <a:rPr lang="ru-RU" b="1"/>
              <a:t>4 – кварц,</a:t>
            </a:r>
          </a:p>
          <a:p>
            <a:r>
              <a:rPr lang="ru-RU" b="1"/>
              <a:t>5 – анализатор,</a:t>
            </a:r>
          </a:p>
          <a:p>
            <a:r>
              <a:rPr lang="ru-RU" b="1"/>
              <a:t>6 – изолирующая колонка,</a:t>
            </a:r>
          </a:p>
          <a:p>
            <a:r>
              <a:rPr lang="ru-RU" b="1"/>
              <a:t>7 – световоды,</a:t>
            </a:r>
          </a:p>
          <a:p>
            <a:r>
              <a:rPr lang="ru-RU" b="1"/>
              <a:t>8 – источник света,</a:t>
            </a:r>
          </a:p>
          <a:p>
            <a:r>
              <a:rPr lang="ru-RU" b="1"/>
              <a:t>9 – фотоприемники,</a:t>
            </a:r>
          </a:p>
          <a:p>
            <a:r>
              <a:rPr lang="ru-RU" b="1"/>
              <a:t>10 – основание,</a:t>
            </a:r>
          </a:p>
          <a:p>
            <a:r>
              <a:rPr lang="ru-RU" b="1"/>
              <a:t>11 – усилитель.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827088" y="1989138"/>
            <a:ext cx="763428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FF3300"/>
                </a:solidFill>
              </a:rPr>
              <a:t>Трансформаторы напряжения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692275" y="1989138"/>
            <a:ext cx="5111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Основные типы трансформаторов напряжения</a:t>
            </a:r>
            <a:r>
              <a:rPr lang="ru-RU" sz="16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95288" y="620713"/>
            <a:ext cx="835183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1400" b="1" dirty="0">
                <a:solidFill>
                  <a:srgbClr val="800000"/>
                </a:solidFill>
              </a:rPr>
              <a:t>      Трансформаторы напряжения предназначены для понижения высокого напряжения до значения 100 или   В, необходимого для питания измерительных приборов и защитных устройств, цепей автоматики и сигнализации.</a:t>
            </a:r>
          </a:p>
          <a:p>
            <a:pPr algn="just"/>
            <a:r>
              <a:rPr lang="ru-RU" sz="1400" b="1" dirty="0">
                <a:solidFill>
                  <a:srgbClr val="800000"/>
                </a:solidFill>
              </a:rPr>
              <a:t>       По конструкции различают трехфазные и однофазные трансформаторы напряжения. Трехфазные применяются на напряжения до 10 </a:t>
            </a:r>
            <a:r>
              <a:rPr lang="ru-RU" sz="1400" b="1" dirty="0" err="1">
                <a:solidFill>
                  <a:srgbClr val="800000"/>
                </a:solidFill>
              </a:rPr>
              <a:t>кВ</a:t>
            </a:r>
            <a:r>
              <a:rPr lang="ru-RU" sz="1400" b="1" dirty="0">
                <a:solidFill>
                  <a:srgbClr val="800000"/>
                </a:solidFill>
              </a:rPr>
              <a:t>, однофазные – на любые напряжения до 1150 </a:t>
            </a:r>
            <a:r>
              <a:rPr lang="ru-RU" sz="1400" b="1" dirty="0" err="1">
                <a:solidFill>
                  <a:srgbClr val="800000"/>
                </a:solidFill>
              </a:rPr>
              <a:t>кВ.</a:t>
            </a:r>
            <a:r>
              <a:rPr lang="ru-RU" sz="1400" b="1" dirty="0">
                <a:solidFill>
                  <a:srgbClr val="800000"/>
                </a:solidFill>
              </a:rPr>
              <a:t> </a:t>
            </a:r>
          </a:p>
        </p:txBody>
      </p:sp>
      <p:graphicFrame>
        <p:nvGraphicFramePr>
          <p:cNvPr id="26628" name="Group 4"/>
          <p:cNvGraphicFramePr>
            <a:graphicFrameLocks noGrp="1"/>
          </p:cNvGraphicFramePr>
          <p:nvPr>
            <p:ph/>
          </p:nvPr>
        </p:nvGraphicFramePr>
        <p:xfrm>
          <a:off x="468313" y="2420938"/>
          <a:ext cx="8280400" cy="3609978"/>
        </p:xfrm>
        <a:graphic>
          <a:graphicData uri="http://schemas.openxmlformats.org/drawingml/2006/table">
            <a:tbl>
              <a:tblPr/>
              <a:tblGrid>
                <a:gridCol w="935037"/>
                <a:gridCol w="7345363"/>
              </a:tblGrid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НОС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трансформатор напряжения однофазный, сухой;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НОСК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трансформатор напряжения однофазный, сухой, для комплектных распределительных устройств;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НТС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трансформатор напряжения трехфазный, с естественным охлаждением;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НОМ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трансформатор напряжения однофазный, масляный;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ЗНОМ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с заземленным выводом первичной обмотки, трансформатор напряжения однофазный, масляный;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НТМК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трансформатор напряжения трехфазный, масляный, с компенсирующей обмоткой для уменьшения угловой погрешности;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НТМИ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трансформатор напряжения трехфазный, масляный, с дополнительной вторичной обмоткой (для контроля изоляции сети);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ЗНОЛ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с заземленным выводом первичной обмотки, трансформатор напряжения однофазный, с литой изоляцией;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НКФ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– трансформатор напряжения каскадный в фарфоровой покрышке.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защиты от коротких замыканий во все незаземленные вторичные цепи трансформаторов напряжения устанавливаются предохранители или автоматические выключатели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32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185896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b="1" smtClean="0">
                <a:solidFill>
                  <a:srgbClr val="FF3300"/>
                </a:solidFill>
              </a:rPr>
              <a:t>Схема включения трансформатора напряжения</a:t>
            </a:r>
          </a:p>
        </p:txBody>
      </p:sp>
      <p:pic>
        <p:nvPicPr>
          <p:cNvPr id="26627" name="Picture 5" descr="ТV схе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916113"/>
            <a:ext cx="4491037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185896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b="1" smtClean="0">
                <a:solidFill>
                  <a:srgbClr val="FF3300"/>
                </a:solidFill>
              </a:rPr>
              <a:t>Схемы соединения обмоток трансформаторов напряжения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0371"/>
            <a:ext cx="5688632" cy="520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Погрешности трансформаторов напряжения </a:t>
            </a:r>
            <a:endParaRPr lang="ru-RU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2081213"/>
            <a:ext cx="82677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862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1.Трансформаторы тока и напряжения предназначены для преобразования первичной информации о токе и напряжении в величины, удобные для измерений и безопасные для обслуживающего персонала. </a:t>
            </a:r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smtClean="0"/>
              <a:t>Нормальными режимами работы для трансформаторов тока является режим </a:t>
            </a:r>
            <a:r>
              <a:rPr lang="ru-RU" dirty="0"/>
              <a:t>короткого замыкания</a:t>
            </a:r>
            <a:r>
              <a:rPr lang="ru-RU" dirty="0" smtClean="0"/>
              <a:t>, а для трансформаторов напряжения-режим холостого хода.</a:t>
            </a:r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smtClean="0"/>
              <a:t>Трансформаторы тока, предназначенные для питания схем релейной защиты, работают в условиях больших кратностей первичного тока, что приводит к увеличенному значению погрешностей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Ы В О Д </a:t>
            </a:r>
            <a:r>
              <a:rPr lang="ru-RU" dirty="0" smtClean="0"/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78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5AA8"/>
                </a:solidFill>
              </a:rPr>
              <a:t>Незаземляемые трансформаторы напряжения НОЛ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356100" y="2646363"/>
            <a:ext cx="439261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400" b="1"/>
              <a:t>Трансформаторы предназначены для установки в открытые распределительные устройства</a:t>
            </a:r>
            <a:r>
              <a:rPr lang="ru-RU" sz="2400"/>
              <a:t>.</a:t>
            </a:r>
            <a:endParaRPr lang="ru-RU" sz="2400" b="1">
              <a:cs typeface="Times New Roman" pitchFamily="18" charset="0"/>
            </a:endParaRPr>
          </a:p>
          <a:p>
            <a:pPr eaLnBrk="0" hangingPunct="0"/>
            <a:endParaRPr lang="ru-RU" sz="2400" b="1"/>
          </a:p>
        </p:txBody>
      </p:sp>
      <p:pic>
        <p:nvPicPr>
          <p:cNvPr id="28676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7" descr="b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060575"/>
            <a:ext cx="22955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5AA8"/>
                </a:solidFill>
              </a:rPr>
              <a:t>Заземляемые трансформаторы напряжения ЗНОЛ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356100" y="2506663"/>
            <a:ext cx="4392613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b="1"/>
              <a:t>Трансформаторы предназначены для установки в комплектные распределительные </a:t>
            </a:r>
            <a:br>
              <a:rPr lang="ru-RU" b="1"/>
            </a:br>
            <a:r>
              <a:rPr lang="ru-RU" b="1"/>
              <a:t>устройства (КРУ) внутренней установки или другие закрытые распределительные </a:t>
            </a:r>
            <a:br>
              <a:rPr lang="ru-RU" b="1"/>
            </a:br>
            <a:r>
              <a:rPr lang="ru-RU" b="1"/>
              <a:t>устройства (ЗРУ), а также для встраивания в токопроводы турбогенераторов</a:t>
            </a:r>
            <a:r>
              <a:rPr lang="ru-RU"/>
              <a:t>.</a:t>
            </a:r>
          </a:p>
        </p:txBody>
      </p:sp>
      <p:pic>
        <p:nvPicPr>
          <p:cNvPr id="29700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 descr="b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219551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5AA8"/>
                </a:solidFill>
              </a:rPr>
              <a:t>Незаземляемые трансформаторы напряжения НОЛП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356100" y="3194050"/>
            <a:ext cx="43926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/>
              <a:t>Трансформаторы предназначены для установки в комплектные распределительные устройства (КРУ) и токопроводы.</a:t>
            </a:r>
          </a:p>
        </p:txBody>
      </p:sp>
      <p:pic>
        <p:nvPicPr>
          <p:cNvPr id="30724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 descr="b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060575"/>
            <a:ext cx="2173287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5AA8"/>
                </a:solidFill>
              </a:rPr>
              <a:t>Установка трансформатора напряжения ЗНОМ в комплектном токопроводе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051050" y="4508500"/>
            <a:ext cx="29527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/>
              <a:t>1 – токопровод,</a:t>
            </a:r>
          </a:p>
          <a:p>
            <a:pPr eaLnBrk="0" hangingPunct="0"/>
            <a:r>
              <a:rPr lang="ru-RU"/>
              <a:t>2 – экран,</a:t>
            </a:r>
          </a:p>
          <a:p>
            <a:pPr eaLnBrk="0" hangingPunct="0"/>
            <a:r>
              <a:rPr lang="ru-RU"/>
              <a:t>3 – ножевой контакт,</a:t>
            </a:r>
          </a:p>
          <a:p>
            <a:pPr eaLnBrk="0" hangingPunct="0"/>
            <a:r>
              <a:rPr lang="ru-RU"/>
              <a:t>4 – смотровой лючок,</a:t>
            </a:r>
          </a:p>
          <a:p>
            <a:pPr eaLnBrk="0" hangingPunct="0"/>
            <a:r>
              <a:rPr lang="ru-RU"/>
              <a:t>5 – патрубок,</a:t>
            </a:r>
          </a:p>
          <a:p>
            <a:pPr eaLnBrk="0" hangingPunct="0"/>
            <a:r>
              <a:rPr lang="ru-RU"/>
              <a:t>6 – крепежные болты.</a:t>
            </a:r>
          </a:p>
        </p:txBody>
      </p:sp>
      <p:pic>
        <p:nvPicPr>
          <p:cNvPr id="31748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зн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33600"/>
            <a:ext cx="20161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 descr="ТV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133600"/>
            <a:ext cx="2681287" cy="443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5AA8"/>
                </a:solidFill>
              </a:rPr>
              <a:t>Трансформатор напряжения НКФ-110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68313" y="2852738"/>
            <a:ext cx="33845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sz="2000"/>
              <a:t>1 – ввод высокого напряжения,</a:t>
            </a:r>
          </a:p>
          <a:p>
            <a:pPr eaLnBrk="0" hangingPunct="0"/>
            <a:r>
              <a:rPr lang="ru-RU" sz="2000"/>
              <a:t>2 – маслорасширитель,</a:t>
            </a:r>
          </a:p>
          <a:p>
            <a:pPr eaLnBrk="0" hangingPunct="0"/>
            <a:r>
              <a:rPr lang="ru-RU" sz="2000"/>
              <a:t>3 – фарфоровая рубашка,</a:t>
            </a:r>
          </a:p>
          <a:p>
            <a:pPr eaLnBrk="0" hangingPunct="0"/>
            <a:r>
              <a:rPr lang="ru-RU" sz="2000"/>
              <a:t>4 – основание,</a:t>
            </a:r>
          </a:p>
          <a:p>
            <a:pPr eaLnBrk="0" hangingPunct="0"/>
            <a:r>
              <a:rPr lang="ru-RU" sz="2000"/>
              <a:t>5 – коробка вводов НН.</a:t>
            </a:r>
          </a:p>
        </p:txBody>
      </p:sp>
      <p:pic>
        <p:nvPicPr>
          <p:cNvPr id="32772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7" descr="ТV 3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133600"/>
            <a:ext cx="4535488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5AA8"/>
                </a:solidFill>
              </a:rPr>
              <a:t>Трансформатор напряжения НДЕ-500</a:t>
            </a:r>
          </a:p>
        </p:txBody>
      </p:sp>
      <p:pic>
        <p:nvPicPr>
          <p:cNvPr id="33795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7" descr="Емкостные трансформаторы напряжения серии НКФ 110 к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205038"/>
            <a:ext cx="360045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5AA8"/>
                </a:solidFill>
              </a:rPr>
              <a:t>Трансформатор напряжения НДЕ-500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68313" y="2276475"/>
            <a:ext cx="338455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sz="2000"/>
              <a:t>б – установка НДЕ-500,</a:t>
            </a:r>
          </a:p>
          <a:p>
            <a:pPr eaLnBrk="0" hangingPunct="0"/>
            <a:r>
              <a:rPr lang="ru-RU" sz="2000"/>
              <a:t>1 – делитель напряжения,</a:t>
            </a:r>
          </a:p>
          <a:p>
            <a:pPr eaLnBrk="0" hangingPunct="0"/>
            <a:r>
              <a:rPr lang="ru-RU" sz="2000"/>
              <a:t>2 – разъединитель,</a:t>
            </a:r>
          </a:p>
          <a:p>
            <a:pPr eaLnBrk="0" hangingPunct="0"/>
            <a:r>
              <a:rPr lang="ru-RU" sz="2000"/>
              <a:t>3 – ТН и дроссель,</a:t>
            </a:r>
          </a:p>
          <a:p>
            <a:pPr eaLnBrk="0" hangingPunct="0"/>
            <a:r>
              <a:rPr lang="ru-RU" sz="2000"/>
              <a:t>4 – заградитель высокочастотный,</a:t>
            </a:r>
          </a:p>
          <a:p>
            <a:pPr eaLnBrk="0" hangingPunct="0"/>
            <a:r>
              <a:rPr lang="ru-RU" sz="2000"/>
              <a:t>5 – разрядник,</a:t>
            </a:r>
          </a:p>
          <a:p>
            <a:pPr eaLnBrk="0" hangingPunct="0"/>
            <a:r>
              <a:rPr lang="ru-RU" sz="2000"/>
              <a:t>6 - привод.</a:t>
            </a:r>
          </a:p>
        </p:txBody>
      </p:sp>
      <p:pic>
        <p:nvPicPr>
          <p:cNvPr id="34820" name="Picture 4" descr="1146646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6863" y="2511425"/>
            <a:ext cx="2390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6" descr="ТV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844675"/>
            <a:ext cx="4276725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На основании справочных данных с учётом класса напряжения и величины номинального тока выбирается тип трансформатора</a:t>
            </a:r>
          </a:p>
          <a:p>
            <a:r>
              <a:rPr lang="ru-RU" dirty="0" smtClean="0"/>
              <a:t>2. Выбранный трансформатор проверяется на максимально возможную погрешность в режиме КЗ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Порядок выбора трансформаторов тока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46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Один из возможных вариантов проверки заключается в следующем:</a:t>
            </a:r>
          </a:p>
          <a:p>
            <a:pPr marL="0" indent="0">
              <a:buNone/>
            </a:pPr>
            <a:r>
              <a:rPr lang="ru-RU" dirty="0" smtClean="0"/>
              <a:t>1. Определяется максимально возможный ток КЗ, протекающий через оборудование</a:t>
            </a:r>
          </a:p>
          <a:p>
            <a:pPr marL="0" indent="0">
              <a:buNone/>
            </a:pPr>
            <a:r>
              <a:rPr lang="ru-RU" dirty="0" smtClean="0"/>
              <a:t>2. Рассчитывается кратность первичного тока в режиме КЗ</a:t>
            </a:r>
          </a:p>
          <a:p>
            <a:pPr marL="0" indent="0">
              <a:buNone/>
            </a:pPr>
            <a:r>
              <a:rPr lang="ru-RU" dirty="0" smtClean="0"/>
              <a:t>3. Рассчитывается нагрузка трансформатора тока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264352"/>
              </p:ext>
            </p:extLst>
          </p:nvPr>
        </p:nvGraphicFramePr>
        <p:xfrm>
          <a:off x="3421063" y="4459288"/>
          <a:ext cx="153035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2" name="Equation" r:id="rId3" imgW="838080" imgH="228600" progId="Equation.DSMT4">
                  <p:embed/>
                </p:oleObj>
              </mc:Choice>
              <mc:Fallback>
                <p:oleObj name="Equation" r:id="rId3" imgW="838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063" y="4459288"/>
                        <a:ext cx="153035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231344"/>
              </p:ext>
            </p:extLst>
          </p:nvPr>
        </p:nvGraphicFramePr>
        <p:xfrm>
          <a:off x="2373313" y="5434013"/>
          <a:ext cx="741362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3" name="Equation" r:id="rId5" imgW="406080" imgH="241200" progId="Equation.DSMT4">
                  <p:embed/>
                </p:oleObj>
              </mc:Choice>
              <mc:Fallback>
                <p:oleObj name="Equation" r:id="rId5" imgW="4060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313" y="5434013"/>
                        <a:ext cx="741362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068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4.Используют кривые 10% погрешности, которые приводятся в справочниках или каталожных данных, определяется </a:t>
            </a:r>
            <a:r>
              <a:rPr lang="ru-RU" dirty="0" err="1" smtClean="0"/>
              <a:t>длопустимая</a:t>
            </a:r>
            <a:r>
              <a:rPr lang="ru-RU" dirty="0" smtClean="0"/>
              <a:t> нагрузка для выбранного ТТ</a:t>
            </a:r>
          </a:p>
          <a:p>
            <a:r>
              <a:rPr lang="ru-RU" dirty="0" smtClean="0"/>
              <a:t>5. Сравнивается фактическая нагрузка  с допустимой.</a:t>
            </a:r>
          </a:p>
          <a:p>
            <a:r>
              <a:rPr lang="ru-RU" dirty="0" smtClean="0"/>
              <a:t>Если фактическая нагрузка</a:t>
            </a:r>
            <a:r>
              <a:rPr lang="en-US" dirty="0" smtClean="0"/>
              <a:t>      </a:t>
            </a:r>
            <a:r>
              <a:rPr lang="ru-RU" dirty="0" smtClean="0"/>
              <a:t>допустимой, то выбранный трансформатор тока удовлетворяет требованиям по точности</a:t>
            </a:r>
          </a:p>
          <a:p>
            <a:r>
              <a:rPr lang="ru-RU" dirty="0" smtClean="0"/>
              <a:t>Если нет -  то применяют следующие методы: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9938"/>
              </p:ext>
            </p:extLst>
          </p:nvPr>
        </p:nvGraphicFramePr>
        <p:xfrm>
          <a:off x="5796136" y="4869160"/>
          <a:ext cx="300033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1" name="Equation" r:id="rId3" imgW="126720" imgH="152280" progId="Equation.DSMT4">
                  <p:embed/>
                </p:oleObj>
              </mc:Choice>
              <mc:Fallback>
                <p:oleObj name="Equation" r:id="rId3" imgW="1267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6136" y="4869160"/>
                        <a:ext cx="300033" cy="3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598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1565</TotalTime>
  <Words>1853</Words>
  <Application>Microsoft Office PowerPoint</Application>
  <PresentationFormat>Экран (4:3)</PresentationFormat>
  <Paragraphs>257</Paragraphs>
  <Slides>73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73</vt:i4>
      </vt:variant>
    </vt:vector>
  </HeadingPairs>
  <TitlesOfParts>
    <vt:vector size="77" baseType="lpstr">
      <vt:lpstr>Открытая</vt:lpstr>
      <vt:lpstr>Visio</vt:lpstr>
      <vt:lpstr>Equation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Принципиальная схема многовиткового трансформатора тока и схема замещения</vt:lpstr>
      <vt:lpstr>Погрешности ТТ</vt:lpstr>
      <vt:lpstr>Презентация PowerPoint</vt:lpstr>
      <vt:lpstr>Презентация PowerPoint</vt:lpstr>
      <vt:lpstr>Основными недостатками электромагнитных трансформаторов являются: </vt:lpstr>
      <vt:lpstr>Порядок выбора трансформаторов тока</vt:lpstr>
      <vt:lpstr>Презентация PowerPoint</vt:lpstr>
      <vt:lpstr>Презентация PowerPoint</vt:lpstr>
      <vt:lpstr>Презентация PowerPoint</vt:lpstr>
      <vt:lpstr>Схемы включения трансформаторов тока и токовых реле</vt:lpstr>
      <vt:lpstr>Презентация PowerPoint</vt:lpstr>
      <vt:lpstr>Презентация PowerPoint</vt:lpstr>
      <vt:lpstr>Презентация PowerPoint</vt:lpstr>
      <vt:lpstr>Выводы: </vt:lpstr>
      <vt:lpstr>Схема неполной звезды</vt:lpstr>
      <vt:lpstr>Презентация PowerPoint</vt:lpstr>
      <vt:lpstr>Выводы </vt:lpstr>
      <vt:lpstr> Включение на разность токов двух фаз (схема «восьмёрки») </vt:lpstr>
      <vt:lpstr>Презентация PowerPoint</vt:lpstr>
      <vt:lpstr>Выводы </vt:lpstr>
      <vt:lpstr>Схема включения трансформаторов тока и реле в фильтр токов нулевой последовательности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  <vt:lpstr>Структура условного обозначения трансформаторов тока</vt:lpstr>
      <vt:lpstr>Презентация PowerPoint</vt:lpstr>
      <vt:lpstr>Презентация PowerPoint</vt:lpstr>
      <vt:lpstr>Основные показатели измерительных ТА и ТV в статических режимах</vt:lpstr>
      <vt:lpstr>Презентация PowerPoint</vt:lpstr>
      <vt:lpstr>Особенности функционирования ТА в динамических режимах и режимах насыщения</vt:lpstr>
      <vt:lpstr>Конструкция ТПЛ</vt:lpstr>
      <vt:lpstr>Проходные трансформаторы тока ТПЛ </vt:lpstr>
      <vt:lpstr>Проходные трансформаторы тока ТПОЛ</vt:lpstr>
      <vt:lpstr>Шинные трансформаторы тока ТШЛ </vt:lpstr>
      <vt:lpstr>Трансформатор тока ТШЛ-20</vt:lpstr>
      <vt:lpstr>Трансформаторы тока ТЗРЛ</vt:lpstr>
      <vt:lpstr>Трансформаторы тока ТЗЛК</vt:lpstr>
      <vt:lpstr>Трансформаторы тока ТЗЛМ</vt:lpstr>
      <vt:lpstr>ВСТРОЕННЫЕ В МАСЛЯНЫЙ ВЫКЛЮЧАТЕЛЬ ТРАНСФОРМАТОРЫ ТОКА</vt:lpstr>
      <vt:lpstr>Трансформатор тока ТФЗМ</vt:lpstr>
      <vt:lpstr>Трансформатор тока ТФЗМ</vt:lpstr>
      <vt:lpstr>Общий вид измерительного трансформатора тока ТФРМ 330 </vt:lpstr>
      <vt:lpstr>Оптико-электронные  измерительные трансформаторы</vt:lpstr>
      <vt:lpstr>Презентация PowerPoint</vt:lpstr>
      <vt:lpstr>Презентация PowerPoint</vt:lpstr>
      <vt:lpstr>Презентация PowerPoint</vt:lpstr>
      <vt:lpstr>Схема включения трансформатора напряжения</vt:lpstr>
      <vt:lpstr>Схемы соединения обмоток трансформаторов напряжения</vt:lpstr>
      <vt:lpstr>Погрешности трансформаторов напряжения </vt:lpstr>
      <vt:lpstr>В Ы В О Д Ы </vt:lpstr>
      <vt:lpstr>Незаземляемые трансформаторы напряжения НОЛ</vt:lpstr>
      <vt:lpstr>Заземляемые трансформаторы напряжения ЗНОЛ</vt:lpstr>
      <vt:lpstr>Незаземляемые трансформаторы напряжения НОЛП</vt:lpstr>
      <vt:lpstr>Установка трансформатора напряжения ЗНОМ в комплектном токопроводе</vt:lpstr>
      <vt:lpstr>Трансформатор напряжения НКФ-110</vt:lpstr>
      <vt:lpstr>Трансформатор напряжения НДЕ-500</vt:lpstr>
      <vt:lpstr>Трансформатор напряжения НДЕ-500</vt:lpstr>
      <vt:lpstr>Порядок выбора трансформаторов тока</vt:lpstr>
      <vt:lpstr>Презентация PowerPoint</vt:lpstr>
      <vt:lpstr>Презентация PowerPoint</vt:lpstr>
    </vt:vector>
  </TitlesOfParts>
  <Company>TPU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LDV</dc:creator>
  <cp:lastModifiedBy>Daria</cp:lastModifiedBy>
  <cp:revision>81</cp:revision>
  <dcterms:created xsi:type="dcterms:W3CDTF">2004-12-09T07:08:35Z</dcterms:created>
  <dcterms:modified xsi:type="dcterms:W3CDTF">2015-02-24T17:50:36Z</dcterms:modified>
</cp:coreProperties>
</file>