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</p:sldMasterIdLst>
  <p:notesMasterIdLst>
    <p:notesMasterId r:id="rId32"/>
  </p:notesMasterIdLst>
  <p:sldIdLst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43" autoAdjust="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3.wmf"/><Relationship Id="rId2" Type="http://schemas.openxmlformats.org/officeDocument/2006/relationships/image" Target="../media/image19.wmf"/><Relationship Id="rId1" Type="http://schemas.openxmlformats.org/officeDocument/2006/relationships/image" Target="../media/image18.emf"/><Relationship Id="rId6" Type="http://schemas.openxmlformats.org/officeDocument/2006/relationships/image" Target="../media/image22.wmf"/><Relationship Id="rId5" Type="http://schemas.openxmlformats.org/officeDocument/2006/relationships/image" Target="../media/image6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6.wmf"/><Relationship Id="rId7" Type="http://schemas.openxmlformats.org/officeDocument/2006/relationships/image" Target="../media/image29.wmf"/><Relationship Id="rId2" Type="http://schemas.openxmlformats.org/officeDocument/2006/relationships/image" Target="../media/image25.wmf"/><Relationship Id="rId1" Type="http://schemas.openxmlformats.org/officeDocument/2006/relationships/image" Target="../media/image24.emf"/><Relationship Id="rId6" Type="http://schemas.openxmlformats.org/officeDocument/2006/relationships/image" Target="../media/image6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8DBC0-724A-48F2-B365-AF0F57F798C6}" type="datetimeFigureOut">
              <a:rPr lang="ru-RU" smtClean="0"/>
              <a:t>24.04.2015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DC4C0-E239-463D-B4C9-70807B3B8C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6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000000"/>
                </a:solidFill>
              </a:rPr>
              <a:t>При возникновении короткого замыкания на линии, </a:t>
            </a:r>
            <a:r>
              <a:rPr lang="ru-RU" altLang="ru-RU" i="1" smtClean="0">
                <a:solidFill>
                  <a:srgbClr val="000000"/>
                </a:solidFill>
              </a:rPr>
              <a:t>т</a:t>
            </a:r>
            <a:r>
              <a:rPr lang="ru-RU" altLang="ru-RU" smtClean="0">
                <a:solidFill>
                  <a:srgbClr val="000000"/>
                </a:solidFill>
              </a:rPr>
              <a:t>.</a:t>
            </a:r>
            <a:r>
              <a:rPr lang="ru-RU" altLang="ru-RU" i="1" smtClean="0">
                <a:solidFill>
                  <a:srgbClr val="000000"/>
                </a:solidFill>
              </a:rPr>
              <a:t>К</a:t>
            </a:r>
            <a:r>
              <a:rPr lang="ru-RU" altLang="ru-RU" smtClean="0">
                <a:solidFill>
                  <a:srgbClr val="000000"/>
                </a:solidFill>
              </a:rPr>
              <a:t>1, срабатывают</a:t>
            </a:r>
          </a:p>
          <a:p>
            <a:pPr eaLnBrk="1" hangingPunct="1"/>
            <a:r>
              <a:rPr lang="ru-RU" altLang="ru-RU" smtClean="0">
                <a:solidFill>
                  <a:srgbClr val="000000"/>
                </a:solidFill>
              </a:rPr>
              <a:t>токовое реле </a:t>
            </a:r>
            <a:r>
              <a:rPr lang="ru-RU" altLang="ru-RU" i="1" smtClean="0">
                <a:solidFill>
                  <a:srgbClr val="000000"/>
                </a:solidFill>
              </a:rPr>
              <a:t>К А</a:t>
            </a:r>
            <a:r>
              <a:rPr lang="ru-RU" altLang="ru-RU" smtClean="0">
                <a:solidFill>
                  <a:srgbClr val="000000"/>
                </a:solidFill>
              </a:rPr>
              <a:t>1 и реле мощности </a:t>
            </a:r>
            <a:r>
              <a:rPr lang="ru-RU" altLang="ru-RU" i="1" smtClean="0">
                <a:solidFill>
                  <a:srgbClr val="000000"/>
                </a:solidFill>
              </a:rPr>
              <a:t>KW</a:t>
            </a:r>
            <a:r>
              <a:rPr lang="ru-RU" altLang="ru-RU" smtClean="0">
                <a:solidFill>
                  <a:srgbClr val="000000"/>
                </a:solidFill>
              </a:rPr>
              <a:t>1 , и защита запускается. При</a:t>
            </a:r>
          </a:p>
          <a:p>
            <a:pPr eaLnBrk="1" hangingPunct="1"/>
            <a:r>
              <a:rPr lang="ru-RU" altLang="ru-RU" smtClean="0">
                <a:solidFill>
                  <a:srgbClr val="000000"/>
                </a:solidFill>
              </a:rPr>
              <a:t>коротком замыкании вне линии, </a:t>
            </a:r>
            <a:r>
              <a:rPr lang="ru-RU" altLang="ru-RU" i="1" smtClean="0">
                <a:solidFill>
                  <a:srgbClr val="000000"/>
                </a:solidFill>
              </a:rPr>
              <a:t>т</a:t>
            </a:r>
            <a:r>
              <a:rPr lang="ru-RU" altLang="ru-RU" smtClean="0">
                <a:solidFill>
                  <a:srgbClr val="000000"/>
                </a:solidFill>
              </a:rPr>
              <a:t>.</a:t>
            </a:r>
            <a:r>
              <a:rPr lang="ru-RU" altLang="ru-RU" i="1" smtClean="0">
                <a:solidFill>
                  <a:srgbClr val="000000"/>
                </a:solidFill>
              </a:rPr>
              <a:t>К </a:t>
            </a:r>
            <a:r>
              <a:rPr lang="ru-RU" altLang="ru-RU" smtClean="0">
                <a:solidFill>
                  <a:srgbClr val="000000"/>
                </a:solidFill>
              </a:rPr>
              <a:t>2 , ток направлен из линии к шинам, реле мощности не работает и блокирует действие защиты.</a:t>
            </a:r>
          </a:p>
          <a:p>
            <a:pPr eaLnBrk="1" hangingPunct="1"/>
            <a:r>
              <a:rPr lang="ru-RU" altLang="ru-RU" smtClean="0">
                <a:solidFill>
                  <a:srgbClr val="000000"/>
                </a:solidFill>
              </a:rPr>
              <a:t>Введение задержки на срабатывание обеспечивает выполнение требования селективности.</a:t>
            </a:r>
          </a:p>
          <a:p>
            <a:endParaRPr lang="ru-RU" smtClean="0"/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8B8AED-E3C1-4B03-B8D0-490475AC04AD}" type="slidenum">
              <a:rPr kumimoji="0" lang="ru-RU" sz="1200">
                <a:solidFill>
                  <a:prstClr val="black"/>
                </a:solidFill>
              </a:rPr>
              <a:pPr eaLnBrk="1" hangingPunct="1"/>
              <a:t>4</a:t>
            </a:fld>
            <a:endParaRPr kumimoji="0" lang="ru-RU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208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551E983-1D0A-4B86-85AE-D581F795D0E5}" type="slidenum">
              <a:rPr lang="ru-RU" altLang="ru-RU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/>
              <a:t>Анализируя время срабатывания защит можно сделать вывод </a:t>
            </a:r>
          </a:p>
          <a:p>
            <a:r>
              <a:rPr lang="ru-RU" altLang="ru-RU" smtClean="0"/>
              <a:t>1 и 6 можно выбрать ненаправленными, т.к. направление тока всегда одинаково</a:t>
            </a:r>
          </a:p>
          <a:p>
            <a:r>
              <a:rPr lang="ru-RU" altLang="ru-RU" smtClean="0"/>
              <a:t>Направленность остальных определяют путём анализа полученных выдержек времени.</a:t>
            </a:r>
          </a:p>
          <a:p>
            <a:r>
              <a:rPr lang="ru-RU" altLang="ru-RU" smtClean="0"/>
              <a:t>Для определения направленности можно использовать правило: из двух отходящих от шин конкретного узла </a:t>
            </a:r>
          </a:p>
          <a:p>
            <a:r>
              <a:rPr lang="ru-RU" altLang="ru-RU" smtClean="0"/>
              <a:t>Защита, имеющая меньшую выдержку времени д.б. направленной</a:t>
            </a:r>
          </a:p>
          <a:p>
            <a:r>
              <a:rPr lang="ru-RU" altLang="ru-RU" smtClean="0"/>
              <a:t>Если выдержки времени одинаковы, то обе защиты направленные</a:t>
            </a:r>
          </a:p>
          <a:p>
            <a:endParaRPr lang="ru-RU" altLang="ru-RU" smtClean="0"/>
          </a:p>
        </p:txBody>
      </p:sp>
      <p:sp>
        <p:nvSpPr>
          <p:cNvPr id="1218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44AAEBA-F74B-4676-AA57-F5993CB4F1EF}" type="slidenum">
              <a:rPr lang="ru-RU" altLang="ru-RU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228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B5961DA-8466-4491-A467-BAC36108EA03}" type="slidenum">
              <a:rPr lang="ru-RU" altLang="ru-RU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B28441A-71ED-4C41-97C3-C26A1CB22FF6}" type="slidenum">
              <a:rPr lang="ru-RU" altLang="ru-RU">
                <a:solidFill>
                  <a:prstClr val="black"/>
                </a:solidFill>
              </a:rPr>
              <a:pPr/>
              <a:t>24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Выдержки времени отходящих линий: tI = 3 c, tII = 0.5 c, tIII = 1 c, tIV = 2 c, tV = 1.5 c.</a:t>
            </a:r>
          </a:p>
          <a:p>
            <a:pPr eaLnBrk="1" hangingPunct="1"/>
            <a:r>
              <a:rPr lang="ru-RU" altLang="ru-RU" smtClean="0"/>
              <a:t>Решить задачу, добиваясь минимально возможных выдержек времени.</a:t>
            </a:r>
          </a:p>
          <a:p>
            <a:pPr eaLnBrk="1" hangingPunct="1"/>
            <a:r>
              <a:rPr lang="ru-RU" altLang="ru-RU" b="1" smtClean="0"/>
              <a:t>Ответ.</a:t>
            </a:r>
            <a:endParaRPr lang="fr-FR" altLang="ru-RU" smtClean="0"/>
          </a:p>
          <a:p>
            <a:pPr eaLnBrk="1" hangingPunct="1"/>
            <a:r>
              <a:rPr lang="fr-FR" altLang="ru-RU" smtClean="0"/>
              <a:t>t1 = 3.5 c, t2 = 0 c, t3 = 3 c, t4 = 1 c, t5 = 3 c, t6 = 0 c, t7 = 2.5 c, t8 = 1.5 c, t9 = 2.5 c, t10 = 0 c, t11 = 2 c, t12 = 2,5 c, t13 = 0 c, t14 = 3 c.</a:t>
            </a:r>
            <a:endParaRPr lang="ru-RU" altLang="ru-RU" smtClean="0"/>
          </a:p>
          <a:p>
            <a:pPr eaLnBrk="1" hangingPunct="1"/>
            <a:r>
              <a:rPr lang="ru-RU" altLang="ru-RU" smtClean="0"/>
              <a:t>Направленными должны быть защиты 2, 4, 6, 8, 10, 11, 13.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B3EAEEA-FA08-49E7-8B6E-7419CF14C414}" type="slidenum">
              <a:rPr lang="ru-RU" altLang="ru-RU">
                <a:solidFill>
                  <a:prstClr val="black"/>
                </a:solidFill>
              </a:rPr>
              <a:pPr/>
              <a:t>25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 smtClean="0"/>
              <a:t>Выдержки времени отходящих линий: </a:t>
            </a:r>
            <a:r>
              <a:rPr lang="ru-RU" altLang="ru-RU" dirty="0" err="1" smtClean="0"/>
              <a:t>tI</a:t>
            </a:r>
            <a:r>
              <a:rPr lang="ru-RU" altLang="ru-RU" dirty="0" smtClean="0"/>
              <a:t> = 3 c, </a:t>
            </a:r>
            <a:r>
              <a:rPr lang="ru-RU" altLang="ru-RU" dirty="0" err="1" smtClean="0"/>
              <a:t>tII</a:t>
            </a:r>
            <a:r>
              <a:rPr lang="ru-RU" altLang="ru-RU" dirty="0" smtClean="0"/>
              <a:t> = 0.5 c, </a:t>
            </a:r>
            <a:r>
              <a:rPr lang="ru-RU" altLang="ru-RU" dirty="0" err="1" smtClean="0"/>
              <a:t>tIII</a:t>
            </a:r>
            <a:r>
              <a:rPr lang="ru-RU" altLang="ru-RU" dirty="0" smtClean="0"/>
              <a:t> = 1 c, </a:t>
            </a:r>
            <a:r>
              <a:rPr lang="ru-RU" altLang="ru-RU" dirty="0" err="1" smtClean="0"/>
              <a:t>tIV</a:t>
            </a:r>
            <a:r>
              <a:rPr lang="ru-RU" altLang="ru-RU" dirty="0" smtClean="0"/>
              <a:t> = 2 c, </a:t>
            </a:r>
            <a:r>
              <a:rPr lang="ru-RU" altLang="ru-RU" dirty="0" err="1" smtClean="0"/>
              <a:t>tV</a:t>
            </a:r>
            <a:r>
              <a:rPr lang="ru-RU" altLang="ru-RU" dirty="0" smtClean="0"/>
              <a:t> = 1.5 c.</a:t>
            </a:r>
          </a:p>
          <a:p>
            <a:pPr eaLnBrk="1" hangingPunct="1"/>
            <a:r>
              <a:rPr lang="ru-RU" altLang="ru-RU" dirty="0" smtClean="0"/>
              <a:t>Решить задачу, добиваясь минимально возможных выдержек времени.</a:t>
            </a:r>
          </a:p>
          <a:p>
            <a:pPr eaLnBrk="1" hangingPunct="1"/>
            <a:r>
              <a:rPr lang="ru-RU" altLang="ru-RU" b="1" dirty="0" smtClean="0"/>
              <a:t>Ответ.</a:t>
            </a:r>
            <a:endParaRPr lang="fr-FR" altLang="ru-RU" dirty="0" smtClean="0"/>
          </a:p>
          <a:p>
            <a:pPr eaLnBrk="1" hangingPunct="1"/>
            <a:r>
              <a:rPr lang="fr-FR" altLang="ru-RU" dirty="0" smtClean="0"/>
              <a:t>t1 = 3.5 c, t2 = 0 c, t3 = 3 c, t4 = 1 c, t5 = 3 c, t6 = 0 c, t7 = 2.5 c, t8 = 1.5 c, t9 = 2.5 c, t10 = 0 c, t11 = 2 c, t12 = 2,5 c, t13 = 0 c, t14 = 3 c.</a:t>
            </a:r>
            <a:endParaRPr lang="ru-RU" altLang="ru-RU" dirty="0" smtClean="0"/>
          </a:p>
          <a:p>
            <a:pPr eaLnBrk="1" hangingPunct="1"/>
            <a:r>
              <a:rPr lang="ru-RU" altLang="ru-RU" dirty="0" smtClean="0"/>
              <a:t>Направленными должны быть защиты 2, 4, 6, 8, 10, 11, 13.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B3CD31D-D076-442C-A8AE-116299C586EA}" type="slidenum">
              <a:rPr lang="ru-RU" altLang="ru-RU">
                <a:solidFill>
                  <a:prstClr val="black"/>
                </a:solidFill>
              </a:rPr>
              <a:pPr/>
              <a:t>27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а, г, е.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FB9A41D-01A7-4B70-970B-AD91AFB5DFA1}" type="slidenum">
              <a:rPr lang="ru-RU" altLang="ru-RU">
                <a:solidFill>
                  <a:prstClr val="black"/>
                </a:solidFill>
              </a:rPr>
              <a:pPr/>
              <a:t>29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Кольцевая сеть с одним источником питания при разрыве кольца выключателем </a:t>
            </a:r>
            <a:r>
              <a:rPr lang="en-US" altLang="ru-RU" sz="1000" dirty="0" smtClean="0"/>
              <a:t>Q</a:t>
            </a:r>
            <a:r>
              <a:rPr lang="ru-RU" altLang="ru-RU" sz="1000" dirty="0" smtClean="0"/>
              <a:t> превращается в радиальную сеть с двумя источниками питания. Сеть имеет токовую направленную защиту. Цифрами 1- 6 обозначены комплекты защиты, а цифрами </a:t>
            </a:r>
            <a:r>
              <a:rPr lang="en-US" altLang="ru-RU" sz="1000" dirty="0" smtClean="0"/>
              <a:t>I</a:t>
            </a:r>
            <a:r>
              <a:rPr lang="ru-RU" altLang="ru-RU" sz="1000" dirty="0" smtClean="0"/>
              <a:t> – </a:t>
            </a:r>
            <a:r>
              <a:rPr lang="en-US" altLang="ru-RU" sz="1000" dirty="0" smtClean="0"/>
              <a:t>IV</a:t>
            </a:r>
            <a:r>
              <a:rPr lang="ru-RU" altLang="ru-RU" sz="1000" dirty="0" smtClean="0"/>
              <a:t> — соответствующие нагрузки. Время отключения  выключателя </a:t>
            </a:r>
            <a:r>
              <a:rPr lang="en-US" altLang="ru-RU" sz="1000" dirty="0" smtClean="0"/>
              <a:t>Q</a:t>
            </a:r>
            <a:r>
              <a:rPr lang="ru-RU" altLang="ru-RU" sz="1000" dirty="0" smtClean="0"/>
              <a:t> и выдержки времени защит 1 (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1) и  2 (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2), ступень селективности </a:t>
            </a:r>
            <a:r>
              <a:rPr lang="en-US" altLang="ru-RU" sz="1000" dirty="0" err="1" smtClean="0"/>
              <a:t>Δt</a:t>
            </a:r>
            <a:r>
              <a:rPr lang="ru-RU" altLang="ru-RU" sz="1000" dirty="0" smtClean="0"/>
              <a:t>, максимальный рабочий ток с учетом </a:t>
            </a:r>
            <a:r>
              <a:rPr lang="ru-RU" altLang="ru-RU" sz="1000" dirty="0" err="1" smtClean="0"/>
              <a:t>самозапуска</a:t>
            </a:r>
            <a:r>
              <a:rPr lang="ru-RU" altLang="ru-RU" sz="1000" dirty="0" smtClean="0"/>
              <a:t> двигателей </a:t>
            </a:r>
            <a:r>
              <a:rPr lang="en-US" altLang="ru-RU" sz="1000" dirty="0" smtClean="0"/>
              <a:t>I</a:t>
            </a:r>
            <a:r>
              <a:rPr lang="ru-RU" altLang="ru-RU" sz="1000" dirty="0" smtClean="0"/>
              <a:t>раб  считать известными.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Определить: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000" dirty="0" smtClean="0"/>
              <a:t>условия выбора выдержки времени 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2 защиты 2: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при замкнутом кольце, 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б) при разомкнутом кольце,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000" dirty="0" smtClean="0"/>
              <a:t>время отключения участка АБ кольцевой сети защитами 1 (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1) и  2 (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2):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при КЗ вне зоны каскадного действия,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б) при КЗ в зоне каскадного действия,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000" dirty="0" smtClean="0"/>
              <a:t>условия выбора тока срабатывания защиты комплекта 2: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при замкнутом кольце,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б) при разомкнутом кольце.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b="1" dirty="0" smtClean="0"/>
              <a:t>Ответ.</a:t>
            </a:r>
            <a:endParaRPr lang="ru-RU" altLang="ru-RU" sz="1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</a:t>
            </a:r>
            <a:r>
              <a:rPr lang="en-US" altLang="ru-RU" sz="1000" dirty="0" smtClean="0"/>
              <a:t>t2 = 0,</a:t>
            </a:r>
            <a:endParaRPr lang="ru-RU" altLang="ru-RU" sz="1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б) 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2 = </a:t>
            </a:r>
            <a:r>
              <a:rPr lang="en-US" altLang="ru-RU" sz="1000" dirty="0" err="1" smtClean="0"/>
              <a:t>tII</a:t>
            </a:r>
            <a:r>
              <a:rPr lang="ru-RU" altLang="ru-RU" sz="1000" dirty="0" smtClean="0"/>
              <a:t> + </a:t>
            </a:r>
            <a:r>
              <a:rPr lang="en-US" altLang="ru-RU" sz="1000" dirty="0" err="1" smtClean="0"/>
              <a:t>Δt</a:t>
            </a:r>
            <a:endParaRPr lang="ru-RU" altLang="ru-RU" sz="1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для кольцевой сети 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1&gt;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2, поэтому </a:t>
            </a:r>
            <a:r>
              <a:rPr lang="en-US" altLang="ru-RU" sz="1000" dirty="0" smtClean="0"/>
              <a:t>t</a:t>
            </a:r>
            <a:r>
              <a:rPr lang="ru-RU" altLang="ru-RU" sz="1000" dirty="0" err="1" smtClean="0"/>
              <a:t>откл</a:t>
            </a:r>
            <a:r>
              <a:rPr lang="ru-RU" altLang="ru-RU" sz="1000" dirty="0" smtClean="0"/>
              <a:t> = </a:t>
            </a:r>
            <a:r>
              <a:rPr lang="en-US" altLang="ru-RU" sz="1000" dirty="0" smtClean="0"/>
              <a:t>t</a:t>
            </a:r>
            <a:r>
              <a:rPr lang="ru-RU" altLang="ru-RU" sz="1000" dirty="0" smtClean="0"/>
              <a:t>1 +</a:t>
            </a:r>
            <a:r>
              <a:rPr lang="en-US" altLang="ru-RU" sz="1000" dirty="0" err="1" smtClean="0"/>
              <a:t>tQ</a:t>
            </a:r>
            <a:r>
              <a:rPr lang="ru-RU" altLang="ru-RU" sz="1000" dirty="0" smtClean="0"/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</a:t>
            </a:r>
            <a:r>
              <a:rPr lang="fr-FR" altLang="ru-RU" sz="1000" dirty="0" smtClean="0"/>
              <a:t>) t</a:t>
            </a:r>
            <a:r>
              <a:rPr lang="ru-RU" altLang="ru-RU" sz="1000" dirty="0" err="1" smtClean="0"/>
              <a:t>откл</a:t>
            </a:r>
            <a:r>
              <a:rPr lang="fr-FR" altLang="ru-RU" sz="1000" dirty="0" smtClean="0"/>
              <a:t> = t1 + t2 +2tQ </a:t>
            </a:r>
            <a:endParaRPr lang="ru-RU" altLang="ru-RU" sz="1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а) можно без пускового органа </a:t>
            </a:r>
            <a:r>
              <a:rPr lang="en-US" altLang="ru-RU" sz="1000" dirty="0" smtClean="0"/>
              <a:t>I</a:t>
            </a:r>
            <a:r>
              <a:rPr lang="ru-RU" altLang="ru-RU" sz="1000" dirty="0" smtClean="0"/>
              <a:t>сз2 = 0,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000" dirty="0" smtClean="0"/>
              <a:t>б) </a:t>
            </a:r>
            <a:r>
              <a:rPr lang="en-US" altLang="ru-RU" sz="1000" dirty="0" smtClean="0"/>
              <a:t>I</a:t>
            </a:r>
            <a:r>
              <a:rPr lang="ru-RU" altLang="ru-RU" sz="1000" dirty="0" smtClean="0"/>
              <a:t>сз2 как обычно.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</p:grpSp>
      <p:sp>
        <p:nvSpPr>
          <p:cNvPr id="44340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4340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765986C-BDE3-466A-A95B-D7752B06E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9324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FEEFE58-9A0E-42A4-BF1B-06F9BCCDC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55122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57D7616-D650-4004-B2BD-8D33C8CE9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4762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CFD1EB7-D3F9-4B05-9659-E32E03EB2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96600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50F0297-C840-4340-9CD3-51EE09058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2628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BDF913E-771A-4283-9D2D-547D38D05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4668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0297152-CC22-4645-AD68-75B042ED2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4739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BECF1C4-0F04-4564-8075-7A0905E63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4542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FCF7FCE-4ACD-4214-B386-F7CB220B3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19593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505FA4F-1F36-470C-9ADE-766A0F03F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71124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BEFE710-2BE1-4799-A5A7-9A944DF69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54131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6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857D1A2-D722-45D7-9FDE-1B8038592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057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88D85A8-553B-4C4E-B3D6-AAA6EBB03A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41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</p:grpSp>
      <p:sp>
        <p:nvSpPr>
          <p:cNvPr id="44340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4340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6FFEF-AC8E-4578-9CB3-6C0FA0FC218D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1121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4AE6C-CE75-409B-9435-A1BFF3B2C388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322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204AD-8D31-45F6-A069-ECF8CA90D66A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4071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411AA-98AB-4676-813A-27A7E11CCBD7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50265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93856-9E4A-477A-93F7-CFB4D302C8D6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52665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10CE2-D277-406C-A079-88FFFF37BC68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49224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EEE82-D31F-4C4D-BEDF-AAA6EB0D10E7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3513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B5F74-F97E-4A36-86D1-1A7FB9302152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4404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9C9D6-070D-4522-9472-01D290023BD7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2129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53DAF-FBDD-467D-8B27-8DA38F36446F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2077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4FC6A-3F9F-448C-B3B5-78D689A938A5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111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400" smtClean="0">
              <a:solidFill>
                <a:srgbClr val="41416A"/>
              </a:solidFill>
            </a:endParaRP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2057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sp>
          <p:nvSpPr>
            <p:cNvPr id="2058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205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423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rgbClr val="41416A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423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rgbClr val="41416A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A6B65-3302-41D3-BDE7-373411FCF32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  <p:sp>
        <p:nvSpPr>
          <p:cNvPr id="44237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rgbClr val="41416A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5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ransition spd="med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400" smtClean="0">
              <a:solidFill>
                <a:srgbClr val="41416A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1033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423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65ABC-74F8-42EF-B6F6-B7028832C172}" type="slidenum">
              <a:rPr lang="ru-RU">
                <a:solidFill>
                  <a:srgbClr val="41416A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69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 spd="med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6.wmf"/><Relationship Id="rId5" Type="http://schemas.openxmlformats.org/officeDocument/2006/relationships/image" Target="../media/image10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1.w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30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24.e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6.wmf"/><Relationship Id="rId4" Type="http://schemas.openxmlformats.org/officeDocument/2006/relationships/oleObject" Target="file:///D:\RZ%202015\&#1090;&#1086;&#1082;&#1086;&#1074;&#1072;&#1103;%20&#1085;&#1072;&#1087;&#1088;%20&#1079;&#1072;&#1097;&#1080;&#1090;&#1072;.xmcd\Selection%205%201351%20265%201518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1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3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0.emf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2.emf"/><Relationship Id="rId5" Type="http://schemas.openxmlformats.org/officeDocument/2006/relationships/image" Target="../media/image39.emf"/><Relationship Id="rId15" Type="http://schemas.openxmlformats.org/officeDocument/2006/relationships/image" Target="../media/image44.e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1.emf"/><Relationship Id="rId14" Type="http://schemas.openxmlformats.org/officeDocument/2006/relationships/oleObject" Target="../embeddings/oleObject47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693738"/>
            <a:ext cx="8208963" cy="4319587"/>
          </a:xfrm>
        </p:spPr>
        <p:txBody>
          <a:bodyPr/>
          <a:lstStyle/>
          <a:p>
            <a:pPr eaLnBrk="1" hangingPunct="1"/>
            <a:r>
              <a:rPr lang="ru-RU" altLang="ru-RU" sz="6000" b="1" smtClean="0">
                <a:solidFill>
                  <a:srgbClr val="0033CC"/>
                </a:solidFill>
                <a:latin typeface="Times New Roman" pitchFamily="18" charset="0"/>
              </a:rPr>
              <a:t>Максимальная токовая направленная защита</a:t>
            </a:r>
            <a:br>
              <a:rPr lang="ru-RU" altLang="ru-RU" sz="6000" b="1" smtClean="0">
                <a:solidFill>
                  <a:srgbClr val="0033CC"/>
                </a:solidFill>
                <a:latin typeface="Times New Roman" pitchFamily="18" charset="0"/>
              </a:rPr>
            </a:br>
            <a:r>
              <a:rPr lang="ru-RU" altLang="ru-RU" sz="6000" b="1" smtClean="0">
                <a:solidFill>
                  <a:srgbClr val="0033CC"/>
                </a:solidFill>
                <a:latin typeface="Times New Roman" pitchFamily="18" charset="0"/>
              </a:rPr>
              <a:t>МТЗН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5013325"/>
            <a:ext cx="8353425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41416A"/>
                </a:solidFill>
                <a:cs typeface="Arial" charset="0"/>
              </a:rPr>
              <a:t>ПО защиты содержит 2 измерительных элемента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41416A"/>
                </a:solidFill>
                <a:cs typeface="Arial" charset="0"/>
              </a:rPr>
              <a:t>фиксирующий </a:t>
            </a:r>
            <a:r>
              <a:rPr lang="ru-RU" sz="2800" dirty="0" err="1">
                <a:solidFill>
                  <a:srgbClr val="41416A"/>
                </a:solidFill>
                <a:cs typeface="Arial" charset="0"/>
              </a:rPr>
              <a:t>ув</a:t>
            </a:r>
            <a:r>
              <a:rPr lang="ru-RU" sz="2800" dirty="0">
                <a:solidFill>
                  <a:srgbClr val="41416A"/>
                </a:solidFill>
                <a:cs typeface="Arial" charset="0"/>
              </a:rPr>
              <a:t>. </a:t>
            </a:r>
            <a:r>
              <a:rPr lang="en-US" sz="2800" dirty="0">
                <a:solidFill>
                  <a:srgbClr val="41416A"/>
                </a:solidFill>
                <a:cs typeface="Arial" charset="0"/>
              </a:rPr>
              <a:t>I</a:t>
            </a:r>
            <a:r>
              <a:rPr lang="ru-RU" sz="2800" dirty="0">
                <a:solidFill>
                  <a:srgbClr val="41416A"/>
                </a:solidFill>
                <a:cs typeface="Arial" charset="0"/>
              </a:rPr>
              <a:t>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41416A"/>
                </a:solidFill>
                <a:cs typeface="Arial" charset="0"/>
              </a:rPr>
              <a:t>учитывающий его направление.</a:t>
            </a:r>
          </a:p>
        </p:txBody>
      </p:sp>
    </p:spTree>
    <p:extLst>
      <p:ext uri="{BB962C8B-B14F-4D97-AF65-F5344CB8AC3E}">
        <p14:creationId xmlns:p14="http://schemas.microsoft.com/office/powerpoint/2010/main" val="36382476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819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Такое выполнение ПО позволяет обеспечить требование селективности в радиальных сетях с двухсторонним питанием и в кольцевых с односторонним.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209868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Расчет параметров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b="1" i="1" smtClean="0"/>
              <a:t>Выбор тока срабатывания</a:t>
            </a:r>
            <a:r>
              <a:rPr lang="ru-RU" altLang="ru-RU" sz="2000" i="1" smtClean="0"/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i="1" smtClean="0"/>
              <a:t> </a:t>
            </a: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Ток срабатывания токовых направленных защит выбирается так же, как для обычных максимальных токовых защит по условиям отстройки от максимальных нагрузочных режимов.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При этом отстройка производится от токов, направленных от шин в линию.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b="1" i="1" smtClean="0"/>
              <a:t>Выбор выдержек времени.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Выбор выдержек времени производится по встречно-ступенчатому принципу</a:t>
            </a: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altLang="ru-RU" sz="4400">
              <a:solidFill>
                <a:srgbClr val="41416A"/>
              </a:solidFill>
              <a:cs typeface="Arial" charset="0"/>
            </a:endParaRPr>
          </a:p>
        </p:txBody>
      </p:sp>
      <p:graphicFrame>
        <p:nvGraphicFramePr>
          <p:cNvPr id="82949" name="Object 4"/>
          <p:cNvGraphicFramePr>
            <a:graphicFrameLocks noChangeAspect="1"/>
          </p:cNvGraphicFramePr>
          <p:nvPr/>
        </p:nvGraphicFramePr>
        <p:xfrm>
          <a:off x="4067175" y="3860800"/>
          <a:ext cx="2809875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3" imgW="1282700" imgH="457200" progId="Equation.DSMT4">
                  <p:embed/>
                </p:oleObj>
              </mc:Choice>
              <mc:Fallback>
                <p:oleObj name="Equation" r:id="rId3" imgW="12827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860800"/>
                        <a:ext cx="2809875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28241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Выбор выдержек времени.</a:t>
            </a:r>
          </a:p>
        </p:txBody>
      </p:sp>
      <p:sp>
        <p:nvSpPr>
          <p:cNvPr id="839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39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557338"/>
            <a:ext cx="785812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7900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849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Для расчёта выдержек времени принимают во внимание два характерных режима – </a:t>
            </a:r>
          </a:p>
          <a:p>
            <a:r>
              <a:rPr lang="ru-RU" altLang="ru-RU" smtClean="0"/>
              <a:t>КЗ в (.)К1 и (.)К2.</a:t>
            </a:r>
          </a:p>
          <a:p>
            <a:r>
              <a:rPr lang="ru-RU" altLang="ru-RU" smtClean="0"/>
              <a:t>Определим какие ПО придут в действие (направление тока от шин в линию)</a:t>
            </a:r>
          </a:p>
        </p:txBody>
      </p:sp>
    </p:spTree>
    <p:extLst>
      <p:ext uri="{BB962C8B-B14F-4D97-AF65-F5344CB8AC3E}">
        <p14:creationId xmlns:p14="http://schemas.microsoft.com/office/powerpoint/2010/main" val="37784259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92088" y="2568575"/>
          <a:ext cx="1206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5" name="Equation" r:id="rId4" imgW="1206500" imgH="609600" progId="Equation.DSMT4">
                  <p:embed/>
                </p:oleObj>
              </mc:Choice>
              <mc:Fallback>
                <p:oleObj name="Equation" r:id="rId4" imgW="12065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8" y="2568575"/>
                        <a:ext cx="12065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6675" y="344646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6" name="Equation" r:id="rId6" imgW="2374900" imgH="774700" progId="Equation.DSMT4">
                  <p:embed/>
                </p:oleObj>
              </mc:Choice>
              <mc:Fallback>
                <p:oleObj name="Equation" r:id="rId6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" y="344646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366784"/>
              </p:ext>
            </p:extLst>
          </p:nvPr>
        </p:nvGraphicFramePr>
        <p:xfrm>
          <a:off x="66675" y="42386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7" name="Equation" r:id="rId8" imgW="2374560" imgH="774360" progId="Equation.DSMT4">
                  <p:embed/>
                </p:oleObj>
              </mc:Choice>
              <mc:Fallback>
                <p:oleObj name="Equation" r:id="rId8" imgW="2374560" imgH="774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" y="423862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005138" y="3870325"/>
            <a:ext cx="1455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357438" y="354647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8" name="Equation" r:id="rId10" imgW="558800" imgH="1485900" progId="Equation.DSMT4">
                  <p:embed/>
                </p:oleObj>
              </mc:Choice>
              <mc:Fallback>
                <p:oleObj name="Equation" r:id="rId10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354647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4587875" y="3429000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9" name="Equation" r:id="rId12" imgW="2374900" imgH="774700" progId="Equation.DSMT4">
                  <p:embed/>
                </p:oleObj>
              </mc:Choice>
              <mc:Fallback>
                <p:oleObj name="Equation" r:id="rId12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3429000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587875" y="422116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0" name="Equation" r:id="rId14" imgW="2374900" imgH="774700" progId="Equation.DSMT4">
                  <p:embed/>
                </p:oleObj>
              </mc:Choice>
              <mc:Fallback>
                <p:oleObj name="Equation" r:id="rId14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422116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7526338" y="3852863"/>
            <a:ext cx="1455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6878638" y="3529013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1" name="Equation" r:id="rId16" imgW="558800" imgH="1485900" progId="Equation.DSMT4">
                  <p:embed/>
                </p:oleObj>
              </mc:Choice>
              <mc:Fallback>
                <p:oleObj name="Equation" r:id="rId16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8638" y="3529013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027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4338"/>
            <a:ext cx="8643938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0008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04788" y="2562225"/>
          <a:ext cx="1181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name="Equation" r:id="rId4" imgW="1180588" imgH="622030" progId="Equation.DSMT4">
                  <p:embed/>
                </p:oleObj>
              </mc:Choice>
              <mc:Fallback>
                <p:oleObj name="Equation" r:id="rId4" imgW="1180588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2562225"/>
                        <a:ext cx="11811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74625" y="33750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0" name="Equation" r:id="rId6" imgW="2374900" imgH="774700" progId="Equation.DSMT4">
                  <p:embed/>
                </p:oleObj>
              </mc:Choice>
              <mc:Fallback>
                <p:oleObj name="Equation" r:id="rId6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337502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74625" y="4167188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1" name="Equation" r:id="rId8" imgW="2374900" imgH="774700" progId="Equation.DSMT4">
                  <p:embed/>
                </p:oleObj>
              </mc:Choice>
              <mc:Fallback>
                <p:oleObj name="Equation" r:id="rId8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4167188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114675" y="3797300"/>
            <a:ext cx="1455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466975" y="3475038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Equation" r:id="rId10" imgW="558800" imgH="1485900" progId="Equation.DSMT4">
                  <p:embed/>
                </p:oleObj>
              </mc:Choice>
              <mc:Fallback>
                <p:oleObj name="Equation" r:id="rId10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975" y="3475038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4695825" y="335756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Equation" r:id="rId12" imgW="2374900" imgH="774700" progId="Equation.DSMT4">
                  <p:embed/>
                </p:oleObj>
              </mc:Choice>
              <mc:Fallback>
                <p:oleObj name="Equation" r:id="rId12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5825" y="335756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695825" y="41497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4" name="Equation" r:id="rId14" imgW="2374900" imgH="774700" progId="Equation.DSMT4">
                  <p:embed/>
                </p:oleObj>
              </mc:Choice>
              <mc:Fallback>
                <p:oleObj name="Equation" r:id="rId14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5825" y="414972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7635875" y="3779838"/>
            <a:ext cx="1455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6986588" y="345757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name="Equation" r:id="rId16" imgW="558800" imgH="1485900" progId="Equation.DSMT4">
                  <p:embed/>
                </p:oleObj>
              </mc:Choice>
              <mc:Fallback>
                <p:oleObj name="Equation" r:id="rId16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6588" y="345757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7051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49275"/>
            <a:ext cx="61785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6504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Прямоугольник 1"/>
          <p:cNvSpPr>
            <a:spLocks noChangeArrowheads="1"/>
          </p:cNvSpPr>
          <p:nvPr/>
        </p:nvSpPr>
        <p:spPr bwMode="auto">
          <a:xfrm>
            <a:off x="0" y="260350"/>
            <a:ext cx="9053513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	Анализируя время срабатывания защит можно сделать вывод: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FF0000"/>
                </a:solidFill>
                <a:cs typeface="Arial" charset="0"/>
              </a:rPr>
              <a:t>1 и 6 </a:t>
            </a: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можно выбрать ненаправленными, т.к. направление тока всегда одинаково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	Направленность остальных определяют путём анализа полученных выдержек времени.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	Для определения направленности можно использовать правило: из двух отходящих от шин конкретного узла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41416A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41416A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41416A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41416A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Защита, имеющая </a:t>
            </a:r>
            <a:r>
              <a:rPr lang="ru-RU" altLang="ru-RU" sz="2400" b="1">
                <a:solidFill>
                  <a:srgbClr val="FA4926"/>
                </a:solidFill>
                <a:cs typeface="Arial" charset="0"/>
              </a:rPr>
              <a:t>меньшую</a:t>
            </a: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 выдержку времени д.б. </a:t>
            </a:r>
            <a:r>
              <a:rPr lang="ru-RU" altLang="ru-RU" sz="2400" b="1">
                <a:solidFill>
                  <a:srgbClr val="FA4926"/>
                </a:solidFill>
                <a:cs typeface="Arial" charset="0"/>
              </a:rPr>
              <a:t>направленной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Если выдержки времени одинаковы, то обе защиты направленные</a:t>
            </a:r>
          </a:p>
        </p:txBody>
      </p:sp>
      <p:graphicFrame>
        <p:nvGraphicFramePr>
          <p:cNvPr id="88067" name="Объект 2"/>
          <p:cNvGraphicFramePr>
            <a:graphicFrameLocks noChangeAspect="1"/>
          </p:cNvGraphicFramePr>
          <p:nvPr/>
        </p:nvGraphicFramePr>
        <p:xfrm>
          <a:off x="2987675" y="3076575"/>
          <a:ext cx="2620963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Visio" r:id="rId4" imgW="1033128" imgH="573010" progId="Visio.Drawing.11">
                  <p:embed/>
                </p:oleObj>
              </mc:Choice>
              <mc:Fallback>
                <p:oleObj name="Visio" r:id="rId4" imgW="1033128" imgH="57301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076575"/>
                        <a:ext cx="2620963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8068" name="Прямая со стрелкой 3"/>
          <p:cNvCxnSpPr>
            <a:cxnSpLocks noChangeShapeType="1"/>
          </p:cNvCxnSpPr>
          <p:nvPr/>
        </p:nvCxnSpPr>
        <p:spPr bwMode="auto">
          <a:xfrm>
            <a:off x="16462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069" name="Прямая со стрелкой 4"/>
          <p:cNvCxnSpPr>
            <a:cxnSpLocks noChangeShapeType="1"/>
          </p:cNvCxnSpPr>
          <p:nvPr/>
        </p:nvCxnSpPr>
        <p:spPr bwMode="auto">
          <a:xfrm>
            <a:off x="37163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070" name="Прямая со стрелкой 5"/>
          <p:cNvCxnSpPr>
            <a:cxnSpLocks noChangeShapeType="1"/>
          </p:cNvCxnSpPr>
          <p:nvPr/>
        </p:nvCxnSpPr>
        <p:spPr bwMode="auto">
          <a:xfrm>
            <a:off x="5832475" y="180816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071" name="Прямая со стрелкой 6"/>
          <p:cNvCxnSpPr>
            <a:cxnSpLocks noChangeShapeType="1"/>
          </p:cNvCxnSpPr>
          <p:nvPr/>
        </p:nvCxnSpPr>
        <p:spPr bwMode="auto">
          <a:xfrm flipH="1">
            <a:off x="7092950" y="1808163"/>
            <a:ext cx="358775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072" name="Прямая со стрелкой 7"/>
          <p:cNvCxnSpPr>
            <a:cxnSpLocks noChangeShapeType="1"/>
          </p:cNvCxnSpPr>
          <p:nvPr/>
        </p:nvCxnSpPr>
        <p:spPr bwMode="auto">
          <a:xfrm flipH="1">
            <a:off x="5021263" y="1819275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073" name="Прямая со стрелкой 8"/>
          <p:cNvCxnSpPr>
            <a:cxnSpLocks noChangeShapeType="1"/>
          </p:cNvCxnSpPr>
          <p:nvPr/>
        </p:nvCxnSpPr>
        <p:spPr bwMode="auto">
          <a:xfrm flipH="1">
            <a:off x="2906713" y="181451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57901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для МТЗН</a:t>
            </a:r>
          </a:p>
          <a:p>
            <a:pPr lvl="1" eaLnBrk="1" hangingPunct="1"/>
            <a:r>
              <a:rPr lang="ru-RU" altLang="ru-RU" smtClean="0"/>
              <a:t>рассчитать выдержки времени защит;</a:t>
            </a:r>
          </a:p>
          <a:p>
            <a:pPr lvl="1" eaLnBrk="1" hangingPunct="1"/>
            <a:r>
              <a:rPr lang="ru-RU" altLang="ru-RU" smtClean="0"/>
              <a:t>определить, какие защиты выполнить направленными</a:t>
            </a:r>
          </a:p>
        </p:txBody>
      </p:sp>
    </p:spTree>
    <p:extLst>
      <p:ext uri="{BB962C8B-B14F-4D97-AF65-F5344CB8AC3E}">
        <p14:creationId xmlns:p14="http://schemas.microsoft.com/office/powerpoint/2010/main" val="2097600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4" name="Объект 1"/>
          <p:cNvGraphicFramePr>
            <a:graphicFrameLocks noChangeAspect="1"/>
          </p:cNvGraphicFramePr>
          <p:nvPr/>
        </p:nvGraphicFramePr>
        <p:xfrm>
          <a:off x="-436563" y="1727200"/>
          <a:ext cx="9529763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Visio" r:id="rId3" imgW="11154240" imgH="4092587" progId="Visio.Drawing.11">
                  <p:embed/>
                </p:oleObj>
              </mc:Choice>
              <mc:Fallback>
                <p:oleObj name="Visio" r:id="rId3" imgW="11154240" imgH="409258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36563" y="1727200"/>
                        <a:ext cx="9529763" cy="341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37711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188" y="1350963"/>
            <a:ext cx="8191500" cy="1200150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41416A"/>
                </a:solidFill>
                <a:cs typeface="Arial" charset="0"/>
              </a:rPr>
              <a:t>Предполагаем, что все защиты направленные</a:t>
            </a:r>
          </a:p>
          <a:p>
            <a:pPr>
              <a:defRPr/>
            </a:pPr>
            <a:r>
              <a:rPr lang="ru-RU" sz="2400" dirty="0">
                <a:solidFill>
                  <a:srgbClr val="41416A"/>
                </a:solidFill>
                <a:cs typeface="Arial" charset="0"/>
              </a:rPr>
              <a:t>Покажем стрелками при каком направлении тока они могут сработать.</a:t>
            </a:r>
          </a:p>
        </p:txBody>
      </p:sp>
    </p:spTree>
    <p:extLst>
      <p:ext uri="{BB962C8B-B14F-4D97-AF65-F5344CB8AC3E}">
        <p14:creationId xmlns:p14="http://schemas.microsoft.com/office/powerpoint/2010/main" val="18248565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6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184836"/>
              </p:ext>
            </p:extLst>
          </p:nvPr>
        </p:nvGraphicFramePr>
        <p:xfrm>
          <a:off x="-384175" y="142875"/>
          <a:ext cx="9529763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Visio" r:id="rId3" imgW="11154059" imgH="4092660" progId="Visio.Drawing.11">
                  <p:embed/>
                </p:oleObj>
              </mc:Choice>
              <mc:Fallback>
                <p:oleObj name="Visio" r:id="rId3" imgW="11154059" imgH="40926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4175" y="142875"/>
                        <a:ext cx="9529763" cy="3413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Скругленный прямоугольник 25"/>
          <p:cNvSpPr>
            <a:spLocks noChangeArrowheads="1"/>
          </p:cNvSpPr>
          <p:nvPr/>
        </p:nvSpPr>
        <p:spPr bwMode="auto">
          <a:xfrm>
            <a:off x="1143000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7" name="Скругленный прямоугольник 26"/>
          <p:cNvSpPr>
            <a:spLocks noChangeArrowheads="1"/>
          </p:cNvSpPr>
          <p:nvPr/>
        </p:nvSpPr>
        <p:spPr bwMode="auto">
          <a:xfrm>
            <a:off x="3398838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28" name="Скругленный прямоугольник 27"/>
          <p:cNvSpPr>
            <a:spLocks noChangeArrowheads="1"/>
          </p:cNvSpPr>
          <p:nvPr/>
        </p:nvSpPr>
        <p:spPr bwMode="auto">
          <a:xfrm>
            <a:off x="532447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29" name="Скругленный прямоугольник 28"/>
          <p:cNvSpPr>
            <a:spLocks noChangeArrowheads="1"/>
          </p:cNvSpPr>
          <p:nvPr/>
        </p:nvSpPr>
        <p:spPr bwMode="auto">
          <a:xfrm>
            <a:off x="740092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cxnSp>
        <p:nvCxnSpPr>
          <p:cNvPr id="92167" name="Прямая со стрелкой 2"/>
          <p:cNvCxnSpPr>
            <a:cxnSpLocks noChangeShapeType="1"/>
          </p:cNvCxnSpPr>
          <p:nvPr/>
        </p:nvCxnSpPr>
        <p:spPr bwMode="auto">
          <a:xfrm>
            <a:off x="16462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68" name="Прямая со стрелкой 29"/>
          <p:cNvCxnSpPr>
            <a:cxnSpLocks noChangeShapeType="1"/>
          </p:cNvCxnSpPr>
          <p:nvPr/>
        </p:nvCxnSpPr>
        <p:spPr bwMode="auto">
          <a:xfrm>
            <a:off x="37163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69" name="Прямая со стрелкой 30"/>
          <p:cNvCxnSpPr>
            <a:cxnSpLocks noChangeShapeType="1"/>
          </p:cNvCxnSpPr>
          <p:nvPr/>
        </p:nvCxnSpPr>
        <p:spPr bwMode="auto">
          <a:xfrm>
            <a:off x="5832475" y="180816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70" name="Прямая со стрелкой 31"/>
          <p:cNvCxnSpPr>
            <a:cxnSpLocks noChangeShapeType="1"/>
          </p:cNvCxnSpPr>
          <p:nvPr/>
        </p:nvCxnSpPr>
        <p:spPr bwMode="auto">
          <a:xfrm>
            <a:off x="7832725" y="275431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71" name="Прямая со стрелкой 32"/>
          <p:cNvCxnSpPr>
            <a:cxnSpLocks noChangeShapeType="1"/>
          </p:cNvCxnSpPr>
          <p:nvPr/>
        </p:nvCxnSpPr>
        <p:spPr bwMode="auto">
          <a:xfrm flipH="1">
            <a:off x="7092950" y="1808163"/>
            <a:ext cx="358775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72" name="Прямая со стрелкой 33"/>
          <p:cNvCxnSpPr>
            <a:cxnSpLocks noChangeShapeType="1"/>
          </p:cNvCxnSpPr>
          <p:nvPr/>
        </p:nvCxnSpPr>
        <p:spPr bwMode="auto">
          <a:xfrm flipH="1">
            <a:off x="5021263" y="1819275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173" name="Прямая со стрелкой 34"/>
          <p:cNvCxnSpPr>
            <a:cxnSpLocks noChangeShapeType="1"/>
          </p:cNvCxnSpPr>
          <p:nvPr/>
        </p:nvCxnSpPr>
        <p:spPr bwMode="auto">
          <a:xfrm flipH="1">
            <a:off x="2906713" y="181451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350964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931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Для расчёта выдержек времени принимают во внимание два характерных режима – </a:t>
            </a:r>
          </a:p>
          <a:p>
            <a:r>
              <a:rPr lang="ru-RU" altLang="ru-RU" smtClean="0"/>
              <a:t>КЗ в (.)К1 и (.)К2.</a:t>
            </a:r>
          </a:p>
          <a:p>
            <a:r>
              <a:rPr lang="ru-RU" altLang="ru-RU" smtClean="0"/>
              <a:t>Определим какие ПО придут в действие (направление тока от шин в линию)</a:t>
            </a:r>
          </a:p>
        </p:txBody>
      </p:sp>
    </p:spTree>
    <p:extLst>
      <p:ext uri="{BB962C8B-B14F-4D97-AF65-F5344CB8AC3E}">
        <p14:creationId xmlns:p14="http://schemas.microsoft.com/office/powerpoint/2010/main" val="31169166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0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998892"/>
              </p:ext>
            </p:extLst>
          </p:nvPr>
        </p:nvGraphicFramePr>
        <p:xfrm>
          <a:off x="-384175" y="142875"/>
          <a:ext cx="9529763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8" name="Visio" r:id="rId3" imgW="11154059" imgH="4092660" progId="Visio.Drawing.11">
                  <p:embed/>
                </p:oleObj>
              </mc:Choice>
              <mc:Fallback>
                <p:oleObj name="Visio" r:id="rId3" imgW="11154059" imgH="40926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4175" y="142875"/>
                        <a:ext cx="9529763" cy="3413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кругленный прямоугольник 3"/>
          <p:cNvSpPr>
            <a:spLocks noChangeArrowheads="1"/>
          </p:cNvSpPr>
          <p:nvPr/>
        </p:nvSpPr>
        <p:spPr bwMode="auto">
          <a:xfrm>
            <a:off x="1654175" y="703263"/>
            <a:ext cx="431800" cy="252412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3635375" y="70326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5756275" y="70326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</a:t>
            </a:r>
            <a:endParaRPr kumimoji="1" lang="ru-RU" altLang="ru-RU" sz="12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027231"/>
              </p:ext>
            </p:extLst>
          </p:nvPr>
        </p:nvGraphicFramePr>
        <p:xfrm>
          <a:off x="88899" y="3501008"/>
          <a:ext cx="2540001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9" name="Equation" r:id="rId5" imgW="2540000" imgH="774700" progId="Equation.DSMT4">
                  <p:embed/>
                </p:oleObj>
              </mc:Choice>
              <mc:Fallback>
                <p:oleObj name="Equation" r:id="rId5" imgW="25400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99" y="3501008"/>
                        <a:ext cx="2540001" cy="774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4676775" y="324961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0" name="Equation" r:id="rId7" imgW="2374900" imgH="774700" progId="Equation.DSMT4">
                  <p:embed/>
                </p:oleObj>
              </mc:Choice>
              <mc:Fallback>
                <p:oleObj name="Equation" r:id="rId7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324961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676775" y="404177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Equation" r:id="rId9" imgW="2374900" imgH="774700" progId="Equation.DSMT4">
                  <p:embed/>
                </p:oleObj>
              </mc:Choice>
              <mc:Fallback>
                <p:oleObj name="Equation" r:id="rId9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404177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7616825" y="3671888"/>
            <a:ext cx="1455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6969125" y="334962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Equation" r:id="rId11" imgW="558800" imgH="1485900" progId="Equation.DSMT4">
                  <p:embed/>
                </p:oleObj>
              </mc:Choice>
              <mc:Fallback>
                <p:oleObj name="Equation" r:id="rId11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334962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296863" y="486886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Equation" r:id="rId13" imgW="2374900" imgH="774700" progId="Equation.DSMT4">
                  <p:embed/>
                </p:oleObj>
              </mc:Choice>
              <mc:Fallback>
                <p:oleObj name="Equation" r:id="rId13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486886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296863" y="56610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Equation" r:id="rId15" imgW="2374900" imgH="774700" progId="Equation.DSMT4">
                  <p:embed/>
                </p:oleObj>
              </mc:Choice>
              <mc:Fallback>
                <p:oleObj name="Equation" r:id="rId15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566102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3236913" y="5292725"/>
            <a:ext cx="1454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2587625" y="496887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Equation" r:id="rId17" imgW="558800" imgH="1485900" progId="Equation.DSMT4">
                  <p:embed/>
                </p:oleObj>
              </mc:Choice>
              <mc:Fallback>
                <p:oleObj name="Equation" r:id="rId17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496887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Скругленный прямоугольник 25"/>
          <p:cNvSpPr>
            <a:spLocks noChangeArrowheads="1"/>
          </p:cNvSpPr>
          <p:nvPr/>
        </p:nvSpPr>
        <p:spPr bwMode="auto">
          <a:xfrm>
            <a:off x="1143000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7" name="Скругленный прямоугольник 26"/>
          <p:cNvSpPr>
            <a:spLocks noChangeArrowheads="1"/>
          </p:cNvSpPr>
          <p:nvPr/>
        </p:nvSpPr>
        <p:spPr bwMode="auto">
          <a:xfrm>
            <a:off x="3398838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28" name="Скругленный прямоугольник 27"/>
          <p:cNvSpPr>
            <a:spLocks noChangeArrowheads="1"/>
          </p:cNvSpPr>
          <p:nvPr/>
        </p:nvSpPr>
        <p:spPr bwMode="auto">
          <a:xfrm>
            <a:off x="532447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29" name="Скругленный прямоугольник 28"/>
          <p:cNvSpPr>
            <a:spLocks noChangeArrowheads="1"/>
          </p:cNvSpPr>
          <p:nvPr/>
        </p:nvSpPr>
        <p:spPr bwMode="auto">
          <a:xfrm>
            <a:off x="740092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cxnSp>
        <p:nvCxnSpPr>
          <p:cNvPr id="94230" name="Прямая со стрелкой 33"/>
          <p:cNvCxnSpPr>
            <a:cxnSpLocks noChangeShapeType="1"/>
          </p:cNvCxnSpPr>
          <p:nvPr/>
        </p:nvCxnSpPr>
        <p:spPr bwMode="auto">
          <a:xfrm>
            <a:off x="16462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231" name="Прямая со стрелкой 34"/>
          <p:cNvCxnSpPr>
            <a:cxnSpLocks noChangeShapeType="1"/>
          </p:cNvCxnSpPr>
          <p:nvPr/>
        </p:nvCxnSpPr>
        <p:spPr bwMode="auto">
          <a:xfrm>
            <a:off x="37163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232" name="Прямая со стрелкой 35"/>
          <p:cNvCxnSpPr>
            <a:cxnSpLocks noChangeShapeType="1"/>
          </p:cNvCxnSpPr>
          <p:nvPr/>
        </p:nvCxnSpPr>
        <p:spPr bwMode="auto">
          <a:xfrm>
            <a:off x="5832475" y="180816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233" name="Прямая со стрелкой 36"/>
          <p:cNvCxnSpPr>
            <a:cxnSpLocks noChangeShapeType="1"/>
          </p:cNvCxnSpPr>
          <p:nvPr/>
        </p:nvCxnSpPr>
        <p:spPr bwMode="auto">
          <a:xfrm>
            <a:off x="7832725" y="275431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830356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20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4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352360"/>
              </p:ext>
            </p:extLst>
          </p:nvPr>
        </p:nvGraphicFramePr>
        <p:xfrm>
          <a:off x="-384175" y="142875"/>
          <a:ext cx="9529763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7" name="Visio" r:id="rId3" imgW="11154059" imgH="4092660" progId="Visio.Drawing.11">
                  <p:embed/>
                </p:oleObj>
              </mc:Choice>
              <mc:Fallback>
                <p:oleObj name="Visio" r:id="rId3" imgW="11154059" imgH="40926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4175" y="142875"/>
                        <a:ext cx="9529763" cy="3413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кругленный прямоугольник 3"/>
          <p:cNvSpPr>
            <a:spLocks noChangeArrowheads="1"/>
          </p:cNvSpPr>
          <p:nvPr/>
        </p:nvSpPr>
        <p:spPr bwMode="auto">
          <a:xfrm>
            <a:off x="6911975" y="700088"/>
            <a:ext cx="431800" cy="252412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3,3</a:t>
            </a: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4976813" y="719138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2,8</a:t>
            </a: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2805113" y="701675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82550" y="3294063"/>
          <a:ext cx="2286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8" name="Equation" r:id="rId5" imgW="2286000" imgH="622300" progId="Equation.DSMT4">
                  <p:embed/>
                </p:oleObj>
              </mc:Choice>
              <mc:Fallback>
                <p:oleObj name="Equation" r:id="rId5" imgW="22860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3294063"/>
                        <a:ext cx="2286000" cy="622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26988" y="40608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9" name="Equation" r:id="rId7" imgW="2374900" imgH="774700" progId="Equation.DSMT4">
                  <p:embed/>
                </p:oleObj>
              </mc:Choice>
              <mc:Fallback>
                <p:oleObj name="Equation" r:id="rId7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8" y="4060825"/>
                        <a:ext cx="2374900" cy="774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4676775" y="3255963"/>
          <a:ext cx="2374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0" name="Equation" r:id="rId9" imgW="2374900" imgH="762000" progId="Equation.DSMT4">
                  <p:embed/>
                </p:oleObj>
              </mc:Choice>
              <mc:Fallback>
                <p:oleObj name="Equation" r:id="rId9" imgW="23749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3255963"/>
                        <a:ext cx="2374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676775" y="404177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1" name="Equation" r:id="rId11" imgW="2374900" imgH="774700" progId="Equation.DSMT4">
                  <p:embed/>
                </p:oleObj>
              </mc:Choice>
              <mc:Fallback>
                <p:oleObj name="Equation" r:id="rId11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404177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7616825" y="3671888"/>
            <a:ext cx="1455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6969125" y="334962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Equation" r:id="rId13" imgW="558800" imgH="1485900" progId="Equation.DSMT4">
                  <p:embed/>
                </p:oleObj>
              </mc:Choice>
              <mc:Fallback>
                <p:oleObj name="Equation" r:id="rId13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334962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296863" y="4868863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3" name="Equation" r:id="rId15" imgW="2374900" imgH="774700" progId="Equation.DSMT4">
                  <p:embed/>
                </p:oleObj>
              </mc:Choice>
              <mc:Fallback>
                <p:oleObj name="Equation" r:id="rId15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4868863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296863" y="5661025"/>
          <a:ext cx="237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4" name="Equation" r:id="rId17" imgW="2374900" imgH="774700" progId="Equation.DSMT4">
                  <p:embed/>
                </p:oleObj>
              </mc:Choice>
              <mc:Fallback>
                <p:oleObj name="Equation" r:id="rId17" imgW="23749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5661025"/>
                        <a:ext cx="23749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3236913" y="5292725"/>
            <a:ext cx="1454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Выбрать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41416A"/>
                </a:solidFill>
                <a:cs typeface="Arial" charset="0"/>
              </a:rPr>
              <a:t>большее</a:t>
            </a: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2587625" y="4968875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5" name="Equation" r:id="rId19" imgW="558800" imgH="1485900" progId="Equation.DSMT4">
                  <p:embed/>
                </p:oleObj>
              </mc:Choice>
              <mc:Fallback>
                <p:oleObj name="Equation" r:id="rId19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4968875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Скругленный прямоугольник 29"/>
          <p:cNvSpPr>
            <a:spLocks noChangeArrowheads="1"/>
          </p:cNvSpPr>
          <p:nvPr/>
        </p:nvSpPr>
        <p:spPr bwMode="auto">
          <a:xfrm>
            <a:off x="1143000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31" name="Скругленный прямоугольник 30"/>
          <p:cNvSpPr>
            <a:spLocks noChangeArrowheads="1"/>
          </p:cNvSpPr>
          <p:nvPr/>
        </p:nvSpPr>
        <p:spPr bwMode="auto">
          <a:xfrm>
            <a:off x="3398838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32" name="Скругленный прямоугольник 31"/>
          <p:cNvSpPr>
            <a:spLocks noChangeArrowheads="1"/>
          </p:cNvSpPr>
          <p:nvPr/>
        </p:nvSpPr>
        <p:spPr bwMode="auto">
          <a:xfrm>
            <a:off x="532447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33" name="Скругленный прямоугольник 32"/>
          <p:cNvSpPr>
            <a:spLocks noChangeArrowheads="1"/>
          </p:cNvSpPr>
          <p:nvPr/>
        </p:nvSpPr>
        <p:spPr bwMode="auto">
          <a:xfrm>
            <a:off x="740092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cxnSp>
        <p:nvCxnSpPr>
          <p:cNvPr id="95252" name="Прямая со стрелкой 33"/>
          <p:cNvCxnSpPr>
            <a:cxnSpLocks noChangeShapeType="1"/>
          </p:cNvCxnSpPr>
          <p:nvPr/>
        </p:nvCxnSpPr>
        <p:spPr bwMode="auto">
          <a:xfrm flipH="1">
            <a:off x="7092950" y="1808163"/>
            <a:ext cx="358775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253" name="Прямая со стрелкой 34"/>
          <p:cNvCxnSpPr>
            <a:cxnSpLocks noChangeShapeType="1"/>
          </p:cNvCxnSpPr>
          <p:nvPr/>
        </p:nvCxnSpPr>
        <p:spPr bwMode="auto">
          <a:xfrm flipH="1">
            <a:off x="5021263" y="1819275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254" name="Прямая со стрелкой 35"/>
          <p:cNvCxnSpPr>
            <a:cxnSpLocks noChangeShapeType="1"/>
          </p:cNvCxnSpPr>
          <p:nvPr/>
        </p:nvCxnSpPr>
        <p:spPr bwMode="auto">
          <a:xfrm flipH="1">
            <a:off x="2906713" y="181451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149201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20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58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671959"/>
              </p:ext>
            </p:extLst>
          </p:nvPr>
        </p:nvGraphicFramePr>
        <p:xfrm>
          <a:off x="-384175" y="142875"/>
          <a:ext cx="9529763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Visio" r:id="rId3" imgW="11154059" imgH="4092660" progId="Visio.Drawing.11">
                  <p:embed/>
                </p:oleObj>
              </mc:Choice>
              <mc:Fallback>
                <p:oleObj name="Visio" r:id="rId3" imgW="11154059" imgH="40926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4175" y="142875"/>
                        <a:ext cx="9529763" cy="3413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кругленный прямоугольник 3"/>
          <p:cNvSpPr>
            <a:spLocks noChangeArrowheads="1"/>
          </p:cNvSpPr>
          <p:nvPr/>
        </p:nvSpPr>
        <p:spPr bwMode="auto">
          <a:xfrm>
            <a:off x="6911975" y="700088"/>
            <a:ext cx="431800" cy="252412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3,3</a:t>
            </a: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4976813" y="719138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2,8</a:t>
            </a: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2805113" y="701675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</a:p>
        </p:txBody>
      </p:sp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1654175" y="703263"/>
            <a:ext cx="431800" cy="252412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7" name="Скругленный прямоугольник 16"/>
          <p:cNvSpPr>
            <a:spLocks noChangeArrowheads="1"/>
          </p:cNvSpPr>
          <p:nvPr/>
        </p:nvSpPr>
        <p:spPr bwMode="auto">
          <a:xfrm>
            <a:off x="3635375" y="70326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</a:p>
        </p:txBody>
      </p:sp>
      <p:sp>
        <p:nvSpPr>
          <p:cNvPr id="26" name="Скругленный прямоугольник 25"/>
          <p:cNvSpPr>
            <a:spLocks noChangeArrowheads="1"/>
          </p:cNvSpPr>
          <p:nvPr/>
        </p:nvSpPr>
        <p:spPr bwMode="auto">
          <a:xfrm>
            <a:off x="5756275" y="70326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>
            <a:spLocks noChangeArrowheads="1"/>
          </p:cNvSpPr>
          <p:nvPr/>
        </p:nvSpPr>
        <p:spPr bwMode="auto">
          <a:xfrm>
            <a:off x="1143000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9" name="Скругленный прямоугольник 28"/>
          <p:cNvSpPr>
            <a:spLocks noChangeArrowheads="1"/>
          </p:cNvSpPr>
          <p:nvPr/>
        </p:nvSpPr>
        <p:spPr bwMode="auto">
          <a:xfrm>
            <a:off x="3398838" y="27543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30" name="Скругленный прямоугольник 29"/>
          <p:cNvSpPr>
            <a:spLocks noChangeArrowheads="1"/>
          </p:cNvSpPr>
          <p:nvPr/>
        </p:nvSpPr>
        <p:spPr bwMode="auto">
          <a:xfrm>
            <a:off x="532447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31" name="Скругленный прямоугольник 30"/>
          <p:cNvSpPr>
            <a:spLocks noChangeArrowheads="1"/>
          </p:cNvSpPr>
          <p:nvPr/>
        </p:nvSpPr>
        <p:spPr bwMode="auto">
          <a:xfrm>
            <a:off x="7400925" y="2730500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sp>
        <p:nvSpPr>
          <p:cNvPr id="32" name="Скругленный прямоугольник 31"/>
          <p:cNvSpPr>
            <a:spLocks noChangeArrowheads="1"/>
          </p:cNvSpPr>
          <p:nvPr/>
        </p:nvSpPr>
        <p:spPr bwMode="auto">
          <a:xfrm>
            <a:off x="711200" y="3654425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34" name="Скругленный прямоугольник 33"/>
          <p:cNvSpPr>
            <a:spLocks noChangeArrowheads="1"/>
          </p:cNvSpPr>
          <p:nvPr/>
        </p:nvSpPr>
        <p:spPr bwMode="auto">
          <a:xfrm>
            <a:off x="341313" y="4038600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39" name="Скругленный прямоугольник 38"/>
          <p:cNvSpPr>
            <a:spLocks noChangeArrowheads="1"/>
          </p:cNvSpPr>
          <p:nvPr/>
        </p:nvSpPr>
        <p:spPr bwMode="auto">
          <a:xfrm>
            <a:off x="1035050" y="4038600"/>
            <a:ext cx="431800" cy="252413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0" name="Скругленный прямоугольник 39"/>
          <p:cNvSpPr>
            <a:spLocks noChangeArrowheads="1"/>
          </p:cNvSpPr>
          <p:nvPr/>
        </p:nvSpPr>
        <p:spPr bwMode="auto">
          <a:xfrm>
            <a:off x="3092450" y="3656013"/>
            <a:ext cx="431800" cy="36036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43" name="Скругленный прямоугольник 42"/>
          <p:cNvSpPr>
            <a:spLocks noChangeArrowheads="1"/>
          </p:cNvSpPr>
          <p:nvPr/>
        </p:nvSpPr>
        <p:spPr bwMode="auto">
          <a:xfrm>
            <a:off x="2679700" y="4059238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</a:p>
        </p:txBody>
      </p:sp>
      <p:sp>
        <p:nvSpPr>
          <p:cNvPr id="44" name="Скругленный прямоугольник 43"/>
          <p:cNvSpPr>
            <a:spLocks noChangeArrowheads="1"/>
          </p:cNvSpPr>
          <p:nvPr/>
        </p:nvSpPr>
        <p:spPr bwMode="auto">
          <a:xfrm>
            <a:off x="3509963" y="4060825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</a:p>
        </p:txBody>
      </p:sp>
      <p:sp>
        <p:nvSpPr>
          <p:cNvPr id="45" name="Скругленный прямоугольник 44"/>
          <p:cNvSpPr>
            <a:spLocks noChangeArrowheads="1"/>
          </p:cNvSpPr>
          <p:nvPr/>
        </p:nvSpPr>
        <p:spPr bwMode="auto">
          <a:xfrm>
            <a:off x="5281613" y="3654425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46" name="Скругленный прямоугольник 45"/>
          <p:cNvSpPr>
            <a:spLocks noChangeArrowheads="1"/>
          </p:cNvSpPr>
          <p:nvPr/>
        </p:nvSpPr>
        <p:spPr bwMode="auto">
          <a:xfrm>
            <a:off x="4886325" y="4078288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2,8</a:t>
            </a:r>
          </a:p>
        </p:txBody>
      </p:sp>
      <p:sp>
        <p:nvSpPr>
          <p:cNvPr id="47" name="Скругленный прямоугольник 46"/>
          <p:cNvSpPr>
            <a:spLocks noChangeArrowheads="1"/>
          </p:cNvSpPr>
          <p:nvPr/>
        </p:nvSpPr>
        <p:spPr bwMode="auto">
          <a:xfrm>
            <a:off x="5665788" y="406241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Скругленный прямоугольник 47"/>
          <p:cNvSpPr>
            <a:spLocks noChangeArrowheads="1"/>
          </p:cNvSpPr>
          <p:nvPr/>
        </p:nvSpPr>
        <p:spPr bwMode="auto">
          <a:xfrm>
            <a:off x="7400925" y="3654425"/>
            <a:ext cx="431800" cy="36036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noFill/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sp>
        <p:nvSpPr>
          <p:cNvPr id="52" name="Скругленный прямоугольник 51"/>
          <p:cNvSpPr>
            <a:spLocks noChangeArrowheads="1"/>
          </p:cNvSpPr>
          <p:nvPr/>
        </p:nvSpPr>
        <p:spPr bwMode="auto">
          <a:xfrm>
            <a:off x="7046913" y="4059238"/>
            <a:ext cx="431800" cy="252412"/>
          </a:xfrm>
          <a:prstGeom prst="roundRect">
            <a:avLst>
              <a:gd name="adj" fmla="val 20588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3,3</a:t>
            </a:r>
          </a:p>
        </p:txBody>
      </p:sp>
      <p:sp>
        <p:nvSpPr>
          <p:cNvPr id="53" name="Скругленный прямоугольник 52"/>
          <p:cNvSpPr>
            <a:spLocks noChangeArrowheads="1"/>
          </p:cNvSpPr>
          <p:nvPr/>
        </p:nvSpPr>
        <p:spPr bwMode="auto">
          <a:xfrm>
            <a:off x="7775575" y="4076700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cxnSp>
        <p:nvCxnSpPr>
          <p:cNvPr id="96283" name="Прямая со стрелкой 53"/>
          <p:cNvCxnSpPr>
            <a:cxnSpLocks noChangeShapeType="1"/>
          </p:cNvCxnSpPr>
          <p:nvPr/>
        </p:nvCxnSpPr>
        <p:spPr bwMode="auto">
          <a:xfrm>
            <a:off x="16462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84" name="Прямая со стрелкой 54"/>
          <p:cNvCxnSpPr>
            <a:cxnSpLocks noChangeShapeType="1"/>
          </p:cNvCxnSpPr>
          <p:nvPr/>
        </p:nvCxnSpPr>
        <p:spPr bwMode="auto">
          <a:xfrm>
            <a:off x="3716338" y="180816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85" name="Прямая со стрелкой 55"/>
          <p:cNvCxnSpPr>
            <a:cxnSpLocks noChangeShapeType="1"/>
          </p:cNvCxnSpPr>
          <p:nvPr/>
        </p:nvCxnSpPr>
        <p:spPr bwMode="auto">
          <a:xfrm>
            <a:off x="5832475" y="1808163"/>
            <a:ext cx="360363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86" name="Прямая со стрелкой 56"/>
          <p:cNvCxnSpPr>
            <a:cxnSpLocks noChangeShapeType="1"/>
          </p:cNvCxnSpPr>
          <p:nvPr/>
        </p:nvCxnSpPr>
        <p:spPr bwMode="auto">
          <a:xfrm flipH="1">
            <a:off x="7092950" y="1808163"/>
            <a:ext cx="358775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87" name="Прямая со стрелкой 57"/>
          <p:cNvCxnSpPr>
            <a:cxnSpLocks noChangeShapeType="1"/>
          </p:cNvCxnSpPr>
          <p:nvPr/>
        </p:nvCxnSpPr>
        <p:spPr bwMode="auto">
          <a:xfrm flipH="1">
            <a:off x="5021263" y="1819275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88" name="Прямая со стрелкой 58"/>
          <p:cNvCxnSpPr>
            <a:cxnSpLocks noChangeShapeType="1"/>
          </p:cNvCxnSpPr>
          <p:nvPr/>
        </p:nvCxnSpPr>
        <p:spPr bwMode="auto">
          <a:xfrm flipH="1">
            <a:off x="2906713" y="1814513"/>
            <a:ext cx="36036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Прямоугольник 1"/>
          <p:cNvSpPr/>
          <p:nvPr/>
        </p:nvSpPr>
        <p:spPr>
          <a:xfrm>
            <a:off x="0" y="5049838"/>
            <a:ext cx="9024938" cy="1200150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41416A"/>
                </a:solidFill>
                <a:cs typeface="Arial" charset="0"/>
              </a:rPr>
              <a:t>Защита, имеющая </a:t>
            </a:r>
            <a:r>
              <a:rPr lang="ru-RU" sz="2400" b="1" dirty="0">
                <a:solidFill>
                  <a:srgbClr val="FA4926"/>
                </a:solidFill>
                <a:cs typeface="Arial" charset="0"/>
              </a:rPr>
              <a:t>меньшую</a:t>
            </a:r>
            <a:r>
              <a:rPr lang="ru-RU" sz="2400" dirty="0">
                <a:solidFill>
                  <a:srgbClr val="41416A"/>
                </a:solidFill>
                <a:cs typeface="Arial" charset="0"/>
              </a:rPr>
              <a:t> выдержку времени </a:t>
            </a:r>
            <a:r>
              <a:rPr lang="ru-RU" sz="2400" dirty="0" err="1">
                <a:solidFill>
                  <a:srgbClr val="41416A"/>
                </a:solidFill>
                <a:cs typeface="Arial" charset="0"/>
              </a:rPr>
              <a:t>д.б</a:t>
            </a:r>
            <a:r>
              <a:rPr lang="ru-RU" sz="2400" dirty="0">
                <a:solidFill>
                  <a:srgbClr val="41416A"/>
                </a:solidFill>
                <a:cs typeface="Arial" charset="0"/>
              </a:rPr>
              <a:t>. </a:t>
            </a:r>
            <a:r>
              <a:rPr lang="ru-RU" sz="2400" b="1" dirty="0">
                <a:solidFill>
                  <a:srgbClr val="FA4926"/>
                </a:solidFill>
                <a:cs typeface="Arial" charset="0"/>
              </a:rPr>
              <a:t>направленной. </a:t>
            </a:r>
            <a:r>
              <a:rPr lang="ru-RU" sz="2400" dirty="0">
                <a:solidFill>
                  <a:srgbClr val="41416A"/>
                </a:solidFill>
                <a:cs typeface="Arial" charset="0"/>
              </a:rPr>
              <a:t>Если выдержки времени одинаковы, то обе защиты направленные</a:t>
            </a:r>
          </a:p>
        </p:txBody>
      </p:sp>
      <p:sp>
        <p:nvSpPr>
          <p:cNvPr id="35" name="Скругленный прямоугольник 34"/>
          <p:cNvSpPr>
            <a:spLocks noChangeArrowheads="1"/>
          </p:cNvSpPr>
          <p:nvPr/>
        </p:nvSpPr>
        <p:spPr bwMode="auto">
          <a:xfrm>
            <a:off x="5756275" y="2847049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92D05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>
            <a:spLocks noChangeArrowheads="1"/>
          </p:cNvSpPr>
          <p:nvPr/>
        </p:nvSpPr>
        <p:spPr bwMode="auto">
          <a:xfrm>
            <a:off x="7766261" y="2847049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92D05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>
            <a:spLocks noChangeArrowheads="1"/>
          </p:cNvSpPr>
          <p:nvPr/>
        </p:nvSpPr>
        <p:spPr bwMode="auto">
          <a:xfrm>
            <a:off x="3716338" y="2847049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92D05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1,4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>
            <a:spLocks noChangeArrowheads="1"/>
          </p:cNvSpPr>
          <p:nvPr/>
        </p:nvSpPr>
        <p:spPr bwMode="auto">
          <a:xfrm>
            <a:off x="1574800" y="2847049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92D05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1,8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>
            <a:spLocks noChangeArrowheads="1"/>
          </p:cNvSpPr>
          <p:nvPr/>
        </p:nvSpPr>
        <p:spPr bwMode="auto">
          <a:xfrm>
            <a:off x="5652368" y="4437112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Скругленный прямоугольник 48"/>
          <p:cNvSpPr>
            <a:spLocks noChangeArrowheads="1"/>
          </p:cNvSpPr>
          <p:nvPr/>
        </p:nvSpPr>
        <p:spPr bwMode="auto">
          <a:xfrm>
            <a:off x="7812608" y="4437112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>
            <a:spLocks noChangeArrowheads="1"/>
          </p:cNvSpPr>
          <p:nvPr/>
        </p:nvSpPr>
        <p:spPr bwMode="auto">
          <a:xfrm>
            <a:off x="3491880" y="4437112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1,4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>
            <a:spLocks noChangeArrowheads="1"/>
          </p:cNvSpPr>
          <p:nvPr/>
        </p:nvSpPr>
        <p:spPr bwMode="auto">
          <a:xfrm>
            <a:off x="1045083" y="4437112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1,8</a:t>
            </a:r>
            <a:endParaRPr kumimoji="1" lang="ru-RU" alt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681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2" grpId="0" animBg="1"/>
      <p:bldP spid="53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для МТЗН</a:t>
            </a:r>
          </a:p>
          <a:p>
            <a:pPr lvl="1" eaLnBrk="1" hangingPunct="1"/>
            <a:r>
              <a:rPr lang="ru-RU" altLang="ru-RU" smtClean="0"/>
              <a:t>рассчитать выдержки времени защит;</a:t>
            </a:r>
          </a:p>
          <a:p>
            <a:pPr lvl="1" eaLnBrk="1" hangingPunct="1"/>
            <a:r>
              <a:rPr lang="ru-RU" altLang="ru-RU" smtClean="0"/>
              <a:t>определить, какие защиты выполнить направленными</a:t>
            </a:r>
          </a:p>
        </p:txBody>
      </p:sp>
    </p:spTree>
    <p:extLst>
      <p:ext uri="{BB962C8B-B14F-4D97-AF65-F5344CB8AC3E}">
        <p14:creationId xmlns:p14="http://schemas.microsoft.com/office/powerpoint/2010/main" val="25554809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Объект 1"/>
          <p:cNvGraphicFramePr>
            <a:graphicFrameLocks noChangeAspect="1"/>
          </p:cNvGraphicFramePr>
          <p:nvPr/>
        </p:nvGraphicFramePr>
        <p:xfrm>
          <a:off x="0" y="-892175"/>
          <a:ext cx="9375775" cy="612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Visio" r:id="rId3" imgW="9384984" imgH="5779482" progId="Visio.Drawing.11">
                  <p:embed/>
                </p:oleObj>
              </mc:Choice>
              <mc:Fallback>
                <p:oleObj name="Visio" r:id="rId3" imgW="9384984" imgH="577948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892175"/>
                        <a:ext cx="9375775" cy="612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73711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8569325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6267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4" name="Object 4"/>
          <p:cNvGraphicFramePr>
            <a:graphicFrameLocks noChangeAspect="1"/>
          </p:cNvGraphicFramePr>
          <p:nvPr/>
        </p:nvGraphicFramePr>
        <p:xfrm>
          <a:off x="395288" y="765175"/>
          <a:ext cx="8388350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Visio" r:id="rId3" imgW="4683420" imgH="2665293" progId="Visio.Drawing.11">
                  <p:embed/>
                </p:oleObj>
              </mc:Choice>
              <mc:Fallback>
                <p:oleObj name="Visio" r:id="rId3" imgW="4683420" imgH="266529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765175"/>
                        <a:ext cx="8388350" cy="47752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9717" name="Text Box 5"/>
          <p:cNvSpPr txBox="1">
            <a:spLocks noChangeArrowheads="1"/>
          </p:cNvSpPr>
          <p:nvPr/>
        </p:nvSpPr>
        <p:spPr bwMode="auto">
          <a:xfrm>
            <a:off x="3059113" y="2965450"/>
            <a:ext cx="360362" cy="4635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3200">
                <a:solidFill>
                  <a:schemeClr val="tx1"/>
                </a:solidFill>
                <a:latin typeface="Arial" charset="0"/>
              </a:defRPr>
            </a:lvl2pPr>
            <a:lvl3pPr>
              <a:defRPr sz="3200">
                <a:solidFill>
                  <a:schemeClr val="tx1"/>
                </a:solidFill>
                <a:latin typeface="Arial" charset="0"/>
              </a:defRPr>
            </a:lvl3pPr>
            <a:lvl4pPr>
              <a:defRPr sz="3200">
                <a:solidFill>
                  <a:schemeClr val="tx1"/>
                </a:solidFill>
                <a:latin typeface="Arial" charset="0"/>
              </a:defRPr>
            </a:lvl4pPr>
            <a:lvl5pPr>
              <a:defRPr sz="32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32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32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32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400">
                <a:solidFill>
                  <a:srgbClr val="41416A"/>
                </a:solidFill>
                <a:cs typeface="Arial" charset="0"/>
              </a:rPr>
              <a:t>1</a:t>
            </a:r>
          </a:p>
        </p:txBody>
      </p:sp>
      <p:sp>
        <p:nvSpPr>
          <p:cNvPr id="499718" name="Text Box 6"/>
          <p:cNvSpPr txBox="1">
            <a:spLocks noChangeArrowheads="1"/>
          </p:cNvSpPr>
          <p:nvPr/>
        </p:nvSpPr>
        <p:spPr bwMode="auto">
          <a:xfrm>
            <a:off x="5861050" y="2959100"/>
            <a:ext cx="366713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3200">
                <a:solidFill>
                  <a:schemeClr val="tx1"/>
                </a:solidFill>
                <a:latin typeface="Arial" charset="0"/>
              </a:defRPr>
            </a:lvl2pPr>
            <a:lvl3pPr>
              <a:defRPr sz="3200">
                <a:solidFill>
                  <a:schemeClr val="tx1"/>
                </a:solidFill>
                <a:latin typeface="Arial" charset="0"/>
              </a:defRPr>
            </a:lvl3pPr>
            <a:lvl4pPr>
              <a:defRPr sz="3200">
                <a:solidFill>
                  <a:schemeClr val="tx1"/>
                </a:solidFill>
                <a:latin typeface="Arial" charset="0"/>
              </a:defRPr>
            </a:lvl4pPr>
            <a:lvl5pPr>
              <a:defRPr sz="32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32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32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32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400">
                <a:solidFill>
                  <a:srgbClr val="41416A"/>
                </a:solidFill>
                <a:cs typeface="Arial" charset="0"/>
              </a:rPr>
              <a:t>2</a:t>
            </a:r>
          </a:p>
        </p:txBody>
      </p:sp>
      <p:sp>
        <p:nvSpPr>
          <p:cNvPr id="499719" name="Text Box 7"/>
          <p:cNvSpPr txBox="1">
            <a:spLocks noChangeArrowheads="1"/>
          </p:cNvSpPr>
          <p:nvPr/>
        </p:nvSpPr>
        <p:spPr bwMode="auto">
          <a:xfrm>
            <a:off x="8243888" y="2887663"/>
            <a:ext cx="366712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3200">
                <a:solidFill>
                  <a:schemeClr val="tx1"/>
                </a:solidFill>
                <a:latin typeface="Arial" charset="0"/>
              </a:defRPr>
            </a:lvl2pPr>
            <a:lvl3pPr>
              <a:defRPr sz="3200">
                <a:solidFill>
                  <a:schemeClr val="tx1"/>
                </a:solidFill>
                <a:latin typeface="Arial" charset="0"/>
              </a:defRPr>
            </a:lvl3pPr>
            <a:lvl4pPr>
              <a:defRPr sz="3200">
                <a:solidFill>
                  <a:schemeClr val="tx1"/>
                </a:solidFill>
                <a:latin typeface="Arial" charset="0"/>
              </a:defRPr>
            </a:lvl4pPr>
            <a:lvl5pPr>
              <a:defRPr sz="32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32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32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32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400">
                <a:solidFill>
                  <a:srgbClr val="41416A"/>
                </a:solidFill>
                <a:cs typeface="Arial" charset="0"/>
              </a:rPr>
              <a:t>3</a:t>
            </a:r>
          </a:p>
        </p:txBody>
      </p:sp>
      <p:sp>
        <p:nvSpPr>
          <p:cNvPr id="499720" name="Text Box 8"/>
          <p:cNvSpPr txBox="1">
            <a:spLocks noChangeArrowheads="1"/>
          </p:cNvSpPr>
          <p:nvPr/>
        </p:nvSpPr>
        <p:spPr bwMode="auto">
          <a:xfrm>
            <a:off x="8308975" y="3967163"/>
            <a:ext cx="366713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3200">
                <a:solidFill>
                  <a:schemeClr val="tx1"/>
                </a:solidFill>
                <a:latin typeface="Arial" charset="0"/>
              </a:defRPr>
            </a:lvl2pPr>
            <a:lvl3pPr>
              <a:defRPr sz="3200">
                <a:solidFill>
                  <a:schemeClr val="tx1"/>
                </a:solidFill>
                <a:latin typeface="Arial" charset="0"/>
              </a:defRPr>
            </a:lvl3pPr>
            <a:lvl4pPr>
              <a:defRPr sz="3200">
                <a:solidFill>
                  <a:schemeClr val="tx1"/>
                </a:solidFill>
                <a:latin typeface="Arial" charset="0"/>
              </a:defRPr>
            </a:lvl4pPr>
            <a:lvl5pPr>
              <a:defRPr sz="32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32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32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32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400">
                <a:solidFill>
                  <a:srgbClr val="41416A"/>
                </a:solidFill>
                <a:cs typeface="Arial" charset="0"/>
              </a:rPr>
              <a:t>4</a:t>
            </a:r>
          </a:p>
        </p:txBody>
      </p:sp>
      <p:sp>
        <p:nvSpPr>
          <p:cNvPr id="499721" name="Line 9"/>
          <p:cNvSpPr>
            <a:spLocks noChangeShapeType="1"/>
          </p:cNvSpPr>
          <p:nvPr/>
        </p:nvSpPr>
        <p:spPr bwMode="auto">
          <a:xfrm>
            <a:off x="2195513" y="1989138"/>
            <a:ext cx="360362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99722" name="Line 10"/>
          <p:cNvSpPr>
            <a:spLocks noChangeShapeType="1"/>
          </p:cNvSpPr>
          <p:nvPr/>
        </p:nvSpPr>
        <p:spPr bwMode="auto">
          <a:xfrm>
            <a:off x="4643438" y="1989138"/>
            <a:ext cx="360362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99723" name="Line 11"/>
          <p:cNvSpPr>
            <a:spLocks noChangeShapeType="1"/>
          </p:cNvSpPr>
          <p:nvPr/>
        </p:nvSpPr>
        <p:spPr bwMode="auto">
          <a:xfrm>
            <a:off x="4787900" y="4868863"/>
            <a:ext cx="360363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99724" name="Line 12"/>
          <p:cNvSpPr>
            <a:spLocks noChangeShapeType="1"/>
          </p:cNvSpPr>
          <p:nvPr/>
        </p:nvSpPr>
        <p:spPr bwMode="auto">
          <a:xfrm flipH="1">
            <a:off x="3635375" y="2060575"/>
            <a:ext cx="360363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99725" name="Line 13"/>
          <p:cNvSpPr>
            <a:spLocks noChangeShapeType="1"/>
          </p:cNvSpPr>
          <p:nvPr/>
        </p:nvSpPr>
        <p:spPr bwMode="auto">
          <a:xfrm flipH="1">
            <a:off x="6156325" y="2060575"/>
            <a:ext cx="360363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99726" name="Line 14"/>
          <p:cNvSpPr>
            <a:spLocks noChangeShapeType="1"/>
          </p:cNvSpPr>
          <p:nvPr/>
        </p:nvSpPr>
        <p:spPr bwMode="auto">
          <a:xfrm flipH="1">
            <a:off x="6300788" y="4868863"/>
            <a:ext cx="360362" cy="0"/>
          </a:xfrm>
          <a:prstGeom prst="line">
            <a:avLst/>
          </a:prstGeom>
          <a:noFill/>
          <a:ln w="38100">
            <a:solidFill>
              <a:srgbClr val="FA492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4400">
              <a:solidFill>
                <a:srgbClr val="41416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66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9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9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7" grpId="0" animBg="1"/>
      <p:bldP spid="499718" grpId="0" animBg="1"/>
      <p:bldP spid="499719" grpId="0" animBg="1"/>
      <p:bldP spid="499720" grpId="0" animBg="1"/>
      <p:bldP spid="499721" grpId="0" animBg="1"/>
      <p:bldP spid="499722" grpId="0" animBg="1"/>
      <p:bldP spid="499723" grpId="0" animBg="1"/>
      <p:bldP spid="499724" grpId="0" animBg="1"/>
      <p:bldP spid="499725" grpId="0" animBg="1"/>
      <p:bldP spid="4997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2">
                <a:alpha val="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Объект 2"/>
          <p:cNvGraphicFramePr>
            <a:graphicFrameLocks noChangeAspect="1"/>
          </p:cNvGraphicFramePr>
          <p:nvPr/>
        </p:nvGraphicFramePr>
        <p:xfrm>
          <a:off x="341313" y="414338"/>
          <a:ext cx="7561262" cy="631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Mathcad" r:id="rId3" imgW="4175640" imgH="3489840" progId="Mathcad">
                  <p:embed/>
                </p:oleObj>
              </mc:Choice>
              <mc:Fallback>
                <p:oleObj name="Mathcad" r:id="rId3" imgW="4175640" imgH="3489840" progId="Mathca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414338"/>
                        <a:ext cx="7561262" cy="631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96299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2">
                <a:alpha val="1999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3144838"/>
            <a:ext cx="6507162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03" name="Объект 2"/>
          <p:cNvGraphicFramePr>
            <a:graphicFrameLocks noChangeAspect="1"/>
          </p:cNvGraphicFramePr>
          <p:nvPr/>
        </p:nvGraphicFramePr>
        <p:xfrm>
          <a:off x="161925" y="20638"/>
          <a:ext cx="4862513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Mathcad" r:id="rId4" imgW="1981080" imgH="1272600" progId="Mathcad">
                  <p:link updateAutomatic="1"/>
                </p:oleObj>
              </mc:Choice>
              <mc:Fallback>
                <p:oleObj name="Mathcad" r:id="rId4" imgW="1981080" imgH="1272600" progId="Mathcad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20638"/>
                        <a:ext cx="4862513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26627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1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Выбрать выдержки времени МТЗ с независимой характеристикой в сети, изображенной на рисунке. Указать комплекты защиты, для которых необходимы органы направления мощности. Принять ступень селективности 0,5 с.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 Выдержки времени отходящих линий: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t</a:t>
            </a:r>
            <a:r>
              <a:rPr lang="ru-RU" altLang="ru-RU" sz="2800" baseline="-25000" smtClean="0"/>
              <a:t>I</a:t>
            </a:r>
            <a:r>
              <a:rPr lang="ru-RU" altLang="ru-RU" sz="2800" smtClean="0"/>
              <a:t> = 3 c, t</a:t>
            </a:r>
            <a:r>
              <a:rPr lang="ru-RU" altLang="ru-RU" sz="2800" baseline="-25000" smtClean="0"/>
              <a:t>II </a:t>
            </a:r>
            <a:r>
              <a:rPr lang="ru-RU" altLang="ru-RU" sz="2800" smtClean="0"/>
              <a:t>= 0.5 c, t</a:t>
            </a:r>
            <a:r>
              <a:rPr lang="ru-RU" altLang="ru-RU" sz="2800" baseline="-25000" smtClean="0"/>
              <a:t>III</a:t>
            </a:r>
            <a:r>
              <a:rPr lang="ru-RU" altLang="ru-RU" sz="2800" smtClean="0"/>
              <a:t> = 1 c, t</a:t>
            </a:r>
            <a:r>
              <a:rPr lang="ru-RU" altLang="ru-RU" sz="2800" baseline="-25000" smtClean="0"/>
              <a:t>IV</a:t>
            </a:r>
            <a:r>
              <a:rPr lang="ru-RU" altLang="ru-RU" sz="2800" smtClean="0"/>
              <a:t> = 2 c, t</a:t>
            </a:r>
            <a:r>
              <a:rPr lang="ru-RU" altLang="ru-RU" sz="2800" baseline="-25000" smtClean="0"/>
              <a:t>V</a:t>
            </a:r>
            <a:r>
              <a:rPr lang="ru-RU" altLang="ru-RU" sz="2800" smtClean="0"/>
              <a:t> = 1.5 c.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Решить задачу, добиваясь минимально возможных выдержек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6873341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0" name="Object 4"/>
          <p:cNvGraphicFramePr>
            <a:graphicFrameLocks noChangeAspect="1"/>
          </p:cNvGraphicFramePr>
          <p:nvPr/>
        </p:nvGraphicFramePr>
        <p:xfrm>
          <a:off x="1403350" y="260350"/>
          <a:ext cx="5903913" cy="532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Visio" r:id="rId4" imgW="6689090" imgH="6009640" progId="Visio.Drawing.11">
                  <p:embed/>
                </p:oleObj>
              </mc:Choice>
              <mc:Fallback>
                <p:oleObj name="Visio" r:id="rId4" imgW="6689090" imgH="60096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60350"/>
                        <a:ext cx="5903913" cy="53228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95837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4" name="Object 4"/>
          <p:cNvGraphicFramePr>
            <a:graphicFrameLocks noChangeAspect="1"/>
          </p:cNvGraphicFramePr>
          <p:nvPr/>
        </p:nvGraphicFramePr>
        <p:xfrm>
          <a:off x="1403350" y="260350"/>
          <a:ext cx="5903913" cy="532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Visio" r:id="rId4" imgW="6689090" imgH="6009640" progId="Visio.Drawing.11">
                  <p:embed/>
                </p:oleObj>
              </mc:Choice>
              <mc:Fallback>
                <p:oleObj name="Visio" r:id="rId4" imgW="6689090" imgH="60096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60350"/>
                        <a:ext cx="5903913" cy="53228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Прямая со стрелкой 2"/>
          <p:cNvCxnSpPr>
            <a:cxnSpLocks noChangeShapeType="1"/>
          </p:cNvCxnSpPr>
          <p:nvPr/>
        </p:nvCxnSpPr>
        <p:spPr bwMode="auto">
          <a:xfrm>
            <a:off x="3041650" y="1584325"/>
            <a:ext cx="0" cy="3143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Прямая со стрелкой 4"/>
          <p:cNvCxnSpPr>
            <a:cxnSpLocks noChangeShapeType="1"/>
          </p:cNvCxnSpPr>
          <p:nvPr/>
        </p:nvCxnSpPr>
        <p:spPr bwMode="auto">
          <a:xfrm>
            <a:off x="3762375" y="1584325"/>
            <a:ext cx="0" cy="3143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Прямая со стрелкой 5"/>
          <p:cNvCxnSpPr>
            <a:cxnSpLocks noChangeShapeType="1"/>
          </p:cNvCxnSpPr>
          <p:nvPr/>
        </p:nvCxnSpPr>
        <p:spPr bwMode="auto">
          <a:xfrm>
            <a:off x="4392613" y="1584325"/>
            <a:ext cx="0" cy="3143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4976813" y="1584325"/>
            <a:ext cx="0" cy="3143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>
            <a:cxnSpLocks noChangeShapeType="1"/>
          </p:cNvCxnSpPr>
          <p:nvPr/>
        </p:nvCxnSpPr>
        <p:spPr bwMode="auto">
          <a:xfrm flipV="1">
            <a:off x="6102350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 стрелкой 8"/>
          <p:cNvCxnSpPr>
            <a:cxnSpLocks noChangeShapeType="1"/>
          </p:cNvCxnSpPr>
          <p:nvPr/>
        </p:nvCxnSpPr>
        <p:spPr bwMode="auto">
          <a:xfrm flipV="1">
            <a:off x="5562600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>
            <a:cxnSpLocks noChangeShapeType="1"/>
          </p:cNvCxnSpPr>
          <p:nvPr/>
        </p:nvCxnSpPr>
        <p:spPr bwMode="auto">
          <a:xfrm flipV="1">
            <a:off x="5202238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 стрелкой 10"/>
          <p:cNvCxnSpPr>
            <a:cxnSpLocks noChangeShapeType="1"/>
          </p:cNvCxnSpPr>
          <p:nvPr/>
        </p:nvCxnSpPr>
        <p:spPr bwMode="auto">
          <a:xfrm flipV="1">
            <a:off x="3986213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>
            <a:cxnSpLocks noChangeShapeType="1"/>
          </p:cNvCxnSpPr>
          <p:nvPr/>
        </p:nvCxnSpPr>
        <p:spPr bwMode="auto">
          <a:xfrm flipV="1">
            <a:off x="3492500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>
            <a:cxnSpLocks noChangeShapeType="1"/>
          </p:cNvCxnSpPr>
          <p:nvPr/>
        </p:nvCxnSpPr>
        <p:spPr bwMode="auto">
          <a:xfrm flipV="1">
            <a:off x="3132138" y="4103688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>
            <a:cxnSpLocks noChangeShapeType="1"/>
          </p:cNvCxnSpPr>
          <p:nvPr/>
        </p:nvCxnSpPr>
        <p:spPr bwMode="auto">
          <a:xfrm rot="5400000" flipV="1">
            <a:off x="2546351" y="3092450"/>
            <a:ext cx="0" cy="3143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 rot="-5400000" flipH="1" flipV="1">
            <a:off x="6169819" y="2415382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>
            <a:cxnSpLocks noChangeShapeType="1"/>
          </p:cNvCxnSpPr>
          <p:nvPr/>
        </p:nvCxnSpPr>
        <p:spPr bwMode="auto">
          <a:xfrm rot="-5400000" flipH="1" flipV="1">
            <a:off x="6169819" y="3086894"/>
            <a:ext cx="0" cy="315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00767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3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mtClean="0"/>
              <a:t>На рисунке показаны различные конфигурации электрических сетей. В каких из указанных случаев направленная максимальная токовая защита может быть  сделанной селективной? Покажите пример (примеры) согласования выдержек времени комплектов защит для этих случаев.</a:t>
            </a:r>
          </a:p>
        </p:txBody>
      </p:sp>
    </p:spTree>
    <p:extLst>
      <p:ext uri="{BB962C8B-B14F-4D97-AF65-F5344CB8AC3E}">
        <p14:creationId xmlns:p14="http://schemas.microsoft.com/office/powerpoint/2010/main" val="16013651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2" name="Object 9"/>
          <p:cNvGraphicFramePr>
            <a:graphicFrameLocks noChangeAspect="1"/>
          </p:cNvGraphicFramePr>
          <p:nvPr/>
        </p:nvGraphicFramePr>
        <p:xfrm>
          <a:off x="1619250" y="765175"/>
          <a:ext cx="18288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2" name="Visio" r:id="rId4" imgW="2882666" imgH="2567003" progId="Visio.Drawing.11">
                  <p:embed/>
                </p:oleObj>
              </mc:Choice>
              <mc:Fallback>
                <p:oleObj name="Visio" r:id="rId4" imgW="2882666" imgH="256700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765175"/>
                        <a:ext cx="1828800" cy="16287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3" name="Object 8"/>
          <p:cNvGraphicFramePr>
            <a:graphicFrameLocks noChangeAspect="1"/>
          </p:cNvGraphicFramePr>
          <p:nvPr/>
        </p:nvGraphicFramePr>
        <p:xfrm>
          <a:off x="3708400" y="1341438"/>
          <a:ext cx="169545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3" name="Visio" r:id="rId6" imgW="2426099" imgH="803408" progId="Visio.Drawing.11">
                  <p:embed/>
                </p:oleObj>
              </mc:Choice>
              <mc:Fallback>
                <p:oleObj name="Visio" r:id="rId6" imgW="2426099" imgH="80340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341438"/>
                        <a:ext cx="1695450" cy="561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4" name="Object 7"/>
          <p:cNvGraphicFramePr>
            <a:graphicFrameLocks noChangeAspect="1"/>
          </p:cNvGraphicFramePr>
          <p:nvPr/>
        </p:nvGraphicFramePr>
        <p:xfrm>
          <a:off x="5940425" y="836613"/>
          <a:ext cx="14192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4" name="Visio" r:id="rId8" imgW="2315033" imgH="2555443" progId="Visio.Drawing.11">
                  <p:embed/>
                </p:oleObj>
              </mc:Choice>
              <mc:Fallback>
                <p:oleObj name="Visio" r:id="rId8" imgW="2315033" imgH="255544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836613"/>
                        <a:ext cx="14192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5" name="Object 6"/>
          <p:cNvGraphicFramePr>
            <a:graphicFrameLocks noChangeAspect="1"/>
          </p:cNvGraphicFramePr>
          <p:nvPr/>
        </p:nvGraphicFramePr>
        <p:xfrm>
          <a:off x="1547813" y="4149725"/>
          <a:ext cx="17907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5" name="Visio" r:id="rId10" imgW="3273389" imgH="1690263" progId="Visio.Drawing.11">
                  <p:embed/>
                </p:oleObj>
              </mc:Choice>
              <mc:Fallback>
                <p:oleObj name="Visio" r:id="rId10" imgW="3273389" imgH="169026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149725"/>
                        <a:ext cx="17907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6" name="Object 5"/>
          <p:cNvGraphicFramePr>
            <a:graphicFrameLocks noChangeAspect="1"/>
          </p:cNvGraphicFramePr>
          <p:nvPr/>
        </p:nvGraphicFramePr>
        <p:xfrm>
          <a:off x="3851275" y="4076700"/>
          <a:ext cx="18669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6" name="Visio" r:id="rId12" imgW="2876878" imgH="1713744" progId="Visio.Drawing.11">
                  <p:embed/>
                </p:oleObj>
              </mc:Choice>
              <mc:Fallback>
                <p:oleObj name="Visio" r:id="rId12" imgW="2876878" imgH="171374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4076700"/>
                        <a:ext cx="186690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7" name="Object 4"/>
          <p:cNvGraphicFramePr>
            <a:graphicFrameLocks noChangeAspect="1"/>
          </p:cNvGraphicFramePr>
          <p:nvPr/>
        </p:nvGraphicFramePr>
        <p:xfrm>
          <a:off x="6300788" y="4076700"/>
          <a:ext cx="172402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7" name="Visio" r:id="rId14" imgW="2860598" imgH="1690263" progId="Visio.Drawing.11">
                  <p:embed/>
                </p:oleObj>
              </mc:Choice>
              <mc:Fallback>
                <p:oleObj name="Visio" r:id="rId14" imgW="2860598" imgH="169026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4076700"/>
                        <a:ext cx="1724025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8" name="Rectangle 10"/>
          <p:cNvSpPr>
            <a:spLocks noChangeArrowheads="1"/>
          </p:cNvSpPr>
          <p:nvPr/>
        </p:nvSpPr>
        <p:spPr bwMode="auto">
          <a:xfrm>
            <a:off x="0" y="-1031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altLang="ru-RU" sz="440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107529" name="Rectangle 11"/>
          <p:cNvSpPr>
            <a:spLocks noChangeArrowheads="1"/>
          </p:cNvSpPr>
          <p:nvPr/>
        </p:nvSpPr>
        <p:spPr bwMode="auto">
          <a:xfrm>
            <a:off x="4457700" y="596900"/>
            <a:ext cx="228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07530" name="Rectangle 12"/>
          <p:cNvSpPr>
            <a:spLocks noChangeArrowheads="1"/>
          </p:cNvSpPr>
          <p:nvPr/>
        </p:nvSpPr>
        <p:spPr bwMode="auto">
          <a:xfrm>
            <a:off x="4368800" y="1463675"/>
            <a:ext cx="40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</a:t>
            </a: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07531" name="Rectangle 13"/>
          <p:cNvSpPr>
            <a:spLocks noChangeArrowheads="1"/>
          </p:cNvSpPr>
          <p:nvPr/>
        </p:nvSpPr>
        <p:spPr bwMode="auto">
          <a:xfrm>
            <a:off x="2411413" y="2565400"/>
            <a:ext cx="44116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33337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                                          б                                       в</a:t>
            </a:r>
            <a:endParaRPr lang="ru-RU" altLang="ru-RU" sz="800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  <a:p>
            <a:pPr indent="3333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07532" name="Rectangle 14"/>
          <p:cNvSpPr>
            <a:spLocks noChangeArrowheads="1"/>
          </p:cNvSpPr>
          <p:nvPr/>
        </p:nvSpPr>
        <p:spPr bwMode="auto">
          <a:xfrm>
            <a:off x="4291013" y="4843463"/>
            <a:ext cx="561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07533" name="Rectangle 15"/>
          <p:cNvSpPr>
            <a:spLocks noChangeArrowheads="1"/>
          </p:cNvSpPr>
          <p:nvPr/>
        </p:nvSpPr>
        <p:spPr bwMode="auto">
          <a:xfrm>
            <a:off x="4268788" y="6262688"/>
            <a:ext cx="606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</a:t>
            </a: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07534" name="Rectangle 16"/>
          <p:cNvSpPr>
            <a:spLocks noChangeArrowheads="1"/>
          </p:cNvSpPr>
          <p:nvPr/>
        </p:nvSpPr>
        <p:spPr bwMode="auto">
          <a:xfrm>
            <a:off x="2700338" y="5661025"/>
            <a:ext cx="4432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333375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srgbClr val="41416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г                                           д                                       е</a:t>
            </a:r>
            <a:endParaRPr lang="ru-RU" altLang="ru-RU">
              <a:solidFill>
                <a:srgbClr val="41416A"/>
              </a:solidFill>
              <a:ea typeface="Arial Unicode MS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412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3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Кольцевая сеть с одним источником питания при разрыве кольца выключателем </a:t>
            </a:r>
            <a:r>
              <a:rPr lang="en-US" altLang="ru-RU" sz="1600" smtClean="0"/>
              <a:t>Q</a:t>
            </a:r>
            <a:r>
              <a:rPr lang="ru-RU" altLang="ru-RU" sz="1600" smtClean="0"/>
              <a:t> превращается в радиальную сеть с двумя источниками питания. Сеть имеет токовую направленную защиту. Цифрами 1- 6 обозначены комплекты защиты, а цифрами </a:t>
            </a:r>
            <a:r>
              <a:rPr lang="en-US" altLang="ru-RU" sz="1600" smtClean="0"/>
              <a:t>I</a:t>
            </a:r>
            <a:r>
              <a:rPr lang="ru-RU" altLang="ru-RU" sz="1600" smtClean="0"/>
              <a:t> – </a:t>
            </a:r>
            <a:r>
              <a:rPr lang="en-US" altLang="ru-RU" sz="1600" smtClean="0"/>
              <a:t>IV</a:t>
            </a:r>
            <a:r>
              <a:rPr lang="ru-RU" altLang="ru-RU" sz="1600" smtClean="0"/>
              <a:t> — соответствующие нагрузки. Время отключения  выключателя </a:t>
            </a:r>
            <a:r>
              <a:rPr lang="en-US" altLang="ru-RU" sz="1600" smtClean="0"/>
              <a:t>Q</a:t>
            </a:r>
            <a:r>
              <a:rPr lang="ru-RU" altLang="ru-RU" sz="1600" smtClean="0"/>
              <a:t> и выдержки времени защит 1 (</a:t>
            </a:r>
            <a:r>
              <a:rPr lang="en-US" altLang="ru-RU" sz="1600" smtClean="0"/>
              <a:t>t</a:t>
            </a:r>
            <a:r>
              <a:rPr lang="ru-RU" altLang="ru-RU" sz="1600" smtClean="0"/>
              <a:t>1) и  2 (</a:t>
            </a:r>
            <a:r>
              <a:rPr lang="en-US" altLang="ru-RU" sz="1600" smtClean="0"/>
              <a:t>t</a:t>
            </a:r>
            <a:r>
              <a:rPr lang="ru-RU" altLang="ru-RU" sz="1600" smtClean="0"/>
              <a:t>2), ступень селективности </a:t>
            </a:r>
            <a:r>
              <a:rPr lang="en-US" altLang="ru-RU" sz="1600" smtClean="0"/>
              <a:t>Δt</a:t>
            </a:r>
            <a:r>
              <a:rPr lang="ru-RU" altLang="ru-RU" sz="1600" smtClean="0"/>
              <a:t>, максимальный рабочий ток с учетом самозапуска двигателей </a:t>
            </a:r>
            <a:r>
              <a:rPr lang="en-US" altLang="ru-RU" sz="1600" smtClean="0"/>
              <a:t>I</a:t>
            </a:r>
            <a:r>
              <a:rPr lang="ru-RU" altLang="ru-RU" sz="1600" smtClean="0"/>
              <a:t>раб  считать известными.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Определить: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1600" smtClean="0"/>
              <a:t>условия выбора выдержки времени </a:t>
            </a:r>
            <a:r>
              <a:rPr lang="en-US" altLang="ru-RU" sz="1600" smtClean="0"/>
              <a:t>t</a:t>
            </a:r>
            <a:r>
              <a:rPr lang="ru-RU" altLang="ru-RU" sz="1600" smtClean="0"/>
              <a:t>2 защиты 2: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а) при замкнутом кольце, 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б) при разомкнутом кольце,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1600" smtClean="0"/>
              <a:t>время отключения участка АБ кольцевой сети защитами 1 (</a:t>
            </a:r>
            <a:r>
              <a:rPr lang="en-US" altLang="ru-RU" sz="1600" smtClean="0"/>
              <a:t>t</a:t>
            </a:r>
            <a:r>
              <a:rPr lang="ru-RU" altLang="ru-RU" sz="1600" smtClean="0"/>
              <a:t>1) и  2 (</a:t>
            </a:r>
            <a:r>
              <a:rPr lang="en-US" altLang="ru-RU" sz="1600" smtClean="0"/>
              <a:t>t</a:t>
            </a:r>
            <a:r>
              <a:rPr lang="ru-RU" altLang="ru-RU" sz="1600" smtClean="0"/>
              <a:t>2):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а) при КЗ вне зоны каскадного действия,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б) при КЗ в зоне каскадного действия,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1600" smtClean="0"/>
              <a:t>условия выбора тока срабатывания защиты комплекта 2: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а) при замкнутом кольце,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smtClean="0"/>
              <a:t>б) при разомкнутом кольце.</a:t>
            </a:r>
          </a:p>
        </p:txBody>
      </p:sp>
    </p:spTree>
    <p:extLst>
      <p:ext uri="{BB962C8B-B14F-4D97-AF65-F5344CB8AC3E}">
        <p14:creationId xmlns:p14="http://schemas.microsoft.com/office/powerpoint/2010/main" val="24784774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0" name="Object 4"/>
          <p:cNvGraphicFramePr>
            <a:graphicFrameLocks noChangeAspect="1"/>
          </p:cNvGraphicFramePr>
          <p:nvPr/>
        </p:nvGraphicFramePr>
        <p:xfrm>
          <a:off x="900113" y="260350"/>
          <a:ext cx="7488237" cy="596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Visio" r:id="rId4" imgW="8401050" imgH="6697980" progId="Visio.Drawing.11">
                  <p:embed/>
                </p:oleObj>
              </mc:Choice>
              <mc:Fallback>
                <p:oleObj name="Visio" r:id="rId4" imgW="8401050" imgH="669798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60350"/>
                        <a:ext cx="7488237" cy="5969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8790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Подводим итоги проекта">
  <a:themeElements>
    <a:clrScheme name="">
      <a:dk1>
        <a:srgbClr val="41416A"/>
      </a:dk1>
      <a:lt1>
        <a:srgbClr val="F2FAF0"/>
      </a:lt1>
      <a:dk2>
        <a:srgbClr val="2E5D8C"/>
      </a:dk2>
      <a:lt2>
        <a:srgbClr val="DCEEF4"/>
      </a:lt2>
      <a:accent1>
        <a:srgbClr val="FFFFFF"/>
      </a:accent1>
      <a:accent2>
        <a:srgbClr val="99CCFF"/>
      </a:accent2>
      <a:accent3>
        <a:srgbClr val="F7FCF6"/>
      </a:accent3>
      <a:accent4>
        <a:srgbClr val="363659"/>
      </a:accent4>
      <a:accent5>
        <a:srgbClr val="FFFFFF"/>
      </a:accent5>
      <a:accent6>
        <a:srgbClr val="8AB9E7"/>
      </a:accent6>
      <a:hlink>
        <a:srgbClr val="33CCCC"/>
      </a:hlink>
      <a:folHlink>
        <a:srgbClr val="D1D1FF"/>
      </a:folHlink>
    </a:clrScheme>
    <a:fontScheme name="Подводим итоги проект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одводим итог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Подводим итоги проекта">
  <a:themeElements>
    <a:clrScheme name="">
      <a:dk1>
        <a:srgbClr val="41416A"/>
      </a:dk1>
      <a:lt1>
        <a:srgbClr val="F2FAF0"/>
      </a:lt1>
      <a:dk2>
        <a:srgbClr val="2E5D8C"/>
      </a:dk2>
      <a:lt2>
        <a:srgbClr val="DCEEF4"/>
      </a:lt2>
      <a:accent1>
        <a:srgbClr val="FFFFFF"/>
      </a:accent1>
      <a:accent2>
        <a:srgbClr val="99CCFF"/>
      </a:accent2>
      <a:accent3>
        <a:srgbClr val="F7FCF6"/>
      </a:accent3>
      <a:accent4>
        <a:srgbClr val="363659"/>
      </a:accent4>
      <a:accent5>
        <a:srgbClr val="FFFFFF"/>
      </a:accent5>
      <a:accent6>
        <a:srgbClr val="8AB9E7"/>
      </a:accent6>
      <a:hlink>
        <a:srgbClr val="33CCCC"/>
      </a:hlink>
      <a:folHlink>
        <a:srgbClr val="D1D1FF"/>
      </a:folHlink>
    </a:clrScheme>
    <a:fontScheme name="Подводим итоги проект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одводим итог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1181</Words>
  <Application>Microsoft Office PowerPoint</Application>
  <PresentationFormat>Экран (4:3)</PresentationFormat>
  <Paragraphs>186</Paragraphs>
  <Slides>29</Slides>
  <Notes>8</Notes>
  <HiddenSlides>0</HiddenSlides>
  <MMClips>0</MMClips>
  <ScaleCrop>false</ScaleCrop>
  <HeadingPairs>
    <vt:vector size="8" baseType="variant">
      <vt:variant>
        <vt:lpstr>Тема</vt:lpstr>
      </vt:variant>
      <vt:variant>
        <vt:i4>2</vt:i4>
      </vt:variant>
      <vt:variant>
        <vt:lpstr>Связи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2_Подводим итоги проекта</vt:lpstr>
      <vt:lpstr>3_Подводим итоги проекта</vt:lpstr>
      <vt:lpstr>D:\RZ 2015\токовая напр защита.xmcd\Selection 5 1351 265 1518</vt:lpstr>
      <vt:lpstr>Equation</vt:lpstr>
      <vt:lpstr>Visio</vt:lpstr>
      <vt:lpstr>Mathcad</vt:lpstr>
      <vt:lpstr>Максимальная токовая направленная защита МТЗН</vt:lpstr>
      <vt:lpstr>Презентация PowerPoint</vt:lpstr>
      <vt:lpstr>Расчет параметров</vt:lpstr>
      <vt:lpstr>Выбор выдержек времени.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1</vt:lpstr>
      <vt:lpstr>Презентация PowerPoint</vt:lpstr>
      <vt:lpstr>Презентация PowerPoint</vt:lpstr>
      <vt:lpstr>Пример 3</vt:lpstr>
      <vt:lpstr>Презентация PowerPoint</vt:lpstr>
      <vt:lpstr>Пример 3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Максимальная токовая направленная защита</dc:title>
  <dc:creator>Daria</dc:creator>
  <cp:lastModifiedBy>Колчанова В. А.</cp:lastModifiedBy>
  <cp:revision>9</cp:revision>
  <dcterms:created xsi:type="dcterms:W3CDTF">2015-03-24T15:47:27Z</dcterms:created>
  <dcterms:modified xsi:type="dcterms:W3CDTF">2015-04-24T04:29:15Z</dcterms:modified>
</cp:coreProperties>
</file>