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73" r:id="rId13"/>
    <p:sldId id="270" r:id="rId14"/>
    <p:sldId id="275" r:id="rId15"/>
    <p:sldId id="269" r:id="rId16"/>
    <p:sldId id="278" r:id="rId17"/>
    <p:sldId id="267" r:id="rId18"/>
    <p:sldId id="271" r:id="rId19"/>
    <p:sldId id="274" r:id="rId20"/>
    <p:sldId id="266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9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</p:grpSp>
      <p:sp>
        <p:nvSpPr>
          <p:cNvPr id="443400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4340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8A25C01F-B9BD-445E-840E-EE1624679565}" type="slidenum">
              <a:rPr lang="ru-RU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AA982AD-CF85-40FF-B277-290433BC2231}" type="datetimeFigureOut">
              <a:rPr lang="ru-RU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784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9305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7977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54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46626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7878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36172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6294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8953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1552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5558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266700"/>
            <a:ext cx="2081212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0550" y="266700"/>
            <a:ext cx="6091238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092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6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6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982AD-CF85-40FF-B277-290433BC2231}" type="datetimeFigureOut">
              <a:rPr lang="ru-RU" smtClean="0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5C01F-B9BD-445E-840E-EE1624679565}" type="slidenum">
              <a:rPr lang="ru-RU" smtClean="0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780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5F78E-8C58-43EA-8C11-876DB6B29E29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53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ru-RU" sz="4400">
                  <a:solidFill>
                    <a:srgbClr val="41416A"/>
                  </a:solidFill>
                  <a:cs typeface="Arial" charset="0"/>
                </a:endParaRPr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mtClean="0">
                <a:solidFill>
                  <a:srgbClr val="41416A"/>
                </a:solidFill>
              </a:endParaRPr>
            </a:p>
          </p:txBody>
        </p:sp>
      </p:grpSp>
      <p:sp>
        <p:nvSpPr>
          <p:cNvPr id="443400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4340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B1B56-FB5B-4920-BB7A-8B2D2880CCEB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5543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A57F4-BDAA-467B-BC0B-00E259B1A4A6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752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8837C-36A8-4E96-AC23-FF8CB88C556E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5656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30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54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3BA86-3AE6-4D83-AAA1-97D6F4E0A6D7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31703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5C7B8-563B-4A8C-B678-CC8FD7C3D10F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60935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B6010-58A4-4FB3-A7CA-943F2D4DB53E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27874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55C59-7CED-4E06-83CB-400A7BBE244C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5416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E8480-7EAB-4A35-996B-4A80D8B37C11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80827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3989B-AD74-447A-9DE0-C1B6693B7E8A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5935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56959-ECD9-4112-8D95-5F0EDEBF52AB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9629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266700"/>
            <a:ext cx="2081212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0550" y="266700"/>
            <a:ext cx="6091238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74101-B643-44F8-8782-A7DEB0159308}" type="slidenum">
              <a:rPr lang="ru-RU">
                <a:solidFill>
                  <a:srgbClr val="41416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173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bg2">
                <a:alpha val="0"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444625" cy="6858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41416A"/>
              </a:solidFill>
              <a:cs typeface="Arial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620713" y="1447800"/>
            <a:ext cx="8523287" cy="76200"/>
            <a:chOff x="381" y="888"/>
            <a:chExt cx="5369" cy="48"/>
          </a:xfrm>
        </p:grpSpPr>
        <p:sp>
          <p:nvSpPr>
            <p:cNvPr id="1033" name="Line 4"/>
            <p:cNvSpPr>
              <a:spLocks noChangeShapeType="1"/>
            </p:cNvSpPr>
            <p:nvPr/>
          </p:nvSpPr>
          <p:spPr bwMode="auto">
            <a:xfrm>
              <a:off x="381" y="936"/>
              <a:ext cx="5369" cy="0"/>
            </a:xfrm>
            <a:prstGeom prst="line">
              <a:avLst/>
            </a:prstGeom>
            <a:noFill/>
            <a:ln w="254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381" y="888"/>
              <a:ext cx="5369" cy="0"/>
            </a:xfrm>
            <a:prstGeom prst="line">
              <a:avLst/>
            </a:prstGeom>
            <a:noFill/>
            <a:ln w="762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</p:grp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423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 smtClean="0"/>
            </a:lvl1pPr>
          </a:lstStyle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4423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 smtClean="0"/>
            </a:lvl1pPr>
          </a:lstStyle>
          <a:p>
            <a:fld id="{8A25C01F-B9BD-445E-840E-EE1624679565}" type="slidenum">
              <a:rPr lang="ru-RU">
                <a:solidFill>
                  <a:srgbClr val="41416A"/>
                </a:solidFill>
              </a:rPr>
              <a:pPr/>
              <a:t>‹#›</a:t>
            </a:fld>
            <a:endParaRPr lang="ru-RU">
              <a:solidFill>
                <a:srgbClr val="41416A"/>
              </a:solidFill>
            </a:endParaRPr>
          </a:p>
        </p:txBody>
      </p:sp>
      <p:sp>
        <p:nvSpPr>
          <p:cNvPr id="44237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fld id="{AAA982AD-CF85-40FF-B277-290433BC2231}" type="datetimeFigureOut">
              <a:rPr lang="ru-RU">
                <a:solidFill>
                  <a:srgbClr val="41416A"/>
                </a:solidFill>
              </a:rPr>
              <a:pPr/>
              <a:t>21.04.2015</a:t>
            </a:fld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0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med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v"/>
        <a:defRPr sz="3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bg2">
                <a:alpha val="0"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444625" cy="6858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400" smtClean="0">
              <a:solidFill>
                <a:srgbClr val="41416A"/>
              </a:solidFill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620713" y="1447800"/>
            <a:ext cx="8523287" cy="76200"/>
            <a:chOff x="381" y="888"/>
            <a:chExt cx="5369" cy="48"/>
          </a:xfrm>
        </p:grpSpPr>
        <p:sp>
          <p:nvSpPr>
            <p:cNvPr id="1033" name="Line 4"/>
            <p:cNvSpPr>
              <a:spLocks noChangeShapeType="1"/>
            </p:cNvSpPr>
            <p:nvPr/>
          </p:nvSpPr>
          <p:spPr bwMode="auto">
            <a:xfrm>
              <a:off x="381" y="936"/>
              <a:ext cx="5369" cy="0"/>
            </a:xfrm>
            <a:prstGeom prst="line">
              <a:avLst/>
            </a:prstGeom>
            <a:noFill/>
            <a:ln w="254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381" y="888"/>
              <a:ext cx="5369" cy="0"/>
            </a:xfrm>
            <a:prstGeom prst="line">
              <a:avLst/>
            </a:prstGeom>
            <a:noFill/>
            <a:ln w="762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4400">
                <a:solidFill>
                  <a:srgbClr val="41416A"/>
                </a:solidFill>
                <a:cs typeface="Arial" charset="0"/>
              </a:endParaRPr>
            </a:p>
          </p:txBody>
        </p:sp>
      </p:grp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423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423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63B22B-2BD0-4153-98E6-9CB4DD2EF2AF}" type="slidenum">
              <a:rPr lang="ru-RU">
                <a:solidFill>
                  <a:srgbClr val="41416A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6A"/>
              </a:solidFill>
              <a:cs typeface="Arial" charset="0"/>
            </a:endParaRPr>
          </a:p>
        </p:txBody>
      </p:sp>
      <p:sp>
        <p:nvSpPr>
          <p:cNvPr id="44237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1416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3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med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v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3.wmf"/><Relationship Id="rId3" Type="http://schemas.openxmlformats.org/officeDocument/2006/relationships/oleObject" Target="../embeddings/oleObject10.bin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2.wmf"/><Relationship Id="rId5" Type="http://schemas.openxmlformats.org/officeDocument/2006/relationships/image" Target="../media/image28.png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9.wmf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5" Type="http://schemas.openxmlformats.org/officeDocument/2006/relationships/oleObject" Target="file:///E:\&#1042;&#1077;&#1088;&#1086;&#1085;&#1080;&#1082;&#1072;\&#1056;&#1047;%201\&#1087;&#1088;&#1072;&#1082;&#1090;&#1080;&#1082;&#1072;\2013-14\DZ.xmcd\Selection%205%20751%20636%20897" TargetMode="External"/><Relationship Id="rId4" Type="http://schemas.openxmlformats.org/officeDocument/2006/relationships/image" Target="../media/image3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wmf"/><Relationship Id="rId5" Type="http://schemas.openxmlformats.org/officeDocument/2006/relationships/oleObject" Target="file:///E:\&#1042;&#1077;&#1088;&#1086;&#1085;&#1080;&#1082;&#1072;\&#1056;&#1047;%201\&#1087;&#1088;&#1072;&#1082;&#1090;&#1080;&#1082;&#1072;\2013-14\DZ.xmcd\Selection%205%201119%20652%201370" TargetMode="External"/><Relationship Id="rId4" Type="http://schemas.openxmlformats.org/officeDocument/2006/relationships/image" Target="../media/image4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wmf"/><Relationship Id="rId5" Type="http://schemas.openxmlformats.org/officeDocument/2006/relationships/oleObject" Target="file:///E:\&#1042;&#1077;&#1088;&#1086;&#1085;&#1080;&#1082;&#1072;\&#1056;&#1047;%201\&#1087;&#1088;&#1072;&#1082;&#1090;&#1080;&#1082;&#1072;\2013-14\DZ.xmcd\Selection%2015%201565%20695%201840" TargetMode="External"/><Relationship Id="rId4" Type="http://schemas.openxmlformats.org/officeDocument/2006/relationships/image" Target="../media/image4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dirty="0"/>
              <a:t>Дистанционная защита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ru-RU" dirty="0"/>
              <a:t>Принцип действия дистанционной защиты основан на контроле </a:t>
            </a:r>
            <a:r>
              <a:rPr lang="ru-RU" dirty="0" smtClean="0"/>
              <a:t>изменения </a:t>
            </a:r>
            <a:r>
              <a:rPr lang="ru-RU" dirty="0"/>
              <a:t>сопротивления. </a:t>
            </a:r>
          </a:p>
        </p:txBody>
      </p:sp>
    </p:spTree>
    <p:extLst>
      <p:ext uri="{BB962C8B-B14F-4D97-AF65-F5344CB8AC3E}">
        <p14:creationId xmlns:p14="http://schemas.microsoft.com/office/powerpoint/2010/main" val="38726813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Применяются на линиях 110 – 500 кВ.</a:t>
            </a:r>
          </a:p>
          <a:p>
            <a:pPr eaLnBrk="1" hangingPunct="1"/>
            <a:r>
              <a:rPr lang="ru-RU" smtClean="0">
                <a:latin typeface="Times New Roman" pitchFamily="18" charset="0"/>
              </a:rPr>
              <a:t>Применяется для сетей любой конфигурации, с любым количеством источников питания. </a:t>
            </a:r>
          </a:p>
          <a:p>
            <a:pPr eaLnBrk="1" hangingPunct="1"/>
            <a:r>
              <a:rPr lang="ru-RU" smtClean="0">
                <a:latin typeface="Times New Roman" pitchFamily="18" charset="0"/>
              </a:rPr>
              <a:t>Принцип действия: контроль изменения сопротивления.</a:t>
            </a:r>
          </a:p>
        </p:txBody>
      </p:sp>
    </p:spTree>
    <p:extLst>
      <p:ext uri="{BB962C8B-B14F-4D97-AF65-F5344CB8AC3E}">
        <p14:creationId xmlns:p14="http://schemas.microsoft.com/office/powerpoint/2010/main" val="76346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10" y="1340768"/>
            <a:ext cx="911332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8465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" y="32813"/>
            <a:ext cx="859155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11206"/>
            <a:ext cx="3817756" cy="23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71" y="1120128"/>
            <a:ext cx="480060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53778"/>
            <a:ext cx="32766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" y="4977869"/>
            <a:ext cx="9133640" cy="172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6048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первая ступень охватывает 85 % </a:t>
            </a:r>
            <a:r>
              <a:rPr lang="ru-RU" sz="2800" dirty="0" smtClean="0"/>
              <a:t>длины</a:t>
            </a:r>
          </a:p>
          <a:p>
            <a:endParaRPr lang="ru-RU" sz="2800" dirty="0" smtClean="0"/>
          </a:p>
          <a:p>
            <a:r>
              <a:rPr lang="ru-RU" sz="2800" dirty="0"/>
              <a:t>Вторая </a:t>
            </a:r>
            <a:r>
              <a:rPr lang="ru-RU" sz="2800" dirty="0" smtClean="0"/>
              <a:t>ступень предназначена </a:t>
            </a:r>
            <a:r>
              <a:rPr lang="ru-RU" sz="2800" dirty="0"/>
              <a:t>для надежной защиты всей линии. Ее зона действия попадает на смежную </a:t>
            </a:r>
            <a:r>
              <a:rPr lang="ru-RU" sz="2800" dirty="0" smtClean="0"/>
              <a:t>линию</a:t>
            </a:r>
          </a:p>
          <a:p>
            <a:endParaRPr lang="ru-RU" sz="2800" dirty="0"/>
          </a:p>
          <a:p>
            <a:r>
              <a:rPr lang="ru-RU" sz="2800" dirty="0"/>
              <a:t>Третья ступень </a:t>
            </a:r>
            <a:r>
              <a:rPr lang="ru-RU" sz="2800" dirty="0" smtClean="0"/>
              <a:t>выполняет функции ближнего и дальнего резервирования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04864"/>
            <a:ext cx="10287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49080"/>
            <a:ext cx="330517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32" y="2235637"/>
            <a:ext cx="145732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3971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Times New Roman" pitchFamily="18" charset="0"/>
              </a:rPr>
              <a:t>Выбор параметров срабатывания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Times New Roman" pitchFamily="18" charset="0"/>
              </a:rPr>
              <a:t>Первая ступень.</a:t>
            </a:r>
            <a:r>
              <a:rPr lang="ru-RU" smtClean="0">
                <a:latin typeface="Times New Roman" pitchFamily="18" charset="0"/>
              </a:rPr>
              <a:t> Зона действия 0,85</a:t>
            </a:r>
            <a:r>
              <a:rPr lang="en-US" i="1" smtClean="0">
                <a:latin typeface="Times New Roman" pitchFamily="18" charset="0"/>
              </a:rPr>
              <a:t>l</a:t>
            </a:r>
            <a:r>
              <a:rPr lang="en-US" sz="2000" smtClean="0">
                <a:latin typeface="Times New Roman" pitchFamily="18" charset="0"/>
              </a:rPr>
              <a:t>1</a:t>
            </a:r>
            <a:endParaRPr lang="ru-RU" sz="20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mtClean="0">
              <a:latin typeface="Times New Roman" pitchFamily="18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447420"/>
              </p:ext>
            </p:extLst>
          </p:nvPr>
        </p:nvGraphicFramePr>
        <p:xfrm>
          <a:off x="2601913" y="2492375"/>
          <a:ext cx="2932112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3" imgW="799920" imgH="241200" progId="Equation.DSMT4">
                  <p:embed/>
                </p:oleObj>
              </mc:Choice>
              <mc:Fallback>
                <p:oleObj name="Equation" r:id="rId3" imgW="7999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1913" y="2492375"/>
                        <a:ext cx="2932112" cy="86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3276600" y="3860800"/>
          <a:ext cx="1655763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Equation" r:id="rId5" imgW="444240" imgH="241200" progId="Equation.DSMT4">
                  <p:embed/>
                </p:oleObj>
              </mc:Choice>
              <mc:Fallback>
                <p:oleObj name="Equation" r:id="rId5" imgW="4442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860800"/>
                        <a:ext cx="1655763" cy="887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555875" y="5373688"/>
          <a:ext cx="316865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Equation" r:id="rId7" imgW="1002865" imgH="228501" progId="Equation.DSMT4">
                  <p:embed/>
                </p:oleObj>
              </mc:Choice>
              <mc:Fallback>
                <p:oleObj name="Equation" r:id="rId7" imgW="1002865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5373688"/>
                        <a:ext cx="316865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124075" y="981075"/>
            <a:ext cx="398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sz="1200">
                <a:solidFill>
                  <a:srgbClr val="41416A"/>
                </a:solidFill>
                <a:cs typeface="Times New Roman" pitchFamily="18" charset="0"/>
              </a:rPr>
              <a:t>     </a:t>
            </a:r>
            <a:endParaRPr lang="ru-RU">
              <a:solidFill>
                <a:srgbClr val="41416A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79488"/>
            <a:ext cx="4413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sz="1200">
                <a:solidFill>
                  <a:srgbClr val="41416A"/>
                </a:solidFill>
                <a:cs typeface="Times New Roman" pitchFamily="18" charset="0"/>
              </a:rPr>
              <a:t>      </a:t>
            </a:r>
            <a:endParaRPr lang="ru-RU">
              <a:solidFill>
                <a:srgbClr val="4141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704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325" y="116632"/>
            <a:ext cx="8229600" cy="4718050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</a:rPr>
              <a:t>Вторая ступень</a:t>
            </a:r>
            <a:r>
              <a:rPr lang="en-US" b="1" dirty="0" smtClean="0">
                <a:latin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463340"/>
              </p:ext>
            </p:extLst>
          </p:nvPr>
        </p:nvGraphicFramePr>
        <p:xfrm>
          <a:off x="895350" y="2744589"/>
          <a:ext cx="4614863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4" name="Equation" r:id="rId3" imgW="1714320" imgH="482400" progId="Equation.DSMT4">
                  <p:embed/>
                </p:oleObj>
              </mc:Choice>
              <mc:Fallback>
                <p:oleObj name="Equation" r:id="rId3" imgW="17143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" y="2744589"/>
                        <a:ext cx="4614863" cy="1260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621077"/>
              </p:ext>
            </p:extLst>
          </p:nvPr>
        </p:nvGraphicFramePr>
        <p:xfrm>
          <a:off x="5364163" y="6063506"/>
          <a:ext cx="26638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Equation" r:id="rId5" imgW="1002865" imgH="241195" progId="Equation.DSMT4">
                  <p:embed/>
                </p:oleObj>
              </mc:Choice>
              <mc:Fallback>
                <p:oleObj name="Equation" r:id="rId5" imgW="1002865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6063506"/>
                        <a:ext cx="2663825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318552"/>
              </p:ext>
            </p:extLst>
          </p:nvPr>
        </p:nvGraphicFramePr>
        <p:xfrm>
          <a:off x="6084888" y="3112343"/>
          <a:ext cx="2449512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Equation" r:id="rId7" imgW="990600" imgH="228600" progId="Equation.DSMT4">
                  <p:embed/>
                </p:oleObj>
              </mc:Choice>
              <mc:Fallback>
                <p:oleObj name="Equation" r:id="rId7" imgW="990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3112343"/>
                        <a:ext cx="2449512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2058" name="Rectangle 8"/>
          <p:cNvSpPr>
            <a:spLocks noChangeArrowheads="1"/>
          </p:cNvSpPr>
          <p:nvPr/>
        </p:nvSpPr>
        <p:spPr bwMode="auto">
          <a:xfrm>
            <a:off x="0" y="695325"/>
            <a:ext cx="398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sz="1200">
                <a:solidFill>
                  <a:srgbClr val="41416A"/>
                </a:solidFill>
                <a:cs typeface="Times New Roman" pitchFamily="18" charset="0"/>
              </a:rPr>
              <a:t>     </a:t>
            </a:r>
            <a:endParaRPr lang="ru-RU">
              <a:solidFill>
                <a:srgbClr val="41416A"/>
              </a:solidFill>
            </a:endParaRPr>
          </a:p>
        </p:txBody>
      </p:sp>
      <p:sp>
        <p:nvSpPr>
          <p:cNvPr id="2059" name="Rectangle 9"/>
          <p:cNvSpPr>
            <a:spLocks noChangeArrowheads="1"/>
          </p:cNvSpPr>
          <p:nvPr/>
        </p:nvSpPr>
        <p:spPr bwMode="auto">
          <a:xfrm>
            <a:off x="0" y="1322388"/>
            <a:ext cx="4413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sz="1200">
                <a:solidFill>
                  <a:srgbClr val="41416A"/>
                </a:solidFill>
                <a:cs typeface="Times New Roman" pitchFamily="18" charset="0"/>
              </a:rPr>
              <a:t>      </a:t>
            </a:r>
            <a:endParaRPr lang="ru-RU">
              <a:solidFill>
                <a:srgbClr val="41416A"/>
              </a:solidFill>
            </a:endParaRPr>
          </a:p>
        </p:txBody>
      </p:sp>
      <p:graphicFrame>
        <p:nvGraphicFramePr>
          <p:cNvPr id="205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309746"/>
              </p:ext>
            </p:extLst>
          </p:nvPr>
        </p:nvGraphicFramePr>
        <p:xfrm>
          <a:off x="938213" y="4263281"/>
          <a:ext cx="4603750" cy="147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Equation" r:id="rId9" imgW="1549080" imgH="507960" progId="Equation.DSMT4">
                  <p:embed/>
                </p:oleObj>
              </mc:Choice>
              <mc:Fallback>
                <p:oleObj name="Equation" r:id="rId9" imgW="15490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4263281"/>
                        <a:ext cx="4603750" cy="1471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86915"/>
              </p:ext>
            </p:extLst>
          </p:nvPr>
        </p:nvGraphicFramePr>
        <p:xfrm>
          <a:off x="5940425" y="4696668"/>
          <a:ext cx="302418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Equation" r:id="rId11" imgW="1066800" imgH="241300" progId="Equation.DSMT4">
                  <p:embed/>
                </p:oleObj>
              </mc:Choice>
              <mc:Fallback>
                <p:oleObj name="Equation" r:id="rId11" imgW="10668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696668"/>
                        <a:ext cx="3024188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272101"/>
              </p:ext>
            </p:extLst>
          </p:nvPr>
        </p:nvGraphicFramePr>
        <p:xfrm>
          <a:off x="938213" y="6136531"/>
          <a:ext cx="359410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Equation" r:id="rId13" imgW="1409400" imgH="241200" progId="Equation.DSMT4">
                  <p:embed/>
                </p:oleObj>
              </mc:Choice>
              <mc:Fallback>
                <p:oleObj name="Equation" r:id="rId13" imgW="1409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6136531"/>
                        <a:ext cx="3594100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Rectangle 13"/>
          <p:cNvSpPr>
            <a:spLocks noChangeArrowheads="1"/>
          </p:cNvSpPr>
          <p:nvPr/>
        </p:nvSpPr>
        <p:spPr bwMode="auto">
          <a:xfrm>
            <a:off x="0" y="3120281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2061" name="Rectangle 14"/>
          <p:cNvSpPr>
            <a:spLocks noChangeArrowheads="1"/>
          </p:cNvSpPr>
          <p:nvPr/>
        </p:nvSpPr>
        <p:spPr bwMode="auto">
          <a:xfrm>
            <a:off x="0" y="3853706"/>
            <a:ext cx="655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sz="1200">
                <a:solidFill>
                  <a:srgbClr val="41416A"/>
                </a:solidFill>
                <a:cs typeface="Times New Roman" pitchFamily="18" charset="0"/>
              </a:rPr>
              <a:t>           </a:t>
            </a:r>
            <a:endParaRPr lang="ru-RU">
              <a:solidFill>
                <a:srgbClr val="41416A"/>
              </a:solidFill>
            </a:endParaRPr>
          </a:p>
        </p:txBody>
      </p:sp>
      <p:sp>
        <p:nvSpPr>
          <p:cNvPr id="2062" name="Rectangle 15"/>
          <p:cNvSpPr>
            <a:spLocks noChangeArrowheads="1"/>
          </p:cNvSpPr>
          <p:nvPr/>
        </p:nvSpPr>
        <p:spPr bwMode="auto">
          <a:xfrm>
            <a:off x="0" y="448076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solidFill>
                <a:srgbClr val="41416A"/>
              </a:solidFill>
            </a:endParaRPr>
          </a:p>
        </p:txBody>
      </p:sp>
      <p:sp>
        <p:nvSpPr>
          <p:cNvPr id="2063" name="Rectangle 16"/>
          <p:cNvSpPr>
            <a:spLocks noChangeArrowheads="1"/>
          </p:cNvSpPr>
          <p:nvPr/>
        </p:nvSpPr>
        <p:spPr bwMode="auto">
          <a:xfrm>
            <a:off x="-1" y="905189"/>
            <a:ext cx="9036495" cy="16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</a:rPr>
              <a:t>А) </a:t>
            </a:r>
            <a:r>
              <a:rPr lang="ru-RU" sz="3200" dirty="0" smtClean="0">
                <a:solidFill>
                  <a:srgbClr val="41416A"/>
                </a:solidFill>
                <a:latin typeface="Times New Roman" pitchFamily="18" charset="0"/>
              </a:rPr>
              <a:t>Зона </a:t>
            </a:r>
            <a:r>
              <a:rPr lang="ru-RU" sz="3200" dirty="0">
                <a:solidFill>
                  <a:srgbClr val="41416A"/>
                </a:solidFill>
                <a:latin typeface="Times New Roman" pitchFamily="18" charset="0"/>
              </a:rPr>
              <a:t>действия </a:t>
            </a:r>
            <a:r>
              <a:rPr lang="en-US" sz="3200" dirty="0">
                <a:solidFill>
                  <a:srgbClr val="41416A"/>
                </a:solidFill>
                <a:latin typeface="Times New Roman" pitchFamily="18" charset="0"/>
              </a:rPr>
              <a:t>1</a:t>
            </a:r>
            <a:r>
              <a:rPr lang="ru-RU" sz="3200" dirty="0" smtClean="0">
                <a:solidFill>
                  <a:srgbClr val="41416A"/>
                </a:solidFill>
                <a:latin typeface="Times New Roman" pitchFamily="18" charset="0"/>
              </a:rPr>
              <a:t>,25</a:t>
            </a:r>
            <a:r>
              <a:rPr lang="en-US" sz="3200" i="1" dirty="0" smtClean="0">
                <a:solidFill>
                  <a:srgbClr val="41416A"/>
                </a:solidFill>
                <a:latin typeface="Times New Roman" pitchFamily="18" charset="0"/>
              </a:rPr>
              <a:t>l</a:t>
            </a:r>
            <a:r>
              <a:rPr lang="en-US" sz="2000" dirty="0" smtClean="0">
                <a:solidFill>
                  <a:srgbClr val="41416A"/>
                </a:solidFill>
                <a:latin typeface="Times New Roman" pitchFamily="18" charset="0"/>
              </a:rPr>
              <a:t>1</a:t>
            </a:r>
            <a:r>
              <a:rPr lang="ru-RU" sz="2000" dirty="0" smtClean="0">
                <a:solidFill>
                  <a:srgbClr val="41416A"/>
                </a:solidFill>
                <a:latin typeface="Times New Roman" pitchFamily="18" charset="0"/>
              </a:rPr>
              <a:t>  </a:t>
            </a:r>
            <a:br>
              <a:rPr lang="ru-RU" sz="2000" dirty="0" smtClean="0">
                <a:solidFill>
                  <a:srgbClr val="41416A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41416A"/>
                </a:solidFill>
                <a:latin typeface="Times New Roman" pitchFamily="18" charset="0"/>
              </a:rPr>
              <a:t>      </a:t>
            </a:r>
            <a:r>
              <a:rPr lang="ru-RU" sz="3200" dirty="0" smtClean="0">
                <a:solidFill>
                  <a:srgbClr val="41416A"/>
                </a:solidFill>
                <a:latin typeface="Times New Roman" pitchFamily="18" charset="0"/>
              </a:rPr>
              <a:t>(при соизмеримых длинах линий)</a:t>
            </a:r>
          </a:p>
          <a:p>
            <a:pPr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</a:rPr>
              <a:t>Б</a:t>
            </a:r>
            <a:r>
              <a:rPr lang="ru-RU" sz="3200" dirty="0" smtClean="0">
                <a:solidFill>
                  <a:srgbClr val="41416A"/>
                </a:solidFill>
                <a:latin typeface="Times New Roman" pitchFamily="18" charset="0"/>
              </a:rPr>
              <a:t>) согласуется с 1 ступенью отходящих объектов</a:t>
            </a:r>
            <a:endParaRPr lang="ru-RU" sz="3200" dirty="0">
              <a:solidFill>
                <a:srgbClr val="41416A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8837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404664"/>
            <a:ext cx="8002588" cy="19732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</a:rPr>
              <a:t>Третья ступень</a:t>
            </a:r>
            <a:r>
              <a:rPr lang="ru-RU" dirty="0" smtClean="0">
                <a:latin typeface="Times New Roman" pitchFamily="18" charset="0"/>
              </a:rPr>
              <a:t>  должна быть отстроена от нагрузочного режима. 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3105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653535"/>
              </p:ext>
            </p:extLst>
          </p:nvPr>
        </p:nvGraphicFramePr>
        <p:xfrm>
          <a:off x="1331640" y="1556792"/>
          <a:ext cx="538452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0" name="Equation" r:id="rId3" imgW="5384520" imgH="1143000" progId="Equation.DSMT4">
                  <p:embed/>
                </p:oleObj>
              </mc:Choice>
              <mc:Fallback>
                <p:oleObj name="Equation" r:id="rId3" imgW="538452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556792"/>
                        <a:ext cx="538452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4145872"/>
                <a:ext cx="9143999" cy="275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2E5D8C"/>
                  </a:buClr>
                  <a:buSzPct val="90000"/>
                </a:pPr>
                <a:r>
                  <a:rPr lang="ru-RU" sz="32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       - угол максимальной чувствительности</a:t>
                </a:r>
              </a:p>
              <a:p>
                <a:pPr marL="342900" lvl="0" indent="-3429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2E5D8C"/>
                  </a:buClr>
                  <a:buSzPct val="90000"/>
                </a:pPr>
                <a:r>
                  <a:rPr lang="ru-RU" sz="32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        - </a:t>
                </a:r>
                <a:r>
                  <a:rPr lang="ru-RU" sz="3200" kern="0" dirty="0" err="1" smtClean="0">
                    <a:solidFill>
                      <a:srgbClr val="41416A"/>
                    </a:solidFill>
                    <a:latin typeface="Times New Roman" pitchFamily="18" charset="0"/>
                  </a:rPr>
                  <a:t>расч</a:t>
                </a:r>
                <a:r>
                  <a:rPr lang="ru-RU" sz="32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. угол нагрузки (на стадии предварит. расчётов </a:t>
                </a:r>
                <a:r>
                  <a:rPr lang="ru-RU" sz="3200" kern="0" dirty="0" err="1" smtClean="0">
                    <a:solidFill>
                      <a:srgbClr val="41416A"/>
                    </a:solidFill>
                    <a:latin typeface="Times New Roman" pitchFamily="18" charset="0"/>
                  </a:rPr>
                  <a:t>м.б</a:t>
                </a:r>
                <a:r>
                  <a:rPr lang="ru-RU" sz="32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. принят </a:t>
                </a:r>
                <a:r>
                  <a:rPr lang="ru-RU" sz="28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=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m:rPr>
                            <m:nor/>
                          </m:rPr>
                          <a:rPr lang="ru-RU" sz="2800" b="0" i="0" smtClean="0"/>
                          <m:t>мч</m:t>
                        </m:r>
                      </m:sub>
                    </m:sSub>
                  </m:oMath>
                </a14:m>
                <a:r>
                  <a:rPr lang="ru-RU" sz="32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) </a:t>
                </a:r>
              </a:p>
              <a:p>
                <a:pPr marL="342900" lvl="0" indent="-3429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2E5D8C"/>
                  </a:buClr>
                  <a:buSzPct val="90000"/>
                </a:pPr>
                <a:r>
                  <a:rPr lang="ru-RU" sz="3200" kern="0" dirty="0" smtClean="0">
                    <a:solidFill>
                      <a:srgbClr val="41416A"/>
                    </a:solidFill>
                    <a:latin typeface="Times New Roman" pitchFamily="18" charset="0"/>
                  </a:rPr>
                  <a:t>Чувствительность оценивается по КЗ в конце наиболее протяжённой зоны</a:t>
                </a:r>
                <a:endParaRPr lang="ru-RU" sz="3200" kern="0" dirty="0">
                  <a:solidFill>
                    <a:srgbClr val="41416A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45872"/>
                <a:ext cx="9143999" cy="2751522"/>
              </a:xfrm>
              <a:prstGeom prst="rect">
                <a:avLst/>
              </a:prstGeom>
              <a:blipFill rotWithShape="1">
                <a:blip r:embed="rId5"/>
                <a:stretch>
                  <a:fillRect l="-1667" t="-3104" b="-62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657098"/>
              </p:ext>
            </p:extLst>
          </p:nvPr>
        </p:nvGraphicFramePr>
        <p:xfrm>
          <a:off x="658999" y="2996952"/>
          <a:ext cx="2717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Equation" r:id="rId6" imgW="2717640" imgH="482400" progId="Equation.DSMT4">
                  <p:embed/>
                </p:oleObj>
              </mc:Choice>
              <mc:Fallback>
                <p:oleObj name="Equation" r:id="rId6" imgW="27176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8999" y="2996952"/>
                        <a:ext cx="27178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55252"/>
              </p:ext>
            </p:extLst>
          </p:nvPr>
        </p:nvGraphicFramePr>
        <p:xfrm>
          <a:off x="675945" y="3645024"/>
          <a:ext cx="2476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Equation" r:id="rId8" imgW="2476440" imgH="482400" progId="Equation.DSMT4">
                  <p:embed/>
                </p:oleObj>
              </mc:Choice>
              <mc:Fallback>
                <p:oleObj name="Equation" r:id="rId8" imgW="24764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5945" y="3645024"/>
                        <a:ext cx="24765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299484"/>
              </p:ext>
            </p:extLst>
          </p:nvPr>
        </p:nvGraphicFramePr>
        <p:xfrm>
          <a:off x="0" y="4221088"/>
          <a:ext cx="673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3" name="Equation" r:id="rId10" imgW="672840" imgH="482400" progId="Equation.DSMT4">
                  <p:embed/>
                </p:oleObj>
              </mc:Choice>
              <mc:Fallback>
                <p:oleObj name="Equation" r:id="rId10" imgW="6728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0" y="4221088"/>
                        <a:ext cx="6731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200831"/>
              </p:ext>
            </p:extLst>
          </p:nvPr>
        </p:nvGraphicFramePr>
        <p:xfrm>
          <a:off x="0" y="4725144"/>
          <a:ext cx="8255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Equation" r:id="rId12" imgW="825480" imgH="545760" progId="Equation.DSMT4">
                  <p:embed/>
                </p:oleObj>
              </mc:Choice>
              <mc:Fallback>
                <p:oleObj name="Equation" r:id="rId12" imgW="82548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0" y="4725144"/>
                        <a:ext cx="8255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206256"/>
              </p:ext>
            </p:extLst>
          </p:nvPr>
        </p:nvGraphicFramePr>
        <p:xfrm>
          <a:off x="4566350" y="2996952"/>
          <a:ext cx="250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5" name="Equation" r:id="rId14" imgW="2501640" imgH="482400" progId="Equation.DSMT4">
                  <p:embed/>
                </p:oleObj>
              </mc:Choice>
              <mc:Fallback>
                <p:oleObj name="Equation" r:id="rId14" imgW="25016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66350" y="2996952"/>
                        <a:ext cx="250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84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5" y="3789040"/>
            <a:ext cx="7755605" cy="1815882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41416A"/>
                </a:solidFill>
              </a:rPr>
              <a:t> - коэффициент </a:t>
            </a:r>
            <a:r>
              <a:rPr lang="ru-RU" sz="2800" dirty="0" err="1">
                <a:solidFill>
                  <a:srgbClr val="41416A"/>
                </a:solidFill>
              </a:rPr>
              <a:t>токораспределения</a:t>
            </a:r>
            <a:r>
              <a:rPr lang="ru-RU" sz="2800" dirty="0">
                <a:solidFill>
                  <a:srgbClr val="41416A"/>
                </a:solidFill>
              </a:rPr>
              <a:t>, учитывающий отношение тока КЗ в месте установки защиты к току в линии, с защитой которой проводится согласование.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8" y="6142"/>
            <a:ext cx="8982075" cy="319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326817"/>
              </p:ext>
            </p:extLst>
          </p:nvPr>
        </p:nvGraphicFramePr>
        <p:xfrm>
          <a:off x="98621" y="3933056"/>
          <a:ext cx="850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4" imgW="850680" imgH="482400" progId="Equation.DSMT4">
                  <p:embed/>
                </p:oleObj>
              </mc:Choice>
              <mc:Fallback>
                <p:oleObj name="Equation" r:id="rId4" imgW="85068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621" y="3933056"/>
                        <a:ext cx="850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40351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" y="476672"/>
            <a:ext cx="884199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636758"/>
              </p:ext>
            </p:extLst>
          </p:nvPr>
        </p:nvGraphicFramePr>
        <p:xfrm>
          <a:off x="433388" y="3716338"/>
          <a:ext cx="4603750" cy="147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4" imgW="1549080" imgH="507960" progId="Equation.DSMT4">
                  <p:embed/>
                </p:oleObj>
              </mc:Choice>
              <mc:Fallback>
                <p:oleObj name="Equation" r:id="rId4" imgW="15490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3716338"/>
                        <a:ext cx="4603750" cy="1471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694939"/>
              </p:ext>
            </p:extLst>
          </p:nvPr>
        </p:nvGraphicFramePr>
        <p:xfrm>
          <a:off x="5436096" y="4149080"/>
          <a:ext cx="302418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6" imgW="1066800" imgH="241300" progId="Equation.DSMT4">
                  <p:embed/>
                </p:oleObj>
              </mc:Choice>
              <mc:Fallback>
                <p:oleObj name="Equation" r:id="rId6" imgW="10668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4149080"/>
                        <a:ext cx="3024188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07853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dirty="0" smtClean="0"/>
          </a:p>
          <a:p>
            <a:pPr eaLnBrk="1" hangingPunct="1"/>
            <a:r>
              <a:rPr lang="ru-RU" altLang="ru-RU" dirty="0" smtClean="0"/>
              <a:t>Определить</a:t>
            </a:r>
          </a:p>
          <a:p>
            <a:pPr lvl="1"/>
            <a:r>
              <a:rPr lang="ru-RU" altLang="ru-RU" dirty="0" err="1" smtClean="0"/>
              <a:t>Уставки</a:t>
            </a:r>
            <a:r>
              <a:rPr lang="ru-RU" altLang="ru-RU" dirty="0" smtClean="0"/>
              <a:t> 1 и 2 ступени:</a:t>
            </a:r>
          </a:p>
          <a:p>
            <a:pPr lvl="1"/>
            <a:r>
              <a:rPr lang="ru-RU" altLang="ru-RU" dirty="0" smtClean="0"/>
              <a:t>выдержки времени;</a:t>
            </a:r>
            <a:endParaRPr lang="ru-RU" altLang="ru-RU" dirty="0"/>
          </a:p>
          <a:p>
            <a:pPr lvl="1" eaLnBrk="1" hangingPunct="1"/>
            <a:r>
              <a:rPr lang="ru-RU" altLang="ru-RU" dirty="0" smtClean="0"/>
              <a:t>коэффициент чувствительности при работе защиты 1 в качестве основной и резервной защиты.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19167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595459"/>
              </p:ext>
            </p:extLst>
          </p:nvPr>
        </p:nvGraphicFramePr>
        <p:xfrm>
          <a:off x="107504" y="1196752"/>
          <a:ext cx="8924181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Visio" r:id="rId3" imgW="4583550" imgH="1677924" progId="Visio.Drawing.11">
                  <p:embed/>
                </p:oleObj>
              </mc:Choice>
              <mc:Fallback>
                <p:oleObj name="Visio" r:id="rId3" imgW="4583550" imgH="1677924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196752"/>
                        <a:ext cx="8924181" cy="3384376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86561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Планируем расчётные режимы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3880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4"/>
          <p:cNvSpPr txBox="1">
            <a:spLocks noChangeArrowheads="1"/>
          </p:cNvSpPr>
          <p:nvPr/>
        </p:nvSpPr>
        <p:spPr bwMode="auto">
          <a:xfrm>
            <a:off x="192088" y="0"/>
            <a:ext cx="38560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ru-RU" altLang="ru-RU" sz="4400">
                <a:solidFill>
                  <a:srgbClr val="41416A"/>
                </a:solidFill>
                <a:cs typeface="Arial" charset="0"/>
              </a:rPr>
              <a:t>Для линии АБ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750" y="973139"/>
            <a:ext cx="9112249" cy="932563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Первая ступень </a:t>
            </a:r>
            <a:r>
              <a:rPr lang="ru-RU" altLang="ru-RU" sz="2400" i="1" kern="0" dirty="0" smtClean="0">
                <a:solidFill>
                  <a:srgbClr val="41416A"/>
                </a:solidFill>
                <a:cs typeface="Arial" charset="0"/>
              </a:rPr>
              <a:t>– </a:t>
            </a:r>
            <a:r>
              <a:rPr lang="en-US" altLang="ru-RU" sz="2400" kern="0" dirty="0" smtClean="0">
                <a:solidFill>
                  <a:srgbClr val="41416A"/>
                </a:solidFill>
                <a:cs typeface="Arial" charset="0"/>
              </a:rPr>
              <a:t>0,85-0,87% </a:t>
            </a:r>
            <a:r>
              <a:rPr lang="ru-RU" altLang="ru-RU" sz="2400" kern="0" dirty="0" smtClean="0">
                <a:solidFill>
                  <a:srgbClr val="41416A"/>
                </a:solidFill>
                <a:cs typeface="Arial" charset="0"/>
              </a:rPr>
              <a:t>линии.</a:t>
            </a: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 smtClean="0">
                <a:solidFill>
                  <a:srgbClr val="41416A"/>
                </a:solidFill>
                <a:cs typeface="Arial" charset="0"/>
              </a:rPr>
              <a:t>Вторая </a:t>
            </a: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ступень </a:t>
            </a:r>
            <a:r>
              <a:rPr lang="ru-RU" altLang="ru-RU" sz="2400" i="1" kern="0" dirty="0" smtClean="0">
                <a:solidFill>
                  <a:srgbClr val="41416A"/>
                </a:solidFill>
                <a:cs typeface="Arial" charset="0"/>
              </a:rPr>
              <a:t>– </a:t>
            </a:r>
            <a:r>
              <a:rPr lang="ru-RU" altLang="ru-RU" sz="2400" kern="0" dirty="0" smtClean="0">
                <a:solidFill>
                  <a:srgbClr val="41416A"/>
                </a:solidFill>
                <a:cs typeface="Arial" charset="0"/>
              </a:rPr>
              <a:t>согласуется с 1 ступенью отходящих объектов</a:t>
            </a: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kern="0" dirty="0" smtClean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kern="0" dirty="0" smtClean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defRPr/>
            </a:pPr>
            <a:r>
              <a:rPr lang="en-US" altLang="ru-RU" sz="2400" b="1" i="1" kern="0" dirty="0" smtClean="0">
                <a:solidFill>
                  <a:srgbClr val="41416A"/>
                </a:solidFill>
                <a:cs typeface="Arial" charset="0"/>
              </a:rPr>
              <a:t>                               </a:t>
            </a:r>
            <a:r>
              <a:rPr lang="ru-RU" altLang="ru-RU" sz="2400" b="1" i="1" kern="0" dirty="0" smtClean="0">
                <a:solidFill>
                  <a:srgbClr val="41416A"/>
                </a:solidFill>
                <a:cs typeface="Arial" charset="0"/>
              </a:rPr>
              <a:t>- ток ч/з защиту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defRPr/>
            </a:pP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 </a:t>
            </a:r>
            <a:r>
              <a:rPr lang="ru-RU" altLang="ru-RU" sz="2400" b="1" i="1" kern="0" dirty="0" smtClean="0">
                <a:solidFill>
                  <a:srgbClr val="41416A"/>
                </a:solidFill>
                <a:cs typeface="Arial" charset="0"/>
              </a:rPr>
              <a:t>                               </a:t>
            </a:r>
            <a:endParaRPr lang="ru-RU" altLang="ru-RU" sz="2400" b="1" i="1" kern="0" dirty="0">
              <a:solidFill>
                <a:srgbClr val="41416A"/>
              </a:solidFill>
              <a:cs typeface="Arial" charset="0"/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defRPr/>
            </a:pPr>
            <a:r>
              <a:rPr lang="ru-RU" altLang="ru-RU" sz="2400" b="1" i="1" kern="0" dirty="0" smtClean="0">
                <a:solidFill>
                  <a:srgbClr val="41416A"/>
                </a:solidFill>
                <a:cs typeface="Arial" charset="0"/>
              </a:rPr>
              <a:t>                               - ток в месте КЗ  </a:t>
            </a:r>
            <a:endParaRPr lang="en-US" altLang="ru-RU" sz="2400" b="1" i="1" kern="0" dirty="0" smtClean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b="1" i="1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b="1" i="1" kern="0" dirty="0" smtClean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en-US" altLang="ru-RU" sz="2400" b="1" i="1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r>
              <a:rPr lang="ru-RU" altLang="ru-RU" sz="2400" b="1" i="1" kern="0" dirty="0" smtClean="0">
                <a:solidFill>
                  <a:srgbClr val="41416A"/>
                </a:solidFill>
                <a:cs typeface="Arial" charset="0"/>
              </a:rPr>
              <a:t>Третья </a:t>
            </a:r>
            <a:r>
              <a:rPr lang="ru-RU" altLang="ru-RU" sz="2400" b="1" i="1" kern="0" dirty="0">
                <a:solidFill>
                  <a:srgbClr val="41416A"/>
                </a:solidFill>
                <a:cs typeface="Arial" charset="0"/>
              </a:rPr>
              <a:t>ступень </a:t>
            </a:r>
            <a:r>
              <a:rPr lang="ru-RU" altLang="ru-RU" sz="2400" i="1" kern="0" dirty="0">
                <a:solidFill>
                  <a:srgbClr val="41416A"/>
                </a:solidFill>
                <a:cs typeface="Arial" charset="0"/>
              </a:rPr>
              <a:t>- </a:t>
            </a:r>
            <a:r>
              <a:rPr lang="ru-RU" altLang="ru-RU" sz="2400" kern="0" dirty="0" smtClean="0">
                <a:solidFill>
                  <a:srgbClr val="41416A"/>
                </a:solidFill>
                <a:cs typeface="Arial" charset="0"/>
              </a:rPr>
              <a:t>выполняет </a:t>
            </a:r>
            <a:r>
              <a:rPr lang="ru-RU" altLang="ru-RU" sz="2400" kern="0" dirty="0">
                <a:solidFill>
                  <a:srgbClr val="41416A"/>
                </a:solidFill>
                <a:cs typeface="Arial" charset="0"/>
              </a:rPr>
              <a:t>функции ближнего и дальнего </a:t>
            </a:r>
            <a:r>
              <a:rPr lang="ru-RU" altLang="ru-RU" sz="2400" kern="0" dirty="0" smtClean="0">
                <a:solidFill>
                  <a:srgbClr val="41416A"/>
                </a:solidFill>
                <a:cs typeface="Arial" charset="0"/>
              </a:rPr>
              <a:t>резервирования (отстраивается от нагрузочного режима).</a:t>
            </a: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5D8C"/>
              </a:buClr>
              <a:buSzPct val="90000"/>
              <a:buFont typeface="Wingdings" pitchFamily="2" charset="2"/>
              <a:buChar char="n"/>
              <a:defRPr/>
            </a:pPr>
            <a:endParaRPr lang="ru-RU" altLang="ru-RU" sz="2400" kern="0" dirty="0">
              <a:solidFill>
                <a:srgbClr val="41416A"/>
              </a:solidFill>
              <a:cs typeface="Arial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277798"/>
              </p:ext>
            </p:extLst>
          </p:nvPr>
        </p:nvGraphicFramePr>
        <p:xfrm>
          <a:off x="374649" y="1484784"/>
          <a:ext cx="349091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" name="Equation" r:id="rId3" imgW="3492360" imgH="774360" progId="Equation.DSMT4">
                  <p:embed/>
                </p:oleObj>
              </mc:Choice>
              <mc:Fallback>
                <p:oleObj name="Equation" r:id="rId3" imgW="3492360" imgH="774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49" y="1484784"/>
                        <a:ext cx="349091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891867"/>
              </p:ext>
            </p:extLst>
          </p:nvPr>
        </p:nvGraphicFramePr>
        <p:xfrm>
          <a:off x="827584" y="2852936"/>
          <a:ext cx="5112568" cy="1343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7" name="Equation" r:id="rId5" imgW="5752800" imgH="1511280" progId="Equation.DSMT4">
                  <p:embed/>
                </p:oleObj>
              </mc:Choice>
              <mc:Fallback>
                <p:oleObj name="Equation" r:id="rId5" imgW="5752800" imgH="1511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852936"/>
                        <a:ext cx="5112568" cy="13430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9939"/>
              </p:ext>
            </p:extLst>
          </p:nvPr>
        </p:nvGraphicFramePr>
        <p:xfrm>
          <a:off x="899592" y="4149080"/>
          <a:ext cx="4278313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" name="Equation" r:id="rId7" imgW="4813200" imgH="1600200" progId="Equation.DSMT4">
                  <p:embed/>
                </p:oleObj>
              </mc:Choice>
              <mc:Fallback>
                <p:oleObj name="Equation" r:id="rId7" imgW="4813200" imgH="1600200" progId="Equation.DSMT4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149080"/>
                        <a:ext cx="4278313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6949480" y="3752116"/>
            <a:ext cx="14879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ru-RU" altLang="ru-RU" sz="2400" dirty="0">
                <a:solidFill>
                  <a:srgbClr val="41416A"/>
                </a:solidFill>
              </a:rPr>
              <a:t>Выбрать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ru-RU" altLang="ru-RU" sz="2400" dirty="0" smtClean="0">
                <a:solidFill>
                  <a:srgbClr val="41416A"/>
                </a:solidFill>
              </a:rPr>
              <a:t>меньшее</a:t>
            </a:r>
            <a:endParaRPr kumimoji="0" lang="ru-RU" altLang="ru-RU" sz="2400" dirty="0">
              <a:solidFill>
                <a:srgbClr val="41416A"/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666994"/>
              </p:ext>
            </p:extLst>
          </p:nvPr>
        </p:nvGraphicFramePr>
        <p:xfrm>
          <a:off x="6300192" y="3429000"/>
          <a:ext cx="5588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" name="Equation" r:id="rId9" imgW="558800" imgH="1485900" progId="Equation.DSMT4">
                  <p:embed/>
                </p:oleObj>
              </mc:Choice>
              <mc:Fallback>
                <p:oleObj name="Equation" r:id="rId9" imgW="5588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3429000"/>
                        <a:ext cx="5588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735555"/>
              </p:ext>
            </p:extLst>
          </p:nvPr>
        </p:nvGraphicFramePr>
        <p:xfrm>
          <a:off x="5994399" y="5301208"/>
          <a:ext cx="3149600" cy="138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" name="Equation" r:id="rId11" imgW="3606480" imgH="1587240" progId="Equation.DSMT4">
                  <p:embed/>
                </p:oleObj>
              </mc:Choice>
              <mc:Fallback>
                <p:oleObj name="Equation" r:id="rId11" imgW="3606480" imgH="158724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399" y="5301208"/>
                        <a:ext cx="3149600" cy="1385887"/>
                      </a:xfrm>
                      <a:prstGeom prst="rect">
                        <a:avLst/>
                      </a:prstGeom>
                      <a:solidFill>
                        <a:srgbClr val="F7FCF6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094891"/>
              </p:ext>
            </p:extLst>
          </p:nvPr>
        </p:nvGraphicFramePr>
        <p:xfrm>
          <a:off x="611560" y="5303555"/>
          <a:ext cx="2057401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" name="Equation" r:id="rId13" imgW="2057400" imgH="1587240" progId="Equation.DSMT4">
                  <p:embed/>
                </p:oleObj>
              </mc:Choice>
              <mc:Fallback>
                <p:oleObj name="Equation" r:id="rId13" imgW="2057400" imgH="1587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1560" y="5303555"/>
                        <a:ext cx="2057401" cy="158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065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Планируем </a:t>
            </a:r>
            <a:r>
              <a:rPr lang="ru-RU" dirty="0" smtClean="0"/>
              <a:t>КЗ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1702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438508"/>
              </p:ext>
            </p:extLst>
          </p:nvPr>
        </p:nvGraphicFramePr>
        <p:xfrm>
          <a:off x="107504" y="1196752"/>
          <a:ext cx="8924181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Visio" r:id="rId3" imgW="4583616" imgH="1678104" progId="Visio.Drawing.11">
                  <p:embed/>
                </p:oleObj>
              </mc:Choice>
              <mc:Fallback>
                <p:oleObj name="Visio" r:id="rId3" imgW="4583616" imgH="1678104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196752"/>
                        <a:ext cx="8924181" cy="3384376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 bwMode="auto">
          <a:xfrm flipV="1">
            <a:off x="1475656" y="3140968"/>
            <a:ext cx="504056" cy="576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300931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670435"/>
              </p:ext>
            </p:extLst>
          </p:nvPr>
        </p:nvGraphicFramePr>
        <p:xfrm>
          <a:off x="251520" y="764704"/>
          <a:ext cx="8426870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Visio" r:id="rId3" imgW="3953737" imgH="945424" progId="Visio.Drawing.11">
                  <p:embed/>
                </p:oleObj>
              </mc:Choice>
              <mc:Fallback>
                <p:oleObj name="Visio" r:id="rId3" imgW="3953737" imgH="945424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764704"/>
                        <a:ext cx="8426870" cy="2016224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660903"/>
              </p:ext>
            </p:extLst>
          </p:nvPr>
        </p:nvGraphicFramePr>
        <p:xfrm>
          <a:off x="323850" y="3716338"/>
          <a:ext cx="8401050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Mathcad" r:id="rId5" imgW="4808160" imgH="1112400" progId="Mathcad">
                  <p:link updateAutomatic="1"/>
                </p:oleObj>
              </mc:Choice>
              <mc:Fallback>
                <p:oleObj name="Mathcad" r:id="rId5" imgW="4808160" imgH="1112400" progId="Mathcad">
                  <p:link updateAutomatic="1"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716338"/>
                        <a:ext cx="8401050" cy="19446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545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471453"/>
              </p:ext>
            </p:extLst>
          </p:nvPr>
        </p:nvGraphicFramePr>
        <p:xfrm>
          <a:off x="611560" y="1124744"/>
          <a:ext cx="7544821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Visio" r:id="rId3" imgW="3953737" imgH="1169779" progId="Visio.Drawing.11">
                  <p:embed/>
                </p:oleObj>
              </mc:Choice>
              <mc:Fallback>
                <p:oleObj name="Visio" r:id="rId3" imgW="3953737" imgH="1169779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1124744"/>
                        <a:ext cx="7544821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145996"/>
              </p:ext>
            </p:extLst>
          </p:nvPr>
        </p:nvGraphicFramePr>
        <p:xfrm>
          <a:off x="251520" y="3429000"/>
          <a:ext cx="7424296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Mathcad" r:id="rId5" imgW="4930200" imgH="1912680" progId="Mathcad">
                  <p:link updateAutomatic="1"/>
                </p:oleObj>
              </mc:Choice>
              <mc:Fallback>
                <p:oleObj name="Mathcad" r:id="rId5" imgW="4930200" imgH="1912680" progId="Mathcad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20" y="3429000"/>
                        <a:ext cx="7424296" cy="2880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41788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77956"/>
              </p:ext>
            </p:extLst>
          </p:nvPr>
        </p:nvGraphicFramePr>
        <p:xfrm>
          <a:off x="611560" y="548680"/>
          <a:ext cx="7701566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Visio" r:id="rId3" imgW="3953737" imgH="1146919" progId="Visio.Drawing.11">
                  <p:embed/>
                </p:oleObj>
              </mc:Choice>
              <mc:Fallback>
                <p:oleObj name="Visio" r:id="rId3" imgW="3953737" imgH="1146919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548680"/>
                        <a:ext cx="7701566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023288"/>
              </p:ext>
            </p:extLst>
          </p:nvPr>
        </p:nvGraphicFramePr>
        <p:xfrm>
          <a:off x="179512" y="3284983"/>
          <a:ext cx="8064896" cy="3261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Mathcad" r:id="rId5" imgW="5181480" imgH="2095560" progId="Mathcad">
                  <p:link updateAutomatic="1"/>
                </p:oleObj>
              </mc:Choice>
              <mc:Fallback>
                <p:oleObj name="Mathcad" r:id="rId5" imgW="5181480" imgH="2095560" progId="Mathcad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3284983"/>
                        <a:ext cx="8064896" cy="3261539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6004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Расчёт сопротивлений срабатывания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6798023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4525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6208"/>
            <a:ext cx="846050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6" y="4653136"/>
            <a:ext cx="5021538" cy="198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464216"/>
              </p:ext>
            </p:extLst>
          </p:nvPr>
        </p:nvGraphicFramePr>
        <p:xfrm>
          <a:off x="5436096" y="5616284"/>
          <a:ext cx="114141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5" imgW="1307880" imgH="507960" progId="Equation.DSMT4">
                  <p:embed/>
                </p:oleObj>
              </mc:Choice>
              <mc:Fallback>
                <p:oleObj name="Equation" r:id="rId5" imgW="1307880" imgH="507960" progId="Equation.DSMT4">
                  <p:embed/>
                  <p:pic>
                    <p:nvPicPr>
                      <p:cNvPr id="0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616284"/>
                        <a:ext cx="1141413" cy="442913"/>
                      </a:xfrm>
                      <a:prstGeom prst="rect">
                        <a:avLst/>
                      </a:prstGeom>
                      <a:solidFill>
                        <a:srgbClr val="F7FCF6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2934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">
      <a:dk1>
        <a:srgbClr val="41416A"/>
      </a:dk1>
      <a:lt1>
        <a:srgbClr val="F2FAF0"/>
      </a:lt1>
      <a:dk2>
        <a:srgbClr val="2E5D8C"/>
      </a:dk2>
      <a:lt2>
        <a:srgbClr val="DCEEF4"/>
      </a:lt2>
      <a:accent1>
        <a:srgbClr val="FFFFFF"/>
      </a:accent1>
      <a:accent2>
        <a:srgbClr val="99CCFF"/>
      </a:accent2>
      <a:accent3>
        <a:srgbClr val="F7FCF6"/>
      </a:accent3>
      <a:accent4>
        <a:srgbClr val="363659"/>
      </a:accent4>
      <a:accent5>
        <a:srgbClr val="FFFFFF"/>
      </a:accent5>
      <a:accent6>
        <a:srgbClr val="8AB9E7"/>
      </a:accent6>
      <a:hlink>
        <a:srgbClr val="33CCCC"/>
      </a:hlink>
      <a:folHlink>
        <a:srgbClr val="D1D1FF"/>
      </a:folHlink>
    </a:clrScheme>
    <a:fontScheme name="Подводим итоги проекта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одводим итог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дводим итоги проекта">
  <a:themeElements>
    <a:clrScheme name="">
      <a:dk1>
        <a:srgbClr val="41416A"/>
      </a:dk1>
      <a:lt1>
        <a:srgbClr val="F2FAF0"/>
      </a:lt1>
      <a:dk2>
        <a:srgbClr val="2E5D8C"/>
      </a:dk2>
      <a:lt2>
        <a:srgbClr val="DCEEF4"/>
      </a:lt2>
      <a:accent1>
        <a:srgbClr val="FFFFFF"/>
      </a:accent1>
      <a:accent2>
        <a:srgbClr val="99CCFF"/>
      </a:accent2>
      <a:accent3>
        <a:srgbClr val="F7FCF6"/>
      </a:accent3>
      <a:accent4>
        <a:srgbClr val="363659"/>
      </a:accent4>
      <a:accent5>
        <a:srgbClr val="FFFFFF"/>
      </a:accent5>
      <a:accent6>
        <a:srgbClr val="8AB9E7"/>
      </a:accent6>
      <a:hlink>
        <a:srgbClr val="33CCCC"/>
      </a:hlink>
      <a:folHlink>
        <a:srgbClr val="D1D1FF"/>
      </a:folHlink>
    </a:clrScheme>
    <a:fontScheme name="Подводим итоги проекта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одводим итог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дводим итог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дводим итог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242</Words>
  <Application>Microsoft Office PowerPoint</Application>
  <PresentationFormat>Экран (4:3)</PresentationFormat>
  <Paragraphs>58</Paragraphs>
  <Slides>21</Slides>
  <Notes>0</Notes>
  <HiddenSlides>0</HiddenSlides>
  <MMClips>0</MMClips>
  <ScaleCrop>false</ScaleCrop>
  <HeadingPairs>
    <vt:vector size="8" baseType="variant">
      <vt:variant>
        <vt:lpstr>Тема</vt:lpstr>
      </vt:variant>
      <vt:variant>
        <vt:i4>2</vt:i4>
      </vt:variant>
      <vt:variant>
        <vt:lpstr>Связи</vt:lpstr>
      </vt:variant>
      <vt:variant>
        <vt:i4>3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Тема1</vt:lpstr>
      <vt:lpstr>Подводим итоги проекта</vt:lpstr>
      <vt:lpstr>E:\Вероника\РЗ 1\практика\2013-14\DZ.xmcd\Selection 5 751 636 897</vt:lpstr>
      <vt:lpstr>E:\Вероника\РЗ 1\практика\2013-14\DZ.xmcd\Selection 5 1119 652 1370</vt:lpstr>
      <vt:lpstr>E:\Вероника\РЗ 1\практика\2013-14\DZ.xmcd\Selection 15 1565 695 1840</vt:lpstr>
      <vt:lpstr>Visio</vt:lpstr>
      <vt:lpstr>Equation</vt:lpstr>
      <vt:lpstr>Документ Microsoft Visio</vt:lpstr>
      <vt:lpstr>Дистанционная защита</vt:lpstr>
      <vt:lpstr>Презентация PowerPoint</vt:lpstr>
      <vt:lpstr>Презентация PowerPoint</vt:lpstr>
      <vt:lpstr>Презентация PowerPoint</vt:lpstr>
      <vt:lpstr>Презентация PowerPoint</vt:lpstr>
      <vt:lpstr>Выбор параметров срабатывания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Расчёт сопротивлений срабатывания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Дистанционная защита</dc:title>
  <dc:creator>ni105</dc:creator>
  <cp:lastModifiedBy>Daria</cp:lastModifiedBy>
  <cp:revision>15</cp:revision>
  <dcterms:created xsi:type="dcterms:W3CDTF">2014-04-09T13:00:56Z</dcterms:created>
  <dcterms:modified xsi:type="dcterms:W3CDTF">2015-04-21T16:40:02Z</dcterms:modified>
</cp:coreProperties>
</file>