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7" r:id="rId2"/>
    <p:sldId id="298" r:id="rId3"/>
    <p:sldId id="299" r:id="rId4"/>
    <p:sldId id="300" r:id="rId5"/>
    <p:sldId id="301" r:id="rId6"/>
    <p:sldId id="302" r:id="rId7"/>
    <p:sldId id="304" r:id="rId8"/>
    <p:sldId id="305" r:id="rId9"/>
    <p:sldId id="303" r:id="rId10"/>
    <p:sldId id="306" r:id="rId11"/>
    <p:sldId id="261" r:id="rId12"/>
    <p:sldId id="262" r:id="rId13"/>
    <p:sldId id="263" r:id="rId14"/>
    <p:sldId id="264" r:id="rId15"/>
    <p:sldId id="294" r:id="rId16"/>
    <p:sldId id="295" r:id="rId17"/>
    <p:sldId id="296" r:id="rId18"/>
    <p:sldId id="297" r:id="rId19"/>
    <p:sldId id="291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92" r:id="rId28"/>
    <p:sldId id="29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8" r:id="rId43"/>
    <p:sldId id="289" r:id="rId44"/>
    <p:sldId id="290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23.wmf"/><Relationship Id="rId1" Type="http://schemas.openxmlformats.org/officeDocument/2006/relationships/image" Target="../media/image21.emf"/><Relationship Id="rId5" Type="http://schemas.openxmlformats.org/officeDocument/2006/relationships/image" Target="../media/image24.wmf"/><Relationship Id="rId4" Type="http://schemas.openxmlformats.org/officeDocument/2006/relationships/image" Target="../media/image1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11.wmf"/><Relationship Id="rId4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474EF-1ED7-4EFA-8A6A-5DB243AA49EB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C209E-F854-41DE-B918-9EC4EEF54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089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Структурную схему максимальной токовой защиты, выполняющей функции защиты линии, можно представить в следующем виде  Алгоритм  ЛЧ МТЗ основан на фиксации увеличения тока при возникновении короткого замыкания.</a:t>
            </a:r>
          </a:p>
          <a:p>
            <a:r>
              <a:rPr lang="ru-RU" dirty="0" smtClean="0"/>
              <a:t>Ток защищаемого объекта контролируется измерительным(пусковым) органом защиты ИО. Пусковой орган срабатывает, если контролируемая величина тока контр </a:t>
            </a:r>
            <a:r>
              <a:rPr lang="en-US" dirty="0" smtClean="0"/>
              <a:t>I</a:t>
            </a:r>
            <a:r>
              <a:rPr lang="ru-RU" dirty="0" smtClean="0"/>
              <a:t> становится больше максимально возможного рабочего значения Хотя любое короткое замыкание сопровождается увеличением тока, фиксация данного признака не позволяет сделать однозначного вывода о повреждении объекта.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4CE56-340D-429F-B54C-88ECCBA108A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10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4CE56-340D-429F-B54C-88ECCBA108A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325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919B44-F197-4A67-AD39-C45FF52FA760}" type="slidenum">
              <a:rPr lang="ru-RU" altLang="ru-R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42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/>
              <a:t>При возникновении короткого замыкания на линии, </a:t>
            </a:r>
            <a:r>
              <a:rPr lang="ru-RU" altLang="ru-RU" i="1" smtClean="0"/>
              <a:t>т</a:t>
            </a:r>
            <a:r>
              <a:rPr lang="ru-RU" altLang="ru-RU" smtClean="0"/>
              <a:t>.</a:t>
            </a:r>
            <a:r>
              <a:rPr lang="ru-RU" altLang="ru-RU" i="1" smtClean="0"/>
              <a:t>К</a:t>
            </a:r>
            <a:r>
              <a:rPr lang="ru-RU" altLang="ru-RU" smtClean="0"/>
              <a:t>1, срабатывают</a:t>
            </a:r>
          </a:p>
          <a:p>
            <a:pPr eaLnBrk="1" hangingPunct="1"/>
            <a:r>
              <a:rPr lang="ru-RU" altLang="ru-RU" smtClean="0"/>
              <a:t>токовое реле </a:t>
            </a:r>
            <a:r>
              <a:rPr lang="ru-RU" altLang="ru-RU" i="1" smtClean="0"/>
              <a:t>К А</a:t>
            </a:r>
            <a:r>
              <a:rPr lang="ru-RU" altLang="ru-RU" smtClean="0"/>
              <a:t>1 и реле мощности </a:t>
            </a:r>
            <a:r>
              <a:rPr lang="ru-RU" altLang="ru-RU" i="1" smtClean="0"/>
              <a:t>KW</a:t>
            </a:r>
            <a:r>
              <a:rPr lang="ru-RU" altLang="ru-RU" smtClean="0"/>
              <a:t>1 , и защита запускается. При</a:t>
            </a:r>
          </a:p>
          <a:p>
            <a:pPr eaLnBrk="1" hangingPunct="1"/>
            <a:r>
              <a:rPr lang="ru-RU" altLang="ru-RU" smtClean="0"/>
              <a:t>коротком замыкании вне линии, </a:t>
            </a:r>
            <a:r>
              <a:rPr lang="ru-RU" altLang="ru-RU" i="1" smtClean="0"/>
              <a:t>т</a:t>
            </a:r>
            <a:r>
              <a:rPr lang="ru-RU" altLang="ru-RU" smtClean="0"/>
              <a:t>.</a:t>
            </a:r>
            <a:r>
              <a:rPr lang="ru-RU" altLang="ru-RU" i="1" smtClean="0"/>
              <a:t>К </a:t>
            </a:r>
            <a:r>
              <a:rPr lang="ru-RU" altLang="ru-RU" smtClean="0"/>
              <a:t>2 , ток направлен из линии к шинам, реле мощности не работает и блокирует действие защиты.</a:t>
            </a:r>
          </a:p>
          <a:p>
            <a:pPr eaLnBrk="1" hangingPunct="1"/>
            <a:r>
              <a:rPr lang="ru-RU" altLang="ru-RU" smtClean="0"/>
              <a:t>Введение задержки на срабатывание обеспечивает выполнение требования селективности.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916B04-47C6-4182-8D7F-6C7242A19241}" type="slidenum">
              <a:rPr lang="ru-RU" altLang="ru-R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44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/>
              <a:t>Стрелками на рисунке показано направление тока, при котором сраба-</a:t>
            </a:r>
          </a:p>
          <a:p>
            <a:pPr eaLnBrk="1" hangingPunct="1"/>
            <a:r>
              <a:rPr lang="ru-RU" altLang="ru-RU" smtClean="0"/>
              <a:t>тывают пусковые органы защит. При коротком замыкании в точке </a:t>
            </a:r>
            <a:r>
              <a:rPr lang="ru-RU" altLang="ru-RU" i="1" smtClean="0"/>
              <a:t>K</a:t>
            </a:r>
            <a:r>
              <a:rPr lang="ru-RU" altLang="ru-RU" smtClean="0"/>
              <a:t>1</a:t>
            </a:r>
          </a:p>
          <a:p>
            <a:pPr eaLnBrk="1" hangingPunct="1"/>
            <a:r>
              <a:rPr lang="ru-RU" altLang="ru-RU" smtClean="0"/>
              <a:t>сработают пусковые органы защит </a:t>
            </a:r>
            <a:r>
              <a:rPr lang="ru-RU" altLang="ru-RU" b="1" i="1" smtClean="0"/>
              <a:t>1, 3, 5, 6</a:t>
            </a:r>
            <a:r>
              <a:rPr lang="ru-RU" altLang="ru-RU" smtClean="0"/>
              <a:t>. Наиболее удаленной защи-</a:t>
            </a:r>
          </a:p>
          <a:p>
            <a:pPr eaLnBrk="1" hangingPunct="1"/>
            <a:r>
              <a:rPr lang="ru-RU" altLang="ru-RU" smtClean="0"/>
              <a:t>той от источника питания в этом режиме является защита </a:t>
            </a:r>
            <a:r>
              <a:rPr lang="ru-RU" altLang="ru-RU" b="1" i="1" smtClean="0"/>
              <a:t>5</a:t>
            </a:r>
            <a:r>
              <a:rPr lang="ru-RU" altLang="ru-RU" i="1" smtClean="0"/>
              <a:t>, </a:t>
            </a:r>
            <a:r>
              <a:rPr lang="ru-RU" altLang="ru-RU" smtClean="0"/>
              <a:t>поэтому</a:t>
            </a:r>
          </a:p>
          <a:p>
            <a:pPr eaLnBrk="1" hangingPunct="1"/>
            <a:r>
              <a:rPr lang="ru-RU" altLang="ru-RU" smtClean="0"/>
              <a:t>принимается </a:t>
            </a:r>
            <a:r>
              <a:rPr lang="ru-RU" altLang="ru-RU" i="1" smtClean="0"/>
              <a:t>t</a:t>
            </a:r>
            <a:r>
              <a:rPr lang="ru-RU" altLang="ru-RU" smtClean="0"/>
              <a:t>5  0.</a:t>
            </a:r>
          </a:p>
          <a:p>
            <a:pPr eaLnBrk="1" hangingPunct="1"/>
            <a:r>
              <a:rPr lang="ru-RU" altLang="ru-RU" smtClean="0"/>
              <a:t>Для других защит</a:t>
            </a:r>
          </a:p>
          <a:p>
            <a:pPr eaLnBrk="1" hangingPunct="1"/>
            <a:r>
              <a:rPr lang="ru-RU" altLang="ru-RU" i="1" smtClean="0"/>
              <a:t>t</a:t>
            </a:r>
            <a:r>
              <a:rPr lang="ru-RU" altLang="ru-RU" smtClean="0"/>
              <a:t>3  </a:t>
            </a:r>
            <a:r>
              <a:rPr lang="ru-RU" altLang="ru-RU" i="1" smtClean="0"/>
              <a:t>t</a:t>
            </a:r>
            <a:r>
              <a:rPr lang="ru-RU" altLang="ru-RU" smtClean="0"/>
              <a:t>5  </a:t>
            </a:r>
            <a:r>
              <a:rPr lang="ru-RU" altLang="ru-RU" i="1" smtClean="0"/>
              <a:t>t</a:t>
            </a:r>
            <a:r>
              <a:rPr lang="ru-RU" altLang="ru-RU" smtClean="0"/>
              <a:t>; </a:t>
            </a:r>
            <a:r>
              <a:rPr lang="ru-RU" altLang="ru-RU" i="1" smtClean="0"/>
              <a:t>t</a:t>
            </a:r>
            <a:r>
              <a:rPr lang="ru-RU" altLang="ru-RU" smtClean="0"/>
              <a:t>3  </a:t>
            </a:r>
            <a:r>
              <a:rPr lang="ru-RU" altLang="ru-RU" i="1" smtClean="0"/>
              <a:t>t</a:t>
            </a:r>
            <a:r>
              <a:rPr lang="ru-RU" altLang="ru-RU" smtClean="0"/>
              <a:t>7  </a:t>
            </a:r>
            <a:r>
              <a:rPr lang="ru-RU" altLang="ru-RU" i="1" smtClean="0"/>
              <a:t>t </a:t>
            </a:r>
            <a:r>
              <a:rPr lang="ru-RU" altLang="ru-RU" smtClean="0"/>
              <a:t>- из двух значений выбирается большее;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910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mtClean="0">
                <a:solidFill>
                  <a:srgbClr val="41416A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381" y="2280"/>
              <a:ext cx="5369" cy="48"/>
              <a:chOff x="381" y="2280"/>
              <a:chExt cx="5369" cy="48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81" y="2328"/>
                <a:ext cx="5369" cy="0"/>
              </a:xfrm>
              <a:prstGeom prst="line">
                <a:avLst/>
              </a:prstGeom>
              <a:noFill/>
              <a:ln w="254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381" y="2280"/>
                <a:ext cx="5369" cy="0"/>
              </a:xfrm>
              <a:prstGeom prst="line">
                <a:avLst/>
              </a:prstGeom>
              <a:noFill/>
              <a:ln w="762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</p:grp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384" y="960"/>
              <a:ext cx="5375" cy="384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mtClean="0">
                <a:solidFill>
                  <a:srgbClr val="41416A"/>
                </a:solidFill>
              </a:endParaRPr>
            </a:p>
          </p:txBody>
        </p:sp>
      </p:grpSp>
      <p:sp>
        <p:nvSpPr>
          <p:cNvPr id="443400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443401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0DB22-77F5-43F3-9A43-E8902A6A766A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79286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835F7-F340-4B9B-9B26-99BEABE8F355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15766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30901-A0B1-48E3-BC7F-9BC5E0E61342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9701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30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54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E835-40D3-4367-BC2A-C9E7539B5FB1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09012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47BE4-0BD4-46BE-ACE9-3293B5878FC3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9895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D3479-2F24-4516-B52B-895BB10AF4D3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08892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08520-DECF-4AD1-887C-44FF6B679BC4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2728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431F3-9B4E-4715-8B57-7A6E83F8899D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53722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9166D-9B91-4FAC-B62E-B13A9A5462A1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50029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6A217-5FC9-49FB-9D7D-CFA8470EFC88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914520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4188" y="266700"/>
            <a:ext cx="2081212" cy="59055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0550" y="266700"/>
            <a:ext cx="6091238" cy="59055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9ED81-4977-488A-8C6A-683E74BC118B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271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444625" cy="6858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2400" smtClean="0">
              <a:solidFill>
                <a:srgbClr val="41416A"/>
              </a:solidFill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620713" y="1447800"/>
            <a:ext cx="8523287" cy="76200"/>
            <a:chOff x="381" y="888"/>
            <a:chExt cx="5369" cy="48"/>
          </a:xfrm>
        </p:grpSpPr>
        <p:sp>
          <p:nvSpPr>
            <p:cNvPr id="1033" name="Line 4"/>
            <p:cNvSpPr>
              <a:spLocks noChangeShapeType="1"/>
            </p:cNvSpPr>
            <p:nvPr/>
          </p:nvSpPr>
          <p:spPr bwMode="auto">
            <a:xfrm>
              <a:off x="381" y="936"/>
              <a:ext cx="5369" cy="0"/>
            </a:xfrm>
            <a:prstGeom prst="line">
              <a:avLst/>
            </a:prstGeom>
            <a:noFill/>
            <a:ln w="254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381" y="888"/>
              <a:ext cx="5369" cy="0"/>
            </a:xfrm>
            <a:prstGeom prst="line">
              <a:avLst/>
            </a:prstGeom>
            <a:noFill/>
            <a:ln w="762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</p:grp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90550" y="266700"/>
            <a:ext cx="8324850" cy="11049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790700"/>
            <a:ext cx="77724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423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4237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30F0AC-3462-4E80-B44A-2F6705DA99D9}" type="slidenum">
              <a:rPr lang="ru-RU">
                <a:solidFill>
                  <a:srgbClr val="41416A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4237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1416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68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v"/>
        <a:defRPr sz="3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CTZ.xmcd/Selection%205%20480%20599%20984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CTZ.xmcd/Selection%205%201045%20638%201404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19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2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2.w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16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7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21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CTZ.xmcd/Selection%205%202645%20718%203004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0.png"/><Relationship Id="rId4" Type="http://schemas.openxmlformats.org/officeDocument/2006/relationships/image" Target="../media/image29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3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9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Защита линий. </a:t>
            </a:r>
            <a:endParaRPr lang="ru-RU" altLang="ru-R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962811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ru-RU" b="1" dirty="0" smtClean="0"/>
              <a:t>Защиты с относительной селективностью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51102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Классификация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МТЗ</a:t>
            </a:r>
          </a:p>
          <a:p>
            <a:r>
              <a:rPr lang="ru-RU" dirty="0" smtClean="0"/>
              <a:t>МТНЗ</a:t>
            </a:r>
            <a:endParaRPr lang="en-US" dirty="0" smtClean="0"/>
          </a:p>
          <a:p>
            <a:r>
              <a:rPr lang="ru-RU" dirty="0" smtClean="0"/>
              <a:t>Токовые отсечки</a:t>
            </a:r>
          </a:p>
          <a:p>
            <a:r>
              <a:rPr lang="ru-RU" dirty="0" smtClean="0"/>
              <a:t>Защиты минимального и максимального напряжения</a:t>
            </a:r>
          </a:p>
          <a:p>
            <a:r>
              <a:rPr lang="ru-RU" dirty="0" smtClean="0"/>
              <a:t>Дистанционные защиты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7768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ru-RU" b="1" dirty="0" smtClean="0"/>
              <a:t>Максимальная токовая защита МТЗ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53438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Принцип действия МТЗ основан на фиксации увеличения тока при возникновении КЗ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00251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/>
              <a:t>Структурная схема МТЗ</a:t>
            </a: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>
          <a:xfrm>
            <a:off x="1043608" y="1543164"/>
            <a:ext cx="7363966" cy="4046076"/>
          </a:xfrm>
        </p:spPr>
        <p:txBody>
          <a:bodyPr/>
          <a:lstStyle/>
          <a:p>
            <a:pPr eaLnBrk="1" hangingPunct="1"/>
            <a:endParaRPr lang="ru-RU" sz="1400" dirty="0" smtClean="0"/>
          </a:p>
          <a:p>
            <a:pPr eaLnBrk="1" hangingPunct="1"/>
            <a:endParaRPr lang="ru-RU" sz="1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064896" cy="441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496" y="5949280"/>
            <a:ext cx="91295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Ток защищаемого объекта контролируется измерительным(пусковым) органом защиты ИО. Пусковой орган срабатывает, если контролируемая величина тока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становится </a:t>
            </a:r>
            <a:r>
              <a:rPr lang="ru-RU" sz="1400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больше максимально возможного рабочего значения Хотя любое короткое замыкание сопровождается увеличением тока, фиксация данного признака не позволяет сделать однозначного вывода о повреждении объекта</a:t>
            </a:r>
            <a:r>
              <a:rPr lang="ru-RU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.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466611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Селективность действия и избирательность обеспечивается введением выдержки времени.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58167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Защита, наиболее удаленная от источника питания, должна иметь минимальное время срабатывания. По мере приближения к источнику питания выдержки времени защиту </a:t>
            </a:r>
            <a:r>
              <a:rPr lang="ru-RU" sz="2800" dirty="0" smtClean="0"/>
              <a:t>увеличиваются </a:t>
            </a:r>
            <a:r>
              <a:rPr lang="ru-RU" sz="2800" dirty="0"/>
              <a:t>на величину ∆t, называемую ступенью селективности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Для приведенного примера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101" y="5445224"/>
            <a:ext cx="54387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70762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ru-RU" sz="1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8" y="1556792"/>
            <a:ext cx="8124825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191" y="6093296"/>
            <a:ext cx="54435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9307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ПЛЮСЫ:</a:t>
            </a:r>
          </a:p>
          <a:p>
            <a:pPr marL="0" indent="0">
              <a:buNone/>
            </a:pPr>
            <a:r>
              <a:rPr lang="ru-RU" dirty="0" smtClean="0"/>
              <a:t>простой </a:t>
            </a:r>
            <a:r>
              <a:rPr lang="ru-RU" dirty="0"/>
              <a:t>алгоритм</a:t>
            </a:r>
          </a:p>
          <a:p>
            <a:endParaRPr lang="ru-RU" dirty="0" smtClean="0"/>
          </a:p>
          <a:p>
            <a:r>
              <a:rPr lang="ru-RU" dirty="0" smtClean="0"/>
              <a:t>МИНУСЫ</a:t>
            </a:r>
          </a:p>
          <a:p>
            <a:pPr marL="0" indent="0">
              <a:buNone/>
            </a:pPr>
            <a:r>
              <a:rPr lang="ru-RU" dirty="0" smtClean="0"/>
              <a:t>Вынужденная задержка – </a:t>
            </a:r>
          </a:p>
          <a:p>
            <a:pPr marL="0" indent="0">
              <a:buNone/>
            </a:pPr>
            <a:r>
              <a:rPr lang="ru-RU" dirty="0" smtClean="0"/>
              <a:t>на  протяжённых сетях максимальная на головном участке слишком велика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22035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Пример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Определить</a:t>
            </a:r>
          </a:p>
          <a:p>
            <a:pPr lvl="1" eaLnBrk="1" hangingPunct="1"/>
            <a:r>
              <a:rPr lang="ru-RU" altLang="ru-RU" smtClean="0"/>
              <a:t>выдержки времени защит;</a:t>
            </a:r>
          </a:p>
          <a:p>
            <a:pPr lvl="1" eaLnBrk="1" hangingPunct="1"/>
            <a:r>
              <a:rPr lang="ru-RU" altLang="ru-RU" smtClean="0"/>
              <a:t>коэффициент чувствительности при работе защиты 1 в качестве основной и резервной защиты.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130868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Объект 1"/>
          <p:cNvGraphicFramePr>
            <a:graphicFrameLocks noChangeAspect="1"/>
          </p:cNvGraphicFramePr>
          <p:nvPr/>
        </p:nvGraphicFramePr>
        <p:xfrm>
          <a:off x="0" y="1196975"/>
          <a:ext cx="9615488" cy="522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Visio" r:id="rId3" imgW="9172555" imgH="5316583" progId="Visio.Drawing.11">
                  <p:embed/>
                </p:oleObj>
              </mc:Choice>
              <mc:Fallback>
                <p:oleObj name="Visio" r:id="rId3" imgW="9172555" imgH="531658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96975"/>
                        <a:ext cx="9615488" cy="522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99271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Объект 2"/>
          <p:cNvGraphicFramePr>
            <a:graphicFrameLocks noChangeAspect="1"/>
          </p:cNvGraphicFramePr>
          <p:nvPr/>
        </p:nvGraphicFramePr>
        <p:xfrm>
          <a:off x="15875" y="908050"/>
          <a:ext cx="9128125" cy="568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Visio" r:id="rId3" imgW="7531126" imgH="4694220" progId="Visio.Drawing.11">
                  <p:embed/>
                </p:oleObj>
              </mc:Choice>
              <mc:Fallback>
                <p:oleObj name="Visio" r:id="rId3" imgW="7531126" imgH="469422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" y="908050"/>
                        <a:ext cx="9128125" cy="56896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74217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Объект 2"/>
          <p:cNvGraphicFramePr>
            <a:graphicFrameLocks noChangeAspect="1"/>
          </p:cNvGraphicFramePr>
          <p:nvPr/>
        </p:nvGraphicFramePr>
        <p:xfrm>
          <a:off x="0" y="908050"/>
          <a:ext cx="9128125" cy="568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Visio" r:id="rId3" imgW="7531126" imgH="4694220" progId="Visio.Drawing.11">
                  <p:embed/>
                </p:oleObj>
              </mc:Choice>
              <mc:Fallback>
                <p:oleObj name="Visio" r:id="rId3" imgW="7531126" imgH="469422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050"/>
                        <a:ext cx="9128125" cy="56896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кругленный прямоугольник 4"/>
          <p:cNvSpPr>
            <a:spLocks noChangeArrowheads="1"/>
          </p:cNvSpPr>
          <p:nvPr/>
        </p:nvSpPr>
        <p:spPr bwMode="auto">
          <a:xfrm>
            <a:off x="7019925" y="2538413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ru-RU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1,5</a:t>
            </a:r>
            <a:endParaRPr kumimoji="1" lang="ru-RU" altLang="ru-RU" sz="1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7019925" y="1854200"/>
            <a:ext cx="431800" cy="252413"/>
          </a:xfrm>
          <a:prstGeom prst="roundRect">
            <a:avLst>
              <a:gd name="adj" fmla="val 20588"/>
            </a:avLst>
          </a:prstGeom>
          <a:solidFill>
            <a:schemeClr val="accent1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ru-RU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kumimoji="1" lang="ru-RU" altLang="ru-RU" sz="1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>
            <a:spLocks noChangeArrowheads="1"/>
          </p:cNvSpPr>
          <p:nvPr/>
        </p:nvSpPr>
        <p:spPr bwMode="auto">
          <a:xfrm>
            <a:off x="5562600" y="1133475"/>
            <a:ext cx="431800" cy="25241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ru-RU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2,5</a:t>
            </a:r>
            <a:endParaRPr kumimoji="1" lang="ru-RU" altLang="ru-RU" sz="1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>
            <a:spLocks noChangeArrowheads="1"/>
          </p:cNvSpPr>
          <p:nvPr/>
        </p:nvSpPr>
        <p:spPr bwMode="auto">
          <a:xfrm>
            <a:off x="4167188" y="1133475"/>
            <a:ext cx="431800" cy="25241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ru-RU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kumimoji="1" lang="ru-RU" altLang="ru-RU" sz="1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>
            <a:spLocks noChangeArrowheads="1"/>
          </p:cNvSpPr>
          <p:nvPr/>
        </p:nvSpPr>
        <p:spPr bwMode="auto">
          <a:xfrm>
            <a:off x="2546350" y="1133475"/>
            <a:ext cx="431800" cy="25241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ru-RU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3,5</a:t>
            </a:r>
            <a:endParaRPr kumimoji="1" lang="ru-RU" altLang="ru-RU" sz="1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>
            <a:spLocks noChangeArrowheads="1"/>
          </p:cNvSpPr>
          <p:nvPr/>
        </p:nvSpPr>
        <p:spPr bwMode="auto">
          <a:xfrm>
            <a:off x="2546350" y="1854200"/>
            <a:ext cx="431800" cy="25241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ru-RU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1,5</a:t>
            </a:r>
            <a:endParaRPr kumimoji="1" lang="ru-RU" altLang="ru-RU" sz="1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>
            <a:spLocks noChangeArrowheads="1"/>
          </p:cNvSpPr>
          <p:nvPr/>
        </p:nvSpPr>
        <p:spPr bwMode="auto">
          <a:xfrm>
            <a:off x="836613" y="1133475"/>
            <a:ext cx="431800" cy="25241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ru-RU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kumimoji="1" lang="ru-RU" altLang="ru-RU" sz="1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>
            <a:spLocks noChangeArrowheads="1"/>
          </p:cNvSpPr>
          <p:nvPr/>
        </p:nvSpPr>
        <p:spPr bwMode="auto">
          <a:xfrm>
            <a:off x="4598988" y="4419600"/>
            <a:ext cx="431800" cy="2508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ru-RU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kumimoji="1" lang="ru-RU" altLang="ru-RU" sz="1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1" name="TextBox 2"/>
          <p:cNvSpPr txBox="1">
            <a:spLocks noChangeArrowheads="1"/>
          </p:cNvSpPr>
          <p:nvPr/>
        </p:nvSpPr>
        <p:spPr bwMode="auto">
          <a:xfrm>
            <a:off x="446088" y="1857375"/>
            <a:ext cx="35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ru-RU" sz="1800" b="1">
                <a:solidFill>
                  <a:srgbClr val="FF0000"/>
                </a:solidFill>
                <a:cs typeface="Arial" charset="0"/>
              </a:rPr>
              <a:t>A</a:t>
            </a:r>
            <a:endParaRPr kumimoji="1" lang="ru-RU" altLang="ru-RU" sz="1800" b="1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0252" name="TextBox 18"/>
          <p:cNvSpPr txBox="1">
            <a:spLocks noChangeArrowheads="1"/>
          </p:cNvSpPr>
          <p:nvPr/>
        </p:nvSpPr>
        <p:spPr bwMode="auto">
          <a:xfrm>
            <a:off x="3816350" y="793750"/>
            <a:ext cx="350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1800" b="1">
                <a:solidFill>
                  <a:srgbClr val="FF0000"/>
                </a:solidFill>
                <a:cs typeface="Arial" charset="0"/>
              </a:rPr>
              <a:t>В</a:t>
            </a:r>
          </a:p>
        </p:txBody>
      </p:sp>
      <p:sp>
        <p:nvSpPr>
          <p:cNvPr id="10253" name="TextBox 19"/>
          <p:cNvSpPr txBox="1">
            <a:spLocks noChangeArrowheads="1"/>
          </p:cNvSpPr>
          <p:nvPr/>
        </p:nvSpPr>
        <p:spPr bwMode="auto">
          <a:xfrm>
            <a:off x="2106613" y="793750"/>
            <a:ext cx="35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1800" b="1">
                <a:solidFill>
                  <a:srgbClr val="FF0000"/>
                </a:solidFill>
                <a:cs typeface="Arial" charset="0"/>
              </a:rPr>
              <a:t>Б</a:t>
            </a: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5208588" y="793750"/>
            <a:ext cx="3159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1800" b="1">
                <a:solidFill>
                  <a:srgbClr val="FF0000"/>
                </a:solidFill>
                <a:cs typeface="Arial" charset="0"/>
              </a:rPr>
              <a:t>Г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6597650" y="793750"/>
            <a:ext cx="349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1800" b="1">
                <a:solidFill>
                  <a:srgbClr val="FF0000"/>
                </a:solidFill>
                <a:cs typeface="Arial" charset="0"/>
              </a:rPr>
              <a:t>Д</a:t>
            </a:r>
          </a:p>
        </p:txBody>
      </p:sp>
      <p:sp>
        <p:nvSpPr>
          <p:cNvPr id="10256" name="TextBox 22"/>
          <p:cNvSpPr txBox="1">
            <a:spLocks noChangeArrowheads="1"/>
          </p:cNvSpPr>
          <p:nvPr/>
        </p:nvSpPr>
        <p:spPr bwMode="auto">
          <a:xfrm>
            <a:off x="4638675" y="3924300"/>
            <a:ext cx="352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1800" b="1">
                <a:solidFill>
                  <a:srgbClr val="FF0000"/>
                </a:solidFill>
                <a:cs typeface="Arial" charset="0"/>
              </a:rPr>
              <a:t>И</a:t>
            </a:r>
          </a:p>
        </p:txBody>
      </p:sp>
      <p:sp>
        <p:nvSpPr>
          <p:cNvPr id="10257" name="TextBox 23"/>
          <p:cNvSpPr txBox="1">
            <a:spLocks noChangeArrowheads="1"/>
          </p:cNvSpPr>
          <p:nvPr/>
        </p:nvSpPr>
        <p:spPr bwMode="auto">
          <a:xfrm>
            <a:off x="7993063" y="1603375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1800" b="1">
                <a:solidFill>
                  <a:srgbClr val="FF0000"/>
                </a:solidFill>
                <a:cs typeface="Arial" charset="0"/>
              </a:rPr>
              <a:t>Е</a:t>
            </a:r>
          </a:p>
        </p:txBody>
      </p:sp>
      <p:sp>
        <p:nvSpPr>
          <p:cNvPr id="10258" name="TextBox 24"/>
          <p:cNvSpPr txBox="1">
            <a:spLocks noChangeArrowheads="1"/>
          </p:cNvSpPr>
          <p:nvPr/>
        </p:nvSpPr>
        <p:spPr bwMode="auto">
          <a:xfrm>
            <a:off x="8121650" y="3519488"/>
            <a:ext cx="325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1800" b="1">
                <a:solidFill>
                  <a:srgbClr val="FF0000"/>
                </a:solidFill>
                <a:cs typeface="Arial" charset="0"/>
              </a:rPr>
              <a:t>К</a:t>
            </a:r>
          </a:p>
        </p:txBody>
      </p:sp>
    </p:spTree>
    <p:extLst>
      <p:ext uri="{BB962C8B-B14F-4D97-AF65-F5344CB8AC3E}">
        <p14:creationId xmlns:p14="http://schemas.microsoft.com/office/powerpoint/2010/main" val="36746936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Токовая отсечка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76096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09725"/>
            <a:ext cx="774065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266700"/>
            <a:ext cx="9612313" cy="1104900"/>
          </a:xfrm>
        </p:spPr>
        <p:txBody>
          <a:bodyPr/>
          <a:lstStyle/>
          <a:p>
            <a:pPr eaLnBrk="1" hangingPunct="1"/>
            <a:r>
              <a:rPr lang="ru-RU" sz="3600" smtClean="0"/>
              <a:t>Принцип действия </a:t>
            </a:r>
            <a:r>
              <a:rPr lang="ru-RU" sz="3600" b="1" smtClean="0">
                <a:solidFill>
                  <a:srgbClr val="FA4926"/>
                </a:solidFill>
              </a:rPr>
              <a:t>токовой отсечки</a:t>
            </a:r>
            <a:r>
              <a:rPr lang="ru-RU" sz="3600" smtClean="0"/>
              <a:t> на линии с односторонним питанием</a:t>
            </a: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1326274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5"/>
          <p:cNvGraphicFramePr>
            <a:graphicFrameLocks noChangeAspect="1"/>
          </p:cNvGraphicFramePr>
          <p:nvPr/>
        </p:nvGraphicFramePr>
        <p:xfrm>
          <a:off x="179388" y="620713"/>
          <a:ext cx="8964612" cy="508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Visio" r:id="rId3" imgW="4464450" imgH="2533201" progId="Visio.Drawing.11">
                  <p:embed/>
                </p:oleObj>
              </mc:Choice>
              <mc:Fallback>
                <p:oleObj name="Visio" r:id="rId3" imgW="4464450" imgH="253320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620713"/>
                        <a:ext cx="8964612" cy="50895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35417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Токовые ступенчатые защиты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/>
              <a:t>	представляют собой сочетание токовых отсечек и максимальной токовой защиты, что позволяет выполнить полноценную защиту с высоким быстродействием. Обычно токовые ступенчатые защиты выполняются в виде трех ступеней: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/>
              <a:t>Первая ступень </a:t>
            </a:r>
            <a:r>
              <a:rPr lang="ru-RU" sz="2400" i="1" smtClean="0"/>
              <a:t>- </a:t>
            </a:r>
            <a:r>
              <a:rPr lang="ru-RU" sz="2400" smtClean="0"/>
              <a:t>отсечка мгновенного действия, защищает начальный участок линии.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/>
              <a:t>Вторая ступень </a:t>
            </a:r>
            <a:r>
              <a:rPr lang="ru-RU" sz="2400" i="1" smtClean="0"/>
              <a:t>- </a:t>
            </a:r>
            <a:r>
              <a:rPr lang="ru-RU" sz="2400" smtClean="0"/>
              <a:t>отсечка с выдержкой времени, предназначена для надежной защиты оставшегося участка линии.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/>
              <a:t>Третья ступень </a:t>
            </a:r>
            <a:r>
              <a:rPr lang="ru-RU" sz="2400" i="1" smtClean="0"/>
              <a:t>- </a:t>
            </a:r>
            <a:r>
              <a:rPr lang="ru-RU" sz="2400" smtClean="0"/>
              <a:t>максимальная токовая защита, выполняет функции ближнего и дальнего резервирования.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85752099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b="1" dirty="0" smtClean="0"/>
              <a:t>Токовая ступенчатая защита </a:t>
            </a:r>
            <a:endParaRPr lang="ru-RU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224713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8569325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5402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0"/>
            <a:ext cx="8664575" cy="4381500"/>
          </a:xfrm>
          <a:solidFill>
            <a:schemeClr val="accent3"/>
          </a:solidFill>
        </p:spPr>
        <p:txBody>
          <a:bodyPr/>
          <a:lstStyle/>
          <a:p>
            <a:pPr>
              <a:defRPr/>
            </a:pPr>
            <a:r>
              <a:rPr lang="ru-RU" dirty="0"/>
              <a:t>Токи срабатывания первых ступеней защит </a:t>
            </a:r>
            <a:r>
              <a:rPr lang="ru-RU" b="1" i="1" dirty="0"/>
              <a:t>А</a:t>
            </a:r>
            <a:r>
              <a:rPr lang="ru-RU" dirty="0"/>
              <a:t> и </a:t>
            </a:r>
            <a:r>
              <a:rPr lang="ru-RU" b="1" i="1" dirty="0"/>
              <a:t>Б,</a:t>
            </a:r>
            <a:r>
              <a:rPr lang="ru-RU" dirty="0"/>
              <a:t> соответственно, отстраиваются от токов трехфазных коротких замыканий на шинах противоположных подстанций.</a:t>
            </a:r>
          </a:p>
          <a:p>
            <a:pPr>
              <a:defRPr/>
            </a:pPr>
            <a:endParaRPr lang="ru-RU" dirty="0"/>
          </a:p>
        </p:txBody>
      </p:sp>
      <p:graphicFrame>
        <p:nvGraphicFramePr>
          <p:cNvPr id="14340" name="Объект 3"/>
          <p:cNvGraphicFramePr>
            <a:graphicFrameLocks noChangeAspect="1"/>
          </p:cNvGraphicFramePr>
          <p:nvPr/>
        </p:nvGraphicFramePr>
        <p:xfrm>
          <a:off x="250825" y="2852738"/>
          <a:ext cx="421005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3" imgW="2806700" imgH="825500" progId="Equation.DSMT4">
                  <p:embed/>
                </p:oleObj>
              </mc:Choice>
              <mc:Fallback>
                <p:oleObj name="Equation" r:id="rId3" imgW="2806700" imgH="825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852738"/>
                        <a:ext cx="4210050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Объект 4"/>
          <p:cNvGraphicFramePr>
            <a:graphicFrameLocks noChangeAspect="1"/>
          </p:cNvGraphicFramePr>
          <p:nvPr/>
        </p:nvGraphicFramePr>
        <p:xfrm>
          <a:off x="4427538" y="4581525"/>
          <a:ext cx="409575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5" imgW="2730500" imgH="825500" progId="Equation.DSMT4">
                  <p:embed/>
                </p:oleObj>
              </mc:Choice>
              <mc:Fallback>
                <p:oleObj name="Equation" r:id="rId5" imgW="2730500" imgH="825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581525"/>
                        <a:ext cx="4095750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1961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836613"/>
            <a:ext cx="8664575" cy="4968875"/>
          </a:xfrm>
          <a:solidFill>
            <a:schemeClr val="accent3"/>
          </a:solidFill>
        </p:spPr>
        <p:txBody>
          <a:bodyPr/>
          <a:lstStyle/>
          <a:p>
            <a:pPr>
              <a:defRPr/>
            </a:pPr>
            <a:r>
              <a:rPr lang="ru-RU" dirty="0"/>
              <a:t>Вторая ступень защиты </a:t>
            </a:r>
            <a:r>
              <a:rPr lang="ru-RU" b="1" i="1" dirty="0"/>
              <a:t>А</a:t>
            </a:r>
            <a:r>
              <a:rPr lang="ru-RU" dirty="0"/>
              <a:t> должна надежно охватывать защищаемую линию. Ее ток срабатывания согласуется с первой ступенью защиты </a:t>
            </a:r>
            <a:r>
              <a:rPr lang="ru-RU" b="1" i="1" dirty="0"/>
              <a:t>Б</a:t>
            </a:r>
            <a:r>
              <a:rPr lang="ru-RU" dirty="0" smtClean="0"/>
              <a:t>.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Выдержка времени принимается равной </a:t>
            </a:r>
            <a:r>
              <a:rPr lang="ru-RU" dirty="0" smtClean="0"/>
              <a:t>(</a:t>
            </a:r>
            <a:r>
              <a:rPr lang="ru-RU" b="1" dirty="0" smtClean="0"/>
              <a:t>0.4 </a:t>
            </a:r>
            <a:r>
              <a:rPr lang="ru-RU" b="1" dirty="0"/>
              <a:t>– 0.5</a:t>
            </a:r>
            <a:r>
              <a:rPr lang="ru-RU" dirty="0"/>
              <a:t> ) сек.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  <p:graphicFrame>
        <p:nvGraphicFramePr>
          <p:cNvPr id="15364" name="Объект 5"/>
          <p:cNvGraphicFramePr>
            <a:graphicFrameLocks noChangeAspect="1"/>
          </p:cNvGraphicFramePr>
          <p:nvPr/>
        </p:nvGraphicFramePr>
        <p:xfrm>
          <a:off x="2009775" y="2997200"/>
          <a:ext cx="4533900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3" imgW="3022600" imgH="774700" progId="Equation.DSMT4">
                  <p:embed/>
                </p:oleObj>
              </mc:Choice>
              <mc:Fallback>
                <p:oleObj name="Equation" r:id="rId3" imgW="30226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775" y="2997200"/>
                        <a:ext cx="4533900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41254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836613"/>
            <a:ext cx="8664575" cy="4381500"/>
          </a:xfrm>
          <a:solidFill>
            <a:schemeClr val="accent3"/>
          </a:solidFill>
        </p:spPr>
        <p:txBody>
          <a:bodyPr/>
          <a:lstStyle/>
          <a:p>
            <a:pPr>
              <a:defRPr/>
            </a:pPr>
            <a:r>
              <a:rPr lang="ru-RU" dirty="0"/>
              <a:t>Ток срабатывания третьей ступени отстраивается от нагрузочных режимов, выдержка времени - от времени работы защит отходящих присоединений.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  <p:graphicFrame>
        <p:nvGraphicFramePr>
          <p:cNvPr id="16388" name="Объект 3"/>
          <p:cNvGraphicFramePr>
            <a:graphicFrameLocks noChangeAspect="1"/>
          </p:cNvGraphicFramePr>
          <p:nvPr/>
        </p:nvGraphicFramePr>
        <p:xfrm>
          <a:off x="1254125" y="3429000"/>
          <a:ext cx="6858000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3" imgW="4572000" imgH="1358640" progId="Equation.DSMT4">
                  <p:embed/>
                </p:oleObj>
              </mc:Choice>
              <mc:Fallback>
                <p:oleObj name="Equation" r:id="rId3" imgW="4572000" imgH="1358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25" y="3429000"/>
                        <a:ext cx="6858000" cy="203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34437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025" y="476250"/>
            <a:ext cx="9069388" cy="4381500"/>
          </a:xfrm>
          <a:solidFill>
            <a:schemeClr val="accent3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Чувствительность </a:t>
            </a:r>
            <a:r>
              <a:rPr lang="ru-RU" sz="3600" b="1" dirty="0">
                <a:solidFill>
                  <a:srgbClr val="FF0000"/>
                </a:solidFill>
              </a:rPr>
              <a:t>первой ступени </a:t>
            </a:r>
            <a:r>
              <a:rPr lang="ru-RU" sz="3600" dirty="0"/>
              <a:t>определяется графически по величине защищаемой зоны при двухфазном </a:t>
            </a:r>
            <a:r>
              <a:rPr lang="ru-RU" sz="3600" dirty="0" smtClean="0"/>
              <a:t>КЗ в начале защищаемого участка (25% - считается чувствительной)</a:t>
            </a:r>
            <a:endParaRPr lang="ru-RU" sz="3600" dirty="0"/>
          </a:p>
        </p:txBody>
      </p:sp>
      <p:graphicFrame>
        <p:nvGraphicFramePr>
          <p:cNvPr id="17412" name="Объект 3"/>
          <p:cNvGraphicFramePr>
            <a:graphicFrameLocks noChangeAspect="1"/>
          </p:cNvGraphicFramePr>
          <p:nvPr/>
        </p:nvGraphicFramePr>
        <p:xfrm>
          <a:off x="2079625" y="3429000"/>
          <a:ext cx="4876800" cy="249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3" imgW="3251200" imgH="1663700" progId="Equation.DSMT4">
                  <p:embed/>
                </p:oleObj>
              </mc:Choice>
              <mc:Fallback>
                <p:oleObj name="Equation" r:id="rId3" imgW="3251200" imgH="166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3429000"/>
                        <a:ext cx="4876800" cy="2495550"/>
                      </a:xfrm>
                      <a:prstGeom prst="rect">
                        <a:avLst/>
                      </a:prstGeom>
                      <a:solidFill>
                        <a:srgbClr val="F7FCF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50778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260350"/>
            <a:ext cx="8593138" cy="4381500"/>
          </a:xfrm>
          <a:solidFill>
            <a:schemeClr val="accent3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Чувствительность </a:t>
            </a:r>
            <a:r>
              <a:rPr lang="ru-RU" sz="3600" b="1" dirty="0">
                <a:solidFill>
                  <a:srgbClr val="FF0000"/>
                </a:solidFill>
              </a:rPr>
              <a:t>второй ступени </a:t>
            </a:r>
            <a:r>
              <a:rPr lang="ru-RU" sz="3600" dirty="0"/>
              <a:t>проверяется по минимальному току двухфазного короткого замыкания в конце линии. </a:t>
            </a:r>
            <a:endParaRPr lang="ru-RU" sz="3600" dirty="0" smtClean="0"/>
          </a:p>
          <a:p>
            <a:pPr>
              <a:defRPr/>
            </a:pPr>
            <a:endParaRPr lang="ru-RU" sz="2400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ru-RU" sz="2400" dirty="0"/>
          </a:p>
        </p:txBody>
      </p:sp>
      <p:graphicFrame>
        <p:nvGraphicFramePr>
          <p:cNvPr id="18435" name="Объект 3"/>
          <p:cNvGraphicFramePr>
            <a:graphicFrameLocks noChangeAspect="1"/>
          </p:cNvGraphicFramePr>
          <p:nvPr/>
        </p:nvGraphicFramePr>
        <p:xfrm>
          <a:off x="1763713" y="3141663"/>
          <a:ext cx="4933950" cy="247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3" imgW="3289300" imgH="1651000" progId="Equation.DSMT4">
                  <p:embed/>
                </p:oleObj>
              </mc:Choice>
              <mc:Fallback>
                <p:oleObj name="Equation" r:id="rId3" imgW="3289300" imgH="165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141663"/>
                        <a:ext cx="4933950" cy="2474912"/>
                      </a:xfrm>
                      <a:prstGeom prst="rect">
                        <a:avLst/>
                      </a:prstGeom>
                      <a:solidFill>
                        <a:srgbClr val="F7FCF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08956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381500"/>
          </a:xfrm>
          <a:solidFill>
            <a:schemeClr val="accent3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Чувствительность </a:t>
            </a:r>
            <a:r>
              <a:rPr lang="ru-RU" sz="3600" b="1" dirty="0">
                <a:solidFill>
                  <a:srgbClr val="FF0000"/>
                </a:solidFill>
              </a:rPr>
              <a:t>третьей ступени</a:t>
            </a:r>
            <a:r>
              <a:rPr lang="ru-RU" sz="3600" dirty="0"/>
              <a:t> проверяется, как для обычной максимальной токовой защиты</a:t>
            </a:r>
            <a:r>
              <a:rPr lang="ru-RU" sz="3600" dirty="0" smtClean="0"/>
              <a:t>.</a:t>
            </a:r>
          </a:p>
          <a:p>
            <a:pPr>
              <a:defRPr/>
            </a:pPr>
            <a:r>
              <a:rPr lang="ru-RU" sz="3600" dirty="0" smtClean="0"/>
              <a:t> </a:t>
            </a:r>
            <a:r>
              <a:rPr lang="ru-RU" sz="3600" dirty="0"/>
              <a:t>По 2-х фазному КЗ в конце своей линии и в конце наиболее протяжённой смежной линии</a:t>
            </a:r>
            <a:r>
              <a:rPr lang="en-US" sz="3600" dirty="0"/>
              <a:t> &gt;1,5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266993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091544"/>
              </p:ext>
            </p:extLst>
          </p:nvPr>
        </p:nvGraphicFramePr>
        <p:xfrm>
          <a:off x="9658350" y="2349500"/>
          <a:ext cx="4525963" cy="384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Mathcad" r:id="rId3" imgW="4526280" imgH="3840480" progId="Mathcad">
                  <p:link updateAutomatic="1"/>
                </p:oleObj>
              </mc:Choice>
              <mc:Fallback>
                <p:oleObj name="Mathcad" r:id="rId3" imgW="4526280" imgH="3840480" progId="Mathcad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8350" y="2349500"/>
                        <a:ext cx="4525963" cy="384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593725"/>
            <a:ext cx="7335838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593725"/>
            <a:ext cx="4238625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2370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Объект 1"/>
          <p:cNvGraphicFramePr>
            <a:graphicFrameLocks noChangeAspect="1"/>
          </p:cNvGraphicFramePr>
          <p:nvPr/>
        </p:nvGraphicFramePr>
        <p:xfrm>
          <a:off x="9297988" y="2349500"/>
          <a:ext cx="4824412" cy="273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Mathcad" r:id="rId3" imgW="4823460" imgH="2735580" progId="Mathcad">
                  <p:link updateAutomatic="1"/>
                </p:oleObj>
              </mc:Choice>
              <mc:Fallback>
                <p:oleObj name="Mathcad" r:id="rId3" imgW="4823460" imgH="2735580" progId="Mathcad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7988" y="2349500"/>
                        <a:ext cx="4824412" cy="273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33363"/>
            <a:ext cx="6149975" cy="596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854200"/>
            <a:ext cx="4238625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8438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Пример </a:t>
            </a:r>
          </a:p>
        </p:txBody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90700"/>
            <a:ext cx="8640762" cy="4381500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 smtClean="0"/>
              <a:t>Для сети рассчитать</a:t>
            </a:r>
          </a:p>
          <a:p>
            <a:pPr eaLnBrk="1" hangingPunct="1">
              <a:defRPr/>
            </a:pPr>
            <a:r>
              <a:rPr lang="ru-RU" dirty="0" smtClean="0"/>
              <a:t> 3х ст. ТЗ линии АБ,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 smtClean="0"/>
              <a:t>если на линии БГ и трансформаторе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 smtClean="0"/>
              <a:t>установлена 2х ст. ТЗ</a:t>
            </a:r>
          </a:p>
        </p:txBody>
      </p:sp>
    </p:spTree>
    <p:extLst>
      <p:ext uri="{BB962C8B-B14F-4D97-AF65-F5344CB8AC3E}">
        <p14:creationId xmlns:p14="http://schemas.microsoft.com/office/powerpoint/2010/main" val="14469623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Объект 1"/>
          <p:cNvGraphicFramePr>
            <a:graphicFrameLocks noChangeAspect="1"/>
          </p:cNvGraphicFramePr>
          <p:nvPr/>
        </p:nvGraphicFramePr>
        <p:xfrm>
          <a:off x="152400" y="1773238"/>
          <a:ext cx="8840788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Visio" r:id="rId3" imgW="5092366" imgH="1872540" progId="Visio.Drawing.11">
                  <p:embed/>
                </p:oleObj>
              </mc:Choice>
              <mc:Fallback>
                <p:oleObj name="Visio" r:id="rId3" imgW="5092366" imgH="18725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773238"/>
                        <a:ext cx="8840788" cy="3311525"/>
                      </a:xfrm>
                      <a:prstGeom prst="rect">
                        <a:avLst/>
                      </a:prstGeom>
                      <a:solidFill>
                        <a:srgbClr val="F7FCF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35070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Объект 1"/>
          <p:cNvGraphicFramePr>
            <a:graphicFrameLocks noChangeAspect="1"/>
          </p:cNvGraphicFramePr>
          <p:nvPr/>
        </p:nvGraphicFramePr>
        <p:xfrm>
          <a:off x="0" y="431800"/>
          <a:ext cx="8840788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Visio" r:id="rId3" imgW="5092366" imgH="1872540" progId="Visio.Drawing.11">
                  <p:embed/>
                </p:oleObj>
              </mc:Choice>
              <mc:Fallback>
                <p:oleObj name="Visio" r:id="rId3" imgW="5092366" imgH="18725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31800"/>
                        <a:ext cx="8840788" cy="331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083050" y="819150"/>
            <a:ext cx="301625" cy="3683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rgbClr val="FF0000"/>
                </a:solidFill>
                <a:latin typeface="Calibri"/>
              </a:rPr>
              <a:t>1</a:t>
            </a:r>
            <a:endParaRPr lang="ru-RU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6700" y="1719263"/>
            <a:ext cx="476250" cy="3683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rgbClr val="FF0000"/>
                </a:solidFill>
                <a:latin typeface="Calibri"/>
              </a:rPr>
              <a:t>0,5</a:t>
            </a:r>
            <a:endParaRPr lang="ru-RU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2275" y="819150"/>
            <a:ext cx="476250" cy="3683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rgbClr val="FF0000"/>
                </a:solidFill>
                <a:latin typeface="Calibri"/>
              </a:rPr>
              <a:t>1,5</a:t>
            </a:r>
            <a:endParaRPr lang="ru-RU" kern="0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434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192088" y="0"/>
            <a:ext cx="385603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4400">
                <a:solidFill>
                  <a:srgbClr val="41416A"/>
                </a:solidFill>
                <a:cs typeface="Arial" charset="0"/>
              </a:rPr>
              <a:t>Для линии АБ</a:t>
            </a:r>
          </a:p>
        </p:txBody>
      </p:sp>
      <p:graphicFrame>
        <p:nvGraphicFramePr>
          <p:cNvPr id="23555" name="Объект 9"/>
          <p:cNvGraphicFramePr>
            <a:graphicFrameLocks noChangeAspect="1"/>
          </p:cNvGraphicFramePr>
          <p:nvPr/>
        </p:nvGraphicFramePr>
        <p:xfrm>
          <a:off x="5489575" y="1588"/>
          <a:ext cx="36544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" name="Visio" r:id="rId3" imgW="5092366" imgH="1872540" progId="Visio.Drawing.11">
                  <p:embed/>
                </p:oleObj>
              </mc:Choice>
              <mc:Fallback>
                <p:oleObj name="Visio" r:id="rId3" imgW="5092366" imgH="18725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5" y="1588"/>
                        <a:ext cx="3654425" cy="1368425"/>
                      </a:xfrm>
                      <a:prstGeom prst="rect">
                        <a:avLst/>
                      </a:prstGeom>
                      <a:solidFill>
                        <a:srgbClr val="F7FCF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1750" y="973138"/>
            <a:ext cx="8558213" cy="6297612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Первая ступень </a:t>
            </a:r>
            <a:r>
              <a:rPr lang="ru-RU" altLang="ru-RU" sz="2400" i="1" kern="0" dirty="0">
                <a:solidFill>
                  <a:srgbClr val="41416A"/>
                </a:solidFill>
                <a:cs typeface="Arial" charset="0"/>
              </a:rPr>
              <a:t>- </a:t>
            </a:r>
            <a:r>
              <a:rPr lang="ru-RU" altLang="ru-RU" sz="2400" kern="0" dirty="0">
                <a:solidFill>
                  <a:srgbClr val="41416A"/>
                </a:solidFill>
                <a:cs typeface="Arial" charset="0"/>
              </a:rPr>
              <a:t>отсечка мгновенного действия, защищает начальный участок линии.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Вторая ступень </a:t>
            </a:r>
            <a:r>
              <a:rPr lang="ru-RU" altLang="ru-RU" sz="2400" i="1" kern="0" dirty="0">
                <a:solidFill>
                  <a:srgbClr val="41416A"/>
                </a:solidFill>
                <a:cs typeface="Arial" charset="0"/>
              </a:rPr>
              <a:t>- </a:t>
            </a:r>
            <a:r>
              <a:rPr lang="ru-RU" altLang="ru-RU" sz="2400" kern="0" dirty="0">
                <a:solidFill>
                  <a:srgbClr val="41416A"/>
                </a:solidFill>
                <a:cs typeface="Arial" charset="0"/>
              </a:rPr>
              <a:t>отсечка с выдержкой времени, предназначена для надежной защиты оставшегося участка линии.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Третья ступень </a:t>
            </a:r>
            <a:r>
              <a:rPr lang="ru-RU" altLang="ru-RU" sz="2400" i="1" kern="0" dirty="0">
                <a:solidFill>
                  <a:srgbClr val="41416A"/>
                </a:solidFill>
                <a:cs typeface="Arial" charset="0"/>
              </a:rPr>
              <a:t>- </a:t>
            </a:r>
            <a:r>
              <a:rPr lang="ru-RU" altLang="ru-RU" sz="2400" kern="0" dirty="0">
                <a:solidFill>
                  <a:srgbClr val="41416A"/>
                </a:solidFill>
                <a:cs typeface="Arial" charset="0"/>
              </a:rPr>
              <a:t>максимальная токовая защита, выполняет функции ближнего и дальнего резервирования.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723900" y="1685925"/>
          <a:ext cx="279241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9" name="Equation" r:id="rId5" imgW="2794000" imgH="800100" progId="Equation.DSMT4">
                  <p:embed/>
                </p:oleObj>
              </mc:Choice>
              <mc:Fallback>
                <p:oleObj name="Equation" r:id="rId5" imgW="2794000" imgH="800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1685925"/>
                        <a:ext cx="279241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4797425" y="1763713"/>
          <a:ext cx="2730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Equation" r:id="rId7" imgW="2730500" imgH="825500" progId="Equation.DSMT4">
                  <p:embed/>
                </p:oleObj>
              </mc:Choice>
              <mc:Fallback>
                <p:oleObj name="Equation" r:id="rId7" imgW="2730500" imgH="825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7425" y="1763713"/>
                        <a:ext cx="27305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1871663" y="3714750"/>
          <a:ext cx="3022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Equation" r:id="rId9" imgW="3022600" imgH="774700" progId="Equation.DSMT4">
                  <p:embed/>
                </p:oleObj>
              </mc:Choice>
              <mc:Fallback>
                <p:oleObj name="Equation" r:id="rId9" imgW="30226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3714750"/>
                        <a:ext cx="30226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3446463" y="5499100"/>
          <a:ext cx="45720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name="Equation" r:id="rId11" imgW="4572000" imgH="1358640" progId="Equation.DSMT4">
                  <p:embed/>
                </p:oleObj>
              </mc:Choice>
              <mc:Fallback>
                <p:oleObj name="Equation" r:id="rId11" imgW="4572000" imgH="1358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463" y="5499100"/>
                        <a:ext cx="4572000" cy="135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4777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9413" y="954088"/>
            <a:ext cx="8558212" cy="5705475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Первая ступень </a:t>
            </a:r>
            <a:r>
              <a:rPr lang="ru-RU" altLang="ru-RU" sz="2400" i="1" kern="0" dirty="0">
                <a:solidFill>
                  <a:srgbClr val="41416A"/>
                </a:solidFill>
                <a:cs typeface="Arial" charset="0"/>
              </a:rPr>
              <a:t>- </a:t>
            </a:r>
            <a:r>
              <a:rPr lang="ru-RU" altLang="ru-RU" sz="2400" kern="0" dirty="0">
                <a:solidFill>
                  <a:srgbClr val="41416A"/>
                </a:solidFill>
                <a:cs typeface="Arial" charset="0"/>
              </a:rPr>
              <a:t>отсечка мгновенного действия, защищает начальный участок линии.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Вторая ступень </a:t>
            </a:r>
            <a:r>
              <a:rPr lang="ru-RU" altLang="ru-RU" sz="2400" i="1" kern="0" dirty="0">
                <a:solidFill>
                  <a:srgbClr val="41416A"/>
                </a:solidFill>
                <a:cs typeface="Arial" charset="0"/>
              </a:rPr>
              <a:t>- </a:t>
            </a:r>
            <a:r>
              <a:rPr lang="ru-RU" altLang="ru-RU" sz="2400" kern="0" dirty="0">
                <a:solidFill>
                  <a:srgbClr val="41416A"/>
                </a:solidFill>
                <a:cs typeface="Arial" charset="0"/>
              </a:rPr>
              <a:t>максимальная токовая защита, выполняет функции ближнего и дальнего резервирования.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192088" y="0"/>
            <a:ext cx="58674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4400">
                <a:solidFill>
                  <a:srgbClr val="41416A"/>
                </a:solidFill>
                <a:cs typeface="Arial" charset="0"/>
              </a:rPr>
              <a:t>Для линии БВ и тр-ра</a:t>
            </a:r>
          </a:p>
        </p:txBody>
      </p:sp>
      <p:graphicFrame>
        <p:nvGraphicFramePr>
          <p:cNvPr id="24580" name="Объект 6"/>
          <p:cNvGraphicFramePr>
            <a:graphicFrameLocks noChangeAspect="1"/>
          </p:cNvGraphicFramePr>
          <p:nvPr/>
        </p:nvGraphicFramePr>
        <p:xfrm>
          <a:off x="971550" y="1719263"/>
          <a:ext cx="2730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Equation" r:id="rId3" imgW="2730500" imgH="825500" progId="Equation.DSMT4">
                  <p:embed/>
                </p:oleObj>
              </mc:Choice>
              <mc:Fallback>
                <p:oleObj name="Equation" r:id="rId3" imgW="2730500" imgH="825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719263"/>
                        <a:ext cx="27305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Объект 7"/>
          <p:cNvGraphicFramePr>
            <a:graphicFrameLocks noChangeAspect="1"/>
          </p:cNvGraphicFramePr>
          <p:nvPr/>
        </p:nvGraphicFramePr>
        <p:xfrm>
          <a:off x="984250" y="3698875"/>
          <a:ext cx="4545013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Equation" r:id="rId5" imgW="4546440" imgH="1358640" progId="Equation.DSMT4">
                  <p:embed/>
                </p:oleObj>
              </mc:Choice>
              <mc:Fallback>
                <p:oleObj name="Equation" r:id="rId5" imgW="4546440" imgH="1358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3698875"/>
                        <a:ext cx="4545013" cy="135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Объект 1"/>
          <p:cNvGraphicFramePr>
            <a:graphicFrameLocks noChangeAspect="1"/>
          </p:cNvGraphicFramePr>
          <p:nvPr/>
        </p:nvGraphicFramePr>
        <p:xfrm>
          <a:off x="4976813" y="1763713"/>
          <a:ext cx="27559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0" name="Equation" r:id="rId7" imgW="2755900" imgH="812800" progId="Equation.DSMT4">
                  <p:embed/>
                </p:oleObj>
              </mc:Choice>
              <mc:Fallback>
                <p:oleObj name="Equation" r:id="rId7" imgW="2755900" imgH="812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813" y="1763713"/>
                        <a:ext cx="27559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Объект 9"/>
          <p:cNvGraphicFramePr>
            <a:graphicFrameLocks noChangeAspect="1"/>
          </p:cNvGraphicFramePr>
          <p:nvPr/>
        </p:nvGraphicFramePr>
        <p:xfrm>
          <a:off x="4249738" y="5049838"/>
          <a:ext cx="4545012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Equation" r:id="rId9" imgW="4546440" imgH="1358640" progId="Equation.DSMT4">
                  <p:embed/>
                </p:oleObj>
              </mc:Choice>
              <mc:Fallback>
                <p:oleObj name="Equation" r:id="rId9" imgW="4546440" imgH="1358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9738" y="5049838"/>
                        <a:ext cx="4545012" cy="135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7263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Расчёт токов КЗ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584325"/>
            <a:ext cx="8348662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2888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Объект 1"/>
          <p:cNvGraphicFramePr>
            <a:graphicFrameLocks noChangeAspect="1"/>
          </p:cNvGraphicFramePr>
          <p:nvPr/>
        </p:nvGraphicFramePr>
        <p:xfrm>
          <a:off x="9297988" y="863600"/>
          <a:ext cx="8669337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Mathcad" r:id="rId3" imgW="5433060" imgH="2735580" progId="Mathcad">
                  <p:link updateAutomatic="1"/>
                </p:oleObj>
              </mc:Choice>
              <mc:Fallback>
                <p:oleObj name="Mathcad" r:id="rId3" imgW="5433060" imgH="2735580" progId="Mathcad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7988" y="863600"/>
                        <a:ext cx="8669337" cy="43656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2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279400"/>
            <a:ext cx="864235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6198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684213"/>
            <a:ext cx="8480425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2486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90550" y="266700"/>
            <a:ext cx="8324850" cy="11049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ru-RU" kern="0" dirty="0" smtClean="0">
                <a:solidFill>
                  <a:srgbClr val="2E5D8C"/>
                </a:solidFill>
              </a:rPr>
              <a:t>Расчёт параметров</a:t>
            </a:r>
            <a:endParaRPr lang="ru-RU" kern="0" dirty="0">
              <a:solidFill>
                <a:srgbClr val="2E5D8C"/>
              </a:solidFill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973138"/>
            <a:ext cx="8596312" cy="479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6525" y="973138"/>
            <a:ext cx="8558213" cy="5189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Первая ступень </a:t>
            </a:r>
            <a:r>
              <a:rPr lang="ru-RU" altLang="ru-RU" sz="2400" i="1" kern="0" dirty="0">
                <a:solidFill>
                  <a:srgbClr val="41416A"/>
                </a:solidFill>
                <a:cs typeface="Arial" charset="0"/>
              </a:rPr>
              <a:t>-</a:t>
            </a: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Вторая ступень </a:t>
            </a:r>
            <a:r>
              <a:rPr lang="ru-RU" altLang="ru-RU" sz="2400" i="1" kern="0" dirty="0">
                <a:solidFill>
                  <a:srgbClr val="41416A"/>
                </a:solidFill>
                <a:cs typeface="Arial" charset="0"/>
              </a:rPr>
              <a:t>-</a:t>
            </a: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7350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2843213"/>
            <a:ext cx="6751637" cy="359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699" name="Объект 1"/>
          <p:cNvGraphicFramePr>
            <a:graphicFrameLocks noChangeAspect="1"/>
          </p:cNvGraphicFramePr>
          <p:nvPr/>
        </p:nvGraphicFramePr>
        <p:xfrm>
          <a:off x="341313" y="233363"/>
          <a:ext cx="5626100" cy="258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Visio" r:id="rId4" imgW="3299400" imgH="1516320" progId="Visio.Drawing.11">
                  <p:embed/>
                </p:oleObj>
              </mc:Choice>
              <mc:Fallback>
                <p:oleObj name="Visio" r:id="rId4" imgW="3299400" imgH="151632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233363"/>
                        <a:ext cx="5626100" cy="25860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5617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943100"/>
            <a:ext cx="8505825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23" name="Объект 1"/>
          <p:cNvGraphicFramePr>
            <a:graphicFrameLocks noChangeAspect="1"/>
          </p:cNvGraphicFramePr>
          <p:nvPr/>
        </p:nvGraphicFramePr>
        <p:xfrm>
          <a:off x="3503613" y="0"/>
          <a:ext cx="5626100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Visio" r:id="rId4" imgW="3299400" imgH="1516320" progId="Visio.Drawing.11">
                  <p:embed/>
                </p:oleObj>
              </mc:Choice>
              <mc:Fallback>
                <p:oleObj name="Visio" r:id="rId4" imgW="3299400" imgH="151632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0"/>
                        <a:ext cx="5626100" cy="25860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27512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250" y="728663"/>
            <a:ext cx="7786688" cy="4365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800" b="1" i="1" kern="0" dirty="0">
                <a:solidFill>
                  <a:srgbClr val="41416A"/>
                </a:solidFill>
                <a:cs typeface="Arial" charset="0"/>
              </a:rPr>
              <a:t>Третья ступень </a:t>
            </a:r>
            <a:r>
              <a:rPr lang="ru-RU" altLang="ru-RU" sz="2800" i="1" kern="0" dirty="0">
                <a:solidFill>
                  <a:srgbClr val="41416A"/>
                </a:solidFill>
                <a:cs typeface="Arial" charset="0"/>
              </a:rPr>
              <a:t>-</a:t>
            </a:r>
            <a:endParaRPr lang="ru-RU" altLang="ru-RU" sz="2800" kern="0" dirty="0">
              <a:solidFill>
                <a:srgbClr val="41416A"/>
              </a:solidFill>
              <a:cs typeface="Arial" charset="0"/>
            </a:endParaRP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84438"/>
            <a:ext cx="847883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721225"/>
            <a:ext cx="4951413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749" name="Объект 3"/>
          <p:cNvGraphicFramePr>
            <a:graphicFrameLocks noChangeAspect="1"/>
          </p:cNvGraphicFramePr>
          <p:nvPr/>
        </p:nvGraphicFramePr>
        <p:xfrm>
          <a:off x="4008438" y="-17463"/>
          <a:ext cx="5146675" cy="236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Visio" r:id="rId5" imgW="3299400" imgH="1516320" progId="Visio.Drawing.11">
                  <p:embed/>
                </p:oleObj>
              </mc:Choice>
              <mc:Fallback>
                <p:oleObj name="Visio" r:id="rId5" imgW="3299400" imgH="151632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-17463"/>
                        <a:ext cx="5146675" cy="23669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01696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719263"/>
            <a:ext cx="6705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Токи срабатывания реле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1748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420888"/>
            <a:ext cx="8324850" cy="1104900"/>
          </a:xfrm>
        </p:spPr>
        <p:txBody>
          <a:bodyPr/>
          <a:lstStyle/>
          <a:p>
            <a:pPr eaLnBrk="1" hangingPunct="1"/>
            <a:r>
              <a:rPr lang="ru-RU" altLang="ru-RU" sz="4000" b="1" dirty="0" smtClean="0"/>
              <a:t>Максимальная токовая направленная защита</a:t>
            </a:r>
          </a:p>
        </p:txBody>
      </p:sp>
    </p:spTree>
    <p:extLst>
      <p:ext uri="{BB962C8B-B14F-4D97-AF65-F5344CB8AC3E}">
        <p14:creationId xmlns:p14="http://schemas.microsoft.com/office/powerpoint/2010/main" val="39320856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Расчет параметров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b="1" i="1" dirty="0" smtClean="0"/>
              <a:t>Выбор тока срабатывания</a:t>
            </a:r>
            <a:r>
              <a:rPr lang="ru-RU" altLang="ru-RU" sz="2000" i="1" dirty="0" smtClean="0"/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i="1" dirty="0" smtClean="0"/>
              <a:t> </a:t>
            </a:r>
            <a:endParaRPr lang="ru-RU" altLang="ru-RU" sz="2000" dirty="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000" dirty="0" smtClean="0"/>
              <a:t>Ток срабатывания токовых направленных защит выбирается так же, как для обычных максимальных токовых защит по условиям отстройки от максимальных нагрузочных режимов.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dirty="0" smtClean="0"/>
              <a:t>При этом отстройка производится от токов, направленных от шин в линию.</a:t>
            </a:r>
          </a:p>
          <a:p>
            <a:pPr eaLnBrk="1" hangingPunct="1">
              <a:lnSpc>
                <a:spcPct val="80000"/>
              </a:lnSpc>
            </a:pPr>
            <a:endParaRPr lang="ru-RU" altLang="ru-RU" sz="2000" dirty="0" smtClean="0"/>
          </a:p>
          <a:p>
            <a:pPr eaLnBrk="1" hangingPunct="1">
              <a:lnSpc>
                <a:spcPct val="80000"/>
              </a:lnSpc>
            </a:pPr>
            <a:endParaRPr lang="ru-RU" altLang="ru-RU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b="1" i="1" dirty="0" smtClean="0"/>
              <a:t>Выбор выдержек времени.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000" dirty="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000" dirty="0" smtClean="0"/>
              <a:t>Выбор выдержек времени производится по встречно-ступенчатому принципу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ru-RU" altLang="ru-RU" sz="4400">
              <a:solidFill>
                <a:srgbClr val="41416A"/>
              </a:solidFill>
              <a:cs typeface="Arial" charset="0"/>
            </a:endParaRPr>
          </a:p>
        </p:txBody>
      </p:sp>
      <p:graphicFrame>
        <p:nvGraphicFramePr>
          <p:cNvPr id="5125" name="Object 4"/>
          <p:cNvGraphicFramePr>
            <a:graphicFrameLocks noChangeAspect="1"/>
          </p:cNvGraphicFramePr>
          <p:nvPr/>
        </p:nvGraphicFramePr>
        <p:xfrm>
          <a:off x="4067175" y="3860800"/>
          <a:ext cx="2809875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Equation" r:id="rId3" imgW="1282700" imgH="457200" progId="Equation.DSMT4">
                  <p:embed/>
                </p:oleObj>
              </mc:Choice>
              <mc:Fallback>
                <p:oleObj name="Equation" r:id="rId3" imgW="12827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860800"/>
                        <a:ext cx="2809875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34896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404813"/>
            <a:ext cx="9251950" cy="612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87849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дводим итоги проекта">
  <a:themeElements>
    <a:clrScheme name="">
      <a:dk1>
        <a:srgbClr val="41416A"/>
      </a:dk1>
      <a:lt1>
        <a:srgbClr val="F2FAF0"/>
      </a:lt1>
      <a:dk2>
        <a:srgbClr val="2E5D8C"/>
      </a:dk2>
      <a:lt2>
        <a:srgbClr val="DCEEF4"/>
      </a:lt2>
      <a:accent1>
        <a:srgbClr val="FFFFFF"/>
      </a:accent1>
      <a:accent2>
        <a:srgbClr val="99CCFF"/>
      </a:accent2>
      <a:accent3>
        <a:srgbClr val="F7FCF6"/>
      </a:accent3>
      <a:accent4>
        <a:srgbClr val="363659"/>
      </a:accent4>
      <a:accent5>
        <a:srgbClr val="FFFFFF"/>
      </a:accent5>
      <a:accent6>
        <a:srgbClr val="8AB9E7"/>
      </a:accent6>
      <a:hlink>
        <a:srgbClr val="33CCCC"/>
      </a:hlink>
      <a:folHlink>
        <a:srgbClr val="D1D1FF"/>
      </a:folHlink>
    </a:clrScheme>
    <a:fontScheme name="Подводим итоги проекта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одводим итоги проекта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725</Words>
  <Application>Microsoft Office PowerPoint</Application>
  <PresentationFormat>Экран (4:3)</PresentationFormat>
  <Paragraphs>142</Paragraphs>
  <Slides>44</Slides>
  <Notes>4</Notes>
  <HiddenSlides>0</HiddenSlides>
  <MMClips>0</MMClips>
  <ScaleCrop>false</ScaleCrop>
  <HeadingPairs>
    <vt:vector size="8" baseType="variant">
      <vt:variant>
        <vt:lpstr>Тема</vt:lpstr>
      </vt:variant>
      <vt:variant>
        <vt:i4>1</vt:i4>
      </vt:variant>
      <vt:variant>
        <vt:lpstr>Связи</vt:lpstr>
      </vt:variant>
      <vt:variant>
        <vt:i4>3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44</vt:i4>
      </vt:variant>
    </vt:vector>
  </HeadingPairs>
  <TitlesOfParts>
    <vt:vector size="51" baseType="lpstr">
      <vt:lpstr>Подводим итоги проекта</vt:lpstr>
      <vt:lpstr>CTZ.xmcd\Selection 5 2645 718 3004</vt:lpstr>
      <vt:lpstr>CTZ.xmcd\Selection 5 480 599 984</vt:lpstr>
      <vt:lpstr>CTZ.xmcd\Selection 5 1045 638 1404</vt:lpstr>
      <vt:lpstr>Visio</vt:lpstr>
      <vt:lpstr>Equation</vt:lpstr>
      <vt:lpstr>Microsoft Visio Drawing</vt:lpstr>
      <vt:lpstr>Защита линий. </vt:lpstr>
      <vt:lpstr>Защиты с относительной селективностью</vt:lpstr>
      <vt:lpstr>Классификация</vt:lpstr>
      <vt:lpstr>Максимальная токовая защита МТЗ</vt:lpstr>
      <vt:lpstr>Презентация PowerPoint</vt:lpstr>
      <vt:lpstr>Структурная схема МТЗ</vt:lpstr>
      <vt:lpstr>Презентация PowerPoint</vt:lpstr>
      <vt:lpstr>Презентация PowerPoint</vt:lpstr>
      <vt:lpstr>Презентация PowerPoint</vt:lpstr>
      <vt:lpstr>Выводы</vt:lpstr>
      <vt:lpstr>Пример </vt:lpstr>
      <vt:lpstr>Презентация PowerPoint</vt:lpstr>
      <vt:lpstr>Презентация PowerPoint</vt:lpstr>
      <vt:lpstr>Презентация PowerPoint</vt:lpstr>
      <vt:lpstr>Токовая отсечка</vt:lpstr>
      <vt:lpstr>Принцип действия токовой отсечки на линии с односторонним питанием</vt:lpstr>
      <vt:lpstr>Презентация PowerPoint</vt:lpstr>
      <vt:lpstr>Токовые ступенчатые защиты</vt:lpstr>
      <vt:lpstr>Токовая ступенчатая защита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</vt:lpstr>
      <vt:lpstr>Презентация PowerPoint</vt:lpstr>
      <vt:lpstr>Презентация PowerPoint</vt:lpstr>
      <vt:lpstr>Презентация PowerPoint</vt:lpstr>
      <vt:lpstr>Презентация PowerPoint</vt:lpstr>
      <vt:lpstr>Расчёт токов КЗ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Токи срабатывания реле</vt:lpstr>
      <vt:lpstr>Максимальная токовая направленная защита</vt:lpstr>
      <vt:lpstr>Расчет параметров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линий.</dc:title>
  <dc:creator>Колчанова В. А.</dc:creator>
  <cp:lastModifiedBy>Daria</cp:lastModifiedBy>
  <cp:revision>4</cp:revision>
  <dcterms:created xsi:type="dcterms:W3CDTF">2014-02-27T04:25:00Z</dcterms:created>
  <dcterms:modified xsi:type="dcterms:W3CDTF">2015-03-10T17:08:50Z</dcterms:modified>
</cp:coreProperties>
</file>