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30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A2E15-CFC8-43EE-8516-81D2871B7E7D}" type="datetimeFigureOut">
              <a:rPr lang="ru-RU" smtClean="0"/>
              <a:t>06.05.2015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A076F-C3CA-4CDE-AD73-D6E264064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7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Из сопоставления характеристик 1и 2 следует, что ток небаланса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будет равен нулю при полном совпадении характеристик, что является нереальным событием. 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Поэтому, чтобы защита не сработала ложно при внешних замыканиях, ее ток срабатывания должен быть больше максимально возможного тока небаланса:</a:t>
            </a:r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/>
            <a:fld id="{E1AC9461-D6C1-42F9-947C-901FE28A3C12}" type="slidenum">
              <a:rPr lang="ru-RU" sz="1200">
                <a:solidFill>
                  <a:srgbClr val="1F497D"/>
                </a:solidFill>
              </a:rPr>
              <a:pPr eaLnBrk="1" hangingPunct="1"/>
              <a:t>8</a:t>
            </a:fld>
            <a:endParaRPr lang="ru-RU" sz="1200">
              <a:solidFill>
                <a:srgbClr val="1F497D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658938" y="1600200"/>
            <a:ext cx="6837362" cy="3200400"/>
            <a:chOff x="1045" y="1008"/>
            <a:chExt cx="4307" cy="2016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hidden">
            <a:xfrm flipH="1">
              <a:off x="4392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hidden">
            <a:xfrm flipH="1">
              <a:off x="3264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hidden">
            <a:xfrm flipH="1">
              <a:off x="2136" y="1008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hidden">
            <a:xfrm flipH="1">
              <a:off x="2136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hidden">
            <a:xfrm flipH="1">
              <a:off x="1045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hidden">
            <a:xfrm flipH="1">
              <a:off x="4392" y="2064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3585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933575"/>
          </a:xfrm>
        </p:spPr>
        <p:txBody>
          <a:bodyPr anchor="b"/>
          <a:lstStyle>
            <a:lvl1pPr algn="r">
              <a:defRPr sz="4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585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505200"/>
            <a:ext cx="64008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1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3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5CB4D-7987-49B2-ABA4-BF16AAB4FA7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053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BA923-99BF-4529-9EB1-2D56048DE49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257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B16A4-48A9-4F1B-845C-B4F623421A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451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C657F8-F9B8-448C-AEC4-9159120D39A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066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EEED4-8547-45D9-8C69-5C6B9EC07E9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51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508C32-BD9E-4B3B-92DD-320E2D93A90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692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120E2-93CB-447C-89BE-732B7642F70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811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63E44-5E67-45A2-92E7-EE0E4BCB717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650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507AD2-D7BA-4A31-A1A3-2C0A15B7CBE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344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16BBB6-DF10-4CD4-9238-21EDC44F117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934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62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62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145C6E-9511-4D4C-808E-2D61A9657E2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2068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C9A23-883F-4980-A088-F60B189B6D1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9472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47AA7-62F0-4A71-86A5-19FD9100701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0359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9447A-078C-4185-909C-4FB09ACA2A1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824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62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5D9ED1-F619-41F2-93F9-E51719DB5EC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719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071563" y="304800"/>
            <a:ext cx="7615237" cy="1106488"/>
            <a:chOff x="675" y="192"/>
            <a:chExt cx="4797" cy="697"/>
          </a:xfrm>
        </p:grpSpPr>
        <p:sp>
          <p:nvSpPr>
            <p:cNvPr id="1032" name="Oval 3"/>
            <p:cNvSpPr>
              <a:spLocks noChangeArrowheads="1"/>
            </p:cNvSpPr>
            <p:nvPr/>
          </p:nvSpPr>
          <p:spPr bwMode="hidden">
            <a:xfrm flipH="1">
              <a:off x="3067" y="192"/>
              <a:ext cx="696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3" name="Oval 4"/>
            <p:cNvSpPr>
              <a:spLocks noChangeArrowheads="1"/>
            </p:cNvSpPr>
            <p:nvPr/>
          </p:nvSpPr>
          <p:spPr bwMode="hidden">
            <a:xfrm flipH="1">
              <a:off x="4777" y="192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4" name="Oval 5"/>
            <p:cNvSpPr>
              <a:spLocks noChangeArrowheads="1"/>
            </p:cNvSpPr>
            <p:nvPr/>
          </p:nvSpPr>
          <p:spPr bwMode="hidden">
            <a:xfrm flipH="1">
              <a:off x="675" y="193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5" name="Oval 6"/>
            <p:cNvSpPr>
              <a:spLocks noChangeArrowheads="1"/>
            </p:cNvSpPr>
            <p:nvPr/>
          </p:nvSpPr>
          <p:spPr bwMode="hidden">
            <a:xfrm flipH="1">
              <a:off x="3984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6" name="Oval 7"/>
            <p:cNvSpPr>
              <a:spLocks noChangeArrowheads="1"/>
            </p:cNvSpPr>
            <p:nvPr/>
          </p:nvSpPr>
          <p:spPr bwMode="hidden">
            <a:xfrm flipH="1">
              <a:off x="1486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482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482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482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7D92E584-F53D-4BE3-98C5-5058802596D9}" type="slidenum">
              <a:rPr lang="ru-RU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31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590195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¡"/>
        <a:defRPr sz="27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1844675"/>
            <a:ext cx="7772400" cy="2592388"/>
          </a:xfrm>
        </p:spPr>
        <p:txBody>
          <a:bodyPr/>
          <a:lstStyle/>
          <a:p>
            <a:pPr algn="ctr" eaLnBrk="1" hangingPunct="1"/>
            <a:r>
              <a:rPr lang="ru-RU" b="1" smtClean="0">
                <a:solidFill>
                  <a:srgbClr val="0033CC"/>
                </a:solidFill>
                <a:latin typeface="Times New Roman" pitchFamily="18" charset="0"/>
              </a:rPr>
              <a:t>Токовая продольная дифференциальная защита линий</a:t>
            </a:r>
          </a:p>
        </p:txBody>
      </p:sp>
    </p:spTree>
    <p:extLst>
      <p:ext uri="{BB962C8B-B14F-4D97-AF65-F5344CB8AC3E}">
        <p14:creationId xmlns:p14="http://schemas.microsoft.com/office/powerpoint/2010/main" val="233840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b="1" smtClean="0">
                <a:solidFill>
                  <a:schemeClr val="hlink"/>
                </a:solidFill>
                <a:latin typeface="Times New Roman" pitchFamily="18" charset="0"/>
              </a:rPr>
              <a:t>Область применения</a:t>
            </a:r>
            <a:r>
              <a:rPr lang="ru-RU" smtClean="0">
                <a:latin typeface="Times New Roman" pitchFamily="18" charset="0"/>
              </a:rPr>
              <a:t>: короткие линии с односторонним или двухсторонним питанием (15-20 км).</a:t>
            </a:r>
          </a:p>
          <a:p>
            <a:pPr eaLnBrk="1" hangingPunct="1">
              <a:lnSpc>
                <a:spcPct val="90000"/>
              </a:lnSpc>
            </a:pPr>
            <a:r>
              <a:rPr lang="ru-RU" b="1" smtClean="0">
                <a:solidFill>
                  <a:schemeClr val="hlink"/>
                </a:solidFill>
                <a:latin typeface="Times New Roman" pitchFamily="18" charset="0"/>
              </a:rPr>
              <a:t>Принцип действия</a:t>
            </a:r>
            <a:r>
              <a:rPr lang="ru-RU" smtClean="0">
                <a:latin typeface="Times New Roman" pitchFamily="18" charset="0"/>
              </a:rPr>
              <a:t>: сравнение токов по концам линии.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mtClean="0">
                <a:latin typeface="Times New Roman" pitchFamily="18" charset="0"/>
              </a:rPr>
              <a:t>Внешнее КЗ – геометрическая сумма токов равна нулю.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mtClean="0">
                <a:latin typeface="Times New Roman" pitchFamily="18" charset="0"/>
              </a:rPr>
              <a:t>Внутреннее КЗ - геометрическая сумма токов больше нуля.</a:t>
            </a:r>
          </a:p>
          <a:p>
            <a:pPr eaLnBrk="1" hangingPunct="1">
              <a:lnSpc>
                <a:spcPct val="90000"/>
              </a:lnSpc>
            </a:pPr>
            <a:endParaRPr lang="ru-RU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40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3400" b="1" smtClean="0">
                <a:solidFill>
                  <a:srgbClr val="0033CC"/>
                </a:solidFill>
                <a:latin typeface="Times New Roman" pitchFamily="18" charset="0"/>
              </a:rPr>
              <a:t>Принцип действия дифференциальной продольной защиты</a:t>
            </a:r>
          </a:p>
        </p:txBody>
      </p:sp>
      <p:graphicFrame>
        <p:nvGraphicFramePr>
          <p:cNvPr id="6147" name="Object 4"/>
          <p:cNvGraphicFramePr>
            <a:graphicFrameLocks noChangeAspect="1"/>
          </p:cNvGraphicFramePr>
          <p:nvPr>
            <p:ph sz="half" idx="1"/>
          </p:nvPr>
        </p:nvGraphicFramePr>
        <p:xfrm>
          <a:off x="1116013" y="1484313"/>
          <a:ext cx="6840537" cy="221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Visio" r:id="rId3" imgW="5701659" imgH="1844514" progId="Visio.Drawing.11">
                  <p:embed/>
                </p:oleObj>
              </mc:Choice>
              <mc:Fallback>
                <p:oleObj name="Visio" r:id="rId3" imgW="5701659" imgH="1844514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484313"/>
                        <a:ext cx="6840537" cy="221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7"/>
          <p:cNvGraphicFramePr>
            <a:graphicFrameLocks noChangeAspect="1"/>
          </p:cNvGraphicFramePr>
          <p:nvPr>
            <p:ph sz="half" idx="2"/>
          </p:nvPr>
        </p:nvGraphicFramePr>
        <p:xfrm>
          <a:off x="1258888" y="4005263"/>
          <a:ext cx="6697662" cy="216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Visio" r:id="rId5" imgW="5701659" imgH="1844514" progId="Visio.Drawing.11">
                  <p:embed/>
                </p:oleObj>
              </mc:Choice>
              <mc:Fallback>
                <p:oleObj name="Visio" r:id="rId5" imgW="5701659" imgH="1844514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4005263"/>
                        <a:ext cx="6697662" cy="2166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971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2852738"/>
            <a:ext cx="379095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3175" y="33338"/>
            <a:ext cx="9147175" cy="2652712"/>
          </a:xfrm>
          <a:prstGeom prst="rect">
            <a:avLst/>
          </a:prstGeom>
          <a:solidFill>
            <a:schemeClr val="accent3"/>
          </a:solidFill>
        </p:spPr>
        <p:txBody>
          <a:bodyPr>
            <a:spAutoFit/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CCFF"/>
              </a:buClr>
              <a:buFont typeface="Wingdings" pitchFamily="2" charset="2"/>
              <a:buChar char="l"/>
              <a:defRPr/>
            </a:pPr>
            <a:r>
              <a:rPr lang="ru-RU" sz="3200" kern="0" dirty="0">
                <a:solidFill>
                  <a:srgbClr val="000000"/>
                </a:solidFill>
              </a:rPr>
              <a:t>В нормальном режиме или внешнем КЗ в точке К1, в обоих ТТ протекает одинаковый первичный ток.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CCFF"/>
              </a:buClr>
              <a:buFont typeface="Wingdings" pitchFamily="2" charset="2"/>
              <a:buChar char="l"/>
              <a:defRPr/>
            </a:pPr>
            <a:r>
              <a:rPr lang="ru-RU" sz="3200" kern="0" dirty="0">
                <a:solidFill>
                  <a:srgbClr val="000000"/>
                </a:solidFill>
              </a:rPr>
              <a:t> Ток в реле, определяемый как разность вторичных токов, примерно равен нулю</a:t>
            </a:r>
          </a:p>
        </p:txBody>
      </p:sp>
    </p:spTree>
    <p:extLst>
      <p:ext uri="{BB962C8B-B14F-4D97-AF65-F5344CB8AC3E}">
        <p14:creationId xmlns:p14="http://schemas.microsoft.com/office/powerpoint/2010/main" val="359376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738" y="3213100"/>
            <a:ext cx="36576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5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30725"/>
          </a:xfrm>
        </p:spPr>
        <p:txBody>
          <a:bodyPr/>
          <a:lstStyle/>
          <a:p>
            <a:r>
              <a:rPr lang="ru-RU" smtClean="0"/>
              <a:t>При КЗ в защищаемой зоне, точка К</a:t>
            </a:r>
            <a:r>
              <a:rPr lang="ru-RU" baseline="-25000" smtClean="0"/>
              <a:t>2</a:t>
            </a:r>
            <a:r>
              <a:rPr lang="ru-RU" smtClean="0"/>
              <a:t>, в реле протекает сумма вторичных токов и  реле сработает</a:t>
            </a:r>
          </a:p>
        </p:txBody>
      </p:sp>
    </p:spTree>
    <p:extLst>
      <p:ext uri="{BB962C8B-B14F-4D97-AF65-F5344CB8AC3E}">
        <p14:creationId xmlns:p14="http://schemas.microsoft.com/office/powerpoint/2010/main" val="264090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Выбор тока срабатывания</a:t>
            </a:r>
            <a:br>
              <a:rPr lang="ru-RU" smtClean="0"/>
            </a:br>
            <a:endParaRPr lang="ru-RU" smtClean="0"/>
          </a:p>
        </p:txBody>
      </p:sp>
      <p:sp>
        <p:nvSpPr>
          <p:cNvPr id="9219" name="Текс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67407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30725"/>
          </a:xfrm>
        </p:spPr>
        <p:txBody>
          <a:bodyPr/>
          <a:lstStyle/>
          <a:p>
            <a:r>
              <a:rPr lang="ru-RU" smtClean="0"/>
              <a:t>В режиме внешнего замыкания ток в реле равен нулю только для идеальных трансформаторов тока.</a:t>
            </a:r>
          </a:p>
          <a:p>
            <a:r>
              <a:rPr lang="ru-RU" smtClean="0"/>
              <a:t> Реальные трансформаторы тока обладают погрешностями, и через реле протекает ток небаланса. </a:t>
            </a:r>
          </a:p>
        </p:txBody>
      </p:sp>
    </p:spTree>
    <p:extLst>
      <p:ext uri="{BB962C8B-B14F-4D97-AF65-F5344CB8AC3E}">
        <p14:creationId xmlns:p14="http://schemas.microsoft.com/office/powerpoint/2010/main" val="229386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15888"/>
            <a:ext cx="7743825" cy="612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280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30725"/>
          </a:xfrm>
        </p:spPr>
        <p:txBody>
          <a:bodyPr/>
          <a:lstStyle/>
          <a:p>
            <a:r>
              <a:rPr lang="ru-RU" smtClean="0"/>
              <a:t>Из сопоставления характеристик 1и 2 следует, что ток небаланса будет равен нулю при полном совпадении характеристик, что является нереальным событием. </a:t>
            </a:r>
          </a:p>
          <a:p>
            <a:r>
              <a:rPr lang="ru-RU" smtClean="0"/>
              <a:t>Поэтому, чтобы защита не сработала ложно при внешних замыканиях, ее ток срабатывания должен быть больше максимально возможного тока небаланса:</a:t>
            </a:r>
          </a:p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628270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412875"/>
            <a:ext cx="401955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2857500"/>
            <a:ext cx="65341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181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Объект 1"/>
          <p:cNvGraphicFramePr>
            <a:graphicFrameLocks noChangeAspect="1"/>
          </p:cNvGraphicFramePr>
          <p:nvPr/>
        </p:nvGraphicFramePr>
        <p:xfrm>
          <a:off x="203200" y="2074863"/>
          <a:ext cx="5121275" cy="3786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Visio" r:id="rId3" imgW="7586897" imgH="5608320" progId="Visio.Drawing.11">
                  <p:embed/>
                </p:oleObj>
              </mc:Choice>
              <mc:Fallback>
                <p:oleObj name="Visio" r:id="rId3" imgW="7586897" imgH="560832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00" y="2074863"/>
                        <a:ext cx="5121275" cy="3786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33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04813"/>
            <a:ext cx="8470900" cy="129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4365625"/>
            <a:ext cx="4410075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805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84313"/>
            <a:ext cx="8653462" cy="209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845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 Ы В О Д Ы</a:t>
            </a: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smtClean="0"/>
              <a:t>1. Принцип действия продольной дифференциальной защиты основан на сравнении токов по концам защищаемого объекта.</a:t>
            </a:r>
          </a:p>
          <a:p>
            <a:r>
              <a:rPr lang="ru-RU" sz="2000" smtClean="0"/>
              <a:t>2. По принципу действия защита не требует замедления на срабатывание.</a:t>
            </a:r>
          </a:p>
          <a:p>
            <a:r>
              <a:rPr lang="ru-RU" sz="2000" smtClean="0"/>
              <a:t>3. Необходимость прокладки контрольного кабеля для соединения трансформаторов тока приводит к тому, что для защиты линий продольная дифференциальная защита применяется сравнительно редко.</a:t>
            </a:r>
          </a:p>
          <a:p>
            <a:r>
              <a:rPr lang="ru-RU" sz="2000" smtClean="0"/>
              <a:t>4. В качестве основной защиты дифференциальная защита получила широкое распространение для защиты оборудования: генераторов, трансформаторов, двигателей, шин. </a:t>
            </a:r>
          </a:p>
        </p:txBody>
      </p:sp>
    </p:spTree>
    <p:extLst>
      <p:ext uri="{BB962C8B-B14F-4D97-AF65-F5344CB8AC3E}">
        <p14:creationId xmlns:p14="http://schemas.microsoft.com/office/powerpoint/2010/main" val="364288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дяные знаки">
  <a:themeElements>
    <a:clrScheme name="Водяные знак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Водяные знак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Водяные знак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Водяные знаки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Водяные знаки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Водяные знаки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306</Words>
  <Application>Microsoft Office PowerPoint</Application>
  <PresentationFormat>Экран (4:3)</PresentationFormat>
  <Paragraphs>23</Paragraphs>
  <Slides>13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Водяные знаки</vt:lpstr>
      <vt:lpstr>Microsoft Visio Drawing</vt:lpstr>
      <vt:lpstr>Токовая продольная дифференциальная защита линий</vt:lpstr>
      <vt:lpstr>Презентация PowerPoint</vt:lpstr>
      <vt:lpstr>Принцип действия дифференциальной продольной защиты</vt:lpstr>
      <vt:lpstr>Презентация PowerPoint</vt:lpstr>
      <vt:lpstr>Презентация PowerPoint</vt:lpstr>
      <vt:lpstr>Выбор тока срабатывания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Ы В О Д 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Токовая продольная дифференциальная защита линий</dc:title>
  <dc:creator>Daria</dc:creator>
  <cp:lastModifiedBy>Daria</cp:lastModifiedBy>
  <cp:revision>1</cp:revision>
  <dcterms:created xsi:type="dcterms:W3CDTF">2015-05-06T04:50:22Z</dcterms:created>
  <dcterms:modified xsi:type="dcterms:W3CDTF">2015-05-06T04:50:36Z</dcterms:modified>
</cp:coreProperties>
</file>