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45"/>
  </p:notesMasterIdLst>
  <p:handoutMasterIdLst>
    <p:handoutMasterId r:id="rId146"/>
  </p:handoutMasterIdLst>
  <p:sldIdLst>
    <p:sldId id="267" r:id="rId5"/>
    <p:sldId id="291" r:id="rId6"/>
    <p:sldId id="284" r:id="rId7"/>
    <p:sldId id="286" r:id="rId8"/>
    <p:sldId id="296" r:id="rId9"/>
    <p:sldId id="297" r:id="rId10"/>
    <p:sldId id="298" r:id="rId11"/>
    <p:sldId id="294" r:id="rId12"/>
    <p:sldId id="302" r:id="rId13"/>
    <p:sldId id="317" r:id="rId14"/>
    <p:sldId id="303" r:id="rId15"/>
    <p:sldId id="295" r:id="rId16"/>
    <p:sldId id="304" r:id="rId17"/>
    <p:sldId id="305" r:id="rId18"/>
    <p:sldId id="300" r:id="rId19"/>
    <p:sldId id="285" r:id="rId20"/>
    <p:sldId id="287" r:id="rId21"/>
    <p:sldId id="288" r:id="rId22"/>
    <p:sldId id="289" r:id="rId23"/>
    <p:sldId id="290" r:id="rId24"/>
    <p:sldId id="299" r:id="rId25"/>
    <p:sldId id="306" r:id="rId26"/>
    <p:sldId id="307" r:id="rId27"/>
    <p:sldId id="308" r:id="rId28"/>
    <p:sldId id="309" r:id="rId29"/>
    <p:sldId id="310" r:id="rId30"/>
    <p:sldId id="311" r:id="rId31"/>
    <p:sldId id="313" r:id="rId32"/>
    <p:sldId id="314" r:id="rId33"/>
    <p:sldId id="326" r:id="rId34"/>
    <p:sldId id="316" r:id="rId35"/>
    <p:sldId id="325" r:id="rId36"/>
    <p:sldId id="318" r:id="rId37"/>
    <p:sldId id="319" r:id="rId38"/>
    <p:sldId id="315" r:id="rId39"/>
    <p:sldId id="320" r:id="rId40"/>
    <p:sldId id="323" r:id="rId41"/>
    <p:sldId id="324" r:id="rId42"/>
    <p:sldId id="335" r:id="rId43"/>
    <p:sldId id="333" r:id="rId44"/>
    <p:sldId id="334" r:id="rId45"/>
    <p:sldId id="327" r:id="rId46"/>
    <p:sldId id="329" r:id="rId47"/>
    <p:sldId id="330" r:id="rId48"/>
    <p:sldId id="331" r:id="rId49"/>
    <p:sldId id="332" r:id="rId50"/>
    <p:sldId id="328" r:id="rId51"/>
    <p:sldId id="336" r:id="rId52"/>
    <p:sldId id="337" r:id="rId53"/>
    <p:sldId id="338" r:id="rId54"/>
    <p:sldId id="339" r:id="rId55"/>
    <p:sldId id="321" r:id="rId56"/>
    <p:sldId id="322" r:id="rId57"/>
    <p:sldId id="342" r:id="rId58"/>
    <p:sldId id="344" r:id="rId59"/>
    <p:sldId id="345" r:id="rId60"/>
    <p:sldId id="346" r:id="rId61"/>
    <p:sldId id="347" r:id="rId62"/>
    <p:sldId id="348" r:id="rId63"/>
    <p:sldId id="357" r:id="rId64"/>
    <p:sldId id="350" r:id="rId65"/>
    <p:sldId id="351" r:id="rId66"/>
    <p:sldId id="367" r:id="rId67"/>
    <p:sldId id="349" r:id="rId68"/>
    <p:sldId id="353" r:id="rId69"/>
    <p:sldId id="358" r:id="rId70"/>
    <p:sldId id="354" r:id="rId71"/>
    <p:sldId id="352" r:id="rId72"/>
    <p:sldId id="340" r:id="rId73"/>
    <p:sldId id="355" r:id="rId74"/>
    <p:sldId id="356" r:id="rId75"/>
    <p:sldId id="359" r:id="rId76"/>
    <p:sldId id="360" r:id="rId77"/>
    <p:sldId id="361" r:id="rId78"/>
    <p:sldId id="362" r:id="rId79"/>
    <p:sldId id="363" r:id="rId80"/>
    <p:sldId id="364" r:id="rId81"/>
    <p:sldId id="365" r:id="rId82"/>
    <p:sldId id="366" r:id="rId83"/>
    <p:sldId id="368" r:id="rId84"/>
    <p:sldId id="370" r:id="rId85"/>
    <p:sldId id="369" r:id="rId86"/>
    <p:sldId id="371" r:id="rId87"/>
    <p:sldId id="372" r:id="rId88"/>
    <p:sldId id="373" r:id="rId89"/>
    <p:sldId id="390" r:id="rId90"/>
    <p:sldId id="391" r:id="rId91"/>
    <p:sldId id="374" r:id="rId92"/>
    <p:sldId id="377" r:id="rId93"/>
    <p:sldId id="378" r:id="rId94"/>
    <p:sldId id="379" r:id="rId95"/>
    <p:sldId id="380" r:id="rId96"/>
    <p:sldId id="381" r:id="rId97"/>
    <p:sldId id="375" r:id="rId98"/>
    <p:sldId id="384" r:id="rId99"/>
    <p:sldId id="382" r:id="rId100"/>
    <p:sldId id="385" r:id="rId101"/>
    <p:sldId id="392" r:id="rId102"/>
    <p:sldId id="393" r:id="rId103"/>
    <p:sldId id="386" r:id="rId104"/>
    <p:sldId id="387" r:id="rId105"/>
    <p:sldId id="388" r:id="rId106"/>
    <p:sldId id="389" r:id="rId107"/>
    <p:sldId id="395" r:id="rId108"/>
    <p:sldId id="383" r:id="rId109"/>
    <p:sldId id="394" r:id="rId110"/>
    <p:sldId id="396" r:id="rId111"/>
    <p:sldId id="397" r:id="rId112"/>
    <p:sldId id="398" r:id="rId113"/>
    <p:sldId id="399" r:id="rId114"/>
    <p:sldId id="400" r:id="rId115"/>
    <p:sldId id="401" r:id="rId116"/>
    <p:sldId id="402" r:id="rId117"/>
    <p:sldId id="403" r:id="rId118"/>
    <p:sldId id="404" r:id="rId119"/>
    <p:sldId id="405" r:id="rId120"/>
    <p:sldId id="406" r:id="rId121"/>
    <p:sldId id="407" r:id="rId122"/>
    <p:sldId id="410" r:id="rId123"/>
    <p:sldId id="411" r:id="rId124"/>
    <p:sldId id="412" r:id="rId125"/>
    <p:sldId id="414" r:id="rId126"/>
    <p:sldId id="413" r:id="rId127"/>
    <p:sldId id="415" r:id="rId128"/>
    <p:sldId id="416" r:id="rId129"/>
    <p:sldId id="417" r:id="rId130"/>
    <p:sldId id="418" r:id="rId131"/>
    <p:sldId id="419" r:id="rId132"/>
    <p:sldId id="420" r:id="rId133"/>
    <p:sldId id="421" r:id="rId134"/>
    <p:sldId id="422" r:id="rId135"/>
    <p:sldId id="423" r:id="rId136"/>
    <p:sldId id="424" r:id="rId137"/>
    <p:sldId id="427" r:id="rId138"/>
    <p:sldId id="426" r:id="rId139"/>
    <p:sldId id="428" r:id="rId140"/>
    <p:sldId id="429" r:id="rId141"/>
    <p:sldId id="425" r:id="rId142"/>
    <p:sldId id="430" r:id="rId143"/>
    <p:sldId id="431" r:id="rId144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99" autoAdjust="0"/>
  </p:normalViewPr>
  <p:slideViewPr>
    <p:cSldViewPr>
      <p:cViewPr varScale="1">
        <p:scale>
          <a:sx n="113" d="100"/>
          <a:sy n="113" d="100"/>
        </p:scale>
        <p:origin x="372" y="9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38" Type="http://schemas.openxmlformats.org/officeDocument/2006/relationships/slide" Target="slides/slide134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144" Type="http://schemas.openxmlformats.org/officeDocument/2006/relationships/slide" Target="slides/slide140.xml"/><Relationship Id="rId149" Type="http://schemas.openxmlformats.org/officeDocument/2006/relationships/theme" Target="theme/theme1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5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40" Type="http://schemas.openxmlformats.org/officeDocument/2006/relationships/slide" Target="slides/slide136.xml"/><Relationship Id="rId14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43" Type="http://schemas.openxmlformats.org/officeDocument/2006/relationships/slide" Target="slides/slide139.xml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6074690-7256-4BB9-AC0F-97AEAE8CDEC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859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Выражение </a:t>
            </a:r>
            <a:r>
              <a:rPr lang="en-US" dirty="0"/>
              <a:t>from </a:t>
            </a:r>
            <a:r>
              <a:rPr lang="en-US" dirty="0" err="1"/>
              <a:t>studyForm</a:t>
            </a:r>
            <a:r>
              <a:rPr lang="en-US" dirty="0"/>
              <a:t> in </a:t>
            </a:r>
            <a:r>
              <a:rPr lang="en-US" dirty="0" err="1"/>
              <a:t>context.StudyForms</a:t>
            </a:r>
            <a:r>
              <a:rPr lang="ru-RU" dirty="0"/>
              <a:t> проходит по всем элементам набора </a:t>
            </a:r>
            <a:r>
              <a:rPr lang="en-US" dirty="0" err="1"/>
              <a:t>context.StudyForms</a:t>
            </a:r>
            <a:r>
              <a:rPr lang="ru-RU" dirty="0"/>
              <a:t> и определяет каждый элемент как </a:t>
            </a:r>
            <a:r>
              <a:rPr lang="en-US" dirty="0" err="1"/>
              <a:t>studyForm</a:t>
            </a:r>
            <a:r>
              <a:rPr lang="ru-RU" dirty="0"/>
              <a:t>. Используя переменную </a:t>
            </a:r>
            <a:r>
              <a:rPr lang="en-US" dirty="0" err="1"/>
              <a:t>studyForm</a:t>
            </a:r>
            <a:r>
              <a:rPr lang="ru-RU" dirty="0"/>
              <a:t> мы можем проводить над ней разные операции.</a:t>
            </a:r>
            <a:r>
              <a:rPr lang="ru-RU" baseline="0" dirty="0"/>
              <a:t> В частности, обращаться к свойству и искать подстроку.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A4911-F749-4D0E-9501-173FE1776AD0}" type="slidenum">
              <a:rPr lang="ru-RU" smtClean="0"/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34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Когда наконец</a:t>
            </a:r>
            <a:r>
              <a:rPr lang="ru-RU" baseline="0" dirty="0"/>
              <a:t> наступает этап выполнения запроса, происходит обращение к базе с запросом, продемонстрированном на предыдущем слайде.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A4911-F749-4D0E-9501-173FE1776AD0}" type="slidenum">
              <a:rPr lang="ru-RU" smtClean="0"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389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данном</a:t>
            </a:r>
            <a:r>
              <a:rPr lang="ru-RU" baseline="0" dirty="0"/>
              <a:t> примере видно, что оба синтаксиса могут применяться совместно для одного запроса.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A4911-F749-4D0E-9501-173FE1776AD0}" type="slidenum">
              <a:rPr lang="ru-RU" smtClean="0"/>
              <a:t>111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422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Результат запроса остается без изменений.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A4911-F749-4D0E-9501-173FE1776AD0}" type="slidenum">
              <a:rPr lang="ru-RU" smtClean="0"/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474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Рассмотрим еще один пример с </a:t>
            </a:r>
            <a:r>
              <a:rPr lang="ru-RU" baseline="0" dirty="0"/>
              <a:t>принудительным немедленным выполнением. На этот раз возьмем метод </a:t>
            </a:r>
            <a:r>
              <a:rPr lang="en-US" baseline="0" dirty="0"/>
              <a:t>Count</a:t>
            </a:r>
            <a:r>
              <a:rPr lang="ru-RU" baseline="0" dirty="0"/>
              <a:t>, который произведет подсчет элементов коллекции. В рамке представлен запрос, который в итоге и будет направлен к источнику данных.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A4911-F749-4D0E-9501-173FE1776AD0}" type="slidenum">
              <a:rPr lang="ru-RU" smtClean="0"/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967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выполнении запроса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IEnumerable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загружает все данные, и если нам надо выполнить их фильтрацию, то сама фильтрация происходит на стороне клиента.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 err="1"/>
              <a:t>IQueryable</a:t>
            </a:r>
            <a:r>
              <a:rPr lang="ru-RU" dirty="0"/>
              <a:t> исполняет запрос на стороне источника данных со всей фильтрацией и не оставляет дополнительной работы клиенту.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A4911-F749-4D0E-9501-173FE1776AD0}" type="slidenum">
              <a:rPr lang="ru-RU" smtClean="0"/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043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Группа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Овал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Овал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Овал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Овал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</a:lstStyle>
          <a:p>
            <a:pPr rtl="0"/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134972" y="6172200"/>
            <a:ext cx="711015" cy="304800"/>
          </a:xfrm>
        </p:spPr>
        <p:txBody>
          <a:bodyPr rtlCol="0"/>
          <a:lstStyle>
            <a:lvl1pPr algn="r">
              <a:defRPr/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134972" y="6172200"/>
            <a:ext cx="711015" cy="304800"/>
          </a:xfrm>
        </p:spPr>
        <p:txBody>
          <a:bodyPr rtlCol="0"/>
          <a:lstStyle>
            <a:lvl1pPr algn="r">
              <a:defRPr/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Овал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134972" y="6172200"/>
            <a:ext cx="711015" cy="304800"/>
          </a:xfrm>
        </p:spPr>
        <p:txBody>
          <a:bodyPr rtlCol="0"/>
          <a:lstStyle>
            <a:lvl1pPr algn="r">
              <a:defRPr/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Стиль образца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Основы языка С</a:t>
            </a:r>
            <a:r>
              <a:rPr lang="en-US" dirty="0"/>
              <a:t>#</a:t>
            </a:r>
            <a:endParaRPr lang="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1212037"/>
          </a:xfrm>
        </p:spPr>
        <p:txBody>
          <a:bodyPr rtlCol="0">
            <a:normAutofit/>
          </a:bodyPr>
          <a:lstStyle/>
          <a:p>
            <a:pPr algn="r" rtl="0"/>
            <a:r>
              <a:rPr lang="ru" dirty="0"/>
              <a:t>Лепустин А.В. </a:t>
            </a:r>
          </a:p>
          <a:p>
            <a:pPr algn="r" rtl="0"/>
            <a:r>
              <a:rPr lang="ru" cap="none" dirty="0"/>
              <a:t>ст. </a:t>
            </a:r>
            <a:r>
              <a:rPr lang="ru-RU" cap="none" dirty="0"/>
              <a:t>п</a:t>
            </a:r>
            <a:r>
              <a:rPr lang="ru" cap="none" dirty="0"/>
              <a:t>реп. </a:t>
            </a:r>
          </a:p>
          <a:p>
            <a:pPr algn="r" rtl="0"/>
            <a:r>
              <a:rPr lang="ru" cap="none" dirty="0"/>
              <a:t>Отделение ИТ </a:t>
            </a:r>
          </a:p>
          <a:p>
            <a:pPr algn="r" rtl="0"/>
            <a:r>
              <a:rPr lang="ru" cap="none" dirty="0"/>
              <a:t>Инженерная школа ИТиР</a:t>
            </a: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Парадигмы программирования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Аспектно</a:t>
            </a:r>
            <a:r>
              <a:rPr lang="ru-RU" dirty="0"/>
              <a:t>-ориентированная</a:t>
            </a:r>
          </a:p>
          <a:p>
            <a:r>
              <a:rPr lang="ru-RU" dirty="0"/>
              <a:t>Структурная</a:t>
            </a:r>
          </a:p>
          <a:p>
            <a:r>
              <a:rPr lang="ru-RU" dirty="0"/>
              <a:t>Процедурная</a:t>
            </a:r>
          </a:p>
          <a:p>
            <a:r>
              <a:rPr lang="ru-RU" dirty="0"/>
              <a:t>Логическая</a:t>
            </a:r>
          </a:p>
          <a:p>
            <a:r>
              <a:rPr lang="ru-RU" dirty="0"/>
              <a:t>Объектно-ориентированная</a:t>
            </a:r>
          </a:p>
          <a:p>
            <a:r>
              <a:rPr lang="ru-RU" dirty="0"/>
              <a:t>Функциональная</a:t>
            </a:r>
          </a:p>
          <a:p>
            <a:r>
              <a:rPr lang="ru-RU" dirty="0" err="1"/>
              <a:t>Мультипарадигмальная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2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Процедурная (императивная) парадигма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Программа - последовательность инструкций-</a:t>
            </a:r>
            <a:r>
              <a:rPr lang="ru-RU" b="1" i="1" dirty="0"/>
              <a:t>операторов</a:t>
            </a:r>
            <a:r>
              <a:rPr lang="ru-RU" b="1" dirty="0"/>
              <a:t>, включающих блоки типичных действий (процедуры или функции)</a:t>
            </a:r>
          </a:p>
          <a:p>
            <a:pPr lvl="1"/>
            <a:r>
              <a:rPr lang="ru-RU" dirty="0"/>
              <a:t>+ высокий уровень абстракции</a:t>
            </a:r>
          </a:p>
          <a:p>
            <a:pPr lvl="1"/>
            <a:r>
              <a:rPr lang="ru-RU" dirty="0"/>
              <a:t>+ меньшая машинная зависимость</a:t>
            </a:r>
          </a:p>
          <a:p>
            <a:pPr lvl="1"/>
            <a:r>
              <a:rPr lang="ru-RU" dirty="0"/>
              <a:t>+ широкая совместимость</a:t>
            </a:r>
          </a:p>
          <a:p>
            <a:pPr lvl="1"/>
            <a:r>
              <a:rPr lang="ru-RU" dirty="0"/>
              <a:t>+ содержательная значимость текстов программ</a:t>
            </a:r>
          </a:p>
          <a:p>
            <a:pPr lvl="1"/>
            <a:r>
              <a:rPr lang="ru-RU" dirty="0"/>
              <a:t>+ унификация программного кода</a:t>
            </a:r>
          </a:p>
          <a:p>
            <a:pPr lvl="1"/>
            <a:r>
              <a:rPr lang="ru-RU" dirty="0"/>
              <a:t>+ повышение производительности труда программистов</a:t>
            </a:r>
          </a:p>
          <a:p>
            <a:pPr lvl="1"/>
            <a:r>
              <a:rPr lang="ru-RU" dirty="0"/>
              <a:t>- большие трудозатраты на обучение</a:t>
            </a:r>
          </a:p>
          <a:p>
            <a:pPr lvl="1"/>
            <a:r>
              <a:rPr lang="ru-RU" dirty="0"/>
              <a:t>- меньшая эффективность программного кода</a:t>
            </a:r>
          </a:p>
          <a:p>
            <a:r>
              <a:rPr lang="ru-RU" dirty="0"/>
              <a:t>Примеры: </a:t>
            </a:r>
            <a:r>
              <a:rPr lang="es-ES" dirty="0"/>
              <a:t>Fortran, ALGOL, PL/1, APL, BPL, COBOL, Pascal, C, Basic</a:t>
            </a:r>
            <a:endParaRPr lang="ru-RU" dirty="0"/>
          </a:p>
          <a:p>
            <a:pPr lvl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2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Объектно-ориентированная парадигма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Программа – описание </a:t>
            </a:r>
            <a:r>
              <a:rPr lang="ru-RU" b="1" i="1" dirty="0"/>
              <a:t>объектов</a:t>
            </a:r>
            <a:r>
              <a:rPr lang="ru-RU" b="1" dirty="0"/>
              <a:t>, их совокупностей, отношений между ними и способов их взаимодействия</a:t>
            </a:r>
          </a:p>
          <a:p>
            <a:pPr lvl="1"/>
            <a:r>
              <a:rPr lang="ru-RU" dirty="0"/>
              <a:t>+ интуитивная близость к произвольной предметной области</a:t>
            </a:r>
          </a:p>
          <a:p>
            <a:pPr lvl="1"/>
            <a:r>
              <a:rPr lang="ru-RU" dirty="0"/>
              <a:t>+ моделирование сколь угодно сложных предметных областей</a:t>
            </a:r>
          </a:p>
          <a:p>
            <a:pPr lvl="1"/>
            <a:r>
              <a:rPr lang="ru-RU" dirty="0"/>
              <a:t>+ событийная ориентированность</a:t>
            </a:r>
          </a:p>
          <a:p>
            <a:pPr lvl="1"/>
            <a:r>
              <a:rPr lang="ru-RU" dirty="0"/>
              <a:t>+ высокий уровень абстракции;</a:t>
            </a:r>
          </a:p>
          <a:p>
            <a:pPr lvl="1"/>
            <a:r>
              <a:rPr lang="ru-RU" dirty="0"/>
              <a:t>+ повторное использование описаний;</a:t>
            </a:r>
          </a:p>
          <a:p>
            <a:pPr lvl="1"/>
            <a:r>
              <a:rPr lang="ru-RU" dirty="0"/>
              <a:t>+ параметризация методов обработки объектов</a:t>
            </a:r>
          </a:p>
          <a:p>
            <a:pPr lvl="1"/>
            <a:r>
              <a:rPr lang="ru-RU" dirty="0"/>
              <a:t>- сложность тестирования и верификации программ</a:t>
            </a:r>
          </a:p>
          <a:p>
            <a:r>
              <a:rPr lang="ru-RU" dirty="0"/>
              <a:t>Примеры: </a:t>
            </a:r>
            <a:r>
              <a:rPr lang="en-US" dirty="0"/>
              <a:t>C++, Visual Basic, C#, Eiffel, Oberon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37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возможности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Компонентно-ориентированное</a:t>
            </a:r>
            <a:r>
              <a:rPr lang="en-US" dirty="0"/>
              <a:t> </a:t>
            </a:r>
            <a:r>
              <a:rPr lang="ru-RU" dirty="0"/>
              <a:t>программирование</a:t>
            </a:r>
          </a:p>
          <a:p>
            <a:pPr lvl="1"/>
            <a:r>
              <a:rPr lang="ru-RU" dirty="0"/>
              <a:t>Свойства</a:t>
            </a:r>
          </a:p>
          <a:p>
            <a:pPr lvl="1"/>
            <a:r>
              <a:rPr lang="ru-RU" dirty="0"/>
              <a:t>События</a:t>
            </a:r>
          </a:p>
          <a:p>
            <a:r>
              <a:rPr lang="ru-RU" dirty="0"/>
              <a:t>Унифицированная</a:t>
            </a:r>
            <a:r>
              <a:rPr lang="en-US" dirty="0"/>
              <a:t> </a:t>
            </a:r>
            <a:r>
              <a:rPr lang="ru-RU" dirty="0"/>
              <a:t>система типизации</a:t>
            </a:r>
            <a:r>
              <a:rPr lang="en-US" dirty="0"/>
              <a:t> (UTS)</a:t>
            </a:r>
          </a:p>
          <a:p>
            <a:r>
              <a:rPr lang="ru-RU" dirty="0"/>
              <a:t>Делегаты (</a:t>
            </a:r>
            <a:r>
              <a:rPr lang="en-US" dirty="0"/>
              <a:t>Delegates)</a:t>
            </a:r>
          </a:p>
          <a:p>
            <a:r>
              <a:rPr lang="ru-RU" dirty="0"/>
              <a:t>Индексаторы (</a:t>
            </a:r>
            <a:r>
              <a:rPr lang="en-US" dirty="0"/>
              <a:t>Indexers)</a:t>
            </a:r>
          </a:p>
          <a:p>
            <a:r>
              <a:rPr lang="ru-RU" dirty="0"/>
              <a:t>Перегруженные</a:t>
            </a:r>
            <a:r>
              <a:rPr lang="en-US" dirty="0"/>
              <a:t> </a:t>
            </a:r>
            <a:r>
              <a:rPr lang="ru-RU" dirty="0"/>
              <a:t>операторы</a:t>
            </a:r>
          </a:p>
          <a:p>
            <a:r>
              <a:rPr lang="ru-RU" dirty="0"/>
              <a:t>Оператор </a:t>
            </a:r>
            <a:r>
              <a:rPr lang="en-US" dirty="0" err="1"/>
              <a:t>foreach</a:t>
            </a:r>
            <a:endParaRPr lang="en-US" dirty="0"/>
          </a:p>
          <a:p>
            <a:r>
              <a:rPr lang="ru-RU" dirty="0"/>
              <a:t>Механизмы </a:t>
            </a:r>
            <a:r>
              <a:rPr lang="en-US" dirty="0"/>
              <a:t>boxing </a:t>
            </a:r>
            <a:r>
              <a:rPr lang="ru-RU" dirty="0"/>
              <a:t>и</a:t>
            </a:r>
            <a:r>
              <a:rPr lang="en-US" dirty="0"/>
              <a:t> unboxing</a:t>
            </a:r>
          </a:p>
          <a:p>
            <a:r>
              <a:rPr lang="ru-RU" dirty="0"/>
              <a:t>Атрибуты</a:t>
            </a:r>
          </a:p>
          <a:p>
            <a:r>
              <a:rPr lang="ru-RU" dirty="0"/>
              <a:t>Прямоугольные</a:t>
            </a:r>
            <a:r>
              <a:rPr lang="en-US" dirty="0"/>
              <a:t> </a:t>
            </a:r>
            <a:r>
              <a:rPr lang="ru-RU" dirty="0"/>
              <a:t>массивы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7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программы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077" y="2022779"/>
            <a:ext cx="7064672" cy="382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Ссылочные типы и типы-значения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305" y="2236347"/>
            <a:ext cx="6532215" cy="34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6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в </a:t>
            </a:r>
            <a:r>
              <a:rPr lang="en-US" dirty="0"/>
              <a:t>C# (</a:t>
            </a:r>
            <a:r>
              <a:rPr lang="ru-RU" dirty="0"/>
              <a:t>типы значений)</a:t>
            </a: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Простые типы</a:t>
            </a:r>
          </a:p>
          <a:p>
            <a:pPr lvl="1"/>
            <a:r>
              <a:rPr lang="ru-RU" dirty="0"/>
              <a:t>Целочисленный со знаком: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sbyte</a:t>
            </a:r>
            <a:r>
              <a:rPr lang="ru-RU" dirty="0"/>
              <a:t>,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ru-RU" dirty="0"/>
              <a:t>,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Целочисленный без знака: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byte</a:t>
            </a:r>
            <a:r>
              <a:rPr lang="ru-RU" dirty="0"/>
              <a:t>,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ushort</a:t>
            </a:r>
            <a:r>
              <a:rPr lang="ru-RU" dirty="0"/>
              <a:t>,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uint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ulong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Символы Юникода: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Бинарный оператор IEEE с плавающей запятой: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ru-RU" dirty="0"/>
              <a:t>,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Десятичное значение с повышенной точностью и плавающей запятой: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decimal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Логическое значение: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ru-RU" dirty="0"/>
              <a:t>Типы перечисления</a:t>
            </a:r>
          </a:p>
          <a:p>
            <a:pPr lvl="1"/>
            <a:r>
              <a:rPr lang="ru-RU" dirty="0"/>
              <a:t>Пользовательские типы в формате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enum</a:t>
            </a:r>
            <a:r>
              <a:rPr lang="ru-RU" dirty="0"/>
              <a:t> E {...}</a:t>
            </a:r>
          </a:p>
          <a:p>
            <a:r>
              <a:rPr lang="ru-RU" dirty="0"/>
              <a:t>Типы структур</a:t>
            </a:r>
          </a:p>
          <a:p>
            <a:pPr lvl="1"/>
            <a:r>
              <a:rPr lang="ru-RU" dirty="0"/>
              <a:t>Пользовательские типы в формате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ru-RU" dirty="0"/>
              <a:t> S {...}</a:t>
            </a:r>
          </a:p>
          <a:p>
            <a:r>
              <a:rPr lang="ru-RU" dirty="0"/>
              <a:t>Типы значений, допускающие значение NULL</a:t>
            </a:r>
          </a:p>
          <a:p>
            <a:pPr lvl="1"/>
            <a:r>
              <a:rPr lang="ru-RU" dirty="0"/>
              <a:t>Расширения других типов значений, допускающие значение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70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Простые типы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-50;</a:t>
            </a:r>
          </a:p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K = 15;</a:t>
            </a:r>
          </a:p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2.5;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Z = -5;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//ошибка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 =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'T'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 = X;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X = Y; 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//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ошибка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X =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)Y;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80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Соглашения о преобразовании типов в 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800"/>
              </a:spcBef>
            </a:pPr>
            <a:r>
              <a:rPr lang="ru-RU" dirty="0"/>
              <a:t>Неявные преобразования (происходят автоматически,</a:t>
            </a:r>
            <a:r>
              <a:rPr lang="en-US" dirty="0"/>
              <a:t> </a:t>
            </a:r>
            <a:r>
              <a:rPr lang="ru-RU" dirty="0"/>
              <a:t>всегда успешно завершаются, без потери точности)</a:t>
            </a:r>
          </a:p>
          <a:p>
            <a:pPr>
              <a:spcBef>
                <a:spcPts val="800"/>
              </a:spcBef>
            </a:pPr>
            <a:r>
              <a:rPr lang="ru-RU" dirty="0"/>
              <a:t>Явные преобразования (требуют вызова, могут</a:t>
            </a:r>
            <a:r>
              <a:rPr lang="en-US" dirty="0"/>
              <a:t> </a:t>
            </a:r>
            <a:r>
              <a:rPr lang="ru-RU" dirty="0"/>
              <a:t>завершаться ошибкой, а также приводить к потере</a:t>
            </a:r>
            <a:r>
              <a:rPr lang="en-US" dirty="0"/>
              <a:t> </a:t>
            </a:r>
            <a:r>
              <a:rPr lang="ru-RU" dirty="0"/>
              <a:t>точности)</a:t>
            </a:r>
          </a:p>
          <a:p>
            <a:pPr>
              <a:spcBef>
                <a:spcPts val="800"/>
              </a:spcBef>
            </a:pPr>
            <a:r>
              <a:rPr lang="ru-RU" dirty="0"/>
              <a:t>Оба типа преобразований могут быть инициированы</a:t>
            </a:r>
            <a:r>
              <a:rPr lang="en-US" dirty="0"/>
              <a:t> </a:t>
            </a:r>
            <a:r>
              <a:rPr lang="ru-RU" dirty="0"/>
              <a:t>пользователем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25;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long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x;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неявное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short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z = 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short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)x;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явное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 = 3.141592536;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 = 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float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)d;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явное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long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 = 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long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)d;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явное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43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Перечисления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9751060" cy="450592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Color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Black, White, Brown, Blue, Red}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Color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 =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Color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.Black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Color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Black = 0,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DarkGray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100,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LigthGray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200,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White = 255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k =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Convert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.ToInt32(c);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k =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)c;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7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в </a:t>
            </a:r>
            <a:r>
              <a:rPr lang="en-US" dirty="0"/>
              <a:t>C# (</a:t>
            </a:r>
            <a:r>
              <a:rPr lang="ru-RU" dirty="0"/>
              <a:t>ссылочные типы)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Типы классов</a:t>
            </a:r>
          </a:p>
          <a:p>
            <a:pPr lvl="1"/>
            <a:r>
              <a:rPr lang="ru-RU" dirty="0"/>
              <a:t>Исходный базовым классом для всех типов: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object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Строки Юникода: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ru-RU" dirty="0"/>
              <a:t>Пользовательские типы в формате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ru-RU" dirty="0"/>
              <a:t> 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C {...}</a:t>
            </a:r>
          </a:p>
          <a:p>
            <a:r>
              <a:rPr lang="ru-RU" dirty="0"/>
              <a:t>Типы интерфейсов</a:t>
            </a:r>
          </a:p>
          <a:p>
            <a:pPr lvl="1"/>
            <a:r>
              <a:rPr lang="ru-RU" dirty="0"/>
              <a:t>Пользовательские типы в формате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interface</a:t>
            </a:r>
            <a:r>
              <a:rPr lang="ru-RU" dirty="0"/>
              <a:t> I 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{...}</a:t>
            </a:r>
          </a:p>
          <a:p>
            <a:r>
              <a:rPr lang="ru-RU" dirty="0"/>
              <a:t>Типы массивов</a:t>
            </a:r>
          </a:p>
          <a:p>
            <a:pPr lvl="1"/>
            <a:r>
              <a:rPr lang="ru-RU" dirty="0"/>
              <a:t>Одно- и многомерные, например,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  <a:r>
              <a:rPr lang="ru-RU" dirty="0"/>
              <a:t> и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[,]</a:t>
            </a:r>
          </a:p>
          <a:p>
            <a:r>
              <a:rPr lang="ru-RU" dirty="0"/>
              <a:t>Типы делегатов</a:t>
            </a:r>
          </a:p>
          <a:p>
            <a:pPr lvl="1"/>
            <a:r>
              <a:rPr lang="ru-RU" dirty="0"/>
              <a:t>Пользовательские типы в формате 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delegate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ru-RU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 D(...)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3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Операторы блока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foo(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x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блок метода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 локальные переменные ...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вложенный блок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 локальные переменные ...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for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0; ...)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блок структурированных операторов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 локальные переменные ...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Локальные переменные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foo(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(...)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ошибка: переменная b уже описана в другом блоке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пока все в порядке, однако ...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...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ошибка: переменная а уже описана во внешнем блоке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ru-RU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конфликтов с переменной d из предыдущего блока нет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0; ...)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... 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0; ...)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... }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ok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: нет конфликтов с переменной i из предыдущего цикла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ошибка: c уже описана в данном пространстве имен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9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Передача аргументов по ссылке и по значению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900" y="1844824"/>
            <a:ext cx="2867025" cy="2809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883" y="1873399"/>
            <a:ext cx="2857500" cy="27813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628" y="1873399"/>
            <a:ext cx="330517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2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Принципы ООП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/>
              <a:t>Абстракция</a:t>
            </a:r>
            <a:r>
              <a:rPr lang="ru-RU" dirty="0"/>
              <a:t> данных</a:t>
            </a:r>
          </a:p>
          <a:p>
            <a:r>
              <a:rPr lang="ru-RU" u="sng" dirty="0"/>
              <a:t>Наследование</a:t>
            </a:r>
            <a:r>
              <a:rPr lang="ru-RU" dirty="0"/>
              <a:t> конкретных атрибутов объектов и функций оперирования объектами на основе иерархии</a:t>
            </a:r>
          </a:p>
          <a:p>
            <a:r>
              <a:rPr lang="ru-RU" u="sng" dirty="0"/>
              <a:t>Инкапсуляция</a:t>
            </a:r>
            <a:r>
              <a:rPr lang="ru-RU" dirty="0"/>
              <a:t> (свойства и методы «спрятаны» внутри объекта)</a:t>
            </a:r>
          </a:p>
          <a:p>
            <a:r>
              <a:rPr lang="ru-RU" u="sng" dirty="0"/>
              <a:t>Полиморфизм</a:t>
            </a:r>
            <a:r>
              <a:rPr lang="ru-RU" dirty="0"/>
              <a:t> (способность функции обрабатывать данные разных типов)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0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Абстракция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6819745" cy="4267200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Абстракция</a:t>
            </a:r>
            <a:r>
              <a:rPr lang="ru-RU" i="1" dirty="0"/>
              <a:t> </a:t>
            </a:r>
            <a:r>
              <a:rPr lang="ru-RU" b="1" i="1" dirty="0"/>
              <a:t>данных</a:t>
            </a:r>
            <a:r>
              <a:rPr lang="ru-RU" i="1" dirty="0"/>
              <a:t> </a:t>
            </a:r>
            <a:r>
              <a:rPr lang="ru-RU" dirty="0"/>
              <a:t>предоставляет возможность для программиста определять новые типы (как следствие - с характеристиками подобным характеристикам фундаментальных типов данных языка). </a:t>
            </a:r>
          </a:p>
          <a:p>
            <a:r>
              <a:rPr lang="ru-RU" i="1" u="dashLongHeavy" dirty="0"/>
              <a:t>Члены класса доступны только функциям </a:t>
            </a:r>
            <a:br>
              <a:rPr lang="ru-RU" i="1" u="dashLongHeavy" dirty="0"/>
            </a:br>
            <a:r>
              <a:rPr lang="ru-RU" i="1" u="dashLongHeavy" dirty="0"/>
              <a:t>    из явно объявленного набора</a:t>
            </a:r>
          </a:p>
          <a:p>
            <a:r>
              <a:rPr lang="ru-RU" i="1" u="dashLongHeavy" dirty="0"/>
              <a:t>Идея представления объекта черным ящиком в дальнейшем поддерживается </a:t>
            </a:r>
            <a:br>
              <a:rPr lang="ru-RU" i="1" u="dashLongHeavy" dirty="0"/>
            </a:br>
            <a:r>
              <a:rPr lang="ru-RU" i="1" u="dashLongHeavy" dirty="0"/>
              <a:t>    механизмом иерархического конструирования классов из других классов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668" y="1124744"/>
            <a:ext cx="3181350" cy="2419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668" y="5085184"/>
            <a:ext cx="3038475" cy="581025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8254652" y="3589808"/>
            <a:ext cx="3392760" cy="271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200" i="1" dirty="0">
                <a:solidFill>
                  <a:srgbClr val="FF0000"/>
                </a:solidFill>
              </a:rPr>
              <a:t>Обратите внимание на ошибки компиляции</a:t>
            </a:r>
            <a:endParaRPr lang="ru-RU" sz="1200" i="1" u="dashLongHeavy" dirty="0">
              <a:solidFill>
                <a:srgbClr val="FF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43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6819745" cy="4267200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Наследование</a:t>
            </a:r>
            <a:r>
              <a:rPr lang="ru-RU" dirty="0"/>
              <a:t> - концепция объектно-ориентированного программирования, согласно которой абстрактный тип данных может наследовать данные и функциональность некоторого существующего типа, способствуя повторному использованию компонентов программного обеспечения.</a:t>
            </a:r>
          </a:p>
          <a:p>
            <a:r>
              <a:rPr lang="ru-RU" dirty="0"/>
              <a:t>Понятие наследования означает использование (некоторых) свойств или методов базового класса для классов, производных от него (а также для их конкретизаций).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652" y="1803400"/>
            <a:ext cx="3028950" cy="3657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80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Инкапсуляция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218883" y="1803400"/>
            <a:ext cx="6099665" cy="4267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Вообще говоря, под </a:t>
            </a:r>
            <a:r>
              <a:rPr lang="ru-RU" b="1" i="1" dirty="0"/>
              <a:t>инкапсуляцией </a:t>
            </a:r>
            <a:r>
              <a:rPr lang="ru-RU" dirty="0"/>
              <a:t>понимается доступность объекта исключительно посредством его свойств и методов.</a:t>
            </a:r>
          </a:p>
          <a:p>
            <a:pPr marL="0" indent="0">
              <a:buNone/>
            </a:pPr>
            <a:r>
              <a:rPr lang="ru-RU" dirty="0"/>
              <a:t>Таким образом, свойствами объекта (явно описанными или производными) возможно оперировать исключительно посредством его методов.</a:t>
            </a:r>
          </a:p>
          <a:p>
            <a:pPr marL="0" indent="0">
              <a:buNone/>
            </a:pPr>
            <a:r>
              <a:rPr lang="ru-RU" dirty="0"/>
              <a:t>Свойства инкапсуляции:</a:t>
            </a:r>
          </a:p>
          <a:p>
            <a:r>
              <a:rPr lang="ru-RU" dirty="0"/>
              <a:t>совместное хранение данных и функций;</a:t>
            </a:r>
          </a:p>
          <a:p>
            <a:r>
              <a:rPr lang="ru-RU" dirty="0"/>
              <a:t>сокрытие внутренней информации от пользователя;</a:t>
            </a:r>
          </a:p>
          <a:p>
            <a:r>
              <a:rPr lang="ru-RU" dirty="0"/>
              <a:t>изоляция пользователя от особенностей реализации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8257753" y="6033951"/>
            <a:ext cx="3392760" cy="271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200" i="1" dirty="0">
                <a:solidFill>
                  <a:srgbClr val="FF0000"/>
                </a:solidFill>
              </a:rPr>
              <a:t>Обратите внимание на ошибки компиляции</a:t>
            </a:r>
            <a:endParaRPr lang="ru-RU" sz="1200" i="1" u="dashLongHeavy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644" y="548679"/>
            <a:ext cx="3384376" cy="542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8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Полиморфизм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Вообще говоря, под </a:t>
            </a:r>
            <a:r>
              <a:rPr lang="ru-RU" b="1" i="1" dirty="0"/>
              <a:t>полиморфизмом </a:t>
            </a:r>
            <a:r>
              <a:rPr lang="ru-RU" dirty="0"/>
              <a:t>понимается возможность оперировать объектами, не обладая точным знанием их типов.</a:t>
            </a:r>
          </a:p>
          <a:p>
            <a:r>
              <a:rPr lang="ru-RU" dirty="0"/>
              <a:t>Пример полиморфной функции: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void Poly(object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{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Console.WriteLine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obj.ToString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ru-RU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ru-RU" dirty="0"/>
              <a:t>Варианты ее использования: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Poly(25);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Poly(“John Smith”);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Poly(3.141592536m);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Poly(new Point(12,45));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 rtl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5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types &amp; reference types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229334" y="1803400"/>
            <a:ext cx="4875529" cy="4267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x,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fr-FR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Point(</a:t>
            </a:r>
            <a:r>
              <a:rPr lang="fr-FR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x, </a:t>
            </a:r>
            <a:r>
              <a:rPr lang="fr-FR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.x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.y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ToString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s-E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s-E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.Concat(</a:t>
            </a:r>
            <a:r>
              <a:rPr lang="es-ES" sz="11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"{x: "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x, </a:t>
            </a:r>
            <a:r>
              <a:rPr lang="es-ES" sz="11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", y: "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y, </a:t>
            </a:r>
            <a:r>
              <a:rPr lang="es-ES" sz="11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"}"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p1 =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(5, 2);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p2 = p1;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p1.x = 3;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(p1);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(p2);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.ReadKey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7174532" y="1803400"/>
            <a:ext cx="4773612" cy="44704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struct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x,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fr-FR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Point(</a:t>
            </a:r>
            <a:r>
              <a:rPr lang="fr-FR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x, </a:t>
            </a:r>
            <a:r>
              <a:rPr lang="fr-FR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.x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1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.y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ToString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</a:t>
            </a:r>
            <a:r>
              <a:rPr lang="es-E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s-E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.Concat(</a:t>
            </a:r>
            <a:r>
              <a:rPr lang="es-ES" sz="11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"{x: "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x, </a:t>
            </a:r>
            <a:r>
              <a:rPr lang="es-ES" sz="11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", y: "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y, </a:t>
            </a:r>
            <a:r>
              <a:rPr lang="es-ES" sz="11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"}"</a:t>
            </a:r>
            <a:r>
              <a:rPr lang="es-E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p1 = </a:t>
            </a:r>
            <a:r>
              <a:rPr lang="en-US" sz="11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(5, 2);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Point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p2 = p1;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p1.x = 3;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(p1);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(p2);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1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.ReadKey</a:t>
            </a: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188" y="5432425"/>
            <a:ext cx="1143000" cy="6381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860" y="5432425"/>
            <a:ext cx="1123950" cy="6572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014292" y="1803400"/>
            <a:ext cx="1368152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A, B;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 = 5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 = A;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14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Интуитивные определения основных понятий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Объектом </a:t>
            </a:r>
            <a:r>
              <a:rPr lang="ru-RU" dirty="0"/>
              <a:t>называется математическое представление</a:t>
            </a:r>
            <a:r>
              <a:rPr lang="en-US" dirty="0"/>
              <a:t> </a:t>
            </a:r>
            <a:r>
              <a:rPr lang="ru-RU" dirty="0"/>
              <a:t>сущности реального мира (или предметной области),</a:t>
            </a:r>
            <a:r>
              <a:rPr lang="en-US" dirty="0"/>
              <a:t> </a:t>
            </a:r>
            <a:r>
              <a:rPr lang="ru-RU" dirty="0"/>
              <a:t>которое используется для моделирования.</a:t>
            </a:r>
          </a:p>
          <a:p>
            <a:r>
              <a:rPr lang="ru-RU" b="1" i="1" dirty="0"/>
              <a:t>Классом </a:t>
            </a:r>
            <a:r>
              <a:rPr lang="ru-RU" dirty="0"/>
              <a:t>называется весьма общая сущность, которая</a:t>
            </a:r>
            <a:r>
              <a:rPr lang="en-US" dirty="0"/>
              <a:t> </a:t>
            </a:r>
            <a:r>
              <a:rPr lang="ru-RU" dirty="0"/>
              <a:t>может быть определена как совокупность элементов.</a:t>
            </a:r>
          </a:p>
          <a:p>
            <a:r>
              <a:rPr lang="ru-RU" b="1" i="1" dirty="0"/>
              <a:t>Свойством (или атрибутом) </a:t>
            </a:r>
            <a:r>
              <a:rPr lang="ru-RU" dirty="0"/>
              <a:t>называется</a:t>
            </a:r>
            <a:r>
              <a:rPr lang="en-US" dirty="0"/>
              <a:t> </a:t>
            </a:r>
            <a:r>
              <a:rPr lang="ru-RU" dirty="0"/>
              <a:t>пропозициональная функция, определенная на</a:t>
            </a:r>
            <a:r>
              <a:rPr lang="en-US" dirty="0"/>
              <a:t> </a:t>
            </a:r>
            <a:r>
              <a:rPr lang="ru-RU" dirty="0"/>
              <a:t>произвольном типе (данных).</a:t>
            </a:r>
          </a:p>
          <a:p>
            <a:r>
              <a:rPr lang="ru-RU" b="1" i="1" dirty="0"/>
              <a:t>Методом (или функцией) </a:t>
            </a:r>
            <a:r>
              <a:rPr lang="ru-RU" dirty="0"/>
              <a:t>называется операция,</a:t>
            </a:r>
            <a:r>
              <a:rPr lang="en-US" dirty="0"/>
              <a:t> </a:t>
            </a:r>
            <a:r>
              <a:rPr lang="ru-RU" dirty="0"/>
              <a:t>определенная над объектами некоторого класса.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17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Соотношение понятий объекта и класса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Понятие класса является более общим, чем понятие</a:t>
            </a:r>
            <a:r>
              <a:rPr lang="en-US" dirty="0"/>
              <a:t> </a:t>
            </a:r>
            <a:r>
              <a:rPr lang="ru-RU" dirty="0"/>
              <a:t>объекта.</a:t>
            </a:r>
          </a:p>
          <a:p>
            <a:r>
              <a:rPr lang="ru-RU" dirty="0"/>
              <a:t>Объект является экземпляром класса.</a:t>
            </a:r>
          </a:p>
          <a:p>
            <a:r>
              <a:rPr lang="ru-RU" dirty="0"/>
              <a:t>Класс может рассматриваться как совокупность объектов</a:t>
            </a:r>
            <a:r>
              <a:rPr lang="en-US" dirty="0"/>
              <a:t> </a:t>
            </a:r>
            <a:r>
              <a:rPr lang="ru-RU" dirty="0"/>
              <a:t>(подобно тому, как множество есть совокупность</a:t>
            </a:r>
            <a:r>
              <a:rPr lang="en-US" dirty="0"/>
              <a:t> </a:t>
            </a:r>
            <a:r>
              <a:rPr lang="ru-RU" dirty="0"/>
              <a:t>элементов).</a:t>
            </a:r>
          </a:p>
          <a:p>
            <a:r>
              <a:rPr lang="ru-RU" dirty="0"/>
              <a:t>Класс может быть элементарным или подразделяться на</a:t>
            </a:r>
            <a:r>
              <a:rPr lang="en-US" dirty="0"/>
              <a:t> </a:t>
            </a:r>
            <a:r>
              <a:rPr lang="ru-RU" dirty="0"/>
              <a:t>подклассы (подобно тому как множество подразделяется</a:t>
            </a:r>
            <a:r>
              <a:rPr lang="en-US" dirty="0"/>
              <a:t> </a:t>
            </a:r>
            <a:r>
              <a:rPr lang="ru-RU" dirty="0"/>
              <a:t>на подмножества).</a:t>
            </a:r>
          </a:p>
          <a:p>
            <a:r>
              <a:rPr lang="ru-RU" dirty="0"/>
              <a:t>Например, класс </a:t>
            </a:r>
            <a:r>
              <a:rPr lang="ru-RU" b="1" dirty="0"/>
              <a:t>PERSON </a:t>
            </a:r>
            <a:r>
              <a:rPr lang="ru-RU" dirty="0"/>
              <a:t>содержит подкласс </a:t>
            </a:r>
            <a:r>
              <a:rPr lang="ru-RU" b="1" dirty="0"/>
              <a:t>STUDENT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который, в свою очередь, содержит объект </a:t>
            </a:r>
            <a:r>
              <a:rPr lang="ru-RU" b="1" dirty="0" err="1"/>
              <a:t>John_Smith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3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Ссылочный тип, определенный пользователем (аналогично</a:t>
            </a:r>
            <a:r>
              <a:rPr lang="en-US" dirty="0"/>
              <a:t> </a:t>
            </a:r>
            <a:r>
              <a:rPr lang="ru-RU" dirty="0"/>
              <a:t>языкам </a:t>
            </a:r>
            <a:r>
              <a:rPr lang="en-US" dirty="0"/>
              <a:t>C++ </a:t>
            </a:r>
            <a:r>
              <a:rPr lang="ru-RU" dirty="0"/>
              <a:t>и </a:t>
            </a:r>
            <a:r>
              <a:rPr lang="en-US" dirty="0"/>
              <a:t>Java)</a:t>
            </a:r>
          </a:p>
          <a:p>
            <a:r>
              <a:rPr lang="ru-RU" dirty="0"/>
              <a:t>Единичное наследование классов</a:t>
            </a:r>
          </a:p>
          <a:p>
            <a:r>
              <a:rPr lang="ru-RU" dirty="0"/>
              <a:t>Множественное наследование интерфейсов</a:t>
            </a:r>
          </a:p>
          <a:p>
            <a:r>
              <a:rPr lang="ru-RU" dirty="0"/>
              <a:t>Члены (элементы) класса:</a:t>
            </a:r>
          </a:p>
          <a:p>
            <a:pPr lvl="1"/>
            <a:r>
              <a:rPr lang="ru-RU" dirty="0"/>
              <a:t>константа, поле, метод, оператор, конструктор, деструктор;</a:t>
            </a:r>
          </a:p>
          <a:p>
            <a:pPr lvl="1"/>
            <a:r>
              <a:rPr lang="ru-RU" dirty="0"/>
              <a:t>свойство, индексатор, событие;</a:t>
            </a:r>
          </a:p>
          <a:p>
            <a:pPr lvl="1"/>
            <a:r>
              <a:rPr lang="ru-RU" dirty="0"/>
              <a:t>статические и инициализированные члены.</a:t>
            </a:r>
          </a:p>
          <a:p>
            <a:r>
              <a:rPr lang="ru-RU" dirty="0"/>
              <a:t>Доступ к членам класса (</a:t>
            </a:r>
            <a:r>
              <a:rPr lang="ru-RU" dirty="0" err="1"/>
              <a:t>public</a:t>
            </a:r>
            <a:r>
              <a:rPr lang="ru-RU" dirty="0"/>
              <a:t>, </a:t>
            </a:r>
            <a:r>
              <a:rPr lang="ru-RU" dirty="0" err="1"/>
              <a:t>protected</a:t>
            </a:r>
            <a:r>
              <a:rPr lang="ru-RU" dirty="0"/>
              <a:t>,</a:t>
            </a:r>
            <a:r>
              <a:rPr lang="en-US" dirty="0"/>
              <a:t> private(</a:t>
            </a:r>
            <a:r>
              <a:rPr lang="ru-RU" dirty="0"/>
              <a:t>по</a:t>
            </a:r>
            <a:r>
              <a:rPr lang="en-US" dirty="0"/>
              <a:t> </a:t>
            </a:r>
            <a:r>
              <a:rPr lang="ru-RU" dirty="0" err="1"/>
              <a:t>умолч</a:t>
            </a:r>
            <a:r>
              <a:rPr lang="ru-RU" dirty="0"/>
              <a:t>.),</a:t>
            </a:r>
            <a:r>
              <a:rPr lang="en-US" dirty="0"/>
              <a:t> internal, protected internal)</a:t>
            </a:r>
          </a:p>
          <a:p>
            <a:r>
              <a:rPr lang="ru-RU" dirty="0"/>
              <a:t>Инициализация – посредством оператора </a:t>
            </a:r>
            <a:r>
              <a:rPr lang="en-US" dirty="0"/>
              <a:t>new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2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и использование классов в C#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Объявление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…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value = 0;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…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/>
              <a:t>Инициализация факультативна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Доступ внутри класса C</a:t>
            </a:r>
            <a:r>
              <a:rPr lang="en-US" dirty="0"/>
              <a:t>l</a:t>
            </a:r>
            <a:r>
              <a:rPr lang="ru-RU" dirty="0"/>
              <a:t>: </a:t>
            </a:r>
            <a:br>
              <a:rPr lang="ru-RU" dirty="0"/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 value ...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Доступ из других классов: </a:t>
            </a:r>
            <a:br>
              <a:rPr lang="ru-RU" dirty="0"/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Cl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Cl();</a:t>
            </a:r>
            <a:b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...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obj.value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...</a:t>
            </a:r>
            <a:endParaRPr lang="ru-RU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431800"/>
            <a:ext cx="10420145" cy="1168400"/>
          </a:xfrm>
        </p:spPr>
        <p:txBody>
          <a:bodyPr/>
          <a:lstStyle/>
          <a:p>
            <a:r>
              <a:rPr lang="ru-RU" dirty="0"/>
              <a:t>Описание и использование классов и методов в C#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Weight;             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приватное поле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w)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конструктор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Weight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w;                    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//инициализация в момент создания объекта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PrintWeight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	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//метод класса, обращающийся к полю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(Weight);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obj1 = </a:t>
            </a:r>
            <a:r>
              <a:rPr lang="ru-RU" u="wavyHeavy" dirty="0" err="1">
                <a:solidFill>
                  <a:srgbClr val="0000FF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new</a:t>
            </a:r>
            <a:r>
              <a:rPr lang="ru-RU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 </a:t>
            </a:r>
            <a:r>
              <a:rPr lang="en-US" u="wavyHeavy" dirty="0">
                <a:solidFill>
                  <a:srgbClr val="2B91AF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Thing</a:t>
            </a:r>
            <a:r>
              <a:rPr lang="ru-RU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()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//конструктор по умолчанию не задан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obj2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(25);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(obj2.</a:t>
            </a:r>
            <a:r>
              <a:rPr lang="en-US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Weight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поле недоступно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obj2.PrintWeight();     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метод доступен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9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Поля и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5019545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//общедоступное поле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sz="15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Weight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obj.Weight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-100;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10436" y="1803400"/>
            <a:ext cx="5019545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//общедоступное свойство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sz="15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Weight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obj.Weight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-100;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12421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Поля и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5019545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//общедоступное свойство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sz="15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Weight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10436" y="1803400"/>
            <a:ext cx="5019545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</a:t>
            </a: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//приватное поле</a:t>
            </a: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_Weight;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//общедоступное свойство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_Weight;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_Weight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1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Поля и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5019545" cy="4267200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</a:t>
            </a: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//приватное поле</a:t>
            </a: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_Weight;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//общедоступное свойство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{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_Weight;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}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{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_Weight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}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10436" y="1803400"/>
            <a:ext cx="5019545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Thing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//приватное поле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_Weight;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//общедоступное свойство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&gt; 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_Weight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1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Статические поля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780" y="1803400"/>
            <a:ext cx="5760640" cy="4267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TotalCount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protected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Equipment(</a:t>
            </a:r>
            <a:r>
              <a:rPr lang="en-US" sz="12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Weight = w;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TotalCount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++;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Создание "</a:t>
            </a: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Weight.ToString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+</a:t>
            </a:r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  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". </a:t>
            </a:r>
            <a:r>
              <a:rPr lang="ru-RU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Теперь объектов: "</a:t>
            </a: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TotalCount.ToString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~Equipment()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TotalCount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--;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Уничтожение "</a:t>
            </a: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Weight.ToString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+</a:t>
            </a:r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  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". </a:t>
            </a:r>
            <a:r>
              <a:rPr lang="ru-RU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Теперь объектов: "</a:t>
            </a: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TotalCount.ToString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86500" y="1803400"/>
            <a:ext cx="47509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SomeFunc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local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(70);</a:t>
            </a:r>
          </a:p>
          <a:p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SomeFunc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eq1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(10);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eq2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(20);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eq3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(30);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eq4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(40);</a:t>
            </a:r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sz="12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Всего объектов: "</a:t>
            </a: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</a:t>
            </a:r>
          </a:p>
          <a:p>
            <a:r>
              <a:rPr lang="ru-RU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</a:t>
            </a:r>
            <a:r>
              <a:rPr lang="en-US" sz="12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.TotalCount.ToString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2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7030515" y="5085184"/>
            <a:ext cx="4815471" cy="1391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500" dirty="0"/>
              <a:t>Статические поля принадлежат классу, а не объекту!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732" y="431800"/>
            <a:ext cx="27622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объектных теорий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Преимущества:</a:t>
            </a:r>
          </a:p>
          <a:p>
            <a:pPr lvl="1"/>
            <a:r>
              <a:rPr lang="ru-RU" dirty="0"/>
              <a:t>интуитивная близость произвольной предметной области;</a:t>
            </a:r>
          </a:p>
          <a:p>
            <a:pPr lvl="1"/>
            <a:r>
              <a:rPr lang="ru-RU" dirty="0"/>
              <a:t>возможность моделирования сколь угодно сложной</a:t>
            </a:r>
            <a:r>
              <a:rPr lang="en-US" dirty="0"/>
              <a:t> </a:t>
            </a:r>
            <a:r>
              <a:rPr lang="ru-RU" dirty="0"/>
              <a:t>предметной области;</a:t>
            </a:r>
          </a:p>
          <a:p>
            <a:pPr lvl="1"/>
            <a:r>
              <a:rPr lang="ru-RU" dirty="0"/>
              <a:t>событийно-ориентированный подход;</a:t>
            </a:r>
          </a:p>
          <a:p>
            <a:pPr lvl="1"/>
            <a:r>
              <a:rPr lang="ru-RU" dirty="0"/>
              <a:t>высокий уровень абстракции;</a:t>
            </a:r>
          </a:p>
          <a:p>
            <a:pPr lvl="1"/>
            <a:r>
              <a:rPr lang="ru-RU" dirty="0"/>
              <a:t>возможность повторного использования описаний;</a:t>
            </a:r>
          </a:p>
          <a:p>
            <a:pPr lvl="1"/>
            <a:r>
              <a:rPr lang="ru-RU" dirty="0"/>
              <a:t>параметризация методов обработки объектов</a:t>
            </a:r>
          </a:p>
          <a:p>
            <a:endParaRPr lang="en-US" dirty="0"/>
          </a:p>
          <a:p>
            <a:r>
              <a:rPr lang="ru-RU" dirty="0"/>
              <a:t>Недостатки:</a:t>
            </a:r>
          </a:p>
          <a:p>
            <a:pPr lvl="1"/>
            <a:r>
              <a:rPr lang="ru-RU" dirty="0"/>
              <a:t>сложность тестирования и верификации программ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классов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public</a:t>
            </a:r>
            <a:r>
              <a:rPr lang="ru-RU" dirty="0"/>
              <a:t> – доступность из любого места, для которого известно пространство имен с описанием объекта:</a:t>
            </a:r>
          </a:p>
          <a:p>
            <a:pPr lvl="1"/>
            <a:r>
              <a:rPr lang="ru-RU" dirty="0"/>
              <a:t>- элементы интерфейсов и перечислений являются </a:t>
            </a:r>
            <a:r>
              <a:rPr lang="ru-RU" b="1" dirty="0" err="1"/>
              <a:t>public</a:t>
            </a:r>
            <a:r>
              <a:rPr lang="ru-RU" dirty="0"/>
              <a:t> по умолчанию;</a:t>
            </a:r>
          </a:p>
          <a:p>
            <a:pPr lvl="1"/>
            <a:r>
              <a:rPr lang="ru-RU" dirty="0"/>
              <a:t>- типы в пространствах имен (классы, структуры, интерфейсы, перечисления, делегаты) по умолчанию являются доступными как </a:t>
            </a:r>
            <a:r>
              <a:rPr lang="ru-RU" dirty="0" err="1"/>
              <a:t>internal</a:t>
            </a:r>
            <a:r>
              <a:rPr lang="ru-RU" dirty="0"/>
              <a:t> (видимы из сборки с описанием объекта);</a:t>
            </a:r>
          </a:p>
          <a:p>
            <a:r>
              <a:rPr lang="ru-RU" dirty="0" err="1"/>
              <a:t>private</a:t>
            </a:r>
            <a:r>
              <a:rPr lang="ru-RU" dirty="0"/>
              <a:t> – доступность из описания класса или структуры:</a:t>
            </a:r>
          </a:p>
          <a:p>
            <a:pPr lvl="1"/>
            <a:r>
              <a:rPr lang="ru-RU" dirty="0"/>
              <a:t>- элементы классов и структур (поля, методы, свойства, вложенные типы и т.д.) являются </a:t>
            </a:r>
            <a:r>
              <a:rPr lang="ru-RU" dirty="0" err="1"/>
              <a:t>private</a:t>
            </a:r>
            <a:r>
              <a:rPr lang="ru-RU" dirty="0"/>
              <a:t> по умолчанию.</a:t>
            </a:r>
          </a:p>
          <a:p>
            <a:r>
              <a:rPr lang="ru-RU" dirty="0" err="1"/>
              <a:t>protected</a:t>
            </a:r>
            <a:r>
              <a:rPr lang="ru-RU" dirty="0"/>
              <a:t>: доступность из класса с описанием объекта и его подклассов;</a:t>
            </a:r>
          </a:p>
          <a:p>
            <a:r>
              <a:rPr lang="ru-RU" dirty="0" err="1"/>
              <a:t>internal</a:t>
            </a:r>
            <a:r>
              <a:rPr lang="ru-RU" dirty="0"/>
              <a:t>: доступность из сборки с описанием объекта;</a:t>
            </a:r>
          </a:p>
          <a:p>
            <a:r>
              <a:rPr lang="ru-RU" dirty="0" err="1"/>
              <a:t>protected</a:t>
            </a:r>
            <a:r>
              <a:rPr lang="ru-RU" dirty="0"/>
              <a:t> </a:t>
            </a:r>
            <a:r>
              <a:rPr lang="ru-RU" dirty="0" err="1"/>
              <a:t>internal</a:t>
            </a:r>
            <a:r>
              <a:rPr lang="ru-RU" dirty="0"/>
              <a:t>: доступность из класса с описанием объекта, его подклассов, а также из сборки с описанием объекта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8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классов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базовый класс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a;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// доступ по умолчанию – </a:t>
            </a:r>
            <a:r>
              <a:rPr lang="en-US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endParaRPr lang="en-US" b="1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A() { ... }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поле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доступно 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F() { ... }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поле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доступно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подкласс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класс-наследник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// (наследует свойства класса A, расширяет класс A)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B() {...}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поле </a:t>
            </a:r>
            <a:r>
              <a:rPr lang="en-US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доступно, поле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недоступно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G() {...}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// поле </a:t>
            </a:r>
            <a:r>
              <a:rPr lang="en-US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доступно, поле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недоступно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классов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базовый класс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protected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A() { ... }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поле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доступно 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F() { ... }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поле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доступно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подкласс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класс-наследник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// (наследует свойства класса A, расширяет класс A)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B() {...}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поля </a:t>
            </a:r>
            <a:r>
              <a:rPr lang="en-US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доступны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G() {...}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// поля </a:t>
            </a:r>
            <a:r>
              <a:rPr lang="en-US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</a:t>
            </a:r>
            <a:r>
              <a:rPr lang="en-US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доступны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97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классов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083441" cy="42672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protected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Equipment(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Weight = w;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protected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PagesPerMinute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protected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Duplex;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Printer(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w,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ppm,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: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base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(w)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PagesPerMinute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ppm;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Duplex = d;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598468" y="1803400"/>
            <a:ext cx="4731513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box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(100);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pen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Equipment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p1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(20, 50,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p2 =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(30, 30, </a:t>
            </a:r>
            <a:r>
              <a:rPr lang="en-US" sz="12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6014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Наследование классов в </a:t>
            </a:r>
            <a:r>
              <a:rPr lang="en-US" dirty="0"/>
              <a:t>C#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Конструкторы не наследуются;</a:t>
            </a:r>
          </a:p>
          <a:p>
            <a:r>
              <a:rPr lang="ru-RU" dirty="0"/>
              <a:t>Наследуемые методы могут игнорироваться (см. далее)</a:t>
            </a:r>
          </a:p>
          <a:p>
            <a:r>
              <a:rPr lang="ru-RU" dirty="0"/>
              <a:t>Единичное наследование: подкласс может наследовать свойства единственного базового класса, однако может при этом реализовывать множественные интерфейсы.</a:t>
            </a:r>
          </a:p>
          <a:p>
            <a:r>
              <a:rPr lang="ru-RU" dirty="0"/>
              <a:t>Класс может наследовать свойства класса, но не структуры.</a:t>
            </a:r>
          </a:p>
          <a:p>
            <a:r>
              <a:rPr lang="ru-RU" dirty="0"/>
              <a:t>Структура не может наследовать свойства другого типа данных, однако может при этом реализовывать множественные интерфейсы.</a:t>
            </a:r>
          </a:p>
          <a:p>
            <a:r>
              <a:rPr lang="ru-RU" dirty="0"/>
              <a:t>Подкласс с неявным базовым классом наследует свойства класса объект (</a:t>
            </a:r>
            <a:r>
              <a:rPr lang="ru-RU" dirty="0" err="1"/>
              <a:t>object</a:t>
            </a:r>
            <a:r>
              <a:rPr lang="ru-RU" dirty="0"/>
              <a:t>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3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Иерархия типов языка C# (фрагмент)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353" y="1821288"/>
            <a:ext cx="3732120" cy="450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0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наследования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Отсутствие необходимости явного указания свойств и методов для производных объектов</a:t>
            </a:r>
          </a:p>
          <a:p>
            <a:r>
              <a:rPr lang="ru-RU" dirty="0"/>
              <a:t>Гибкое определение уровня абстракции предметной области</a:t>
            </a:r>
          </a:p>
          <a:p>
            <a:r>
              <a:rPr lang="ru-RU" dirty="0"/>
              <a:t>Возможность моделирования сколь угодно сложной предметной области</a:t>
            </a:r>
          </a:p>
          <a:p>
            <a:r>
              <a:rPr lang="ru-RU" dirty="0"/>
              <a:t>Простой и прямолинейный подход к построению (производных) классов по заданной совокупности свойств и методов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7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Полиморфизм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virtual</a:t>
            </a:r>
            <a:r>
              <a:rPr lang="en-US" dirty="0"/>
              <a:t> </a:t>
            </a:r>
            <a:r>
              <a:rPr lang="ru-RU" dirty="0"/>
              <a:t>– метод, который может быть переопределён в классе-наследнике</a:t>
            </a:r>
          </a:p>
          <a:p>
            <a:r>
              <a:rPr lang="en-US" b="1" dirty="0"/>
              <a:t>abstract</a:t>
            </a:r>
            <a:r>
              <a:rPr lang="en-US" dirty="0"/>
              <a:t> – </a:t>
            </a:r>
            <a:r>
              <a:rPr lang="ru-RU" dirty="0"/>
              <a:t>метод, не реализованный в текущем классе (не имеющий тела с реализацией – не путать с пустым телом!), но который может быть переопределён в классе-наследнике</a:t>
            </a:r>
          </a:p>
          <a:p>
            <a:r>
              <a:rPr lang="ru-RU" dirty="0"/>
              <a:t>все абстрактные методы являются виртуальными</a:t>
            </a:r>
          </a:p>
          <a:p>
            <a:r>
              <a:rPr lang="en-US" b="1" dirty="0"/>
              <a:t>override</a:t>
            </a:r>
            <a:r>
              <a:rPr lang="en-US" dirty="0"/>
              <a:t> – </a:t>
            </a:r>
            <a:r>
              <a:rPr lang="ru-RU" dirty="0"/>
              <a:t>метод, переопределяющий метод базового класса в текущем классе</a:t>
            </a:r>
          </a:p>
          <a:p>
            <a:r>
              <a:rPr lang="en-US" b="1" dirty="0"/>
              <a:t>sealed</a:t>
            </a:r>
            <a:r>
              <a:rPr lang="en-US" dirty="0"/>
              <a:t> – </a:t>
            </a:r>
            <a:r>
              <a:rPr lang="ru-RU" dirty="0"/>
              <a:t>механизм «запечатывания»</a:t>
            </a:r>
            <a:endParaRPr lang="en-US" dirty="0"/>
          </a:p>
          <a:p>
            <a:pPr lvl="1"/>
            <a:r>
              <a:rPr lang="en-US" b="1" dirty="0"/>
              <a:t>sealed</a:t>
            </a:r>
            <a:r>
              <a:rPr lang="ru-RU" dirty="0"/>
              <a:t> метод – не может быть переопределён в классе-наследнике</a:t>
            </a:r>
          </a:p>
          <a:p>
            <a:pPr lvl="1"/>
            <a:r>
              <a:rPr lang="en-US" b="1" dirty="0"/>
              <a:t>sealed</a:t>
            </a:r>
            <a:r>
              <a:rPr lang="en-US" dirty="0"/>
              <a:t> </a:t>
            </a:r>
            <a:r>
              <a:rPr lang="ru-RU" dirty="0"/>
              <a:t>класс – не может иметь наследников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1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Полиморфизм (динамическое связывание)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659505" cy="4267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an A"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B"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608216" y="1803400"/>
            <a:ext cx="4742780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a.WhoAreYou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"I am an A"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"I am a B"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ab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ab.WhoAreYou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"I am a B"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//B 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ba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new A(); //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ошибка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!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8301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Полиморфизм (динамическое связывание)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98468" y="1803400"/>
            <a:ext cx="5040560" cy="42672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Use(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x.WhoAreYou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Use(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 I am an A"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Use(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 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 I am a B"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218883" y="1803400"/>
            <a:ext cx="4659505" cy="426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an A"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B"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3581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Абстрактные классы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Средство реализации концепции полиморфизма.</a:t>
            </a:r>
          </a:p>
          <a:p>
            <a:r>
              <a:rPr lang="ru-RU" dirty="0"/>
              <a:t>Абстрактные методы не имеют части реализации </a:t>
            </a:r>
            <a:r>
              <a:rPr lang="en-US" dirty="0"/>
              <a:t>(implementation).</a:t>
            </a:r>
          </a:p>
          <a:p>
            <a:r>
              <a:rPr lang="ru-RU" dirty="0"/>
              <a:t>Абстрактные методы неявно являются виртуальными </a:t>
            </a:r>
            <a:r>
              <a:rPr lang="en-US" dirty="0"/>
              <a:t>(virtual).</a:t>
            </a:r>
          </a:p>
          <a:p>
            <a:r>
              <a:rPr lang="ru-RU" dirty="0"/>
              <a:t>В случае, если класс имеет абстрактные методы, его необходимо описывать как абстрактный.</a:t>
            </a:r>
          </a:p>
          <a:p>
            <a:r>
              <a:rPr lang="ru-RU" dirty="0"/>
              <a:t>Запрещено создавать объекты абстрактных классов.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7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Абстрактные</a:t>
            </a:r>
            <a:r>
              <a:rPr lang="en-US" dirty="0"/>
              <a:t> </a:t>
            </a:r>
            <a:r>
              <a:rPr lang="en-US" dirty="0" err="1"/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abstract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Employee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abstract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CalcSallary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Employee(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45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Абстрактные</a:t>
            </a:r>
            <a:r>
              <a:rPr lang="en-US" dirty="0"/>
              <a:t> </a:t>
            </a:r>
            <a:r>
              <a:rPr lang="en-US" dirty="0" err="1"/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OfficeWorker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Employee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WorkingDays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 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DaySallary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OfficeWorker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: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base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WorkingDays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DaySallary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CalcSallary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DaySallary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*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WorkingDays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7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Абстрактные</a:t>
            </a:r>
            <a:r>
              <a:rPr lang="en-US" dirty="0"/>
              <a:t> </a:t>
            </a:r>
            <a:r>
              <a:rPr lang="en-US" dirty="0" err="1"/>
              <a:t>классы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PieceRateWorker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Employee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CallCount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 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PieceRateWorker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: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base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LastN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FirstN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CallCount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CalcSallary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*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CallCount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CallCount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&gt; 50 ? 500 : 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5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Абстрактные</a:t>
            </a:r>
            <a:r>
              <a:rPr lang="en-US" dirty="0"/>
              <a:t> </a:t>
            </a:r>
            <a:r>
              <a:rPr lang="en-US" dirty="0" err="1"/>
              <a:t>классы</a:t>
            </a:r>
            <a:r>
              <a:rPr lang="en-US" dirty="0"/>
              <a:t> и </a:t>
            </a:r>
            <a:r>
              <a:rPr lang="en-US" dirty="0" err="1"/>
              <a:t>полиморфизм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Employee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em1 = </a:t>
            </a:r>
            <a:r>
              <a:rPr lang="en-US" u="wavyHeavy" dirty="0">
                <a:solidFill>
                  <a:srgbClr val="0000FF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new</a:t>
            </a:r>
            <a:r>
              <a:rPr lang="en-US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 </a:t>
            </a:r>
            <a:r>
              <a:rPr lang="en-US" u="wavyHeavy" dirty="0">
                <a:solidFill>
                  <a:srgbClr val="2B91AF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Employee</a:t>
            </a:r>
            <a:r>
              <a:rPr lang="en-US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(</a:t>
            </a:r>
            <a:r>
              <a:rPr lang="en-US" u="wavyHeavy" dirty="0">
                <a:solidFill>
                  <a:srgbClr val="A31515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"</a:t>
            </a:r>
            <a:r>
              <a:rPr lang="en-US" u="wavyHeavy" dirty="0" err="1">
                <a:solidFill>
                  <a:srgbClr val="A31515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Иванов</a:t>
            </a:r>
            <a:r>
              <a:rPr lang="en-US" u="wavyHeavy" dirty="0">
                <a:solidFill>
                  <a:srgbClr val="A31515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"</a:t>
            </a:r>
            <a:r>
              <a:rPr lang="en-US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, </a:t>
            </a:r>
            <a:r>
              <a:rPr lang="en-US" u="wavyHeavy" dirty="0">
                <a:solidFill>
                  <a:srgbClr val="A31515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"</a:t>
            </a:r>
            <a:r>
              <a:rPr lang="en-US" u="wavyHeavy" dirty="0" err="1">
                <a:solidFill>
                  <a:srgbClr val="A31515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Иван</a:t>
            </a:r>
            <a:r>
              <a:rPr lang="en-US" u="wavyHeavy" dirty="0">
                <a:solidFill>
                  <a:srgbClr val="A31515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"</a:t>
            </a:r>
            <a:r>
              <a:rPr lang="en-US" u="wavyHeavy" dirty="0">
                <a:solidFill>
                  <a:srgbClr val="000000"/>
                </a:solidFill>
                <a:highlight>
                  <a:srgbClr val="FFFFFF"/>
                </a:highlight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OfficeWorker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em2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OfficeWorker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Петров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Пётр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23, 1000);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em2.CalcSallary();             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//em2.DaySallary, em2.WorkingDays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PieceRateWorker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em3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PieceRateWorker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Сидоров"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"Сидор"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23, 1000);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em3.CalcSallary();             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//em3.CallCost, em3.CallCount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Employee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em4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OfficeWorker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Петрова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Петра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23, 1000);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em4.CalcSallary();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em4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PieceRateWorker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Сидорова"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"Сидора"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100, 100);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em4.CalcSallary();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329" y="4437112"/>
            <a:ext cx="13620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4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концепции полиморфизма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Унификация обработки объектов различной природы</a:t>
            </a:r>
          </a:p>
          <a:p>
            <a:r>
              <a:rPr lang="ru-RU" dirty="0"/>
              <a:t>Снижение стоимости программного обеспечения</a:t>
            </a:r>
          </a:p>
          <a:p>
            <a:r>
              <a:rPr lang="ru-RU" dirty="0"/>
              <a:t>Повторное использование кода</a:t>
            </a:r>
          </a:p>
          <a:p>
            <a:r>
              <a:rPr lang="ru-RU" dirty="0"/>
              <a:t>Интуитивная прозрачность исходного текста</a:t>
            </a:r>
          </a:p>
          <a:p>
            <a:r>
              <a:rPr lang="ru-RU" dirty="0"/>
              <a:t>Строгое математическое основание (</a:t>
            </a:r>
            <a:r>
              <a:rPr lang="ru-RU" dirty="0" err="1"/>
              <a:t>ламбда</a:t>
            </a:r>
            <a:r>
              <a:rPr lang="ru-RU" dirty="0"/>
              <a:t>-исчисление)</a:t>
            </a:r>
          </a:p>
          <a:p>
            <a:r>
              <a:rPr lang="ru-RU" dirty="0"/>
              <a:t>Концепция является универсальной и в равной степени применима в функциональном и объектно-ориентированном программировании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3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Механизм сокрытия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803521" cy="4267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"A.F"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"A.G"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"B.F"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"B.G"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31451" y="1803400"/>
            <a:ext cx="5514536" cy="426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b.x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имеет доступ к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B.x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b.F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B.F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b.G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B.G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((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)b).x = 20;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имеет доступ к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A.x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((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)b).F();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A.F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((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)b).G();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A.G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97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Механизмы сокрытия</a:t>
            </a:r>
            <a:r>
              <a:rPr lang="en-US" dirty="0"/>
              <a:t> </a:t>
            </a:r>
            <a:r>
              <a:rPr lang="ru-RU" dirty="0"/>
              <a:t>и переопределения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803521" cy="4267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"A.F"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"A.G"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"B.F"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 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G() 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"B.G"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31451" y="1803400"/>
            <a:ext cx="5514536" cy="426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b.x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имеет доступ к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B.x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b.F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B.F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b.G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   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B.G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((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)b).x = 20;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имеет доступ к </a:t>
            </a:r>
            <a:r>
              <a:rPr lang="ru-RU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A.x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((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)b).F();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A.F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((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)b).G();    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вызывает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.G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190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431800"/>
            <a:ext cx="10348137" cy="1168400"/>
          </a:xfrm>
        </p:spPr>
        <p:txBody>
          <a:bodyPr/>
          <a:lstStyle/>
          <a:p>
            <a:r>
              <a:rPr lang="ru-RU" dirty="0"/>
              <a:t>Сложное динамическое связывание с сокрытием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an A"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B"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C"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D"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86500" y="1803400"/>
            <a:ext cx="47746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c.WhoAreYou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?????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a.WhoAreYou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?????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2247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431800"/>
            <a:ext cx="10204121" cy="1168400"/>
          </a:xfrm>
        </p:spPr>
        <p:txBody>
          <a:bodyPr/>
          <a:lstStyle/>
          <a:p>
            <a:r>
              <a:rPr lang="ru-RU" dirty="0"/>
              <a:t>Сложное динамическое связывание с сокрытием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an A"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B"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virtual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C"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 am a D"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86500" y="1803400"/>
            <a:ext cx="47746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c.WhoAreYou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"I am a D"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a.WhoAreYou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"I am a B"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7551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431800"/>
            <a:ext cx="10204121" cy="1168400"/>
          </a:xfrm>
        </p:spPr>
        <p:txBody>
          <a:bodyPr/>
          <a:lstStyle/>
          <a:p>
            <a:r>
              <a:rPr lang="ru-RU" dirty="0"/>
              <a:t>Множественное наследование в C#: интерфейсы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/>
              <a:t>Интерфейсом </a:t>
            </a:r>
            <a:r>
              <a:rPr lang="ru-RU" dirty="0"/>
              <a:t>называется чисто абстрактный класс (с полиморфизмом), содержащий только описание без реализации.</a:t>
            </a:r>
          </a:p>
          <a:p>
            <a:r>
              <a:rPr lang="ru-RU" dirty="0"/>
              <a:t>Интерфейс может содержать методы, свойства, индексаторы и события (не может содержать полей, констант, конструкторов, деструкторов, операторов и др.).</a:t>
            </a:r>
          </a:p>
          <a:p>
            <a:r>
              <a:rPr lang="ru-RU" dirty="0"/>
              <a:t>Элементы </a:t>
            </a:r>
            <a:r>
              <a:rPr lang="en-US" dirty="0"/>
              <a:t>interface </a:t>
            </a:r>
            <a:r>
              <a:rPr lang="ru-RU" dirty="0"/>
              <a:t>неявно являются </a:t>
            </a:r>
            <a:r>
              <a:rPr lang="en-US" dirty="0"/>
              <a:t>public abstract</a:t>
            </a:r>
            <a:r>
              <a:rPr lang="ru-RU" dirty="0"/>
              <a:t> </a:t>
            </a:r>
            <a:r>
              <a:rPr lang="en-US" dirty="0"/>
              <a:t>(virtual).</a:t>
            </a:r>
          </a:p>
          <a:p>
            <a:r>
              <a:rPr lang="ru-RU" dirty="0"/>
              <a:t>Элементы </a:t>
            </a:r>
            <a:r>
              <a:rPr lang="ru-RU" dirty="0" err="1"/>
              <a:t>interface</a:t>
            </a:r>
            <a:r>
              <a:rPr lang="ru-RU" dirty="0"/>
              <a:t> не должны быть статическими.</a:t>
            </a:r>
          </a:p>
          <a:p>
            <a:r>
              <a:rPr lang="ru-RU" dirty="0"/>
              <a:t>Классы и структуры могут реализовывать множественные интерфейсы.</a:t>
            </a:r>
          </a:p>
          <a:p>
            <a:r>
              <a:rPr lang="ru-RU" dirty="0"/>
              <a:t>Интерфейс может расширять другой интерфейс.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0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431800"/>
            <a:ext cx="10276129" cy="1168400"/>
          </a:xfrm>
        </p:spPr>
        <p:txBody>
          <a:bodyPr/>
          <a:lstStyle/>
          <a:p>
            <a:r>
              <a:rPr lang="ru-RU" dirty="0"/>
              <a:t>Множественное наследование в C#: интерфейсы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Класс может наследовать свойства единственного базового класса, но реализовывать множественные интерфейсы.</a:t>
            </a:r>
          </a:p>
          <a:p>
            <a:r>
              <a:rPr lang="ru-RU" dirty="0"/>
              <a:t>Структура не может наследовать свойства типа, но может реализовывать множественные интерфейсы.</a:t>
            </a:r>
          </a:p>
          <a:p>
            <a:r>
              <a:rPr lang="ru-RU" dirty="0"/>
              <a:t>Любой элемент интерфейса (метод, свойство, индексатор) должен быть реализован в базовом классе или унаследован от него.</a:t>
            </a:r>
          </a:p>
          <a:p>
            <a:r>
              <a:rPr lang="ru-RU" dirty="0"/>
              <a:t>Реализованные методы интерфейса могут описываться как виртуальные (</a:t>
            </a:r>
            <a:r>
              <a:rPr lang="ru-RU" dirty="0" err="1"/>
              <a:t>virtual</a:t>
            </a:r>
            <a:r>
              <a:rPr lang="ru-RU" dirty="0"/>
              <a:t>) или абстрактные (</a:t>
            </a:r>
            <a:r>
              <a:rPr lang="ru-RU" dirty="0" err="1"/>
              <a:t>abstract</a:t>
            </a:r>
            <a:r>
              <a:rPr lang="ru-RU" dirty="0"/>
              <a:t>), т.е. интерфейс может быть реализован посредством абстрактного класса, но не как </a:t>
            </a:r>
            <a:r>
              <a:rPr lang="ru-RU" dirty="0" err="1"/>
              <a:t>override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6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Интерфейс и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731513" cy="426720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Year {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Year =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.Year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(car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).Year;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38428" y="1803400"/>
            <a:ext cx="56350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c1 =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c2 =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c3 =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(2005);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((c2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((c3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(c2));</a:t>
            </a:r>
          </a:p>
          <a:p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2411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Интерфейс и два класса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731513" cy="426720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Year {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Year =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.Year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(car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).Year;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82444" y="332656"/>
            <a:ext cx="560755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 {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Cup(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Weight = w;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cup)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.Weight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(cup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).Weight;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c1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c2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c3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(2005);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((c2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((c3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(c2));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c5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c6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((c6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(c5));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Console.WriteLine</a:t>
            </a:r>
            <a:r>
              <a:rPr lang="en-US" sz="13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</a:t>
            </a:r>
            <a:r>
              <a:rPr lang="ru-RU" sz="13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6</a:t>
            </a:r>
            <a:r>
              <a:rPr lang="en-US" sz="13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as </a:t>
            </a:r>
            <a:r>
              <a:rPr lang="en-US" sz="1300" dirty="0" err="1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FF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  <a:endParaRPr lang="ru-RU" sz="1300" dirty="0">
              <a:solidFill>
                <a:srgbClr val="FF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300" dirty="0">
              <a:solidFill>
                <a:srgbClr val="00B05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454452" y="6309320"/>
            <a:ext cx="4968552" cy="271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200" i="1" dirty="0">
                <a:solidFill>
                  <a:srgbClr val="FF0000"/>
                </a:solidFill>
              </a:rPr>
              <a:t>Ошибок компиляции нет, но есть ошибка времени исполнения</a:t>
            </a:r>
            <a:endParaRPr lang="ru-RU" sz="1200" i="1" u="dashLongHeavy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1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Корректная проверка</a:t>
            </a:r>
            <a:r>
              <a:rPr lang="en-US" dirty="0"/>
              <a:t>-1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731513" cy="457792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Year {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Year =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(car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.Year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(car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).Year;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/*return false;*/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82444" y="332656"/>
            <a:ext cx="5806381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 {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Cup(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Weight = w;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cup)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(cup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.Weight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(cup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).Weight;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</a:t>
            </a:r>
            <a:r>
              <a:rPr lang="en-US" sz="13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/*return false;*/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c1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c2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c3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(2005);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((c2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((c3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(c2));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c5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c6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((c6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(c5));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Console.WriteLine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</a:t>
            </a:r>
            <a:r>
              <a:rPr lang="ru-RU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6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as </a:t>
            </a:r>
            <a:r>
              <a:rPr lang="en-US" sz="1300" dirty="0" err="1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  <a:endParaRPr lang="ru-RU" sz="1300" dirty="0">
              <a:solidFill>
                <a:srgbClr val="00B05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300" dirty="0">
              <a:solidFill>
                <a:srgbClr val="00B05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45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Корректная проверка</a:t>
            </a:r>
            <a:r>
              <a:rPr lang="en-US" dirty="0"/>
              <a:t>-2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4731513" cy="457792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Year {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Year =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car)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(car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tmp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null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.Year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tmp.Year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/*return false;*/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82444" y="332656"/>
            <a:ext cx="5302325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Weight {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Cup(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w)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Weight = w;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cup)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tmp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(cup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tmp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null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.Weight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tmp.Weight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</a:t>
            </a:r>
            <a:r>
              <a:rPr lang="en-US" sz="13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/*return false;*/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c1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c2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c3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Car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(2005);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((c2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((c3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(c2));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c5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(200);</a:t>
            </a:r>
          </a:p>
          <a:p>
            <a:r>
              <a:rPr lang="ru-RU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c6 =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Cup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(200);</a:t>
            </a:r>
          </a:p>
          <a:p>
            <a:r>
              <a:rPr lang="ru-RU" sz="13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((c6 </a:t>
            </a:r>
            <a:r>
              <a:rPr lang="en-US" sz="13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as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(c5));</a:t>
            </a:r>
          </a:p>
          <a:p>
            <a:endParaRPr lang="ru-RU" sz="1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300" dirty="0" err="1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Console.WriteLine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((c</a:t>
            </a:r>
            <a:r>
              <a:rPr lang="ru-RU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6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as </a:t>
            </a:r>
            <a:r>
              <a:rPr lang="en-US" sz="1300" dirty="0" err="1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IEquatable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).</a:t>
            </a:r>
            <a:r>
              <a:rPr lang="en-US" sz="1300" dirty="0" err="1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IsEqualTo</a:t>
            </a:r>
            <a:r>
              <a:rPr lang="en-US" sz="1300" dirty="0">
                <a:solidFill>
                  <a:srgbClr val="00B05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(c1));</a:t>
            </a:r>
            <a:endParaRPr lang="ru-RU" sz="1300" dirty="0">
              <a:solidFill>
                <a:srgbClr val="00B05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300" dirty="0">
              <a:solidFill>
                <a:srgbClr val="00B05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10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50 /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7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50 /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Возникло исключение: 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ex.Message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788" y="2060848"/>
            <a:ext cx="20859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9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 (класс </a:t>
            </a:r>
            <a:r>
              <a:rPr lang="ru-RU" dirty="0" err="1"/>
              <a:t>System.Exception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Свойства:</a:t>
            </a:r>
          </a:p>
          <a:p>
            <a:pPr lvl="1"/>
            <a:r>
              <a:rPr lang="ru-RU" dirty="0" err="1"/>
              <a:t>e.Message</a:t>
            </a:r>
            <a:r>
              <a:rPr lang="ru-RU" dirty="0"/>
              <a:t> сообщение об ошибке в виде строки, установка нового </a:t>
            </a:r>
            <a:r>
              <a:rPr lang="ru-RU" dirty="0" err="1"/>
              <a:t>Exception</a:t>
            </a:r>
            <a:r>
              <a:rPr lang="ru-RU" dirty="0"/>
              <a:t>(</a:t>
            </a:r>
            <a:r>
              <a:rPr lang="ru-RU" dirty="0" err="1"/>
              <a:t>msg</a:t>
            </a:r>
            <a:r>
              <a:rPr lang="ru-RU" dirty="0"/>
              <a:t>);</a:t>
            </a:r>
          </a:p>
          <a:p>
            <a:pPr lvl="1"/>
            <a:r>
              <a:rPr lang="ru-RU" dirty="0" err="1"/>
              <a:t>e.StackTrace</a:t>
            </a:r>
            <a:r>
              <a:rPr lang="ru-RU" dirty="0"/>
              <a:t> просмотр стека вызова методов как строки;</a:t>
            </a:r>
          </a:p>
          <a:p>
            <a:pPr lvl="1"/>
            <a:r>
              <a:rPr lang="ru-RU" dirty="0" err="1"/>
              <a:t>e.Source</a:t>
            </a:r>
            <a:r>
              <a:rPr lang="ru-RU" dirty="0"/>
              <a:t> приложение или объект, которые вызвали исключительную ситуацию;</a:t>
            </a:r>
          </a:p>
          <a:p>
            <a:pPr lvl="1"/>
            <a:r>
              <a:rPr lang="ru-RU" dirty="0" err="1"/>
              <a:t>e.TargetSite</a:t>
            </a:r>
            <a:r>
              <a:rPr lang="ru-RU" dirty="0"/>
              <a:t> метод объекта, который вызвал исключительную ситуацию;</a:t>
            </a:r>
          </a:p>
          <a:p>
            <a:pPr lvl="1"/>
            <a:r>
              <a:rPr lang="ru-RU" dirty="0"/>
              <a:t>...</a:t>
            </a:r>
          </a:p>
          <a:p>
            <a:r>
              <a:rPr lang="ru-RU" dirty="0"/>
              <a:t>Методы:</a:t>
            </a:r>
          </a:p>
          <a:p>
            <a:pPr lvl="1"/>
            <a:r>
              <a:rPr lang="ru-RU" dirty="0" err="1"/>
              <a:t>e.ToString</a:t>
            </a:r>
            <a:r>
              <a:rPr lang="ru-RU" dirty="0"/>
              <a:t>() возвращает имя исключительной ситуации;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9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50 /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DivideByZeroException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Возникло исключение: 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ex.Message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76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9751060" cy="457792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)((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"some string"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50 /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DivideByZeroException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Возникло исключение: 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ex.Message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72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9751060" cy="457792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50 / 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)((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"some string"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DivideByZeroException</a:t>
            </a:r>
            <a:r>
              <a:rPr lang="ru-RU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Возникло исключение: 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ex.Message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44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9751060" cy="457792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[20];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IndexOutOfRangeException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[50] = 10;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)((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"some string"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InvalidCastException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 = 50 / y;      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DivideByZeroException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DivideByZeroException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Возникло исключение 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DivideByZeroException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IndexOutOfRangeException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Возникло исключение 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IndexOutOfRangeException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Прочее исключение: 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ex.Message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56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Исключения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3291353" cy="42672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finally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65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302324" y="1803400"/>
            <a:ext cx="4824536" cy="426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catch</a:t>
            </a: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ex)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finally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88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Активация исключений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Посредством недопустимой операции (неявно):</a:t>
            </a:r>
          </a:p>
          <a:p>
            <a:pPr lvl="1"/>
            <a:r>
              <a:rPr lang="ru-RU" dirty="0"/>
              <a:t>деление на нуль;</a:t>
            </a:r>
          </a:p>
          <a:p>
            <a:pPr lvl="1"/>
            <a:r>
              <a:rPr lang="ru-RU" dirty="0"/>
              <a:t>выход за границы массива;</a:t>
            </a:r>
          </a:p>
          <a:p>
            <a:pPr lvl="1"/>
            <a:r>
              <a:rPr lang="ru-RU" dirty="0"/>
              <a:t>обращение к пустому (</a:t>
            </a:r>
            <a:r>
              <a:rPr lang="en-US" dirty="0"/>
              <a:t>null) </a:t>
            </a:r>
            <a:r>
              <a:rPr lang="ru-RU" dirty="0"/>
              <a:t>указателю;</a:t>
            </a:r>
          </a:p>
          <a:p>
            <a:pPr lvl="1"/>
            <a:r>
              <a:rPr lang="ru-RU" dirty="0"/>
              <a:t>...</a:t>
            </a:r>
          </a:p>
          <a:p>
            <a:r>
              <a:rPr lang="ru-RU" dirty="0"/>
              <a:t>2. Посредством оператора </a:t>
            </a:r>
            <a:r>
              <a:rPr lang="en-US" dirty="0"/>
              <a:t>throw (</a:t>
            </a:r>
            <a:r>
              <a:rPr lang="ru-RU" dirty="0"/>
              <a:t>явно):</a:t>
            </a:r>
          </a:p>
          <a:p>
            <a:pPr marL="301752" lvl="1" indent="0">
              <a:buNone/>
            </a:pPr>
            <a:r>
              <a:rPr lang="ru-RU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throw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FunnyException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(10);</a:t>
            </a:r>
            <a:endParaRPr lang="en-US" sz="2400" dirty="0"/>
          </a:p>
          <a:p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FunnyException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ApplicationException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errorCode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FunnyException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x) {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errorCode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x;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0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Универсальные</a:t>
            </a:r>
            <a:r>
              <a:rPr lang="en-US" dirty="0"/>
              <a:t> ш</a:t>
            </a:r>
            <a:r>
              <a:rPr lang="ru-RU" dirty="0" err="1"/>
              <a:t>абло</a:t>
            </a:r>
            <a:r>
              <a:rPr lang="en-US" dirty="0" err="1"/>
              <a:t>ны</a:t>
            </a:r>
            <a:r>
              <a:rPr lang="en-US" dirty="0"/>
              <a:t> (generic)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&lt;T&gt;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 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MyIntValue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MyIntValue.value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MyDoubleValue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MyDoubleValue.value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20.5;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MyStringValue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MyStringValue.value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"some string"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443" y="1838425"/>
            <a:ext cx="3238500" cy="11715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880" y="3368724"/>
            <a:ext cx="385762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1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Универсальные</a:t>
            </a:r>
            <a:r>
              <a:rPr lang="en-US" dirty="0"/>
              <a:t> ш</a:t>
            </a:r>
            <a:r>
              <a:rPr lang="ru-RU" dirty="0" err="1"/>
              <a:t>абло</a:t>
            </a:r>
            <a:r>
              <a:rPr lang="en-US" dirty="0" err="1"/>
              <a:t>ны</a:t>
            </a:r>
            <a:r>
              <a:rPr lang="en-US" dirty="0"/>
              <a:t> (generic)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&lt;T&gt;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where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T: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IComparable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fr-FR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fr-FR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 max(T a, T b)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a.CompareTo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(b) &gt;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b;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&gt;.max(4, 5);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Calc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&gt;.max(4.2, 3.4);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580" y="4653136"/>
            <a:ext cx="263842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Универсальные</a:t>
            </a:r>
            <a:r>
              <a:rPr lang="en-US" dirty="0"/>
              <a:t> ш</a:t>
            </a:r>
            <a:r>
              <a:rPr lang="ru-RU" dirty="0" err="1"/>
              <a:t>абло</a:t>
            </a:r>
            <a:r>
              <a:rPr lang="en-US" dirty="0" err="1"/>
              <a:t>ны</a:t>
            </a:r>
            <a:r>
              <a:rPr lang="en-US" dirty="0"/>
              <a:t> (generic)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9751060" cy="4505920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&lt;T&gt;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Add(T input) {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ExampleClass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Declare a list of type int.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list1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6A3A20"/>
              </a:buClr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list1.Add(1);           </a:t>
            </a:r>
            <a:r>
              <a:rPr lang="en-US" sz="23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list1.Add(107);</a:t>
            </a:r>
            <a:r>
              <a:rPr lang="en-US" sz="2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</a:t>
            </a:r>
            <a:r>
              <a:rPr lang="ru-RU" sz="2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2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list1.Add(-14);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6A3A20"/>
              </a:buClr>
              <a:buNone/>
            </a:pPr>
            <a:endParaRPr lang="en-US" sz="23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Declare a list of type string.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list2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list2.Add(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"mommy"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         list2.Add(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         list2.Add(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"daddy"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Declare a list of type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ExampleClass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ExampleClass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list3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GenericList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ExampleClass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list3.Add(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ExampleClass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07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Массив и список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{ 4, 5, 6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 { 1, 15, 43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myList.Add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(25);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//1 15 43 25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myList.Add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(10);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//1 15 43 25 10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myList.AddRange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//1 15 43 25 10 4 5 6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i-FI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myList.Sort();          </a:t>
            </a:r>
            <a:r>
              <a:rPr lang="fi-FI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//1 4 5 6 10 15 25 43</a:t>
            </a:r>
            <a:endParaRPr lang="fi-FI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97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События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Под </a:t>
            </a:r>
            <a:r>
              <a:rPr lang="ru-RU" b="1" i="1" dirty="0"/>
              <a:t>событием </a:t>
            </a:r>
            <a:r>
              <a:rPr lang="ru-RU" dirty="0"/>
              <a:t>понимается способ внедрения фрагмента в код с целью изменения поведения программы.</a:t>
            </a:r>
          </a:p>
          <a:p>
            <a:r>
              <a:rPr lang="ru-RU" dirty="0"/>
              <a:t>Как только происходит нечто, что интересует программиста или пользователя, активизируется событие и выполняется соответствующий фрагмент кода.</a:t>
            </a:r>
          </a:p>
          <a:p>
            <a:r>
              <a:rPr lang="ru-RU" dirty="0"/>
              <a:t>В целом, обработка события подобна вызову процедуры.</a:t>
            </a:r>
          </a:p>
          <a:p>
            <a:r>
              <a:rPr lang="ru-RU" dirty="0"/>
              <a:t>Любой интерфейс пользователя построен на основе обработки событий (</a:t>
            </a:r>
            <a:r>
              <a:rPr lang="en-US" dirty="0" err="1"/>
              <a:t>onClick,onMouseMove,onMouseOver</a:t>
            </a:r>
            <a:r>
              <a:rPr lang="en-US" dirty="0"/>
              <a:t> </a:t>
            </a:r>
            <a:r>
              <a:rPr lang="ru-RU" dirty="0"/>
              <a:t>и т.д.).</a:t>
            </a:r>
          </a:p>
          <a:p>
            <a:r>
              <a:rPr lang="ru-RU" dirty="0"/>
              <a:t>События, взаимодействующие с сетью, операционной системой, сторонними приложениями и т.д. могут также активизироваться по времени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48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Использование делегатов для обработки событий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 </a:t>
            </a:r>
            <a:r>
              <a:rPr lang="ru-RU" b="1" i="1" dirty="0"/>
              <a:t>делегатом </a:t>
            </a:r>
            <a:r>
              <a:rPr lang="ru-RU" dirty="0"/>
              <a:t>понимается метод-тип.</a:t>
            </a:r>
          </a:p>
          <a:p>
            <a:r>
              <a:rPr lang="ru-RU" dirty="0"/>
              <a:t>Обычное описание типа-делегата с ключевым словом </a:t>
            </a:r>
            <a:r>
              <a:rPr lang="en-US" b="1" dirty="0"/>
              <a:t>delegate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sender)</a:t>
            </a:r>
            <a:r>
              <a:rPr lang="en-US" dirty="0"/>
              <a:t>;</a:t>
            </a:r>
          </a:p>
          <a:p>
            <a:endParaRPr lang="ru-RU" dirty="0"/>
          </a:p>
          <a:p>
            <a:r>
              <a:rPr lang="ru-RU" dirty="0"/>
              <a:t>Описание переменной-делегата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greetings;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8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Использование делегатов для обработки событий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Присваивание метода переменной-делегату: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SayHello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sender)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"Hello from 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sender);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SayHello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/>
              <a:t>Вызов переменной-делегата: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"John"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активирует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SayHello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("John") </a:t>
            </a:r>
            <a:endParaRPr lang="ru-RU" dirty="0">
              <a:solidFill>
                <a:srgbClr val="008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// и печатает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"Hello from John"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Использование делегатов для обработки событий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Переменной-делегату может быть присвоен любой из назначенных методов 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SayGoodBye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sender)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"Good bye from 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sender);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SayGoodBye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"John"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активирует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SayGoodBye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("John")</a:t>
            </a:r>
            <a:endParaRPr lang="ru-RU" dirty="0">
              <a:solidFill>
                <a:srgbClr val="008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//печатает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"Good bye from John"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20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переменных-делегатов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Переменная-делегат может иметь пустое значение </a:t>
            </a:r>
            <a:r>
              <a:rPr lang="ru-RU" dirty="0" err="1"/>
              <a:t>null</a:t>
            </a:r>
            <a:r>
              <a:rPr lang="ru-RU" dirty="0"/>
              <a:t> (метод не назначен).</a:t>
            </a:r>
          </a:p>
          <a:p>
            <a:r>
              <a:rPr lang="ru-RU" dirty="0"/>
              <a:t>2. Пустая переменная-делегат не может быть вызвана (возникает исключительная ситуация).</a:t>
            </a:r>
          </a:p>
          <a:p>
            <a:r>
              <a:rPr lang="ru-RU" dirty="0"/>
              <a:t>3. Переменные-делегаты являются объектами первого рода (</a:t>
            </a:r>
            <a:r>
              <a:rPr lang="ru-RU" dirty="0" err="1"/>
              <a:t>first</a:t>
            </a:r>
            <a:r>
              <a:rPr lang="ru-RU" dirty="0"/>
              <a:t> </a:t>
            </a:r>
            <a:r>
              <a:rPr lang="ru-RU" dirty="0" err="1"/>
              <a:t>class</a:t>
            </a:r>
            <a:r>
              <a:rPr lang="ru-RU" dirty="0"/>
              <a:t> </a:t>
            </a:r>
            <a:r>
              <a:rPr lang="ru-RU" dirty="0" err="1"/>
              <a:t>object</a:t>
            </a:r>
            <a:r>
              <a:rPr lang="ru-RU" dirty="0"/>
              <a:t>): их можно хранить в структурах данных, передавать как параметры и т.д.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0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переменных-делегатов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Переменная-делегат хранит как сам метод, так и его приемник (</a:t>
            </a:r>
            <a:r>
              <a:rPr lang="ru-RU" dirty="0" err="1"/>
              <a:t>receiver</a:t>
            </a:r>
            <a:r>
              <a:rPr lang="ru-RU" dirty="0"/>
              <a:t>), при этом сама не имеет параметров</a:t>
            </a:r>
          </a:p>
          <a:p>
            <a:r>
              <a:rPr lang="ru-RU" dirty="0"/>
              <a:t>Метод </a:t>
            </a:r>
            <a:r>
              <a:rPr lang="ru-RU" b="1" dirty="0"/>
              <a:t>не </a:t>
            </a:r>
            <a:r>
              <a:rPr lang="ru-RU" dirty="0"/>
              <a:t>описывается как абстрактный, но может быть описан посредством </a:t>
            </a:r>
            <a:r>
              <a:rPr lang="ru-RU" dirty="0" err="1"/>
              <a:t>virtual</a:t>
            </a:r>
            <a:r>
              <a:rPr lang="ru-RU" dirty="0"/>
              <a:t>, </a:t>
            </a:r>
            <a:r>
              <a:rPr lang="ru-RU" dirty="0" err="1"/>
              <a:t>override</a:t>
            </a:r>
            <a:r>
              <a:rPr lang="ru-RU" dirty="0"/>
              <a:t> или </a:t>
            </a:r>
            <a:r>
              <a:rPr lang="ru-RU" dirty="0" err="1"/>
              <a:t>new</a:t>
            </a:r>
            <a:r>
              <a:rPr lang="ru-RU" dirty="0"/>
              <a:t>.</a:t>
            </a:r>
          </a:p>
          <a:p>
            <a:r>
              <a:rPr lang="ru-RU" dirty="0"/>
              <a:t>Описание метода должно соответствовать описанию типа делегата в следующих отношениях:</a:t>
            </a:r>
          </a:p>
          <a:p>
            <a:pPr lvl="1"/>
            <a:r>
              <a:rPr lang="ru-RU" dirty="0"/>
              <a:t>одинаковое количество параметров;</a:t>
            </a:r>
          </a:p>
          <a:p>
            <a:pPr lvl="1"/>
            <a:r>
              <a:rPr lang="ru-RU" dirty="0"/>
              <a:t>одинаковые типы параметров (включая тип возвращаемого значения);</a:t>
            </a:r>
          </a:p>
          <a:p>
            <a:pPr lvl="1"/>
            <a:r>
              <a:rPr lang="ru-RU" dirty="0"/>
              <a:t>одинаковые виды параметров (</a:t>
            </a:r>
            <a:r>
              <a:rPr lang="ru-RU" dirty="0" err="1"/>
              <a:t>ref</a:t>
            </a:r>
            <a:r>
              <a:rPr lang="ru-RU" dirty="0"/>
              <a:t>, </a:t>
            </a:r>
            <a:r>
              <a:rPr lang="ru-RU" dirty="0" err="1"/>
              <a:t>out</a:t>
            </a:r>
            <a:r>
              <a:rPr lang="ru-RU" dirty="0"/>
              <a:t>, </a:t>
            </a:r>
            <a:r>
              <a:rPr lang="ru-RU" dirty="0" err="1"/>
              <a:t>value</a:t>
            </a:r>
            <a:r>
              <a:rPr lang="ru-RU" dirty="0"/>
              <a:t>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75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Множественность значений делегатов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Переменная-делегат может содержать множественные значения в одно и то же время (используя операторы подписки и отписки):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SayHello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 +=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SayGoodbye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"John"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"Hello from John"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"Good bye from John"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 -=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Notifier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SayHello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greetings(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"John"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"Good bye from John«</a:t>
            </a:r>
            <a:endParaRPr lang="ru-RU" dirty="0">
              <a:solidFill>
                <a:srgbClr val="008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dirty="0"/>
              <a:t>Если множественный делегат является функцией, то возвращаются как значение, так и параметр последнего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6443" y="431800"/>
            <a:ext cx="9751060" cy="1168400"/>
          </a:xfrm>
        </p:spPr>
        <p:txBody>
          <a:bodyPr/>
          <a:lstStyle/>
          <a:p>
            <a:r>
              <a:rPr lang="ru-RU" dirty="0"/>
              <a:t>Делегаты и события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9836" y="1803400"/>
            <a:ext cx="6315689" cy="493796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ValueChangeDelegate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Value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_Value;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_Value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_Value &amp;&amp;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OnValueChange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null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OnValueChange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ValueChangeDelegate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OnValueChange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null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462103" y="404664"/>
            <a:ext cx="41674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Print()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"Changed!"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 =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cl =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cl.OnValueChange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+=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p.Print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cl.Value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cl.Value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cl.Value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20;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52187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Делегаты и события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9836" y="1803400"/>
            <a:ext cx="6315689" cy="493796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ValueChangeDelegate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Value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_Value;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_Value;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_Value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_Value &amp;&amp;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OnValueChange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null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OnValueChange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this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ValueChangeDelegate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OnValueChange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null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79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462564" y="404664"/>
            <a:ext cx="438342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Print(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"New value: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obj.Value.ToString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p =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Printer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endParaRPr lang="ru-RU" sz="15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cl = </a:t>
            </a:r>
            <a:r>
              <a:rPr lang="en-US" sz="15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MyClass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cl.OnValueChange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+=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p.Print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cl.Value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cl.Value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10;</a:t>
            </a:r>
          </a:p>
          <a:p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5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cl.Value</a:t>
            </a:r>
            <a:r>
              <a:rPr lang="en-US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20;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r>
              <a:rPr lang="ru-RU" sz="15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95546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использования делегатов</a:t>
            </a:r>
            <a:br>
              <a:rPr lang="ru-RU" dirty="0"/>
            </a:br>
            <a:r>
              <a:rPr lang="ru-RU" dirty="0"/>
              <a:t>(сортировка списка по </a:t>
            </a:r>
            <a:r>
              <a:rPr lang="ru-RU"/>
              <a:t>модулю значения)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10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5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12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-7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{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6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lst.Sort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delegate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x,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Math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.Abs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x.val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-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Math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.Abs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y.val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lst.ForEach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(x =&gt;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x.val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16" y="3140968"/>
            <a:ext cx="174876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4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420145" cy="42672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IEnumerator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Gets the current element in the collection.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FF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Current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Advances the enumerator to the next element of the collection.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Возврат: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true if the enumerator was successfully advanced to the next element; false if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the enumerator has passed the end of the collection.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MoveNext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Sets the enumerator to its initial position, which is before the first element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in the collection.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Reset();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14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492154" cy="42672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B91AF"/>
                </a:solidFill>
                <a:latin typeface="Consolas" panose="020B0609020204030204" pitchFamily="49" charset="0"/>
              </a:rPr>
              <a:t>IEnumerable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// Сводка: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    Returns an enumerator that iterates through a collection.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// Возврат: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    An </a:t>
            </a:r>
            <a:r>
              <a:rPr lang="en-US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System.Collections.IEnumerator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object that </a:t>
            </a:r>
            <a:endParaRPr lang="ru-RU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//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can be used to iterate through</a:t>
            </a:r>
            <a:r>
              <a:rPr lang="ru-RU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the collection.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IEnumerator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GetEnumerator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6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420145" cy="4267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[] numbers = { 0, 2, 4, 6, 8, 10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IEnumerator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numbers.GetEnumerator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получаем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IEnumerator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err="1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Consolas" panose="020B0609020204030204" pitchFamily="49" charset="0"/>
              </a:rPr>
              <a:t>ie.MoveNext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())               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пока не будет возвращено </a:t>
            </a:r>
            <a:r>
              <a:rPr lang="ru-RU" dirty="0" err="1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ru-RU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onsolas" panose="020B0609020204030204" pitchFamily="49" charset="0"/>
              </a:rPr>
              <a:t>item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ru-RU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ru-RU" dirty="0" err="1">
                <a:solidFill>
                  <a:srgbClr val="000000"/>
                </a:solidFill>
                <a:latin typeface="Consolas" panose="020B0609020204030204" pitchFamily="49" charset="0"/>
              </a:rPr>
              <a:t>ie.Current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;     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берем элемент на текущей позиции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(item);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err="1">
                <a:solidFill>
                  <a:srgbClr val="000000"/>
                </a:solidFill>
                <a:latin typeface="Consolas" panose="020B0609020204030204" pitchFamily="49" charset="0"/>
              </a:rPr>
              <a:t>ie.Reset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();                         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сбрасываем указатель в начало массива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foreach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item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numbers)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перебираем коллекцию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(item);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63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Week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IEnumerable</a:t>
            </a:r>
            <a:endParaRPr lang="en-US" sz="1100" dirty="0">
              <a:solidFill>
                <a:srgbClr val="2B91A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[] days = {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"Monday"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"Tuesday"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"Wednesday"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"Thursday"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"Friday"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"Saturday"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A31515"/>
                </a:solidFill>
                <a:latin typeface="Consolas" panose="020B0609020204030204" pitchFamily="49" charset="0"/>
              </a:rPr>
              <a:t>"Sunday"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IEnumerator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.GetEnumerator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days.GetEnumerator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Program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Main(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[]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args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Week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week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Week();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foreach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string 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day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week)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(day);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2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ICollection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Gets the number of elements contained in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System.Collections.ICollection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Copies the elements of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System.Collections.ICollection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to an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System.Array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,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starting at a particular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System.Array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index.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 Параметры: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array: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The one-dimensional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System.Array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that is the destination of the elements copied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from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System.Collections.ICollection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System.Array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must have zero-based indexing.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index: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   The zero-based index in array at which copying begins.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CopyTo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Array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61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//Provides methods for creating, manipulating,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//searching, and sorting arrays, thereby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//serving as the base class for all arrays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//in the common language runtime.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abstract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Array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ICloneable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IList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ICollection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IStructuralComparable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IStructuralEquatable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44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348137" cy="4267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//Delimits a section of a one-dimensional array.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2B91AF"/>
                </a:solidFill>
                <a:latin typeface="Consolas" panose="020B0609020204030204" pitchFamily="49" charset="0"/>
              </a:rPr>
              <a:t>ArraySegment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fr-FR" dirty="0">
                <a:solidFill>
                  <a:srgbClr val="2B91AF"/>
                </a:solidFill>
                <a:latin typeface="Consolas" panose="020B0609020204030204" pitchFamily="49" charset="0"/>
              </a:rPr>
              <a:t>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&gt; : IList&lt;T&gt;, ICollection&lt;T&gt;, IReadOnlyList&lt;T&gt;,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IReadOnlyCollection&lt;T&gt;, IEnumerable&lt;T&gt;, IEnumerable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(T[] array);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(T[] array,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offset,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Offset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Equals(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object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Equals(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obj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GetHashCode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operator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==(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a,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b);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operator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!=(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a,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ArraySegment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b);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61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10060106" cy="42672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Represents a strongly typed list of objects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that can be accessed by index.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Provides methods to search, sort, and manipulate lists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2B91AF"/>
                </a:solidFill>
                <a:latin typeface="Consolas" panose="020B0609020204030204" pitchFamily="49" charset="0"/>
              </a:rPr>
              <a:t>List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fr-FR" dirty="0">
                <a:solidFill>
                  <a:srgbClr val="2B91AF"/>
                </a:solidFill>
                <a:latin typeface="Consolas" panose="020B0609020204030204" pitchFamily="49" charset="0"/>
              </a:rPr>
              <a:t>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&gt; : IList&lt;T&gt;,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ICollection&lt;T&gt;,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IList,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ICollection,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IReadOnlyList&lt;T&gt;,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IReadOnlyCollection&lt;T&gt;,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IEnumerable&lt;T&gt;,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IEnumerable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13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348137" cy="4267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//Initializes a new instance of the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class that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//is empty and has the default initial capacity.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List();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List(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capacity);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//Initializes a new instance of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class that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//contains elements copied from the specified collection and has sufficient capacity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//to accommodate the number of elements copied.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List(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collection);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or sets the element at the specified index.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T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index]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6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10969942" cy="4267200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the number of elements contained in the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or sets the total number of elements the internal data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//structure can hold without resizing.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Capacity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//Adds an object to the end of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Add(T item);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//Adds the elements of the specified collection to the end of the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AddRange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collection);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7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10627104" cy="42672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//Removes all elements from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Clear();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//Determines whether an element is in the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Contains(T item);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//Converts the elements in the current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to another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//type, and returns a list containing the converted elements.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List&lt;TOutput&gt; ConvertAll&lt;</a:t>
            </a:r>
            <a:r>
              <a:rPr lang="fr-FR" dirty="0">
                <a:solidFill>
                  <a:srgbClr val="2B91AF"/>
                </a:solidFill>
                <a:latin typeface="Consolas" panose="020B0609020204030204" pitchFamily="49" charset="0"/>
              </a:rPr>
              <a:t>TOutput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&gt;(Converter&lt;T, TOutput&gt; converter);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//Copies the entire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to a compatible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one-dimensional array, starting at the specified index of the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target array.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CopyTo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(T[] array,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arrayIndex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CopyTo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index, T[] array,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arrayIndex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CopyTo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(T[] array);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3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//Determines whether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contains elements that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//match the conditions defined by the specified predicate.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Exists(Predicate&lt;T&gt; match);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//Searches for an element that matches the conditions defined by the specified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//predicate, and returns the first occurrence within the entire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T Find(Predicate&lt;T&gt; match);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//Retrieves all the elements that match the conditions defined by the specified predicate.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List&lt;T&gt;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FindAll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(Predicate&lt;T&gt; match);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//Searches for an element that matches the conditions defined by the specified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//predicate, and returns the zero-based index of the first occurrence within the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//entire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FindIndex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(Predicate&lt;T&gt; match);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7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//Performs the specified action on each element of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ForEach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(Action&lt;T&gt; action);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//Returns an enumerator that iterates through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Enumerator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GetEnumerator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//Creates a shallow copy of a range of elements in the source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List&lt;T&gt;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GetRange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//Searches for the specified object and returns the zero-based index of the first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//occurrence within the range of elements in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//that starts at the specified index and contains the specified number of elements.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IndexOf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 item,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count);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IndexOf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 item,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IndexOf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(T item);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6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//Inserts an element into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at the specified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//index.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Insert(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index, T item);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InsertRange(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index, IEnumerable&lt;T&gt; collection);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//Removes the first occurrence of a specific object from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Remove(T item);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RemoveAll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(Predicate&lt;T&gt; match);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RemoveAt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index);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//Sorts the elements in a range of elements in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//using the specified comparer.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Sort(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index, </a:t>
            </a:r>
            <a:r>
              <a:rPr lang="fr-FR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dirty="0">
                <a:solidFill>
                  <a:srgbClr val="000000"/>
                </a:solidFill>
                <a:latin typeface="Consolas" panose="020B0609020204030204" pitchFamily="49" charset="0"/>
              </a:rPr>
              <a:t> count, IComparer&lt;T&gt; comparer);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Sort();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Sort(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IComparer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&lt;T&gt; comparer);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//Copies the elements of the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System.Collections.Generic.List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to a new array.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T[]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ToArray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6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//Defines a key/value pair that can be set or retrieved.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: The type of the key.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//TValue: The type of the value.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KeyValuePair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TValue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//Initializes a new instance of the System.Collections.Generic.KeyValuePair`2 structure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//with the specified key and value.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KeyValuePair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key, TValue value);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the key in the key/value pair.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the value in the key/value pair.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TValue Value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//Returns a string representation of the System.Collections.Generic.KeyValuePair`2,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//using the string representations of the key and value.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override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ToString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05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780185" cy="4267200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//Represents a generic collection of key/value pairs.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: The type of keys in the dictionary.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//TValue: The type of values in the dictionary.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interface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IDictionary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TValue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&gt; :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ICollection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KeyValuePair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TValue&gt;&gt;,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KeyValuePair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TValue&gt;&gt;,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or sets the element with the specified key.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TValue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key]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an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System.Collections.Generic.ICollection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containing the keys of the System.Collections.Generic.IDictionary`2.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ICollection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&lt;TValue&gt; Values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//Adds an element with the provided key and value to the System.Collections.Generic.IDictionary`2.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Add(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key, TValue value);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//Determines whether the System.Collections.Generic.IDictionary`2 contains an element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ContainsKey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//Removes the element with the specified key from the System.Collections.Generic.IDictionary`2.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Remove(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//Gets the value associated with the specified key.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TryGetValue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key,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TValue value);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8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Классы и интерфейсы платформы</a:t>
            </a:r>
            <a:r>
              <a:rPr lang="en-US" dirty="0"/>
              <a:t> </a:t>
            </a:r>
            <a:r>
              <a:rPr lang="ru-RU" dirty="0"/>
              <a:t>.NET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2" y="1803400"/>
            <a:ext cx="10492153" cy="4267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2B91AF"/>
                </a:solidFill>
                <a:latin typeface="Consolas" panose="020B0609020204030204" pitchFamily="49" charset="0"/>
              </a:rPr>
              <a:t>Dictionary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2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 d1 = 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rgbClr val="2B91AF"/>
                </a:solidFill>
                <a:latin typeface="Consolas" panose="020B0609020204030204" pitchFamily="49" charset="0"/>
              </a:rPr>
              <a:t>Dictionary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2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d1.Add(5, 46);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d1.Add(10, 300);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value = d1[5];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2B91AF"/>
                </a:solidFill>
                <a:latin typeface="Consolas" panose="020B0609020204030204" pitchFamily="49" charset="0"/>
              </a:rPr>
              <a:t>Dictionary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 d2 = 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200" dirty="0">
                <a:solidFill>
                  <a:srgbClr val="2B91AF"/>
                </a:solidFill>
                <a:latin typeface="Consolas" panose="020B0609020204030204" pitchFamily="49" charset="0"/>
              </a:rPr>
              <a:t>Dictionary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d2.Add(</a:t>
            </a:r>
            <a:r>
              <a:rPr lang="en-US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Преподаватель"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"Иванов"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d2.Add(</a:t>
            </a:r>
            <a:r>
              <a:rPr lang="en-US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студент"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"Петров"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d2.Add(</a:t>
            </a:r>
            <a:r>
              <a:rPr lang="en-US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слушатель"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"Сидоров"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d2.Add(</a:t>
            </a:r>
            <a:r>
              <a:rPr lang="en-US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прохожий"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 err="1">
                <a:solidFill>
                  <a:srgbClr val="A31515"/>
                </a:solidFill>
                <a:latin typeface="Consolas" panose="020B0609020204030204" pitchFamily="49" charset="0"/>
              </a:rPr>
              <a:t>Пупкин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teacher = d2[</a:t>
            </a:r>
            <a:r>
              <a:rPr lang="en-US" sz="2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2200" dirty="0">
                <a:solidFill>
                  <a:srgbClr val="A31515"/>
                </a:solidFill>
                <a:latin typeface="Consolas" panose="020B0609020204030204" pitchFamily="49" charset="0"/>
              </a:rPr>
              <a:t>Преподаватель"</a:t>
            </a:r>
            <a:r>
              <a:rPr lang="ru-RU" sz="22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4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и модификаторы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User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Login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Password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User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u =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User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Login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ivan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ошибка, доступно только в конструкторе!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Password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"123"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1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и модификаторы (начиная с </a:t>
            </a:r>
            <a:r>
              <a:rPr lang="en-US" dirty="0"/>
              <a:t>C# 9.0)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User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Login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init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Password {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User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u =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User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Login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ivan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ru-RU" dirty="0">
                <a:solidFill>
                  <a:srgbClr val="008000"/>
                </a:solidFill>
                <a:latin typeface="Consolas" panose="020B0609020204030204" pitchFamily="49" charset="0"/>
              </a:rPr>
              <a:t>всё </a:t>
            </a:r>
            <a:r>
              <a:rPr lang="ru-RU" dirty="0" err="1">
                <a:solidFill>
                  <a:srgbClr val="008000"/>
                </a:solidFill>
                <a:latin typeface="Consolas" panose="020B0609020204030204" pitchFamily="49" charset="0"/>
              </a:rPr>
              <a:t>ок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Password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"123"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60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Неявно типизированные переменные. Ключевое слово </a:t>
            </a:r>
            <a:r>
              <a:rPr lang="en-US" dirty="0" err="1"/>
              <a:t>var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Позволяет объявлять локальную переменную без явного указания типа внутри метода или цикла, но НЕ на уровне класса.</a:t>
            </a:r>
          </a:p>
          <a:p>
            <a:r>
              <a:rPr lang="ru-RU" dirty="0"/>
              <a:t>Компилятор выводит тип из правой части объявления. </a:t>
            </a:r>
            <a:endParaRPr lang="en-US" dirty="0"/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var</a:t>
            </a:r>
            <a:r>
              <a:rPr lang="en-US" dirty="0">
                <a:solidFill>
                  <a:schemeClr val="accent4"/>
                </a:solidFill>
              </a:rPr>
              <a:t> countStudents2 = </a:t>
            </a:r>
            <a:r>
              <a:rPr lang="en-US" dirty="0" err="1">
                <a:solidFill>
                  <a:schemeClr val="accent4"/>
                </a:solidFill>
              </a:rPr>
              <a:t>context.Students.Count</a:t>
            </a:r>
            <a:r>
              <a:rPr lang="en-US" dirty="0">
                <a:solidFill>
                  <a:schemeClr val="accent4"/>
                </a:solidFill>
              </a:rPr>
              <a:t>() - </a:t>
            </a:r>
            <a:r>
              <a:rPr lang="en-US" u="sng" dirty="0">
                <a:solidFill>
                  <a:schemeClr val="accent4"/>
                </a:solidFill>
              </a:rPr>
              <a:t>countStudents2</a:t>
            </a:r>
            <a:r>
              <a:rPr lang="ru-RU" u="sng" dirty="0">
                <a:solidFill>
                  <a:schemeClr val="accent4"/>
                </a:solidFill>
              </a:rPr>
              <a:t> имеет тип </a:t>
            </a:r>
            <a:r>
              <a:rPr lang="en-US" u="sng" dirty="0" err="1">
                <a:solidFill>
                  <a:schemeClr val="accent4"/>
                </a:solidFill>
              </a:rPr>
              <a:t>int</a:t>
            </a:r>
            <a:endParaRPr lang="ru-RU" u="sng" dirty="0">
              <a:solidFill>
                <a:schemeClr val="accent4"/>
              </a:solidFill>
            </a:endParaRPr>
          </a:p>
          <a:p>
            <a:r>
              <a:rPr lang="ru-RU" dirty="0"/>
              <a:t>Инициализировать сразу несколько неявно типизированных переменных в одном и том же операторе нельзя.</a:t>
            </a:r>
            <a:endParaRPr lang="en-US" dirty="0"/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int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dirty="0" err="1">
                <a:solidFill>
                  <a:schemeClr val="accent4"/>
                </a:solidFill>
              </a:rPr>
              <a:t>i</a:t>
            </a:r>
            <a:r>
              <a:rPr lang="en-US" dirty="0">
                <a:solidFill>
                  <a:schemeClr val="accent4"/>
                </a:solidFill>
              </a:rPr>
              <a:t> = 0, a = 5; </a:t>
            </a:r>
            <a:r>
              <a:rPr lang="en-US" u="sng" dirty="0">
                <a:solidFill>
                  <a:schemeClr val="accent4"/>
                </a:solidFill>
              </a:rPr>
              <a:t>- </a:t>
            </a:r>
            <a:r>
              <a:rPr lang="ru-RU" u="sng" dirty="0">
                <a:solidFill>
                  <a:schemeClr val="accent4"/>
                </a:solidFill>
              </a:rPr>
              <a:t>можно, явная типизация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var</a:t>
            </a:r>
            <a:r>
              <a:rPr lang="en-US" dirty="0">
                <a:solidFill>
                  <a:schemeClr val="accent4"/>
                </a:solidFill>
              </a:rPr>
              <a:t> temp = 0, temp2 = 3;</a:t>
            </a:r>
            <a:r>
              <a:rPr lang="ru-RU" dirty="0">
                <a:solidFill>
                  <a:schemeClr val="accent4"/>
                </a:solidFill>
              </a:rPr>
              <a:t> </a:t>
            </a:r>
            <a:r>
              <a:rPr lang="ru-RU" u="sng" dirty="0">
                <a:solidFill>
                  <a:schemeClr val="accent4"/>
                </a:solidFill>
              </a:rPr>
              <a:t>- нельзя, неявная типизация</a:t>
            </a:r>
          </a:p>
          <a:p>
            <a:r>
              <a:rPr lang="ru-RU" dirty="0"/>
              <a:t>Допускается для упрощения чтения и работы с анонимными типами:</a:t>
            </a:r>
            <a:endParaRPr lang="en-US" dirty="0"/>
          </a:p>
          <a:p>
            <a:pPr lvl="1"/>
            <a:r>
              <a:rPr lang="en-US" u="sng" dirty="0" err="1">
                <a:solidFill>
                  <a:schemeClr val="accent4"/>
                </a:solidFill>
              </a:rPr>
              <a:t>IQueryable</a:t>
            </a:r>
            <a:r>
              <a:rPr lang="en-US" u="sng" dirty="0">
                <a:solidFill>
                  <a:schemeClr val="accent4"/>
                </a:solidFill>
              </a:rPr>
              <a:t>&lt;</a:t>
            </a:r>
            <a:r>
              <a:rPr lang="en-US" u="sng" dirty="0" err="1">
                <a:solidFill>
                  <a:schemeClr val="accent4"/>
                </a:solidFill>
              </a:rPr>
              <a:t>IGrouping</a:t>
            </a:r>
            <a:r>
              <a:rPr lang="en-US" u="sng" dirty="0">
                <a:solidFill>
                  <a:schemeClr val="accent4"/>
                </a:solidFill>
              </a:rPr>
              <a:t>&lt;string, Student&gt;&gt; </a:t>
            </a:r>
            <a:r>
              <a:rPr lang="en-US" dirty="0">
                <a:solidFill>
                  <a:schemeClr val="accent4"/>
                </a:solidFill>
              </a:rPr>
              <a:t>result = </a:t>
            </a:r>
            <a:r>
              <a:rPr lang="en-US" dirty="0" err="1">
                <a:solidFill>
                  <a:schemeClr val="accent4"/>
                </a:solidFill>
              </a:rPr>
              <a:t>context.Students.GroupBy</a:t>
            </a:r>
            <a:r>
              <a:rPr lang="en-US" dirty="0">
                <a:solidFill>
                  <a:schemeClr val="accent4"/>
                </a:solidFill>
              </a:rPr>
              <a:t>(x =&gt; </a:t>
            </a:r>
            <a:r>
              <a:rPr lang="en-US" dirty="0" err="1">
                <a:solidFill>
                  <a:schemeClr val="accent4"/>
                </a:solidFill>
              </a:rPr>
              <a:t>x.LastName</a:t>
            </a:r>
            <a:r>
              <a:rPr lang="en-US" dirty="0">
                <a:solidFill>
                  <a:schemeClr val="accent4"/>
                </a:solidFill>
              </a:rPr>
              <a:t>);</a:t>
            </a:r>
          </a:p>
          <a:p>
            <a:pPr lvl="1"/>
            <a:r>
              <a:rPr lang="en-US" u="sng" dirty="0" err="1">
                <a:solidFill>
                  <a:schemeClr val="accent4"/>
                </a:solidFill>
              </a:rPr>
              <a:t>var</a:t>
            </a:r>
            <a:r>
              <a:rPr lang="en-US" dirty="0">
                <a:solidFill>
                  <a:schemeClr val="accent4"/>
                </a:solidFill>
              </a:rPr>
              <a:t> result = </a:t>
            </a:r>
            <a:r>
              <a:rPr lang="en-US" dirty="0" err="1">
                <a:solidFill>
                  <a:schemeClr val="accent4"/>
                </a:solidFill>
              </a:rPr>
              <a:t>context.Students.GroupBy</a:t>
            </a:r>
            <a:r>
              <a:rPr lang="en-US" dirty="0">
                <a:solidFill>
                  <a:schemeClr val="accent4"/>
                </a:solidFill>
              </a:rPr>
              <a:t>(x =&gt; </a:t>
            </a:r>
            <a:r>
              <a:rPr lang="en-US" dirty="0" err="1">
                <a:solidFill>
                  <a:schemeClr val="accent4"/>
                </a:solidFill>
              </a:rPr>
              <a:t>x.LastName</a:t>
            </a:r>
            <a:r>
              <a:rPr lang="en-US" dirty="0">
                <a:solidFill>
                  <a:schemeClr val="accent4"/>
                </a:solidFill>
              </a:rPr>
              <a:t>);</a:t>
            </a:r>
            <a:endParaRPr lang="ru-RU" dirty="0">
              <a:solidFill>
                <a:schemeClr val="accent4"/>
              </a:solidFill>
            </a:endParaRPr>
          </a:p>
          <a:p>
            <a:r>
              <a:rPr lang="ru-RU" i="1" dirty="0">
                <a:solidFill>
                  <a:schemeClr val="accent3"/>
                </a:solidFill>
              </a:rPr>
              <a:t>Однако рекомендуется подход к разработке, при котором точно известно, какого типа данные содержатся в переменных.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85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Анонимные типы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Создаются с помощью оператора </a:t>
            </a:r>
            <a:r>
              <a:rPr lang="ru-RU" b="1" dirty="0" err="1"/>
              <a:t>new</a:t>
            </a:r>
            <a:r>
              <a:rPr lang="ru-RU" dirty="0"/>
              <a:t>, инициализатора объекта и ключевого слова </a:t>
            </a:r>
            <a:r>
              <a:rPr lang="ru-RU" b="1" dirty="0" err="1"/>
              <a:t>var</a:t>
            </a:r>
            <a:r>
              <a:rPr lang="ru-RU" dirty="0"/>
              <a:t>.</a:t>
            </a:r>
          </a:p>
          <a:p>
            <a:r>
              <a:rPr lang="ru-RU" dirty="0"/>
              <a:t>Имя типа создается компилятором и недоступно на уровне исходного кода.</a:t>
            </a:r>
          </a:p>
          <a:p>
            <a:r>
              <a:rPr lang="ru-RU" dirty="0"/>
              <a:t>Свойства доступны только для чтения.</a:t>
            </a:r>
          </a:p>
          <a:p>
            <a:r>
              <a:rPr lang="ru-RU" dirty="0"/>
              <a:t>Другие члены класса, например методы, недопустимы. </a:t>
            </a:r>
          </a:p>
          <a:p>
            <a:r>
              <a:rPr lang="ru-RU" dirty="0"/>
              <a:t>Пример использования – инициализация анонимного типа со свойствами из другого типа.</a:t>
            </a:r>
          </a:p>
          <a:p>
            <a:pPr lvl="1"/>
            <a:r>
              <a:rPr lang="ru-RU" sz="2400" dirty="0"/>
              <a:t>Если имена свойств в анонимном типе не указаны, компилятор присваивает им имена свойств, используемых для их инициализации.</a:t>
            </a:r>
          </a:p>
          <a:p>
            <a:r>
              <a:rPr lang="ru-RU" dirty="0"/>
              <a:t>Нельзя использовать созданный объект вне метода, в котором он был объявлен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8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Анонимные типы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876" y="1803400"/>
            <a:ext cx="8763000" cy="11334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226" y="3003091"/>
            <a:ext cx="4905375" cy="1885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884" y="4955257"/>
            <a:ext cx="89439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2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Анонимные типы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660783"/>
            <a:ext cx="9524369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2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Методы</a:t>
            </a:r>
            <a:r>
              <a:rPr lang="en-US" dirty="0"/>
              <a:t> </a:t>
            </a:r>
            <a:r>
              <a:rPr lang="en-US" dirty="0" err="1"/>
              <a:t>расширения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46540" y="1600200"/>
            <a:ext cx="4599447" cy="42672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Program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[]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args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ru-RU" sz="1600" dirty="0">
                <a:solidFill>
                  <a:srgbClr val="A31515"/>
                </a:solidFill>
                <a:latin typeface="Consolas" panose="020B0609020204030204" pitchFamily="49" charset="0"/>
              </a:rPr>
              <a:t>Привет мир"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 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ru-RU" sz="1600" dirty="0">
                <a:solidFill>
                  <a:srgbClr val="A31515"/>
                </a:solidFill>
                <a:latin typeface="Consolas" panose="020B0609020204030204" pitchFamily="49" charset="0"/>
              </a:rPr>
              <a:t>и'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s.CharCount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(c);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Console.Read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839" y="1600200"/>
            <a:ext cx="6480720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StringExtension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CharCount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c)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counter = 0;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str.Length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++)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{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== c)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counter++;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counter;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9749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расширения. Лямбда-выражения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10627104" cy="4267200"/>
          </a:xfrm>
        </p:spPr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var</a:t>
            </a:r>
            <a:r>
              <a:rPr lang="en-US" sz="2000" dirty="0"/>
              <a:t> </a:t>
            </a:r>
            <a:r>
              <a:rPr lang="en-US" sz="2000" dirty="0" err="1"/>
              <a:t>studyForms</a:t>
            </a:r>
            <a:r>
              <a:rPr lang="en-US" sz="2000" dirty="0"/>
              <a:t> = </a:t>
            </a:r>
            <a:r>
              <a:rPr lang="en-US" sz="2000" dirty="0" err="1"/>
              <a:t>context.StudyForms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                                 </a:t>
            </a:r>
            <a:r>
              <a:rPr lang="ru-RU" sz="2000" dirty="0"/>
              <a:t>             </a:t>
            </a:r>
            <a:r>
              <a:rPr lang="en-US" sz="2000" dirty="0"/>
              <a:t> .Where(</a:t>
            </a:r>
            <a:r>
              <a:rPr lang="en-US" sz="2000" dirty="0">
                <a:solidFill>
                  <a:srgbClr val="FF0000"/>
                </a:solidFill>
              </a:rPr>
              <a:t>x =&gt;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x.StudyFormName.Contains</a:t>
            </a:r>
            <a:r>
              <a:rPr lang="en-US" sz="2000" dirty="0">
                <a:solidFill>
                  <a:srgbClr val="FF0000"/>
                </a:solidFill>
              </a:rPr>
              <a:t>("</a:t>
            </a:r>
            <a:r>
              <a:rPr lang="ru-RU" sz="2000" dirty="0" err="1">
                <a:solidFill>
                  <a:srgbClr val="FF0000"/>
                </a:solidFill>
              </a:rPr>
              <a:t>заоч</a:t>
            </a:r>
            <a:r>
              <a:rPr lang="ru-RU" sz="2000" dirty="0">
                <a:solidFill>
                  <a:srgbClr val="FF0000"/>
                </a:solidFill>
              </a:rPr>
              <a:t>")</a:t>
            </a:r>
            <a:r>
              <a:rPr lang="ru-RU" sz="2000" dirty="0"/>
              <a:t>);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Одиночные</a:t>
            </a:r>
          </a:p>
          <a:p>
            <a:pPr marL="603504" lvl="5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параметр =&gt; выражение</a:t>
            </a:r>
          </a:p>
          <a:p>
            <a:pPr marL="603504" lvl="5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(список параметров) =&gt; выражение</a:t>
            </a:r>
          </a:p>
          <a:p>
            <a:pPr marL="905256" lvl="5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strCheck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string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&gt;((s1, s2) =&gt; s1 == s2);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905256" lvl="5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result 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strCheck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строка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 1"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строка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 1"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905256" lvl="8" indent="-276225"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solidFill>
                  <a:srgbClr val="000000"/>
                </a:solidFill>
                <a:latin typeface="Consolas" panose="020B0609020204030204" pitchFamily="49" charset="0"/>
              </a:rPr>
              <a:t>(a, b, c) =&gt; ((a + b) &gt; c) &amp;&amp; ((a + c) &gt; b) &amp;&amp; ((b + c) &gt; a);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Блочные</a:t>
            </a:r>
          </a:p>
          <a:p>
            <a:pPr marL="905256" lvl="6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(параметр или список параметров) =&gt; </a:t>
            </a:r>
            <a:r>
              <a:rPr lang="en-US" sz="2000" dirty="0"/>
              <a:t>{</a:t>
            </a:r>
            <a:r>
              <a:rPr lang="ru-RU" sz="2000" dirty="0"/>
              <a:t> выражения </a:t>
            </a:r>
            <a:r>
              <a:rPr lang="en-US" sz="2000" dirty="0"/>
              <a:t>}</a:t>
            </a:r>
            <a:endParaRPr lang="ru-RU" sz="2000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51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расширения. Лямбда-выражения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780" y="1700808"/>
            <a:ext cx="9751060" cy="42672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List&lt;User&gt;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UserList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List&lt;User&gt;()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{ 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User() { Login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"u1"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Password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"123"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Age = 10 },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User() { Login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"u2"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Password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"234"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Age = 15 },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User() { Login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"u3"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Password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"5x#"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Age = 25 },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new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User() { Login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zzz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Password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zzz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Age = 50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UsersInfo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UserList.Where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(x =&gt;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x.Login.Length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3)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.Select(x =&gt;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UserLogin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x.Login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UserAge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x.Age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})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OrderBy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(x=&gt;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x.UserLogin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ThenBy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(x=&gt;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x.UserAge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UsersInfo.First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694" y="4324350"/>
            <a:ext cx="5105400" cy="1847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487" y="2539008"/>
            <a:ext cx="418147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1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Пространство имён </a:t>
            </a:r>
            <a:r>
              <a:rPr lang="en-US" dirty="0" err="1"/>
              <a:t>System.Linq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72" y="1803400"/>
            <a:ext cx="11665295" cy="46736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2B91AF"/>
                </a:solidFill>
                <a:latin typeface="Consolas" panose="020B0609020204030204" pitchFamily="49" charset="0"/>
              </a:rPr>
              <a:t>Enumerable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All&lt;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predicate);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Contains&lt;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value);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Contains&lt;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value,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IEqualityComparer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comparer);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Count&lt;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predicate);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Distinct&lt;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IEqualityComparer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comparer);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First&lt;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predicate);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FirstOrDefault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predicate);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IOrderedEnumerable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OrderBy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TKey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TKey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keySelector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TResult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Select&lt;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TResult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TResult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selector);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Single&lt;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predicate);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Where&lt;</a:t>
            </a:r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IEnumerable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source, 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TSource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&gt; predicate);</a:t>
            </a:r>
            <a:endParaRPr lang="ru-RU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dirty="0">
                <a:solidFill>
                  <a:srgbClr val="000000"/>
                </a:solidFill>
                <a:latin typeface="Consolas" panose="020B0609020204030204" pitchFamily="49" charset="0"/>
              </a:rPr>
              <a:t>...</a:t>
            </a:r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07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LINQ</a:t>
            </a:r>
            <a:r>
              <a:rPr lang="en-US" dirty="0"/>
              <a:t>.</a:t>
            </a:r>
            <a:r>
              <a:rPr lang="ru-RU" dirty="0"/>
              <a:t> Синтаксис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108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399" dirty="0"/>
              <a:t>Синтаксис запросов на основе языка.</a:t>
            </a:r>
          </a:p>
          <a:p>
            <a:r>
              <a:rPr lang="ru-RU" sz="2399" dirty="0"/>
              <a:t>Методы расширения, которые определены для интерфейса I</a:t>
            </a:r>
            <a:r>
              <a:rPr lang="en-US" sz="2399" dirty="0"/>
              <a:t>E</a:t>
            </a:r>
            <a:r>
              <a:rPr lang="ru-RU" sz="2399" dirty="0" err="1"/>
              <a:t>numerable</a:t>
            </a:r>
            <a:r>
              <a:rPr lang="ru-RU" sz="2399" dirty="0"/>
              <a:t>.</a:t>
            </a:r>
            <a:endParaRPr lang="en-US" sz="2399" dirty="0"/>
          </a:p>
          <a:p>
            <a:pPr lvl="1"/>
            <a:r>
              <a:rPr lang="ru-RU" sz="2399" dirty="0">
                <a:solidFill>
                  <a:schemeClr val="accent6"/>
                </a:solidFill>
              </a:rPr>
              <a:t>Во многом оба подхода реализуют одну функциональность.</a:t>
            </a:r>
          </a:p>
          <a:p>
            <a:pPr lvl="1"/>
            <a:r>
              <a:rPr lang="ru-RU" sz="2399" dirty="0">
                <a:solidFill>
                  <a:schemeClr val="accent6"/>
                </a:solidFill>
              </a:rPr>
              <a:t>Могут использоваться совместно.</a:t>
            </a:r>
          </a:p>
        </p:txBody>
      </p:sp>
    </p:spTree>
    <p:extLst>
      <p:ext uri="{BB962C8B-B14F-4D97-AF65-F5344CB8AC3E}">
        <p14:creationId xmlns:p14="http://schemas.microsoft.com/office/powerpoint/2010/main" val="206287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109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60" y="332655"/>
            <a:ext cx="10827105" cy="61926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81905" y="2599037"/>
            <a:ext cx="10190499" cy="15973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5" name="Прямоугольник 4"/>
          <p:cNvSpPr/>
          <p:nvPr/>
        </p:nvSpPr>
        <p:spPr>
          <a:xfrm>
            <a:off x="4522695" y="2242996"/>
            <a:ext cx="7149709" cy="356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99" dirty="0"/>
              <a:t>Синтаксис запросов на основе языка</a:t>
            </a:r>
          </a:p>
        </p:txBody>
      </p:sp>
    </p:spTree>
    <p:extLst>
      <p:ext uri="{BB962C8B-B14F-4D97-AF65-F5344CB8AC3E}">
        <p14:creationId xmlns:p14="http://schemas.microsoft.com/office/powerpoint/2010/main" val="49674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876" y="366581"/>
            <a:ext cx="8492082" cy="64914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1905" y="2599037"/>
            <a:ext cx="10190499" cy="12509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7" name="Прямоугольник 6"/>
          <p:cNvSpPr/>
          <p:nvPr/>
        </p:nvSpPr>
        <p:spPr>
          <a:xfrm>
            <a:off x="4522695" y="2242996"/>
            <a:ext cx="7149709" cy="356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99" dirty="0"/>
              <a:t>Методы расширения</a:t>
            </a:r>
          </a:p>
        </p:txBody>
      </p:sp>
    </p:spTree>
    <p:extLst>
      <p:ext uri="{BB962C8B-B14F-4D97-AF65-F5344CB8AC3E}">
        <p14:creationId xmlns:p14="http://schemas.microsoft.com/office/powerpoint/2010/main" val="22193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77" y="440858"/>
            <a:ext cx="11131410" cy="61081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07789" y="2849229"/>
            <a:ext cx="10190499" cy="2309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7" name="Прямоугольник 6"/>
          <p:cNvSpPr/>
          <p:nvPr/>
        </p:nvSpPr>
        <p:spPr>
          <a:xfrm>
            <a:off x="4748579" y="2493186"/>
            <a:ext cx="7149709" cy="356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99" dirty="0"/>
              <a:t>Синтаксис запросов на основе языка</a:t>
            </a:r>
          </a:p>
        </p:txBody>
      </p:sp>
    </p:spTree>
    <p:extLst>
      <p:ext uri="{BB962C8B-B14F-4D97-AF65-F5344CB8AC3E}">
        <p14:creationId xmlns:p14="http://schemas.microsoft.com/office/powerpoint/2010/main" val="30524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91" y="106743"/>
            <a:ext cx="9170186" cy="64372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07789" y="2801116"/>
            <a:ext cx="10190499" cy="23575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7" name="Прямоугольник 6"/>
          <p:cNvSpPr/>
          <p:nvPr/>
        </p:nvSpPr>
        <p:spPr>
          <a:xfrm>
            <a:off x="4748579" y="2445075"/>
            <a:ext cx="7149709" cy="356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99" dirty="0"/>
              <a:t>Методы расширения</a:t>
            </a:r>
          </a:p>
        </p:txBody>
      </p:sp>
    </p:spTree>
    <p:extLst>
      <p:ext uri="{BB962C8B-B14F-4D97-AF65-F5344CB8AC3E}">
        <p14:creationId xmlns:p14="http://schemas.microsoft.com/office/powerpoint/2010/main" val="296323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10" y="404664"/>
            <a:ext cx="8494087" cy="52621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01265" y="4119434"/>
            <a:ext cx="5392078" cy="2256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99" dirty="0"/>
              <a:t>SELECT </a:t>
            </a:r>
          </a:p>
          <a:p>
            <a:r>
              <a:rPr lang="en-US" sz="1999" dirty="0"/>
              <a:t>    [GroupBy1].[A1] AS [C1]</a:t>
            </a:r>
          </a:p>
          <a:p>
            <a:r>
              <a:rPr lang="en-US" sz="1999" dirty="0"/>
              <a:t>    FROM ( SELECT </a:t>
            </a:r>
          </a:p>
          <a:p>
            <a:r>
              <a:rPr lang="en-US" sz="1999" dirty="0"/>
              <a:t>        COUNT(1) AS [A1]</a:t>
            </a:r>
          </a:p>
          <a:p>
            <a:r>
              <a:rPr lang="en-US" sz="1999" dirty="0"/>
              <a:t>        FROM [</a:t>
            </a:r>
            <a:r>
              <a:rPr lang="en-US" sz="1999" dirty="0" err="1"/>
              <a:t>dbo</a:t>
            </a:r>
            <a:r>
              <a:rPr lang="en-US" sz="1999" dirty="0"/>
              <a:t>].[Students] AS [Extent1]</a:t>
            </a:r>
          </a:p>
          <a:p>
            <a:r>
              <a:rPr lang="en-US" sz="1999" dirty="0"/>
              <a:t>    )  AS [GroupBy1]</a:t>
            </a:r>
            <a:endParaRPr lang="ru-RU" sz="1999" dirty="0"/>
          </a:p>
        </p:txBody>
      </p:sp>
    </p:spTree>
    <p:extLst>
      <p:ext uri="{BB962C8B-B14F-4D97-AF65-F5344CB8AC3E}">
        <p14:creationId xmlns:p14="http://schemas.microsoft.com/office/powerpoint/2010/main" val="277469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LINQ</a:t>
            </a:r>
            <a:r>
              <a:rPr lang="en-US" dirty="0"/>
              <a:t>.</a:t>
            </a:r>
            <a:r>
              <a:rPr lang="ru-RU" dirty="0"/>
              <a:t> Наследование классов и интерфейсов коллекций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199" dirty="0" err="1"/>
              <a:t>DbSet</a:t>
            </a:r>
            <a:r>
              <a:rPr lang="en-US" sz="3199" dirty="0"/>
              <a:t>&lt;</a:t>
            </a:r>
            <a:r>
              <a:rPr lang="en-US" sz="3199" dirty="0" err="1"/>
              <a:t>StudyForm</a:t>
            </a:r>
            <a:r>
              <a:rPr lang="en-US" sz="3199" dirty="0"/>
              <a:t>&gt; </a:t>
            </a:r>
            <a:r>
              <a:rPr lang="en-US" sz="3199" dirty="0" err="1"/>
              <a:t>StudyForms</a:t>
            </a:r>
            <a:r>
              <a:rPr lang="en-US" sz="3199" dirty="0"/>
              <a:t> { get; set; }</a:t>
            </a:r>
          </a:p>
          <a:p>
            <a:pPr lvl="1"/>
            <a:r>
              <a:rPr lang="en-US" sz="3199" dirty="0" err="1"/>
              <a:t>DbSet</a:t>
            </a:r>
            <a:r>
              <a:rPr lang="en-US" sz="3199" dirty="0"/>
              <a:t> –&gt; </a:t>
            </a:r>
            <a:r>
              <a:rPr lang="en-US" sz="3199" dirty="0" err="1"/>
              <a:t>IQueryable</a:t>
            </a:r>
            <a:r>
              <a:rPr lang="en-US" sz="3199" dirty="0"/>
              <a:t>, </a:t>
            </a:r>
            <a:r>
              <a:rPr lang="en-US" sz="3199" dirty="0" err="1"/>
              <a:t>IEnumerable</a:t>
            </a:r>
            <a:endParaRPr lang="en-US" sz="3199" dirty="0"/>
          </a:p>
          <a:p>
            <a:pPr lvl="1"/>
            <a:r>
              <a:rPr lang="en-US" sz="3199" dirty="0" err="1">
                <a:solidFill>
                  <a:srgbClr val="FF0000"/>
                </a:solidFill>
              </a:rPr>
              <a:t>IQueryable</a:t>
            </a:r>
            <a:r>
              <a:rPr lang="en-US" sz="3199" dirty="0">
                <a:solidFill>
                  <a:srgbClr val="FF0000"/>
                </a:solidFill>
              </a:rPr>
              <a:t> –&gt; </a:t>
            </a:r>
            <a:r>
              <a:rPr lang="en-US" sz="3199" dirty="0" err="1">
                <a:solidFill>
                  <a:srgbClr val="FF0000"/>
                </a:solidFill>
              </a:rPr>
              <a:t>IEnumerable</a:t>
            </a:r>
            <a:endParaRPr lang="ru-RU" sz="3199" dirty="0">
              <a:solidFill>
                <a:srgbClr val="FF0000"/>
              </a:solidFill>
            </a:endParaRPr>
          </a:p>
          <a:p>
            <a:r>
              <a:rPr lang="en-US" sz="3199" dirty="0" err="1"/>
              <a:t>ICollection</a:t>
            </a:r>
            <a:r>
              <a:rPr lang="en-US" sz="3199" dirty="0"/>
              <a:t>&lt;Group&gt; Groups { get; set; }</a:t>
            </a:r>
            <a:endParaRPr lang="ru-RU" sz="3199" dirty="0"/>
          </a:p>
          <a:p>
            <a:pPr lvl="1"/>
            <a:r>
              <a:rPr lang="en-US" sz="3199" dirty="0" err="1"/>
              <a:t>ICollection</a:t>
            </a:r>
            <a:r>
              <a:rPr lang="en-US" sz="3199" dirty="0"/>
              <a:t>–&gt; </a:t>
            </a:r>
            <a:r>
              <a:rPr lang="en-US" sz="3199" dirty="0" err="1"/>
              <a:t>IEnumerable</a:t>
            </a:r>
            <a:endParaRPr lang="en-US" sz="3199" dirty="0"/>
          </a:p>
          <a:p>
            <a:r>
              <a:rPr lang="ru-RU" sz="3199" dirty="0" err="1"/>
              <a:t>IEnumerable</a:t>
            </a:r>
            <a:r>
              <a:rPr lang="ru-RU" sz="3199" dirty="0"/>
              <a:t>&lt;T&gt; — это интерфейс, реализуемый всеми классами обобщенных коллекций C#</a:t>
            </a:r>
            <a:endParaRPr lang="en-US" sz="3199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39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39" y="889242"/>
            <a:ext cx="5659257" cy="47987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94197" y="491654"/>
            <a:ext cx="5364813" cy="25115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799" dirty="0"/>
              <a:t>SELECT </a:t>
            </a:r>
          </a:p>
          <a:p>
            <a:r>
              <a:rPr lang="en-US" sz="1799" dirty="0"/>
              <a:t>    [Extent1].[ID] AS [ID],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LastName</a:t>
            </a:r>
            <a:r>
              <a:rPr lang="en-US" sz="1799" dirty="0"/>
              <a:t>] AS [</a:t>
            </a:r>
            <a:r>
              <a:rPr lang="en-US" sz="1799" dirty="0" err="1"/>
              <a:t>LastName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FirstName</a:t>
            </a:r>
            <a:r>
              <a:rPr lang="en-US" sz="1799" dirty="0"/>
              <a:t>] AS [</a:t>
            </a:r>
            <a:r>
              <a:rPr lang="en-US" sz="1799" dirty="0" err="1"/>
              <a:t>FirstName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[Extent1].[Patronymic] AS [Patronymic],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BirthDate</a:t>
            </a:r>
            <a:r>
              <a:rPr lang="en-US" sz="1799" dirty="0"/>
              <a:t>] AS [</a:t>
            </a:r>
            <a:r>
              <a:rPr lang="en-US" sz="1799" dirty="0" err="1"/>
              <a:t>BirthDate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GroupID</a:t>
            </a:r>
            <a:r>
              <a:rPr lang="en-US" sz="1799" dirty="0"/>
              <a:t>] AS [</a:t>
            </a:r>
            <a:r>
              <a:rPr lang="en-US" sz="1799" dirty="0" err="1"/>
              <a:t>GroupID</a:t>
            </a:r>
            <a:r>
              <a:rPr lang="en-US" sz="1799" dirty="0"/>
              <a:t>]</a:t>
            </a:r>
          </a:p>
          <a:p>
            <a:r>
              <a:rPr lang="en-US" sz="1799" dirty="0"/>
              <a:t>    FROM [</a:t>
            </a:r>
            <a:r>
              <a:rPr lang="en-US" sz="1799" dirty="0" err="1"/>
              <a:t>dbo</a:t>
            </a:r>
            <a:r>
              <a:rPr lang="en-US" sz="1799" dirty="0"/>
              <a:t>].[Students] AS [Extent1]</a:t>
            </a:r>
            <a:endParaRPr lang="ru-RU" sz="1799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94196" y="3472125"/>
            <a:ext cx="5364814" cy="29804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799" dirty="0"/>
              <a:t>SELECT </a:t>
            </a:r>
          </a:p>
          <a:p>
            <a:r>
              <a:rPr lang="en-US" sz="1799" dirty="0"/>
              <a:t>    [Extent1].[ID] AS [ID],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LastName</a:t>
            </a:r>
            <a:r>
              <a:rPr lang="en-US" sz="1799" dirty="0"/>
              <a:t>] AS [</a:t>
            </a:r>
            <a:r>
              <a:rPr lang="en-US" sz="1799" dirty="0" err="1"/>
              <a:t>LastName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FirstName</a:t>
            </a:r>
            <a:r>
              <a:rPr lang="en-US" sz="1799" dirty="0"/>
              <a:t>] AS [</a:t>
            </a:r>
            <a:r>
              <a:rPr lang="en-US" sz="1799" dirty="0" err="1"/>
              <a:t>FirstName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[Extent1].[Patronymic] AS [Patronymic],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BirthDate</a:t>
            </a:r>
            <a:r>
              <a:rPr lang="en-US" sz="1799" dirty="0"/>
              <a:t>] AS [</a:t>
            </a:r>
            <a:r>
              <a:rPr lang="en-US" sz="1799" dirty="0" err="1"/>
              <a:t>BirthDate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GroupID</a:t>
            </a:r>
            <a:r>
              <a:rPr lang="en-US" sz="1799" dirty="0"/>
              <a:t>] AS [</a:t>
            </a:r>
            <a:r>
              <a:rPr lang="en-US" sz="1799" dirty="0" err="1"/>
              <a:t>GroupID</a:t>
            </a:r>
            <a:r>
              <a:rPr lang="en-US" sz="1799" dirty="0"/>
              <a:t>]</a:t>
            </a:r>
          </a:p>
          <a:p>
            <a:r>
              <a:rPr lang="en-US" sz="1799" dirty="0"/>
              <a:t>    FROM [</a:t>
            </a:r>
            <a:r>
              <a:rPr lang="en-US" sz="1799" dirty="0" err="1"/>
              <a:t>dbo</a:t>
            </a:r>
            <a:r>
              <a:rPr lang="en-US" sz="1799" dirty="0"/>
              <a:t>].[Students] AS [Extent1]</a:t>
            </a:r>
          </a:p>
          <a:p>
            <a:r>
              <a:rPr lang="en-US" sz="1799" dirty="0"/>
              <a:t>    </a:t>
            </a:r>
            <a:r>
              <a:rPr lang="en-US" sz="1799" dirty="0">
                <a:solidFill>
                  <a:srgbClr val="C00000"/>
                </a:solidFill>
              </a:rPr>
              <a:t>WHERE (DATEPART (year, [Extent1].[</a:t>
            </a:r>
            <a:r>
              <a:rPr lang="en-US" sz="1799" dirty="0" err="1">
                <a:solidFill>
                  <a:srgbClr val="C00000"/>
                </a:solidFill>
              </a:rPr>
              <a:t>BirthDate</a:t>
            </a:r>
            <a:r>
              <a:rPr lang="en-US" sz="1799" dirty="0">
                <a:solidFill>
                  <a:srgbClr val="C00000"/>
                </a:solidFill>
              </a:rPr>
              <a:t>])) &gt; 1995</a:t>
            </a:r>
            <a:endParaRPr lang="ru-RU" sz="1799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4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394197" y="241463"/>
            <a:ext cx="5364813" cy="31370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799" dirty="0"/>
              <a:t>SELECT </a:t>
            </a:r>
          </a:p>
          <a:p>
            <a:r>
              <a:rPr lang="en-US" sz="1799" dirty="0"/>
              <a:t>    [Extent1].[ID] AS [ID],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LastName</a:t>
            </a:r>
            <a:r>
              <a:rPr lang="en-US" sz="1799" dirty="0"/>
              <a:t>] AS [</a:t>
            </a:r>
            <a:r>
              <a:rPr lang="en-US" sz="1799" dirty="0" err="1"/>
              <a:t>LastName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FirstName</a:t>
            </a:r>
            <a:r>
              <a:rPr lang="en-US" sz="1799" dirty="0"/>
              <a:t>] AS [</a:t>
            </a:r>
            <a:r>
              <a:rPr lang="en-US" sz="1799" dirty="0" err="1"/>
              <a:t>FirstName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[Extent1].[Patronymic] AS [Patronymic],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BirthDate</a:t>
            </a:r>
            <a:r>
              <a:rPr lang="en-US" sz="1799" dirty="0"/>
              <a:t>] AS [</a:t>
            </a:r>
            <a:r>
              <a:rPr lang="en-US" sz="1799" dirty="0" err="1"/>
              <a:t>BirthDate</a:t>
            </a:r>
            <a:r>
              <a:rPr lang="en-US" sz="1799" dirty="0"/>
              <a:t>],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GroupID</a:t>
            </a:r>
            <a:r>
              <a:rPr lang="en-US" sz="1799" dirty="0"/>
              <a:t>] AS [</a:t>
            </a:r>
            <a:r>
              <a:rPr lang="en-US" sz="1799" dirty="0" err="1"/>
              <a:t>GroupID</a:t>
            </a:r>
            <a:r>
              <a:rPr lang="en-US" sz="1799" dirty="0"/>
              <a:t>]</a:t>
            </a:r>
          </a:p>
          <a:p>
            <a:r>
              <a:rPr lang="en-US" sz="1799" dirty="0"/>
              <a:t>    FROM [</a:t>
            </a:r>
            <a:r>
              <a:rPr lang="en-US" sz="1799" dirty="0" err="1"/>
              <a:t>dbo</a:t>
            </a:r>
            <a:r>
              <a:rPr lang="en-US" sz="1799" dirty="0"/>
              <a:t>].[Students] AS [Extent1]</a:t>
            </a:r>
          </a:p>
          <a:p>
            <a:r>
              <a:rPr lang="en-US" sz="1799" dirty="0"/>
              <a:t>    WHERE</a:t>
            </a:r>
            <a:r>
              <a:rPr lang="en-US" sz="1799" dirty="0">
                <a:solidFill>
                  <a:srgbClr val="C00000"/>
                </a:solidFill>
              </a:rPr>
              <a:t> ((DATEPART (month, [Extent1].[</a:t>
            </a:r>
            <a:r>
              <a:rPr lang="en-US" sz="1799" dirty="0" err="1">
                <a:solidFill>
                  <a:srgbClr val="C00000"/>
                </a:solidFill>
              </a:rPr>
              <a:t>BirthDate</a:t>
            </a:r>
            <a:r>
              <a:rPr lang="en-US" sz="1799" dirty="0">
                <a:solidFill>
                  <a:srgbClr val="C00000"/>
                </a:solidFill>
              </a:rPr>
              <a:t>])) &gt; 6)</a:t>
            </a:r>
            <a:r>
              <a:rPr lang="en-US" sz="1799" dirty="0"/>
              <a:t> AND </a:t>
            </a:r>
            <a:r>
              <a:rPr lang="en-US" sz="1799" dirty="0">
                <a:solidFill>
                  <a:srgbClr val="7030A0"/>
                </a:solidFill>
              </a:rPr>
              <a:t>([Extent1].[</a:t>
            </a:r>
            <a:r>
              <a:rPr lang="en-US" sz="1799" dirty="0" err="1">
                <a:solidFill>
                  <a:srgbClr val="7030A0"/>
                </a:solidFill>
              </a:rPr>
              <a:t>LastName</a:t>
            </a:r>
            <a:r>
              <a:rPr lang="en-US" sz="1799" dirty="0">
                <a:solidFill>
                  <a:srgbClr val="7030A0"/>
                </a:solidFill>
              </a:rPr>
              <a:t>] LIKE '</a:t>
            </a:r>
            <a:r>
              <a:rPr lang="ru-RU" sz="1799" dirty="0">
                <a:solidFill>
                  <a:srgbClr val="7030A0"/>
                </a:solidFill>
              </a:rPr>
              <a:t>Т%')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94196" y="3472125"/>
            <a:ext cx="5364814" cy="30914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799" dirty="0"/>
              <a:t>SELECT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LastName</a:t>
            </a:r>
            <a:r>
              <a:rPr lang="en-US" sz="1799" dirty="0"/>
              <a:t>] AS [</a:t>
            </a:r>
            <a:r>
              <a:rPr lang="en-US" sz="1799" dirty="0" err="1"/>
              <a:t>LastName</a:t>
            </a:r>
            <a:r>
              <a:rPr lang="en-US" sz="1799" dirty="0"/>
              <a:t>]</a:t>
            </a:r>
          </a:p>
          <a:p>
            <a:r>
              <a:rPr lang="en-US" sz="1799" dirty="0"/>
              <a:t>    FROM  [</a:t>
            </a:r>
            <a:r>
              <a:rPr lang="en-US" sz="1799" dirty="0" err="1"/>
              <a:t>dbo</a:t>
            </a:r>
            <a:r>
              <a:rPr lang="en-US" sz="1799" dirty="0"/>
              <a:t>].[Students] AS [Extent1]</a:t>
            </a:r>
          </a:p>
          <a:p>
            <a:r>
              <a:rPr lang="en-US" sz="1799" dirty="0"/>
              <a:t>    INNER JOIN [</a:t>
            </a:r>
            <a:r>
              <a:rPr lang="en-US" sz="1799" dirty="0" err="1"/>
              <a:t>dbo</a:t>
            </a:r>
            <a:r>
              <a:rPr lang="en-US" sz="1799" dirty="0"/>
              <a:t>].[Groups] AS [Extent2] ON [Extent1].[</a:t>
            </a:r>
            <a:r>
              <a:rPr lang="en-US" sz="1799" dirty="0" err="1"/>
              <a:t>GroupID</a:t>
            </a:r>
            <a:r>
              <a:rPr lang="en-US" sz="1799" dirty="0"/>
              <a:t>] = [Extent2].[ID]</a:t>
            </a:r>
          </a:p>
          <a:p>
            <a:r>
              <a:rPr lang="en-US" sz="1799" dirty="0"/>
              <a:t>    WHERE </a:t>
            </a:r>
            <a:r>
              <a:rPr lang="en-US" sz="1799" dirty="0">
                <a:solidFill>
                  <a:srgbClr val="C00000"/>
                </a:solidFill>
              </a:rPr>
              <a:t>((DATEPART (month, [Extent1].[</a:t>
            </a:r>
            <a:r>
              <a:rPr lang="en-US" sz="1799" dirty="0" err="1">
                <a:solidFill>
                  <a:srgbClr val="C00000"/>
                </a:solidFill>
              </a:rPr>
              <a:t>BirthDate</a:t>
            </a:r>
            <a:r>
              <a:rPr lang="en-US" sz="1799" dirty="0">
                <a:solidFill>
                  <a:srgbClr val="C00000"/>
                </a:solidFill>
              </a:rPr>
              <a:t>])) &gt; 6) </a:t>
            </a:r>
            <a:r>
              <a:rPr lang="en-US" sz="1799" dirty="0"/>
              <a:t>AND </a:t>
            </a:r>
            <a:r>
              <a:rPr lang="en-US" sz="1799" dirty="0">
                <a:solidFill>
                  <a:srgbClr val="7030A0"/>
                </a:solidFill>
              </a:rPr>
              <a:t>('8И42' = [Extent2].[</a:t>
            </a:r>
            <a:r>
              <a:rPr lang="en-US" sz="1799" dirty="0" err="1">
                <a:solidFill>
                  <a:srgbClr val="7030A0"/>
                </a:solidFill>
              </a:rPr>
              <a:t>GroupName</a:t>
            </a:r>
            <a:r>
              <a:rPr lang="en-US" sz="1799" dirty="0">
                <a:solidFill>
                  <a:srgbClr val="7030A0"/>
                </a:solidFill>
              </a:rPr>
              <a:t>])</a:t>
            </a:r>
            <a:endParaRPr lang="ru-RU" sz="1799" dirty="0">
              <a:solidFill>
                <a:srgbClr val="7030A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70" y="990583"/>
            <a:ext cx="5618287" cy="38375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43413" y="2040918"/>
            <a:ext cx="4387977" cy="3367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8" name="Прямоугольник 7"/>
          <p:cNvSpPr/>
          <p:nvPr/>
        </p:nvSpPr>
        <p:spPr>
          <a:xfrm>
            <a:off x="1607000" y="2839607"/>
            <a:ext cx="4717657" cy="375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9" name="Прямоугольник 8"/>
          <p:cNvSpPr/>
          <p:nvPr/>
        </p:nvSpPr>
        <p:spPr>
          <a:xfrm>
            <a:off x="1607000" y="3954243"/>
            <a:ext cx="4717657" cy="375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</p:spTree>
    <p:extLst>
      <p:ext uri="{BB962C8B-B14F-4D97-AF65-F5344CB8AC3E}">
        <p14:creationId xmlns:p14="http://schemas.microsoft.com/office/powerpoint/2010/main" val="37968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61764" y="212593"/>
            <a:ext cx="6031518" cy="63510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99" dirty="0" err="1"/>
              <a:t>var</a:t>
            </a:r>
            <a:r>
              <a:rPr lang="en-US" sz="2199" dirty="0"/>
              <a:t> resultIQuery3 = </a:t>
            </a:r>
            <a:r>
              <a:rPr lang="en-US" sz="2199" dirty="0" err="1"/>
              <a:t>context.Students</a:t>
            </a:r>
            <a:endParaRPr lang="en-US" sz="2199" dirty="0"/>
          </a:p>
          <a:p>
            <a:r>
              <a:rPr lang="en-US" sz="2199" dirty="0"/>
              <a:t>       .Where(x =&gt; </a:t>
            </a:r>
            <a:r>
              <a:rPr lang="en-US" sz="2199" dirty="0" err="1"/>
              <a:t>x.BirthDate.Month</a:t>
            </a:r>
            <a:r>
              <a:rPr lang="en-US" sz="2199" dirty="0"/>
              <a:t> &gt; 6 </a:t>
            </a:r>
          </a:p>
          <a:p>
            <a:r>
              <a:rPr lang="ru-RU" sz="2199" dirty="0"/>
              <a:t>              </a:t>
            </a:r>
            <a:r>
              <a:rPr lang="en-US" sz="2199" dirty="0"/>
              <a:t>&amp;&amp; </a:t>
            </a:r>
            <a:r>
              <a:rPr lang="en-US" sz="2199" dirty="0" err="1"/>
              <a:t>x.Group.GroupName</a:t>
            </a:r>
            <a:r>
              <a:rPr lang="en-US" sz="2199" dirty="0"/>
              <a:t> == "8</a:t>
            </a:r>
            <a:r>
              <a:rPr lang="ru-RU" sz="2199" dirty="0"/>
              <a:t>И42")</a:t>
            </a:r>
          </a:p>
          <a:p>
            <a:r>
              <a:rPr lang="ru-RU" sz="2199" dirty="0"/>
              <a:t>       .</a:t>
            </a:r>
            <a:r>
              <a:rPr lang="en-US" sz="2199" dirty="0"/>
              <a:t>Select(x =&gt; </a:t>
            </a:r>
            <a:r>
              <a:rPr lang="en-US" sz="2199" dirty="0" err="1"/>
              <a:t>x.LastName</a:t>
            </a:r>
            <a:r>
              <a:rPr lang="en-US" sz="2199" dirty="0"/>
              <a:t>)</a:t>
            </a:r>
          </a:p>
          <a:p>
            <a:r>
              <a:rPr lang="ru-RU" sz="2199" dirty="0"/>
              <a:t>       </a:t>
            </a:r>
            <a:r>
              <a:rPr lang="en-US" sz="2199" dirty="0"/>
              <a:t>.</a:t>
            </a:r>
            <a:r>
              <a:rPr lang="en-US" sz="2199" dirty="0" err="1"/>
              <a:t>ToList</a:t>
            </a:r>
            <a:r>
              <a:rPr lang="en-US" sz="2199" dirty="0"/>
              <a:t>();</a:t>
            </a:r>
            <a:endParaRPr lang="ru-RU" sz="2199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50396" y="212594"/>
            <a:ext cx="6252945" cy="63510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799" dirty="0"/>
              <a:t>SELECT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LastName</a:t>
            </a:r>
            <a:r>
              <a:rPr lang="en-US" sz="1799" dirty="0"/>
              <a:t>] AS [</a:t>
            </a:r>
            <a:r>
              <a:rPr lang="en-US" sz="1799" dirty="0" err="1"/>
              <a:t>LastName</a:t>
            </a:r>
            <a:r>
              <a:rPr lang="en-US" sz="1799" dirty="0"/>
              <a:t>]</a:t>
            </a:r>
          </a:p>
          <a:p>
            <a:r>
              <a:rPr lang="en-US" sz="1799" dirty="0"/>
              <a:t>    FROM  [</a:t>
            </a:r>
            <a:r>
              <a:rPr lang="en-US" sz="1799" dirty="0" err="1"/>
              <a:t>dbo</a:t>
            </a:r>
            <a:r>
              <a:rPr lang="en-US" sz="1799" dirty="0"/>
              <a:t>].[Students] AS [Extent1]</a:t>
            </a:r>
          </a:p>
          <a:p>
            <a:r>
              <a:rPr lang="en-US" sz="1799" dirty="0"/>
              <a:t>    INNER JOIN [</a:t>
            </a:r>
            <a:r>
              <a:rPr lang="en-US" sz="1799" dirty="0" err="1"/>
              <a:t>dbo</a:t>
            </a:r>
            <a:r>
              <a:rPr lang="en-US" sz="1799" dirty="0"/>
              <a:t>].[Groups] AS [Extent2] ON [Extent1].[</a:t>
            </a:r>
            <a:r>
              <a:rPr lang="en-US" sz="1799" dirty="0" err="1"/>
              <a:t>GroupID</a:t>
            </a:r>
            <a:r>
              <a:rPr lang="en-US" sz="1799" dirty="0"/>
              <a:t>] = [Extent2].[ID]</a:t>
            </a:r>
          </a:p>
          <a:p>
            <a:r>
              <a:rPr lang="en-US" sz="1799" dirty="0"/>
              <a:t>    WHERE ((DATEPART (month, [Extent1].[</a:t>
            </a:r>
            <a:r>
              <a:rPr lang="en-US" sz="1799" dirty="0" err="1"/>
              <a:t>BirthDate</a:t>
            </a:r>
            <a:r>
              <a:rPr lang="en-US" sz="1799" dirty="0"/>
              <a:t>])) &gt; 6) AND ('8И42' = [Extent2].[</a:t>
            </a:r>
            <a:r>
              <a:rPr lang="en-US" sz="1799" dirty="0" err="1"/>
              <a:t>GroupName</a:t>
            </a:r>
            <a:r>
              <a:rPr lang="en-US" sz="1799" dirty="0"/>
              <a:t>])</a:t>
            </a:r>
            <a:endParaRPr lang="ru-RU" sz="1799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73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15257" y="212593"/>
            <a:ext cx="5691123" cy="63510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99" dirty="0" err="1"/>
              <a:t>var</a:t>
            </a:r>
            <a:r>
              <a:rPr lang="en-US" sz="2199" dirty="0"/>
              <a:t> resultIQuery3 = </a:t>
            </a:r>
            <a:r>
              <a:rPr lang="en-US" sz="2199" dirty="0" err="1"/>
              <a:t>context.Students</a:t>
            </a:r>
            <a:endParaRPr lang="en-US" sz="2199" dirty="0"/>
          </a:p>
          <a:p>
            <a:r>
              <a:rPr lang="en-US" sz="2199" dirty="0"/>
              <a:t>       .Where(x =&gt; </a:t>
            </a:r>
            <a:r>
              <a:rPr lang="en-US" sz="2199" dirty="0" err="1"/>
              <a:t>x.BirthDate.Month</a:t>
            </a:r>
            <a:r>
              <a:rPr lang="en-US" sz="2199" dirty="0"/>
              <a:t> &gt; 6 </a:t>
            </a:r>
          </a:p>
          <a:p>
            <a:r>
              <a:rPr lang="ru-RU" sz="2199" dirty="0"/>
              <a:t>              </a:t>
            </a:r>
            <a:r>
              <a:rPr lang="en-US" sz="2199" dirty="0"/>
              <a:t>&amp;&amp; </a:t>
            </a:r>
            <a:r>
              <a:rPr lang="en-US" sz="2199" dirty="0" err="1"/>
              <a:t>x.Group.GroupName</a:t>
            </a:r>
            <a:r>
              <a:rPr lang="en-US" sz="2199" dirty="0"/>
              <a:t> == "8</a:t>
            </a:r>
            <a:r>
              <a:rPr lang="ru-RU" sz="2199" dirty="0"/>
              <a:t>И42")</a:t>
            </a:r>
          </a:p>
          <a:p>
            <a:r>
              <a:rPr lang="ru-RU" sz="2199" dirty="0"/>
              <a:t>       .</a:t>
            </a:r>
            <a:r>
              <a:rPr lang="en-US" sz="2199" dirty="0"/>
              <a:t>Select(x =&gt; </a:t>
            </a:r>
            <a:r>
              <a:rPr lang="en-US" sz="2199" dirty="0" err="1"/>
              <a:t>x.LastName</a:t>
            </a:r>
            <a:r>
              <a:rPr lang="en-US" sz="2199" dirty="0"/>
              <a:t>)</a:t>
            </a:r>
          </a:p>
          <a:p>
            <a:r>
              <a:rPr lang="ru-RU" sz="2199" dirty="0"/>
              <a:t>       </a:t>
            </a:r>
            <a:r>
              <a:rPr lang="en-US" sz="2199" dirty="0"/>
              <a:t>.</a:t>
            </a:r>
            <a:r>
              <a:rPr lang="en-US" sz="2199" dirty="0" err="1"/>
              <a:t>ToList</a:t>
            </a:r>
            <a:r>
              <a:rPr lang="en-US" sz="2199" dirty="0"/>
              <a:t>();</a:t>
            </a:r>
            <a:endParaRPr lang="ru-RU" sz="2199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9A80-9DB0-439D-95AD-09B528EA6994}" type="slidenum">
              <a:rPr lang="ru-RU" smtClean="0"/>
              <a:t>118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662364" y="212594"/>
            <a:ext cx="6252944" cy="63510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799" dirty="0"/>
              <a:t>SELECT </a:t>
            </a:r>
          </a:p>
          <a:p>
            <a:r>
              <a:rPr lang="en-US" sz="1799" dirty="0"/>
              <a:t>    [Extent1].[</a:t>
            </a:r>
            <a:r>
              <a:rPr lang="en-US" sz="1799" dirty="0" err="1"/>
              <a:t>LastName</a:t>
            </a:r>
            <a:r>
              <a:rPr lang="en-US" sz="1799" dirty="0"/>
              <a:t>] AS [</a:t>
            </a:r>
            <a:r>
              <a:rPr lang="en-US" sz="1799" dirty="0" err="1"/>
              <a:t>LastName</a:t>
            </a:r>
            <a:r>
              <a:rPr lang="en-US" sz="1799" dirty="0"/>
              <a:t>]</a:t>
            </a:r>
          </a:p>
          <a:p>
            <a:r>
              <a:rPr lang="en-US" sz="1799" dirty="0"/>
              <a:t>    FROM  [</a:t>
            </a:r>
            <a:r>
              <a:rPr lang="en-US" sz="1799" dirty="0" err="1"/>
              <a:t>dbo</a:t>
            </a:r>
            <a:r>
              <a:rPr lang="en-US" sz="1799" dirty="0"/>
              <a:t>].[Students] AS [Extent1]</a:t>
            </a:r>
          </a:p>
          <a:p>
            <a:r>
              <a:rPr lang="en-US" sz="1799" dirty="0"/>
              <a:t>    INNER JOIN [</a:t>
            </a:r>
            <a:r>
              <a:rPr lang="en-US" sz="1799" dirty="0" err="1"/>
              <a:t>dbo</a:t>
            </a:r>
            <a:r>
              <a:rPr lang="en-US" sz="1799" dirty="0"/>
              <a:t>].[Groups] AS [Extent2] ON [Extent1].[</a:t>
            </a:r>
            <a:r>
              <a:rPr lang="en-US" sz="1799" dirty="0" err="1"/>
              <a:t>GroupID</a:t>
            </a:r>
            <a:r>
              <a:rPr lang="en-US" sz="1799" dirty="0"/>
              <a:t>] = [Extent2].[ID]</a:t>
            </a:r>
          </a:p>
          <a:p>
            <a:r>
              <a:rPr lang="en-US" sz="1799" dirty="0"/>
              <a:t>    WHERE ((DATEPART (month, [Extent1].[</a:t>
            </a:r>
            <a:r>
              <a:rPr lang="en-US" sz="1799" dirty="0" err="1"/>
              <a:t>BirthDate</a:t>
            </a:r>
            <a:r>
              <a:rPr lang="en-US" sz="1799" dirty="0"/>
              <a:t>])) &gt; 6) AND ('8И42' = [Extent2].[</a:t>
            </a:r>
            <a:r>
              <a:rPr lang="en-US" sz="1799" dirty="0" err="1"/>
              <a:t>GroupName</a:t>
            </a:r>
            <a:r>
              <a:rPr lang="en-US" sz="1799" dirty="0"/>
              <a:t>])</a:t>
            </a:r>
            <a:endParaRPr lang="ru-RU" sz="1799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94196" y="3773013"/>
            <a:ext cx="5268585" cy="6639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7" name="Прямоугольник 6"/>
          <p:cNvSpPr/>
          <p:nvPr/>
        </p:nvSpPr>
        <p:spPr>
          <a:xfrm>
            <a:off x="860644" y="2916588"/>
            <a:ext cx="4729712" cy="6735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</p:spTree>
    <p:extLst>
      <p:ext uri="{BB962C8B-B14F-4D97-AF65-F5344CB8AC3E}">
        <p14:creationId xmlns:p14="http://schemas.microsoft.com/office/powerpoint/2010/main" val="280099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со строками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18883" y="1844824"/>
            <a:ext cx="10204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s=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nn-NO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nn-NO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 = 0; i &lt; 10; i++)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 +=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i.ToString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(s);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379" y="2296746"/>
            <a:ext cx="5857527" cy="113225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18883" y="3717032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StringBuilder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StringBuilder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nn-NO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nn-NO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nn-NO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 = 0; i &lt; 10; i++)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sb.Append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i.ToString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</a:t>
            </a:r>
          </a:p>
          <a:p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sb.ToString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11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со строками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StringBuilder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StringBuilder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flag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spellings = {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recieve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receeve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"receive"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sb.AppendFormat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"Which of the following spellings is {0}:"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flag);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sb.AppendLine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0;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spellings.GetUpperBound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(0);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sb.AppendFormat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   {0}. {1}"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spellings[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ctr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sb.AppendLine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sb.AppendLine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sb.ToString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());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508" y="4869160"/>
            <a:ext cx="4583549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7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коллекциями. </a:t>
            </a:r>
            <a:r>
              <a:rPr lang="en-US" dirty="0" err="1"/>
              <a:t>IEnumerable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772816"/>
            <a:ext cx="9751060" cy="42672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collection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 { 1, 2, 3 };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foreach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item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collection)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(item);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collection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 { 1, 2, 3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IEnumerator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enumerator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collection.GetEnumerator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enumerator.MoveNext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item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enumerator.Current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(item);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enumerator.Reset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31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коллекциями. </a:t>
            </a:r>
            <a:r>
              <a:rPr lang="en-US" dirty="0" err="1"/>
              <a:t>IEnumerable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764" y="1803400"/>
            <a:ext cx="9751060" cy="479395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GetOrders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lines =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.ReadAllLines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"orderslist.txt"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orderslist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&gt;();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foreach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line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lines)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splittedline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line.Split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';'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orderslist.Add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Id =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Guid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.NewGuid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CustomerName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splittedline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[0],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Amount =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.Parse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splittedline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[1])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orderslist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  <a:endParaRPr lang="ru-RU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388" y="1559204"/>
            <a:ext cx="5991225" cy="7810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18348" y="5366663"/>
            <a:ext cx="6670477" cy="132343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orders =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GetOrders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foreach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orders)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"Order ID: {0}, Customer: {1}, </a:t>
            </a:r>
          </a:p>
          <a:p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 Amount: {2}"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order.Id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order.CustomerName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order.Amount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02525" y="3124125"/>
            <a:ext cx="4968552" cy="138499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Guid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Id {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CustomerName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Amount {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2547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коллекциями. </a:t>
            </a:r>
            <a:r>
              <a:rPr lang="en-US" dirty="0" err="1"/>
              <a:t>IEnumerable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764" y="1803400"/>
            <a:ext cx="9751060" cy="4267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GetOrders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lines =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File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.ReadAllLines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"orderslist.txt"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foreach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line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lines)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splittedline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line.Split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';'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Id =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Guid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.NewGuid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CustomerName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splittedline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[0],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Amount =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.Parse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splittedline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[1])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yield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order;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388" y="1559204"/>
            <a:ext cx="5991225" cy="7810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10236" y="4971871"/>
            <a:ext cx="7560841" cy="132343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IEnumerable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orders =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GetOrders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//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GetOrders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().</a:t>
            </a:r>
            <a:r>
              <a:rPr lang="en-US" sz="16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ToList</a:t>
            </a:r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foreach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orders)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"Order ID: {0}, Customer: {1}, </a:t>
            </a:r>
          </a:p>
          <a:p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Amount: {2}"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order.Id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           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order.CustomerName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order.Amount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02525" y="3124125"/>
            <a:ext cx="4968552" cy="138499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Order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Guid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Id {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CustomerName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{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Amount {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}</a:t>
            </a:r>
          </a:p>
          <a:p>
            <a:r>
              <a:rPr lang="ru-RU" sz="1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5419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Сборщик мусора в </a:t>
            </a:r>
            <a:r>
              <a:rPr lang="en-US" dirty="0" err="1"/>
              <a:t>.Net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Стек и куча</a:t>
            </a:r>
          </a:p>
          <a:p>
            <a:r>
              <a:rPr lang="ru-RU" dirty="0"/>
              <a:t>Фрагментация кучи</a:t>
            </a:r>
          </a:p>
          <a:p>
            <a:r>
              <a:rPr lang="ru-RU" dirty="0"/>
              <a:t>Режимы работы</a:t>
            </a:r>
          </a:p>
          <a:p>
            <a:r>
              <a:rPr lang="ru-RU" dirty="0"/>
              <a:t>Поколения</a:t>
            </a:r>
          </a:p>
          <a:p>
            <a:r>
              <a:rPr lang="ru-RU" dirty="0"/>
              <a:t>Перемещение и сжатие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124</a:t>
            </a:fld>
            <a:endParaRPr lang="ru-RU"/>
          </a:p>
        </p:txBody>
      </p:sp>
      <p:pic>
        <p:nvPicPr>
          <p:cNvPr id="1026" name="Picture 2" descr="Сборщик мусора в .NET | Пикаб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404" y="834059"/>
            <a:ext cx="5722794" cy="504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 сборщика мусора в </a:t>
            </a:r>
            <a:r>
              <a:rPr lang="en-US" dirty="0" err="1"/>
              <a:t>.Net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Неиспользуемые объекты</a:t>
            </a:r>
          </a:p>
          <a:p>
            <a:pPr lvl="1"/>
            <a:r>
              <a:rPr lang="ru-RU" dirty="0"/>
              <a:t>«Нахождение и удаление неиспользуемых объектов»</a:t>
            </a:r>
          </a:p>
          <a:p>
            <a:pPr lvl="1"/>
            <a:r>
              <a:rPr lang="ru-RU" dirty="0"/>
              <a:t>«Нахождение и удаление объектов, на которые нет ссылок»</a:t>
            </a:r>
          </a:p>
          <a:p>
            <a:r>
              <a:rPr lang="ru-RU" dirty="0"/>
              <a:t>Внешние ресурсы</a:t>
            </a:r>
          </a:p>
          <a:p>
            <a:pPr lvl="1"/>
            <a:r>
              <a:rPr lang="en-US" dirty="0"/>
              <a:t>Dispose() + using()</a:t>
            </a:r>
          </a:p>
          <a:p>
            <a:pPr lvl="1"/>
            <a:r>
              <a:rPr lang="ru-RU" dirty="0"/>
              <a:t>Объекты, которые были утилизированы, но не освобождены – ?</a:t>
            </a:r>
          </a:p>
          <a:p>
            <a:r>
              <a:rPr lang="ru-RU" dirty="0"/>
              <a:t>Фрагментация кучи больших объектов (</a:t>
            </a:r>
            <a:r>
              <a:rPr lang="en-US" dirty="0"/>
              <a:t>&gt; 85</a:t>
            </a:r>
            <a:r>
              <a:rPr lang="ru-RU" dirty="0"/>
              <a:t>000 байтов)</a:t>
            </a:r>
          </a:p>
          <a:p>
            <a:r>
              <a:rPr lang="ru-RU" dirty="0"/>
              <a:t>Производительность сборщика</a:t>
            </a:r>
          </a:p>
          <a:p>
            <a:pPr lvl="1"/>
            <a:r>
              <a:rPr lang="ru-RU" dirty="0"/>
              <a:t>Время старта сборки не регламентировано</a:t>
            </a:r>
          </a:p>
          <a:p>
            <a:endParaRPr lang="en-US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7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8A1BDE-64BE-4F8F-A377-5B7A5EDC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Потоки и асинхронность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F79B84-3D15-4167-8AC5-D33E68060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Поток (</a:t>
            </a:r>
            <a:r>
              <a:rPr lang="ru-RU" dirty="0" err="1"/>
              <a:t>thread</a:t>
            </a:r>
            <a:r>
              <a:rPr lang="ru-RU" dirty="0"/>
              <a:t>) — это единица выполнения внутри процесса. В .NET (и C#) приложение может выполнять несколько потоков параллельно; основной поток обычно управляет пользовательским интерфейсом (UI), дополнительные — выполняют фоновые задачи.</a:t>
            </a:r>
          </a:p>
          <a:p>
            <a:r>
              <a:rPr lang="ru-RU" dirty="0"/>
              <a:t>Блокировка потока — это ситуация, когда поток вынужден "ждать" завершения какой-либо операции и не может выполнять другие задачи.</a:t>
            </a:r>
          </a:p>
          <a:p>
            <a:r>
              <a:rPr lang="ru-RU" dirty="0"/>
              <a:t>Пример: если при чтении файла или ожидании сетевого ответа вы вызываете методы вроде </a:t>
            </a:r>
            <a:r>
              <a:rPr lang="ru-RU" b="1" dirty="0" err="1"/>
              <a:t>result</a:t>
            </a:r>
            <a:r>
              <a:rPr lang="ru-RU" b="1" dirty="0"/>
              <a:t> = </a:t>
            </a:r>
            <a:r>
              <a:rPr lang="ru-RU" b="1" dirty="0" err="1"/>
              <a:t>SomeLongOperation</a:t>
            </a:r>
            <a:r>
              <a:rPr lang="ru-RU" b="1" dirty="0"/>
              <a:t>();</a:t>
            </a:r>
            <a:r>
              <a:rPr lang="ru-RU" dirty="0"/>
              <a:t>, поток "замораживается" до завершения операции.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D21B1BE-0555-40E8-8F63-2EDD34D29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89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5B1585-9317-4D21-912C-7095835D4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блокировки потоков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95DD9D-96F4-49F0-9221-3970D4D4C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Падение отзывчивости UI: если главный (UI) поток заблокирован, пользовательский интерфейс "замерзает", не реагирует на действия пользователя, программа перестает "отзываться".</a:t>
            </a:r>
          </a:p>
          <a:p>
            <a:r>
              <a:rPr lang="ru-RU" dirty="0"/>
              <a:t>Неэффективное использование ресурсов: заблокированный поток просто ждёт, а не выполняет полезную работу, но всё равно занимает системные ресурсы.</a:t>
            </a:r>
          </a:p>
          <a:p>
            <a:r>
              <a:rPr lang="ru-RU" dirty="0"/>
              <a:t>Потеря параллелизма: вместо выполнения других задач поток простаивает.</a:t>
            </a:r>
          </a:p>
          <a:p>
            <a:r>
              <a:rPr lang="ru-RU" dirty="0"/>
              <a:t>Ограничение масштабируемости: количество потоков — ограниченный ресурс. Если все они заблокированы, приложение не сможет обрабатывать новые задачи.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BFF2C76-D4AD-42EE-B264-449FF445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10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F7BCB4-8A1D-426E-AD1C-0C31707DF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с блокировкой потока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75822CD-55E9-498F-8BAA-37FD1EED6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using System;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class Program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static void Main()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Console.WriteLine</a:t>
            </a:r>
            <a:r>
              <a:rPr lang="en-US" dirty="0"/>
              <a:t>("</a:t>
            </a:r>
            <a:r>
              <a:rPr lang="ru-RU" dirty="0"/>
              <a:t>Начинается выполнение длительной операции...");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    </a:t>
            </a:r>
            <a:r>
              <a:rPr lang="en-US" dirty="0" err="1"/>
              <a:t>LongOperation</a:t>
            </a:r>
            <a:r>
              <a:rPr lang="en-US" dirty="0"/>
              <a:t>(); // </a:t>
            </a:r>
            <a:r>
              <a:rPr lang="ru-RU" dirty="0"/>
              <a:t>Блокировка главного потока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    </a:t>
            </a:r>
            <a:r>
              <a:rPr lang="en-US" dirty="0" err="1"/>
              <a:t>Console.WriteLine</a:t>
            </a:r>
            <a:r>
              <a:rPr lang="en-US" dirty="0"/>
              <a:t>("</a:t>
            </a:r>
            <a:r>
              <a:rPr lang="ru-RU" dirty="0"/>
              <a:t>Операция завершена!");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</a:t>
            </a:r>
            <a:r>
              <a:rPr lang="en-US" dirty="0"/>
              <a:t>static void </a:t>
            </a:r>
            <a:r>
              <a:rPr lang="en-US" dirty="0" err="1"/>
              <a:t>LongOperation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// </a:t>
            </a:r>
            <a:r>
              <a:rPr lang="ru-RU" dirty="0"/>
              <a:t>Имитация долгой работы (например, 5 секунд)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    </a:t>
            </a:r>
            <a:r>
              <a:rPr lang="en-US" dirty="0" err="1"/>
              <a:t>System.Threading.Thread.Sleep</a:t>
            </a:r>
            <a:r>
              <a:rPr lang="en-US" dirty="0"/>
              <a:t>(5000);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08AF2F4-1D0E-4039-91C2-BC50FA720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128</a:t>
            </a:fld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715CD875-186F-4A18-AB4B-C400B1F1196F}"/>
              </a:ext>
            </a:extLst>
          </p:cNvPr>
          <p:cNvSpPr txBox="1">
            <a:spLocks/>
          </p:cNvSpPr>
          <p:nvPr/>
        </p:nvSpPr>
        <p:spPr>
          <a:xfrm>
            <a:off x="6500193" y="3771458"/>
            <a:ext cx="5282851" cy="270554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private void button1_Click(object sender, </a:t>
            </a:r>
            <a:r>
              <a:rPr lang="en-US" dirty="0" err="1"/>
              <a:t>EventArgs</a:t>
            </a:r>
            <a:r>
              <a:rPr lang="en-US" dirty="0"/>
              <a:t> 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    </a:t>
            </a:r>
            <a:r>
              <a:rPr lang="en-US" dirty="0" err="1"/>
              <a:t>LongOperation</a:t>
            </a:r>
            <a:r>
              <a:rPr lang="en-US" dirty="0"/>
              <a:t>(); // UI </a:t>
            </a:r>
            <a:r>
              <a:rPr lang="ru-RU" dirty="0"/>
              <a:t>заблокирован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/>
              <a:t>    </a:t>
            </a:r>
            <a:r>
              <a:rPr lang="en-US" dirty="0" err="1"/>
              <a:t>MessageBox.Show</a:t>
            </a:r>
            <a:r>
              <a:rPr lang="en-US" dirty="0"/>
              <a:t>("</a:t>
            </a:r>
            <a:r>
              <a:rPr lang="ru-RU" dirty="0"/>
              <a:t>Операция завершена!");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/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void </a:t>
            </a:r>
            <a:r>
              <a:rPr lang="en-US" dirty="0" err="1"/>
              <a:t>LongOperation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    </a:t>
            </a:r>
            <a:r>
              <a:rPr lang="en-US" dirty="0" err="1"/>
              <a:t>System.Threading.Thread.Sleep</a:t>
            </a:r>
            <a:r>
              <a:rPr lang="en-US" dirty="0"/>
              <a:t>(5000);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433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CDD4DB-EEA6-4996-802B-AEB471C9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Явно используем потоки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FAFE828-D06D-466E-83E0-48A5E6953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private void button1_Click(object sender, </a:t>
            </a:r>
            <a:r>
              <a:rPr lang="en-US" dirty="0" err="1"/>
              <a:t>EventArgs</a:t>
            </a:r>
            <a:r>
              <a:rPr lang="en-US" dirty="0"/>
              <a:t> 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Thread </a:t>
            </a:r>
            <a:r>
              <a:rPr lang="en-US" dirty="0" err="1"/>
              <a:t>thread</a:t>
            </a:r>
            <a:r>
              <a:rPr lang="en-US" dirty="0"/>
              <a:t> = new Thread(</a:t>
            </a:r>
            <a:r>
              <a:rPr lang="en-US" dirty="0" err="1"/>
              <a:t>LongOperation</a:t>
            </a:r>
            <a:r>
              <a:rPr lang="en-US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 err="1"/>
              <a:t>thread.Start</a:t>
            </a:r>
            <a:r>
              <a:rPr lang="en-US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private void </a:t>
            </a:r>
            <a:r>
              <a:rPr lang="en-US" dirty="0" err="1"/>
              <a:t>LongOperation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// </a:t>
            </a:r>
            <a:r>
              <a:rPr lang="ru-RU" dirty="0"/>
              <a:t>Имитация долгой работы (5 секунд)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</a:t>
            </a:r>
            <a:r>
              <a:rPr lang="en-US" dirty="0" err="1"/>
              <a:t>Thread.Sleep</a:t>
            </a:r>
            <a:r>
              <a:rPr lang="en-US" dirty="0"/>
              <a:t>(5000);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// </a:t>
            </a:r>
            <a:r>
              <a:rPr lang="ru-RU" dirty="0"/>
              <a:t>Чтобы обратиться к </a:t>
            </a:r>
            <a:r>
              <a:rPr lang="en-US" dirty="0"/>
              <a:t>UI </a:t>
            </a:r>
            <a:r>
              <a:rPr lang="ru-RU" dirty="0"/>
              <a:t>из другого потока, используем </a:t>
            </a:r>
            <a:r>
              <a:rPr lang="en-US" dirty="0"/>
              <a:t>Invoke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 err="1"/>
              <a:t>this.Invoke</a:t>
            </a:r>
            <a:r>
              <a:rPr lang="en-US" dirty="0"/>
              <a:t>((</a:t>
            </a:r>
            <a:r>
              <a:rPr lang="en-US" dirty="0" err="1"/>
              <a:t>MethodInvoker</a:t>
            </a:r>
            <a:r>
              <a:rPr lang="en-US" dirty="0"/>
              <a:t>)delegate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MessageBox.Show</a:t>
            </a:r>
            <a:r>
              <a:rPr lang="en-US" dirty="0"/>
              <a:t>("</a:t>
            </a:r>
            <a:r>
              <a:rPr lang="ru-RU" dirty="0"/>
              <a:t>Операция завершена!");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});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8B49BB4-E58D-4323-9123-AC6E147C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5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430B5C-5277-4AB4-B7F2-EFCE3EDE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Пул потоков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791F9FA-CB93-49D0-B7A9-F9C3DAAA9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Пул потоков – механизм .NET, который позволяет повторно использовать ограниченное количество потоков для выполнения многих мелких параллельных задач без необходимости постоянно создавать и уничтожать потоки вручную.</a:t>
            </a:r>
          </a:p>
          <a:p>
            <a:r>
              <a:rPr lang="ru-RU" dirty="0"/>
              <a:t>Преимущества использования пула потоков</a:t>
            </a:r>
          </a:p>
          <a:p>
            <a:pPr lvl="1"/>
            <a:r>
              <a:rPr lang="ru-RU" dirty="0"/>
              <a:t>Быстрота. Повторное использование потоков снижает накладные расходы на их создание и уничтожение.</a:t>
            </a:r>
          </a:p>
          <a:p>
            <a:pPr lvl="1"/>
            <a:r>
              <a:rPr lang="ru-RU" dirty="0"/>
              <a:t>Масштабируемость. Пул сам регулирует количество активных потоков в зависимости от нагрузки и ресурсов ПК.</a:t>
            </a:r>
          </a:p>
          <a:p>
            <a:pPr lvl="1"/>
            <a:r>
              <a:rPr lang="ru-RU" dirty="0"/>
              <a:t>Простота. С помощью пулов легко реализовать многозадачность без ручного управления жизненным циклом каждого потока.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2E25E2-0B07-4192-8271-363A38B6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3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1038F8-97CA-4C0D-BA8B-C8012468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это работает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CF4D64-4139-456C-9710-8721BC711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запуске программы CLR (среда выполнения .NET) автоматически создает пул потоков.</a:t>
            </a:r>
          </a:p>
          <a:p>
            <a:r>
              <a:rPr lang="ru-RU" dirty="0"/>
              <a:t>По мере поступления задач (например, вызовы через Task, асинхронные делегаты, таймеры, I/O </a:t>
            </a:r>
            <a:r>
              <a:rPr lang="ru-RU" dirty="0" err="1"/>
              <a:t>Completion</a:t>
            </a:r>
            <a:r>
              <a:rPr lang="ru-RU" dirty="0"/>
              <a:t> </a:t>
            </a:r>
            <a:r>
              <a:rPr lang="ru-RU" dirty="0" err="1"/>
              <a:t>Ports</a:t>
            </a:r>
            <a:r>
              <a:rPr lang="ru-RU" dirty="0"/>
              <a:t> и др.) они ставятся в очередь пула.</a:t>
            </a:r>
          </a:p>
          <a:p>
            <a:r>
              <a:rPr lang="ru-RU" dirty="0"/>
              <a:t>Если есть свободные потоки — задача быстро начинает выполняться.</a:t>
            </a:r>
          </a:p>
          <a:p>
            <a:r>
              <a:rPr lang="ru-RU" dirty="0"/>
              <a:t>Если свободных потоков нет — задача ожидает в очереди, либо пул запускает дополнительные потоки (до максимального лимита).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4FE2DA-CBE1-4A92-B6C9-881835733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48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00B2F9-FBDF-46F3-8713-57A3E68E7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 пула потоков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A48B89-8C4B-426E-AD19-C5F86F026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Нет управления "долгоживущими" задачами. </a:t>
            </a:r>
          </a:p>
          <a:p>
            <a:pPr lvl="1"/>
            <a:r>
              <a:rPr lang="ru-RU" dirty="0"/>
              <a:t>Пул оптимизирован для коротких фоновых операций. Долговременные/блокирующие задачи занимают потоки, снижая эффективность пула.</a:t>
            </a:r>
          </a:p>
          <a:p>
            <a:r>
              <a:rPr lang="ru-RU" dirty="0"/>
              <a:t>Ограничен в количестве потоков</a:t>
            </a:r>
          </a:p>
          <a:p>
            <a:pPr lvl="1"/>
            <a:r>
              <a:rPr lang="ru-RU" dirty="0"/>
              <a:t>.NET автоматически регулирует максимальное число потоков в пуле. При необходимости можно изменить лимит с помощью </a:t>
            </a:r>
            <a:r>
              <a:rPr lang="ru-RU" dirty="0" err="1"/>
              <a:t>ThreadPool.SetMaxThreads</a:t>
            </a:r>
            <a:r>
              <a:rPr lang="ru-RU" dirty="0"/>
              <a:t>().</a:t>
            </a:r>
          </a:p>
          <a:p>
            <a:r>
              <a:rPr lang="ru-RU" dirty="0"/>
              <a:t>Нет контроля над приоритетом потоков</a:t>
            </a:r>
          </a:p>
          <a:p>
            <a:pPr lvl="1"/>
            <a:r>
              <a:rPr lang="ru-RU" dirty="0"/>
              <a:t>Все потоки пула имеют стандартный приоритет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A033C63-26D9-49AA-B211-79771E30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95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EA528D-296F-43C2-8A2C-39246849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устроен пул потоков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CC7D46-E6EC-4A8D-A94C-E74371537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Пул разбит на рабочие потоки ("</a:t>
            </a:r>
            <a:r>
              <a:rPr lang="ru-RU" dirty="0" err="1"/>
              <a:t>worker</a:t>
            </a:r>
            <a:r>
              <a:rPr lang="ru-RU" dirty="0"/>
              <a:t>") для обычных задач и на потоки ввода-вывода ("I/O </a:t>
            </a:r>
            <a:r>
              <a:rPr lang="ru-RU" dirty="0" err="1"/>
              <a:t>threads</a:t>
            </a:r>
            <a:r>
              <a:rPr lang="ru-RU" dirty="0"/>
              <a:t>") для операций I/O.</a:t>
            </a:r>
          </a:p>
          <a:p>
            <a:r>
              <a:rPr lang="ru-RU" dirty="0"/>
              <a:t>.NET сам решает и регулирует, сколько потоков держать "в запасе" и когда создавать новые.</a:t>
            </a:r>
          </a:p>
          <a:p>
            <a:r>
              <a:rPr lang="ru-RU" dirty="0"/>
              <a:t>Количество потоков зависит от загрузки, настроек и версии .NET/ОС.</a:t>
            </a:r>
          </a:p>
          <a:p>
            <a:r>
              <a:rPr lang="ru-RU" dirty="0"/>
              <a:t>Обычно минимальное и максимальное число потоков автоматически определяется, но может настраиваться вручную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3D2286E-742E-4713-A415-34752274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2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F7BCB4-8A1D-426E-AD1C-0C31707DF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с блокировкой потока</a:t>
            </a:r>
            <a:r>
              <a:rPr lang="en-US" dirty="0"/>
              <a:t> (</a:t>
            </a:r>
            <a:r>
              <a:rPr lang="ru-RU" dirty="0"/>
              <a:t>дубль 2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08AF2F4-1D0E-4039-91C2-BC50FA720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134</a:t>
            </a:fld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715CD875-186F-4A18-AB4B-C400B1F1196F}"/>
              </a:ext>
            </a:extLst>
          </p:cNvPr>
          <p:cNvSpPr txBox="1">
            <a:spLocks/>
          </p:cNvSpPr>
          <p:nvPr/>
        </p:nvSpPr>
        <p:spPr>
          <a:xfrm>
            <a:off x="1218883" y="1600200"/>
            <a:ext cx="10132113" cy="4572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private void button1_Click(object sender, </a:t>
            </a:r>
            <a:r>
              <a:rPr lang="en-US" dirty="0" err="1"/>
              <a:t>EventArgs</a:t>
            </a:r>
            <a:r>
              <a:rPr lang="en-US" dirty="0"/>
              <a:t> 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    </a:t>
            </a:r>
            <a:r>
              <a:rPr lang="en-US" dirty="0" err="1"/>
              <a:t>LongOperation</a:t>
            </a:r>
            <a:r>
              <a:rPr lang="en-US" dirty="0"/>
              <a:t>(); // UI </a:t>
            </a:r>
            <a:r>
              <a:rPr lang="ru-RU" dirty="0"/>
              <a:t>заблокирован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/>
              <a:t>    </a:t>
            </a:r>
            <a:r>
              <a:rPr lang="en-US" dirty="0" err="1"/>
              <a:t>MessageBox.Show</a:t>
            </a:r>
            <a:r>
              <a:rPr lang="en-US" dirty="0"/>
              <a:t>("</a:t>
            </a:r>
            <a:r>
              <a:rPr lang="ru-RU" dirty="0"/>
              <a:t>Операция завершена!");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/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void </a:t>
            </a:r>
            <a:r>
              <a:rPr lang="en-US" dirty="0" err="1"/>
              <a:t>LongOperation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    </a:t>
            </a:r>
            <a:r>
              <a:rPr lang="en-US" dirty="0" err="1"/>
              <a:t>System.Threading.Thread.Sleep</a:t>
            </a:r>
            <a:r>
              <a:rPr lang="en-US" dirty="0"/>
              <a:t>(5000);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73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ACBD64-EE4E-418A-9887-364E312C9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без блокировки потока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4F780D-CC74-44ED-B4D0-BD8F08624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private async void button1_Click(object sender, </a:t>
            </a:r>
            <a:r>
              <a:rPr lang="en-US" dirty="0" err="1"/>
              <a:t>EventArgs</a:t>
            </a:r>
            <a:r>
              <a:rPr lang="en-US" dirty="0"/>
              <a:t> 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await </a:t>
            </a:r>
            <a:r>
              <a:rPr lang="en-US" dirty="0" err="1"/>
              <a:t>LongOperationAsync</a:t>
            </a:r>
            <a:r>
              <a:rPr lang="en-US" dirty="0"/>
              <a:t>(); // </a:t>
            </a:r>
            <a:r>
              <a:rPr lang="ru-RU" dirty="0"/>
              <a:t>Не блокирует </a:t>
            </a:r>
            <a:r>
              <a:rPr lang="en-US" dirty="0"/>
              <a:t>UI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 err="1"/>
              <a:t>MessageBox.Show</a:t>
            </a:r>
            <a:r>
              <a:rPr lang="en-US" dirty="0"/>
              <a:t>("</a:t>
            </a:r>
            <a:r>
              <a:rPr lang="ru-RU" dirty="0"/>
              <a:t>Операция завершена!");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private async Task </a:t>
            </a:r>
            <a:r>
              <a:rPr lang="en-US" dirty="0" err="1"/>
              <a:t>LongOperationAsync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// </a:t>
            </a:r>
            <a:r>
              <a:rPr lang="ru-RU" dirty="0"/>
              <a:t>Имитация долгой работы (например, 5 секунд)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</a:t>
            </a:r>
            <a:r>
              <a:rPr lang="en-US" dirty="0"/>
              <a:t>await </a:t>
            </a:r>
            <a:r>
              <a:rPr lang="en-US" dirty="0" err="1"/>
              <a:t>Task.Delay</a:t>
            </a:r>
            <a:r>
              <a:rPr lang="en-US" dirty="0"/>
              <a:t>(5000); // </a:t>
            </a:r>
            <a:r>
              <a:rPr lang="ru-RU" dirty="0"/>
              <a:t>Не блокирует поток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}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F99B223-4A30-402F-B871-5C13E6D4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31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308E54-2757-4FA0-965F-95B2EA29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без блокировки потока (консоль)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643768-F998-467A-93FD-8B6A88CEC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using System;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using </a:t>
            </a:r>
            <a:r>
              <a:rPr lang="en-US" dirty="0" err="1"/>
              <a:t>System.Threading.Tasks</a:t>
            </a:r>
            <a:r>
              <a:rPr lang="en-US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class Program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static async Task Main()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Console.WriteLine</a:t>
            </a:r>
            <a:r>
              <a:rPr lang="en-US" dirty="0"/>
              <a:t>("</a:t>
            </a:r>
            <a:r>
              <a:rPr lang="ru-RU" dirty="0"/>
              <a:t>Начинается выполнение длительной операции...");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    </a:t>
            </a:r>
            <a:r>
              <a:rPr lang="en-US" dirty="0"/>
              <a:t>await </a:t>
            </a:r>
            <a:r>
              <a:rPr lang="en-US" dirty="0" err="1"/>
              <a:t>LongOperationAsync</a:t>
            </a:r>
            <a:r>
              <a:rPr lang="en-US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Console.WriteLine</a:t>
            </a:r>
            <a:r>
              <a:rPr lang="en-US" dirty="0"/>
              <a:t>("</a:t>
            </a:r>
            <a:r>
              <a:rPr lang="ru-RU" dirty="0"/>
              <a:t>Операция завершена!");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</a:t>
            </a:r>
            <a:r>
              <a:rPr lang="en-US" dirty="0"/>
              <a:t>static async Task </a:t>
            </a:r>
            <a:r>
              <a:rPr lang="en-US" dirty="0" err="1"/>
              <a:t>LongOperationAsync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await </a:t>
            </a:r>
            <a:r>
              <a:rPr lang="en-US" dirty="0" err="1"/>
              <a:t>Task.Delay</a:t>
            </a:r>
            <a:r>
              <a:rPr lang="en-US" dirty="0"/>
              <a:t>(5000);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2F7AFD0-CAC2-477A-B087-D6BBC5ED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88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9EBEEA-FDE3-40B0-AAF3-573969659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Ещё пример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5FC61C-3837-4E43-ACB2-6AF429F79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using System;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using </a:t>
            </a:r>
            <a:r>
              <a:rPr lang="en-US" dirty="0" err="1"/>
              <a:t>System.Net.Http</a:t>
            </a:r>
            <a:r>
              <a:rPr lang="en-US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using </a:t>
            </a:r>
            <a:r>
              <a:rPr lang="en-US" dirty="0" err="1"/>
              <a:t>System.Threading.Tasks</a:t>
            </a:r>
            <a:r>
              <a:rPr lang="en-US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class Program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static async Task Main()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Console.WriteLine</a:t>
            </a:r>
            <a:r>
              <a:rPr lang="en-US" dirty="0"/>
              <a:t>("</a:t>
            </a:r>
            <a:r>
              <a:rPr lang="ru-RU" dirty="0"/>
              <a:t>Загрузка данных...");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       </a:t>
            </a:r>
            <a:r>
              <a:rPr lang="en-US" dirty="0"/>
              <a:t>string data = await </a:t>
            </a:r>
            <a:r>
              <a:rPr lang="en-US" dirty="0" err="1"/>
              <a:t>DownloadDataAsync</a:t>
            </a:r>
            <a:r>
              <a:rPr lang="en-US" dirty="0"/>
              <a:t>("https://www.example.com");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Console.WriteLine</a:t>
            </a:r>
            <a:r>
              <a:rPr lang="en-US" dirty="0"/>
              <a:t>("</a:t>
            </a:r>
            <a:r>
              <a:rPr lang="ru-RU" dirty="0"/>
              <a:t>Данные загружены! Длина: " + </a:t>
            </a:r>
            <a:r>
              <a:rPr lang="en-US" dirty="0" err="1"/>
              <a:t>data.Length</a:t>
            </a:r>
            <a:r>
              <a:rPr lang="en-US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static async Task&lt;string&gt; </a:t>
            </a:r>
            <a:r>
              <a:rPr lang="en-US" dirty="0" err="1"/>
              <a:t>DownloadDataAsync</a:t>
            </a:r>
            <a:r>
              <a:rPr lang="en-US" dirty="0"/>
              <a:t>(string </a:t>
            </a:r>
            <a:r>
              <a:rPr lang="en-US" dirty="0" err="1"/>
              <a:t>url</a:t>
            </a:r>
            <a:r>
              <a:rPr lang="en-US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using (</a:t>
            </a:r>
            <a:r>
              <a:rPr lang="en-US" dirty="0" err="1"/>
              <a:t>HttpClient</a:t>
            </a:r>
            <a:r>
              <a:rPr lang="en-US" dirty="0"/>
              <a:t> client = new </a:t>
            </a:r>
            <a:r>
              <a:rPr lang="en-US" dirty="0" err="1"/>
              <a:t>HttpClient</a:t>
            </a:r>
            <a:r>
              <a:rPr lang="en-US" dirty="0"/>
              <a:t>())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    string result = await </a:t>
            </a:r>
            <a:r>
              <a:rPr lang="en-US" dirty="0" err="1"/>
              <a:t>client.GetStringAsync</a:t>
            </a:r>
            <a:r>
              <a:rPr lang="en-US" dirty="0"/>
              <a:t>(</a:t>
            </a:r>
            <a:r>
              <a:rPr lang="en-US" dirty="0" err="1"/>
              <a:t>url</a:t>
            </a:r>
            <a:r>
              <a:rPr lang="en-US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    return result;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}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2316552-ABFD-40C0-86C5-3C7E0124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30C7D8-FFBD-4EF6-AB4B-367941C2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F2FB26-E141-40E6-BDFD-71AB5CBE5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Используйте пул всегда, когда не требуется особый контроль над потоком (имя, приоритет, "бесконечная" жизнь и т.д.).</a:t>
            </a:r>
          </a:p>
          <a:p>
            <a:r>
              <a:rPr lang="ru-RU" dirty="0"/>
              <a:t>Не запускайте длительные или блокирующие задачи в пуле — это "забьёт" его.</a:t>
            </a:r>
          </a:p>
          <a:p>
            <a:r>
              <a:rPr lang="ru-RU" dirty="0"/>
              <a:t>Для долговременных задач создавайте новые потоки явно.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A74101A-E07D-4AFB-867A-EB612A8F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62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Cancellation Token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Cancellation </a:t>
            </a:r>
            <a:r>
              <a:rPr lang="en-US" dirty="0" smtClean="0"/>
              <a:t>Token – </a:t>
            </a:r>
            <a:r>
              <a:rPr lang="ru-RU" dirty="0" smtClean="0"/>
              <a:t>структура, </a:t>
            </a:r>
            <a:r>
              <a:rPr lang="ru-RU" dirty="0"/>
              <a:t>которая используется для передачи сигнала о необходимости отмены операции, выполняемой в асинхронном или многопоточном контексте. </a:t>
            </a:r>
            <a:endParaRPr lang="en-US" dirty="0" smtClean="0"/>
          </a:p>
          <a:p>
            <a:r>
              <a:rPr lang="ru-RU" dirty="0"/>
              <a:t>Ц</a:t>
            </a:r>
            <a:r>
              <a:rPr lang="ru-RU" dirty="0" smtClean="0"/>
              <a:t>ель </a:t>
            </a:r>
            <a:r>
              <a:rPr lang="ru-RU" dirty="0" err="1" smtClean="0"/>
              <a:t>CancellationToken</a:t>
            </a:r>
            <a:r>
              <a:rPr lang="ru-RU" dirty="0" smtClean="0"/>
              <a:t> – предоставить механизм </a:t>
            </a:r>
            <a:r>
              <a:rPr lang="ru-RU" dirty="0"/>
              <a:t>для отмены операций, которые могут занять длительное время или могут быть ненужными в определенный </a:t>
            </a:r>
            <a:r>
              <a:rPr lang="ru-RU" dirty="0" smtClean="0"/>
              <a:t>момент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9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788" y="260648"/>
            <a:ext cx="10492155" cy="626469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using System;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using </a:t>
            </a:r>
            <a:r>
              <a:rPr lang="en-US" sz="1500" dirty="0" err="1"/>
              <a:t>System.Threading</a:t>
            </a:r>
            <a:r>
              <a:rPr lang="en-US" sz="15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using </a:t>
            </a:r>
            <a:r>
              <a:rPr lang="en-US" sz="1500" dirty="0" err="1"/>
              <a:t>System.Threading.Tasks</a:t>
            </a:r>
            <a:r>
              <a:rPr lang="en-US" sz="15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{</a:t>
            </a: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using </a:t>
            </a:r>
            <a:r>
              <a:rPr lang="en-US" sz="1500" dirty="0" err="1"/>
              <a:t>CancellationTokenSource</a:t>
            </a:r>
            <a:r>
              <a:rPr lang="en-US" sz="1500" dirty="0"/>
              <a:t> </a:t>
            </a:r>
            <a:r>
              <a:rPr lang="en-US" sz="1500" dirty="0" err="1"/>
              <a:t>cts</a:t>
            </a:r>
            <a:r>
              <a:rPr lang="en-US" sz="1500" dirty="0"/>
              <a:t> = new </a:t>
            </a:r>
            <a:r>
              <a:rPr lang="en-US" sz="1500" dirty="0" err="1"/>
              <a:t>CancellationTokenSource</a:t>
            </a:r>
            <a:r>
              <a:rPr lang="en-US" sz="1500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Task work = </a:t>
            </a:r>
            <a:r>
              <a:rPr lang="en-US" sz="1500" dirty="0" err="1"/>
              <a:t>LongWorkAsync</a:t>
            </a:r>
            <a:r>
              <a:rPr lang="en-US" sz="1500" dirty="0"/>
              <a:t>(</a:t>
            </a:r>
            <a:r>
              <a:rPr lang="en-US" sz="1500" dirty="0" err="1"/>
              <a:t>cts.Token</a:t>
            </a:r>
            <a:r>
              <a:rPr lang="en-US" sz="15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    </a:t>
            </a:r>
            <a:r>
              <a:rPr lang="ru-RU" sz="1500" dirty="0" err="1"/>
              <a:t>Console.WriteLine</a:t>
            </a:r>
            <a:r>
              <a:rPr lang="ru-RU" sz="1500" dirty="0"/>
              <a:t>("Нажмите любую клавишу для отмены...");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</a:t>
            </a:r>
            <a:r>
              <a:rPr lang="en-US" sz="1500" dirty="0" err="1"/>
              <a:t>Console.ReadKey</a:t>
            </a:r>
            <a:r>
              <a:rPr lang="en-US" sz="1500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</a:t>
            </a:r>
            <a:r>
              <a:rPr lang="en-US" sz="1500" dirty="0" err="1"/>
              <a:t>cts.Cancel</a:t>
            </a:r>
            <a:r>
              <a:rPr lang="en-US" sz="1500" dirty="0" smtClean="0"/>
              <a:t>();</a:t>
            </a:r>
            <a:r>
              <a:rPr lang="ru-RU" sz="1500" dirty="0"/>
              <a:t> </a:t>
            </a:r>
            <a:r>
              <a:rPr lang="ru-RU" sz="1500" dirty="0" smtClean="0"/>
              <a:t>    //</a:t>
            </a:r>
            <a:r>
              <a:rPr lang="en-US" sz="1500" dirty="0" err="1"/>
              <a:t>cts.CancelAfter</a:t>
            </a:r>
            <a:r>
              <a:rPr lang="en-US" sz="1500" dirty="0"/>
              <a:t>(2000);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try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    await work;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catch (</a:t>
            </a:r>
            <a:r>
              <a:rPr lang="en-US" sz="1500" dirty="0" err="1"/>
              <a:t>OperationCanceledException</a:t>
            </a:r>
            <a:r>
              <a:rPr lang="en-US" sz="15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    </a:t>
            </a:r>
            <a:r>
              <a:rPr lang="en-US" sz="1500" dirty="0" err="1"/>
              <a:t>Console.WriteLine</a:t>
            </a:r>
            <a:r>
              <a:rPr lang="en-US" sz="1500" dirty="0"/>
              <a:t>("</a:t>
            </a:r>
            <a:r>
              <a:rPr lang="ru-RU" sz="1500" dirty="0"/>
              <a:t>Операция была отменена!");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}</a:t>
            </a:r>
            <a:endParaRPr lang="ru-RU" sz="1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140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759685" y="404664"/>
            <a:ext cx="52393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static </a:t>
            </a:r>
            <a:r>
              <a:rPr lang="en-US" sz="1500" dirty="0" err="1"/>
              <a:t>async</a:t>
            </a:r>
            <a:r>
              <a:rPr lang="en-US" sz="1500" dirty="0"/>
              <a:t> Task </a:t>
            </a:r>
            <a:r>
              <a:rPr lang="en-US" sz="1500" dirty="0" err="1"/>
              <a:t>LongWorkAsync</a:t>
            </a:r>
            <a:r>
              <a:rPr lang="en-US" sz="1500" dirty="0"/>
              <a:t>(</a:t>
            </a:r>
            <a:r>
              <a:rPr lang="en-US" sz="1500" dirty="0" err="1"/>
              <a:t>CancellationToken</a:t>
            </a:r>
            <a:r>
              <a:rPr lang="en-US" sz="1500" dirty="0"/>
              <a:t> token)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{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</a:t>
            </a:r>
            <a:r>
              <a:rPr lang="en-US" sz="1500" dirty="0" err="1"/>
              <a:t>Console.WriteLine</a:t>
            </a:r>
            <a:r>
              <a:rPr lang="en-US" sz="1500" dirty="0"/>
              <a:t>("</a:t>
            </a:r>
            <a:r>
              <a:rPr lang="ru-RU" sz="1500" dirty="0"/>
              <a:t>Работа началась...");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    </a:t>
            </a:r>
            <a:r>
              <a:rPr lang="ru-RU" sz="1500" dirty="0" err="1"/>
              <a:t>await</a:t>
            </a:r>
            <a:r>
              <a:rPr lang="ru-RU" sz="1500" dirty="0"/>
              <a:t> </a:t>
            </a:r>
            <a:r>
              <a:rPr lang="ru-RU" sz="1500" dirty="0" err="1"/>
              <a:t>Task.Delay</a:t>
            </a:r>
            <a:r>
              <a:rPr lang="ru-RU" sz="1500" dirty="0"/>
              <a:t>(5000, </a:t>
            </a:r>
            <a:r>
              <a:rPr lang="ru-RU" sz="1500" dirty="0" err="1"/>
              <a:t>token</a:t>
            </a:r>
            <a:r>
              <a:rPr lang="ru-RU" sz="1500" dirty="0"/>
              <a:t>); // Задержка 5 </a:t>
            </a:r>
            <a:r>
              <a:rPr lang="ru-RU" sz="1500" dirty="0" smtClean="0"/>
              <a:t>сек</a:t>
            </a:r>
            <a:endParaRPr lang="ru-RU" sz="1500" dirty="0"/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/>
              <a:t>    </a:t>
            </a:r>
            <a:r>
              <a:rPr lang="en-US" sz="1500" dirty="0" err="1"/>
              <a:t>Console.WriteLine</a:t>
            </a:r>
            <a:r>
              <a:rPr lang="en-US" sz="1500" dirty="0"/>
              <a:t>("</a:t>
            </a:r>
            <a:r>
              <a:rPr lang="ru-RU" sz="1500" dirty="0"/>
              <a:t>Работа завершена!");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/>
              <a:t>}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91908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ига 16 х 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599_TF02801059" id="{4B3E191D-B3C9-4DCD-B491-B38D7FE3D852}" vid="{95EF1F8E-C174-455E-A76C-C3640C6B91A7}"/>
    </a:ext>
  </a:extLst>
</a:theme>
</file>

<file path=ppt/theme/theme2.xml><?xml version="1.0" encoding="utf-8"?>
<a:theme xmlns:a="http://schemas.openxmlformats.org/drawingml/2006/main" name="Тема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true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2135-01-01T15:00:00+07:00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false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D80E12-3BE9-4746-820E-FFB249F467F2}">
  <ds:schemaRefs>
    <ds:schemaRef ds:uri="http://www.w3.org/XML/1998/namespace"/>
    <ds:schemaRef ds:uri="http://schemas.microsoft.com/office/infopath/2007/PartnerControls"/>
    <ds:schemaRef ds:uri="http://purl.org/dc/elements/1.1/"/>
    <ds:schemaRef ds:uri="4873beb7-5857-4685-be1f-d57550cc96cc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 Книга (широкоэкранный формат)</Template>
  <TotalTime>55719</TotalTime>
  <Words>11536</Words>
  <Application>Microsoft Office PowerPoint</Application>
  <PresentationFormat>Произвольный</PresentationFormat>
  <Paragraphs>2272</Paragraphs>
  <Slides>140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140</vt:i4>
      </vt:variant>
    </vt:vector>
  </HeadingPairs>
  <TitlesOfParts>
    <vt:vector size="144" baseType="lpstr">
      <vt:lpstr>Arial</vt:lpstr>
      <vt:lpstr>Consolas</vt:lpstr>
      <vt:lpstr>Constantia</vt:lpstr>
      <vt:lpstr>Книга 16 х 9</vt:lpstr>
      <vt:lpstr>Основы языка С#</vt:lpstr>
      <vt:lpstr>Парадигмы программирования</vt:lpstr>
      <vt:lpstr>Процедурная (императивная) парадигма</vt:lpstr>
      <vt:lpstr>Объектно-ориентированная парадигма</vt:lpstr>
      <vt:lpstr>Основные возможности C#</vt:lpstr>
      <vt:lpstr>Структура программы в C#</vt:lpstr>
      <vt:lpstr>Ссылочные типы и типы-значения</vt:lpstr>
      <vt:lpstr>Типы в C# (типы значений)</vt:lpstr>
      <vt:lpstr>Простые типы</vt:lpstr>
      <vt:lpstr>Соглашения о преобразовании типов в .NET</vt:lpstr>
      <vt:lpstr>Перечисления</vt:lpstr>
      <vt:lpstr>Типы в C# (ссылочные типы)</vt:lpstr>
      <vt:lpstr>Операторы блока</vt:lpstr>
      <vt:lpstr>Локальные переменные в C#</vt:lpstr>
      <vt:lpstr>Передача аргументов по ссылке и по значению</vt:lpstr>
      <vt:lpstr>Принципы ООП</vt:lpstr>
      <vt:lpstr>Абстракция данных</vt:lpstr>
      <vt:lpstr>Наследование</vt:lpstr>
      <vt:lpstr>Инкапсуляция</vt:lpstr>
      <vt:lpstr>Полиморфизм</vt:lpstr>
      <vt:lpstr>Value types &amp; reference types</vt:lpstr>
      <vt:lpstr>Интуитивные определения основных понятий</vt:lpstr>
      <vt:lpstr>Соотношение понятий объекта и класса</vt:lpstr>
      <vt:lpstr>Классы в C#</vt:lpstr>
      <vt:lpstr>Описание и использование классов в C#</vt:lpstr>
      <vt:lpstr>Описание и использование классов и методов в C#</vt:lpstr>
      <vt:lpstr>Поля и свойства</vt:lpstr>
      <vt:lpstr>Поля и свойства</vt:lpstr>
      <vt:lpstr>Поля и свойства</vt:lpstr>
      <vt:lpstr>Статические поля</vt:lpstr>
      <vt:lpstr>Преимущества и недостатки объектных теорий</vt:lpstr>
      <vt:lpstr>Наследование классов в C#</vt:lpstr>
      <vt:lpstr>Наследование классов в C#</vt:lpstr>
      <vt:lpstr>Наследование классов в C#</vt:lpstr>
      <vt:lpstr>Наследование классов в C#</vt:lpstr>
      <vt:lpstr>Наследование классов в C#</vt:lpstr>
      <vt:lpstr>Иерархия типов языка C# (фрагмент)</vt:lpstr>
      <vt:lpstr>Преимущества наследования</vt:lpstr>
      <vt:lpstr>Полиморфизм</vt:lpstr>
      <vt:lpstr>Полиморфизм (динамическое связывание)</vt:lpstr>
      <vt:lpstr>Полиморфизм (динамическое связывание)</vt:lpstr>
      <vt:lpstr>Абстрактные классы</vt:lpstr>
      <vt:lpstr>Абстрактные классы</vt:lpstr>
      <vt:lpstr>Абстрактные классы</vt:lpstr>
      <vt:lpstr>Абстрактные классы</vt:lpstr>
      <vt:lpstr>Абстрактные классы и полиморфизм</vt:lpstr>
      <vt:lpstr>Преимущества концепции полиморфизма</vt:lpstr>
      <vt:lpstr>Механизм сокрытия</vt:lpstr>
      <vt:lpstr>Механизмы сокрытия и переопределения</vt:lpstr>
      <vt:lpstr>Сложное динамическое связывание с сокрытием</vt:lpstr>
      <vt:lpstr>Сложное динамическое связывание с сокрытием</vt:lpstr>
      <vt:lpstr>Множественное наследование в C#: интерфейсы</vt:lpstr>
      <vt:lpstr>Множественное наследование в C#: интерфейсы</vt:lpstr>
      <vt:lpstr>Интерфейс и класс</vt:lpstr>
      <vt:lpstr>Интерфейс и два класса</vt:lpstr>
      <vt:lpstr>Корректная проверка-1</vt:lpstr>
      <vt:lpstr>Корректная проверка-2</vt:lpstr>
      <vt:lpstr>Исключения</vt:lpstr>
      <vt:lpstr>Исключения</vt:lpstr>
      <vt:lpstr>Исключения (класс System.Exception)</vt:lpstr>
      <vt:lpstr>Исключения</vt:lpstr>
      <vt:lpstr>Исключения</vt:lpstr>
      <vt:lpstr>Исключения</vt:lpstr>
      <vt:lpstr>Исключения</vt:lpstr>
      <vt:lpstr>Исключения</vt:lpstr>
      <vt:lpstr>Активация исключений</vt:lpstr>
      <vt:lpstr>Универсальные шаблоны (generic)</vt:lpstr>
      <vt:lpstr>Универсальные шаблоны (generic)</vt:lpstr>
      <vt:lpstr>Универсальные шаблоны (generic)</vt:lpstr>
      <vt:lpstr>Массив и список</vt:lpstr>
      <vt:lpstr>События</vt:lpstr>
      <vt:lpstr>Использование делегатов для обработки событий</vt:lpstr>
      <vt:lpstr>Использование делегатов для обработки событий</vt:lpstr>
      <vt:lpstr>Использование делегатов для обработки событий</vt:lpstr>
      <vt:lpstr>Особенности переменных-делегатов</vt:lpstr>
      <vt:lpstr>Особенности переменных-делегатов</vt:lpstr>
      <vt:lpstr>Множественность значений делегатов</vt:lpstr>
      <vt:lpstr>Делегаты и события</vt:lpstr>
      <vt:lpstr>Делегаты и события</vt:lpstr>
      <vt:lpstr>Пример использования делегатов (сортировка списка по модулю значения)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Классы и интерфейсы платформы .NET</vt:lpstr>
      <vt:lpstr>Свойства и модификаторы</vt:lpstr>
      <vt:lpstr>Свойства и модификаторы (начиная с C# 9.0)</vt:lpstr>
      <vt:lpstr>Неявно типизированные переменные. Ключевое слово var</vt:lpstr>
      <vt:lpstr>Анонимные типы</vt:lpstr>
      <vt:lpstr>Анонимные типы</vt:lpstr>
      <vt:lpstr>Анонимные типы</vt:lpstr>
      <vt:lpstr>Методы расширения</vt:lpstr>
      <vt:lpstr>Методы расширения. Лямбда-выражения</vt:lpstr>
      <vt:lpstr>Методы расширения. Лямбда-выражения</vt:lpstr>
      <vt:lpstr>Пространство имён System.Linq</vt:lpstr>
      <vt:lpstr>LINQ. Синтаксис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LINQ. Наследование классов и интерфейсов коллекций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со строками</vt:lpstr>
      <vt:lpstr>Работа со строками</vt:lpstr>
      <vt:lpstr>Работа с коллекциями. IEnumerable</vt:lpstr>
      <vt:lpstr>Работа с коллекциями. IEnumerable</vt:lpstr>
      <vt:lpstr>Работа с коллекциями. IEnumerable</vt:lpstr>
      <vt:lpstr>Сборщик мусора в .Net</vt:lpstr>
      <vt:lpstr>Ограничения сборщика мусора в .Net</vt:lpstr>
      <vt:lpstr>Потоки и асинхронность</vt:lpstr>
      <vt:lpstr>Недостатки блокировки потоков</vt:lpstr>
      <vt:lpstr>Пример с блокировкой потока</vt:lpstr>
      <vt:lpstr>Явно используем потоки</vt:lpstr>
      <vt:lpstr>Пул потоков</vt:lpstr>
      <vt:lpstr>Как это работает</vt:lpstr>
      <vt:lpstr>Ограничения пула потоков </vt:lpstr>
      <vt:lpstr>Как устроен пул потоков</vt:lpstr>
      <vt:lpstr>Пример с блокировкой потока (дубль 2)</vt:lpstr>
      <vt:lpstr>Пример без блокировки потока</vt:lpstr>
      <vt:lpstr>Пример без блокировки потока (консоль)</vt:lpstr>
      <vt:lpstr>Ещё пример</vt:lpstr>
      <vt:lpstr>Best practices</vt:lpstr>
      <vt:lpstr>Cancellation Token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Алексей В. Лепустин</dc:creator>
  <cp:lastModifiedBy>Алексей В. Лепустин</cp:lastModifiedBy>
  <cp:revision>279</cp:revision>
  <dcterms:created xsi:type="dcterms:W3CDTF">2019-08-22T04:44:29Z</dcterms:created>
  <dcterms:modified xsi:type="dcterms:W3CDTF">2025-06-06T14:22:04Z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