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6433" autoAdjust="0"/>
  </p:normalViewPr>
  <p:slideViewPr>
    <p:cSldViewPr snapToGrid="0">
      <p:cViewPr varScale="1">
        <p:scale>
          <a:sx n="113" d="100"/>
          <a:sy n="113" d="100"/>
        </p:scale>
        <p:origin x="127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187F4-B6AA-4F51-8AC9-C0EA5267875D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08179-C2A9-4A4B-BA88-40684ACED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2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8179-C2A9-4A4B-BA88-40684ACED3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00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8179-C2A9-4A4B-BA88-40684ACED3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67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E01D-75C6-483E-B166-F669C8AAA050}" type="datetime1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10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7886700" cy="1030966"/>
          </a:xfrm>
        </p:spPr>
        <p:txBody>
          <a:bodyPr>
            <a:noAutofit/>
          </a:bodyPr>
          <a:lstStyle>
            <a:lvl1pPr>
              <a:defRPr sz="3600" baseline="0"/>
            </a:lvl1pPr>
          </a:lstStyle>
          <a:p>
            <a:r>
              <a:rPr lang="en-US" dirty="0" smtClean="0"/>
              <a:t>Click to edit Master title style</a:t>
            </a:r>
            <a:r>
              <a:rPr lang="ru-RU" dirty="0" smtClean="0"/>
              <a:t> </a:t>
            </a:r>
            <a:r>
              <a:rPr lang="en-US" dirty="0" smtClean="0"/>
              <a:t>with word wrap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2229"/>
            <a:ext cx="7886700" cy="467473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4BF7-9B4D-4A0D-B1A8-8EB915D47728}" type="datetime1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44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E39A-DE75-4BBD-BD7D-E58A640094C0}" type="datetime1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0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212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36638"/>
            <a:ext cx="3886200" cy="51403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36638"/>
            <a:ext cx="3886200" cy="51403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DF5F-5770-4B3F-9F41-E7184E1C3DB3}" type="datetime1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51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3AF9-FA95-43F6-864D-F8C3ED050A9D}" type="datetime1">
              <a:rPr lang="en-US" smtClean="0"/>
              <a:t>11/29/2025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1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12106-8BE9-4773-8082-AB85670C1282}" type="datetime1">
              <a:rPr lang="en-US" smtClean="0"/>
              <a:t>11/29/2025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2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5F44-BF33-480F-837B-71618C89CB20}" type="datetime1">
              <a:rPr lang="en-US" smtClean="0"/>
              <a:t>11/29/2025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4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2984-0871-43E8-9C41-B5D48F16CC98}" type="datetime1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66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7F41-2E72-4485-BFF2-D3CE3E7DDC1D}" type="datetime1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49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4784-2824-469E-B84B-14D1A08C5F88}" type="datetime1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6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857D9-258B-4ED3-A7CA-55FDB787A641}" type="datetime1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4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77A2B-150D-4C0C-9FF3-8CD1346D715C}" type="datetime1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4DC46-7D96-4EC3-A507-DA39CA1AF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 dirty="0"/>
              <a:t>Управление </a:t>
            </a:r>
            <a:r>
              <a:rPr lang="ru-RU" altLang="ru-RU" b="1" dirty="0" smtClean="0"/>
              <a:t>данными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038" y="4547286"/>
            <a:ext cx="6858000" cy="1169774"/>
          </a:xfrm>
        </p:spPr>
        <p:txBody>
          <a:bodyPr>
            <a:normAutofit/>
          </a:bodyPr>
          <a:lstStyle/>
          <a:p>
            <a:r>
              <a:rPr lang="ru-RU" altLang="ru-RU" dirty="0"/>
              <a:t>ЛК </a:t>
            </a:r>
            <a:r>
              <a:rPr lang="ru-RU" altLang="ru-RU" dirty="0" smtClean="0"/>
              <a:t>8</a:t>
            </a:r>
            <a:endParaRPr lang="ru-RU" altLang="ru-RU" dirty="0" smtClean="0"/>
          </a:p>
          <a:p>
            <a:r>
              <a:rPr lang="ru-RU" altLang="ru-RU" dirty="0" smtClean="0"/>
              <a:t>Оптимизация </a:t>
            </a:r>
            <a:r>
              <a:rPr lang="ru-RU" dirty="0"/>
              <a:t>запросов в реляционных БД</a:t>
            </a:r>
            <a:endParaRPr lang="ru-RU" alt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4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Оптимизация и выполнение запроса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Алгоритмы </a:t>
            </a:r>
            <a:r>
              <a:rPr lang="ru-RU" dirty="0"/>
              <a:t>выполнения </a:t>
            </a:r>
            <a:r>
              <a:rPr lang="ru-RU" dirty="0" smtClean="0"/>
              <a:t>соединений</a:t>
            </a:r>
          </a:p>
          <a:p>
            <a:r>
              <a:rPr lang="ru-RU" dirty="0" smtClean="0"/>
              <a:t>Этапы </a:t>
            </a:r>
            <a:r>
              <a:rPr lang="ru-RU" dirty="0"/>
              <a:t>жизненного цикла </a:t>
            </a:r>
            <a:r>
              <a:rPr lang="ru-RU" dirty="0" smtClean="0"/>
              <a:t>запроса</a:t>
            </a:r>
          </a:p>
          <a:p>
            <a:r>
              <a:rPr lang="ru-RU" dirty="0" smtClean="0"/>
              <a:t>План </a:t>
            </a:r>
            <a:r>
              <a:rPr lang="ru-RU" dirty="0"/>
              <a:t>выполнения и выполнение </a:t>
            </a:r>
            <a:r>
              <a:rPr lang="ru-RU" dirty="0" smtClean="0"/>
              <a:t>запроса</a:t>
            </a:r>
          </a:p>
          <a:p>
            <a:r>
              <a:rPr lang="ru-RU" dirty="0" smtClean="0"/>
              <a:t>Кеширование </a:t>
            </a:r>
            <a:r>
              <a:rPr lang="ru-RU" dirty="0"/>
              <a:t>планов выполнения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1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104" y="1510775"/>
            <a:ext cx="7886700" cy="467473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Nested loop join</a:t>
            </a:r>
          </a:p>
          <a:p>
            <a:pPr lvl="1"/>
            <a:r>
              <a:rPr lang="en-US" dirty="0" smtClean="0"/>
              <a:t>Inner join</a:t>
            </a:r>
          </a:p>
          <a:p>
            <a:pPr lvl="2"/>
            <a:r>
              <a:rPr lang="en-US" dirty="0"/>
              <a:t>for each row R1 in outer </a:t>
            </a:r>
            <a:r>
              <a:rPr lang="en-US" dirty="0" smtClean="0"/>
              <a:t>table</a:t>
            </a:r>
            <a:br>
              <a:rPr lang="en-US" dirty="0" smtClean="0"/>
            </a:br>
            <a:r>
              <a:rPr lang="en-US" dirty="0"/>
              <a:t>	for each row R2 in inner </a:t>
            </a:r>
            <a:r>
              <a:rPr lang="en-US" dirty="0" smtClean="0"/>
              <a:t>table //or index lookup!</a:t>
            </a:r>
            <a:br>
              <a:rPr lang="en-US" dirty="0" smtClean="0"/>
            </a:br>
            <a:r>
              <a:rPr lang="en-US" dirty="0"/>
              <a:t>		if R1 joins with </a:t>
            </a:r>
            <a:r>
              <a:rPr lang="en-US" dirty="0" smtClean="0"/>
              <a:t>R2</a:t>
            </a:r>
            <a:br>
              <a:rPr lang="en-US" dirty="0" smtClean="0"/>
            </a:br>
            <a:r>
              <a:rPr lang="en-US" dirty="0"/>
              <a:t>			return join (R1, R2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Outer join</a:t>
            </a:r>
          </a:p>
          <a:p>
            <a:pPr lvl="2"/>
            <a:r>
              <a:rPr lang="en-US" dirty="0"/>
              <a:t>for each row R1 in outer </a:t>
            </a:r>
            <a:r>
              <a:rPr lang="en-US" dirty="0" smtClean="0"/>
              <a:t>table</a:t>
            </a:r>
            <a:br>
              <a:rPr lang="en-US" dirty="0" smtClean="0"/>
            </a:br>
            <a:r>
              <a:rPr lang="en-US" dirty="0"/>
              <a:t>	for each row R2 in inner </a:t>
            </a:r>
            <a:r>
              <a:rPr lang="en-US" dirty="0" smtClean="0"/>
              <a:t>table</a:t>
            </a:r>
            <a:r>
              <a:rPr lang="en-US" dirty="0"/>
              <a:t> //or index lookup!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		if R1 joins with </a:t>
            </a:r>
            <a:r>
              <a:rPr lang="en-US" dirty="0" smtClean="0"/>
              <a:t>R2</a:t>
            </a:r>
            <a:br>
              <a:rPr lang="en-US" dirty="0" smtClean="0"/>
            </a:br>
            <a:r>
              <a:rPr lang="en-US" dirty="0"/>
              <a:t>			return join (R1, R2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/>
              <a:t>		</a:t>
            </a:r>
            <a:r>
              <a:rPr lang="en-US" dirty="0" smtClean="0"/>
              <a:t>else</a:t>
            </a:r>
            <a:br>
              <a:rPr lang="en-US" dirty="0" smtClean="0"/>
            </a:br>
            <a:r>
              <a:rPr lang="en-US" dirty="0"/>
              <a:t>			return join (R1, NULL)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6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Merge join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84401"/>
            <a:ext cx="580072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Hash join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49667"/>
            <a:ext cx="70294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algorithms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366916"/>
            <a:ext cx="7886700" cy="294490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9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optimization and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Life Cycle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12150" y="2208850"/>
          <a:ext cx="6096000" cy="321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Step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Syntax validation and initial transformation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Logical query tree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Binding to objects.</a:t>
                      </a:r>
                    </a:p>
                    <a:p>
                      <a:r>
                        <a:rPr lang="en-US" dirty="0" smtClean="0"/>
                        <a:t>Loading</a:t>
                      </a:r>
                      <a:r>
                        <a:rPr lang="en-US" baseline="0" dirty="0" smtClean="0"/>
                        <a:t> metadata properties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Bound tree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Optimize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Execution</a:t>
                      </a:r>
                      <a:r>
                        <a:rPr lang="en-US" baseline="0" dirty="0" smtClean="0"/>
                        <a:t> plan generation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Execution plan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Execute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Query execution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4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Optimization</a:t>
            </a:r>
          </a:p>
          <a:p>
            <a:pPr lvl="1"/>
            <a:r>
              <a:rPr lang="en-US" dirty="0" smtClean="0"/>
              <a:t>Goal – to find a </a:t>
            </a:r>
            <a:r>
              <a:rPr lang="en-US" b="1" dirty="0" smtClean="0"/>
              <a:t>good enough </a:t>
            </a:r>
            <a:r>
              <a:rPr lang="en-US" dirty="0" smtClean="0"/>
              <a:t>execution plan, </a:t>
            </a:r>
            <a:r>
              <a:rPr lang="en-US" b="1" dirty="0" smtClean="0"/>
              <a:t>quickly enough</a:t>
            </a:r>
          </a:p>
          <a:p>
            <a:r>
              <a:rPr lang="en-US" dirty="0" smtClean="0"/>
              <a:t>Phases</a:t>
            </a:r>
          </a:p>
          <a:p>
            <a:pPr lvl="1"/>
            <a:r>
              <a:rPr lang="en-US" dirty="0" smtClean="0"/>
              <a:t>Simplification</a:t>
            </a:r>
          </a:p>
          <a:p>
            <a:pPr lvl="1"/>
            <a:r>
              <a:rPr lang="en-US" dirty="0" smtClean="0"/>
              <a:t>Trivial plan search</a:t>
            </a:r>
          </a:p>
          <a:p>
            <a:pPr lvl="1"/>
            <a:r>
              <a:rPr lang="en-US" dirty="0" smtClean="0"/>
              <a:t>Statistics update</a:t>
            </a:r>
          </a:p>
          <a:p>
            <a:pPr lvl="1"/>
            <a:r>
              <a:rPr lang="en-US" dirty="0" smtClean="0"/>
              <a:t>Cost-based optimization (several stages here)</a:t>
            </a:r>
          </a:p>
          <a:p>
            <a:pPr lvl="1"/>
            <a:r>
              <a:rPr lang="en-US" dirty="0" smtClean="0"/>
              <a:t>Execution plan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5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Посмотреть план выполнения:</a:t>
            </a:r>
          </a:p>
          <a:p>
            <a:r>
              <a:rPr lang="ru-RU" dirty="0" smtClean="0"/>
              <a:t>Можно в </a:t>
            </a:r>
            <a:r>
              <a:rPr lang="en-US" dirty="0" smtClean="0"/>
              <a:t>Management Studio, </a:t>
            </a:r>
            <a:r>
              <a:rPr lang="ru-RU" dirty="0" smtClean="0"/>
              <a:t>включив опцию </a:t>
            </a:r>
            <a:r>
              <a:rPr lang="en-US" dirty="0" smtClean="0"/>
              <a:t>“Show execution plan”</a:t>
            </a:r>
            <a:endParaRPr lang="ru-RU" dirty="0" smtClean="0"/>
          </a:p>
          <a:p>
            <a:r>
              <a:rPr lang="ru-RU" dirty="0" smtClean="0"/>
              <a:t>В текстовом/табличном</a:t>
            </a:r>
            <a:r>
              <a:rPr lang="en-US" dirty="0" smtClean="0"/>
              <a:t>/xml</a:t>
            </a:r>
            <a:r>
              <a:rPr lang="ru-RU" dirty="0" smtClean="0"/>
              <a:t> виде, предварительно выполнив запрос </a:t>
            </a:r>
            <a:r>
              <a:rPr lang="en-US" dirty="0" smtClean="0"/>
              <a:t>SET SHOWPLAN_TEXT ON </a:t>
            </a:r>
            <a:r>
              <a:rPr lang="ru-RU" dirty="0" smtClean="0"/>
              <a:t>или </a:t>
            </a:r>
            <a:r>
              <a:rPr lang="en-US" dirty="0" smtClean="0"/>
              <a:t>SET SHOWPLAN_ALL ON </a:t>
            </a:r>
            <a:r>
              <a:rPr lang="ru-RU" dirty="0" smtClean="0"/>
              <a:t>или </a:t>
            </a:r>
            <a:r>
              <a:rPr lang="en-US" dirty="0" smtClean="0"/>
              <a:t>SET SHOWPLAN_XML ON</a:t>
            </a:r>
          </a:p>
          <a:p>
            <a:r>
              <a:rPr lang="ru-RU" dirty="0" smtClean="0"/>
              <a:t>Использовать системную функцию </a:t>
            </a:r>
            <a:r>
              <a:rPr lang="en-US" dirty="0" err="1" smtClean="0"/>
              <a:t>sys.dm_exec_query_stats</a:t>
            </a:r>
            <a:r>
              <a:rPr lang="ru-RU" dirty="0" smtClean="0"/>
              <a:t>. В этом случае не нужно отдельно запускать запрос, план будет показан из </a:t>
            </a:r>
            <a:r>
              <a:rPr lang="ru-RU" dirty="0" err="1" smtClean="0"/>
              <a:t>кеша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5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6093"/>
            <a:ext cx="7886700" cy="4674734"/>
          </a:xfrm>
        </p:spPr>
        <p:txBody>
          <a:bodyPr/>
          <a:lstStyle/>
          <a:p>
            <a:r>
              <a:rPr lang="en-US" dirty="0" smtClean="0"/>
              <a:t>Estimated execution plan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Actual execution plan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99" y="1963548"/>
            <a:ext cx="7400925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4367213"/>
            <a:ext cx="73628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9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Actual execution plan </a:t>
            </a:r>
            <a:r>
              <a:rPr lang="ru-RU" dirty="0" smtClean="0"/>
              <a:t>показывает не только оцениваемые показатели, но и реальные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19" y="2369523"/>
            <a:ext cx="4217806" cy="12551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32" y="3624649"/>
            <a:ext cx="7422129" cy="255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18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414463"/>
            <a:ext cx="6858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18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Планы можно выводить в виде:</a:t>
            </a:r>
          </a:p>
          <a:p>
            <a:r>
              <a:rPr lang="ru-RU" dirty="0" smtClean="0"/>
              <a:t>Графический</a:t>
            </a:r>
          </a:p>
          <a:p>
            <a:r>
              <a:rPr lang="en-US" dirty="0" smtClean="0"/>
              <a:t>XML</a:t>
            </a:r>
          </a:p>
          <a:p>
            <a:r>
              <a:rPr lang="ru-RU" dirty="0" smtClean="0"/>
              <a:t>Табличный (через </a:t>
            </a:r>
            <a:r>
              <a:rPr lang="en-US" dirty="0"/>
              <a:t>SET STATISTICS PROFILE </a:t>
            </a:r>
            <a:r>
              <a:rPr lang="en-US" dirty="0" smtClean="0"/>
              <a:t>ON</a:t>
            </a:r>
            <a:r>
              <a:rPr lang="ru-RU" dirty="0" smtClean="0"/>
              <a:t>)</a:t>
            </a:r>
          </a:p>
          <a:p>
            <a:r>
              <a:rPr lang="ru-RU" dirty="0" smtClean="0"/>
              <a:t>Текстовый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32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execution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06" y="2122117"/>
            <a:ext cx="6313429" cy="10625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97" y="3290787"/>
            <a:ext cx="8662707" cy="299231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4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optimization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execution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06" y="2122117"/>
            <a:ext cx="6313429" cy="106253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99" y="3637507"/>
            <a:ext cx="8561898" cy="255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7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/*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drop table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ForeignKeyTable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drop table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PrimaryTable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create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PrimaryTable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Id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identity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primary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key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))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create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Id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identity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primary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key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references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PrimaryTable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))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insert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into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PrimaryTable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values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10000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 panose="020B0609020204030204" pitchFamily="49" charset="0"/>
              </a:rPr>
              <a:t>NEWID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)))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100000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insert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into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values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10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0000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1000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NEWID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)))</a:t>
            </a:r>
            <a:endParaRPr lang="en-US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200000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insert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into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values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10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0000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1000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 + 1000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NEWID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)))</a:t>
            </a:r>
            <a:endParaRPr lang="en-US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insert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into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8080"/>
                </a:solidFill>
                <a:latin typeface="Consolas" panose="020B0609020204030204" pitchFamily="49" charset="0"/>
              </a:rPr>
              <a:t>S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values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10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0000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RAND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1000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 + 2000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NEWID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150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)))</a:t>
            </a:r>
            <a:endParaRPr lang="en-US" dirty="0" smtClean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1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5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create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nonclustered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index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IX_ForeignKeyTable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dbo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go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PrimaryTable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join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ForeignKeyTable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f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on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p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IdPrimary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 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f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N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onsolas" panose="020B0609020204030204" pitchFamily="49" charset="0"/>
              </a:rPr>
              <a:t>1234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-- change selectivity here and see how execution plan is changing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DBCC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SHOW_STATISTICS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dbo.ForeignKeyTable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008080"/>
                </a:solidFill>
                <a:latin typeface="Consolas" panose="020B0609020204030204" pitchFamily="49" charset="0"/>
              </a:rPr>
              <a:t>IX_ForeignKeyTable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2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0673" y="1501775"/>
            <a:ext cx="5602654" cy="46751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69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18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5999" y="1501775"/>
            <a:ext cx="5032002" cy="467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54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4DC46-7D96-4EC3-A507-DA39CA1AF24C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53080" y="1408589"/>
          <a:ext cx="7998942" cy="4675188"/>
        </p:xfrm>
        <a:graphic>
          <a:graphicData uri="http://schemas.openxmlformats.org/drawingml/2006/table">
            <a:tbl>
              <a:tblPr/>
              <a:tblGrid>
                <a:gridCol w="3999471"/>
                <a:gridCol w="3999471"/>
              </a:tblGrid>
              <a:tr h="644853">
                <a:tc>
                  <a:txBody>
                    <a:bodyPr/>
                    <a:lstStyle/>
                    <a:p>
                      <a:r>
                        <a:rPr lang="en-US" sz="1100" b="1" dirty="0">
                          <a:effectLst/>
                        </a:rPr>
                        <a:t>RANGE_HI_KEY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This is the top value of the step represented by this row within the histogram.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28494">
                <a:tc>
                  <a:txBody>
                    <a:bodyPr/>
                    <a:lstStyle/>
                    <a:p>
                      <a:r>
                        <a:rPr lang="en-US" sz="1100" b="1" dirty="0"/>
                        <a:t>RANGE_ROWS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This number shows the number of rows within the step that are greater than the previous top value and the current top value, but not equal to either.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28494">
                <a:tc>
                  <a:txBody>
                    <a:bodyPr/>
                    <a:lstStyle/>
                    <a:p>
                      <a:r>
                        <a:rPr lang="en-US" sz="1100" b="1" dirty="0"/>
                        <a:t>EQ_ROWS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This number shows the number of rows within the step that are greater than the previous top value and the current top value, but not equal to either.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28494">
                <a:tc>
                  <a:txBody>
                    <a:bodyPr/>
                    <a:lstStyle/>
                    <a:p>
                      <a:r>
                        <a:rPr lang="en-US" sz="1100" b="1" dirty="0"/>
                        <a:t>DISTINCT_RANGE_ROWS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These are the distinct count of rows within a step. If all the rows are unique, then the RANGE_ROWS and the DISTINCT_RANGE_ROWS will be equal.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4853">
                <a:tc>
                  <a:txBody>
                    <a:bodyPr/>
                    <a:lstStyle/>
                    <a:p>
                      <a:r>
                        <a:rPr lang="en-US" sz="1100" b="1" dirty="0"/>
                        <a:t>AVG_RANGE_ROWS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This represents the average number of rows equal to a key value within the step.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121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16774</TotalTime>
  <Words>613</Words>
  <Application>Microsoft Office PowerPoint</Application>
  <PresentationFormat>Экран (4:3)</PresentationFormat>
  <Paragraphs>136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Consolas</vt:lpstr>
      <vt:lpstr>Office Theme</vt:lpstr>
      <vt:lpstr>Управление данными</vt:lpstr>
      <vt:lpstr>Оптимизация и выполнение запроса</vt:lpstr>
      <vt:lpstr>Join algorithms</vt:lpstr>
      <vt:lpstr>Join algorithms</vt:lpstr>
      <vt:lpstr>Join algorithms</vt:lpstr>
      <vt:lpstr>Join algorithms</vt:lpstr>
      <vt:lpstr>Query optimization and execution</vt:lpstr>
      <vt:lpstr>Query optimization and execution</vt:lpstr>
      <vt:lpstr>Query optimization and execution</vt:lpstr>
      <vt:lpstr>План выполнения</vt:lpstr>
      <vt:lpstr>План выполнения</vt:lpstr>
      <vt:lpstr>План выполнения</vt:lpstr>
      <vt:lpstr>План выполнения</vt:lpstr>
      <vt:lpstr>Query optimization and execution</vt:lpstr>
      <vt:lpstr>Query optimization and execution</vt:lpstr>
      <vt:lpstr>Статистики</vt:lpstr>
      <vt:lpstr>Статистики</vt:lpstr>
      <vt:lpstr>Статистики</vt:lpstr>
      <vt:lpstr>Статистики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Оптимизация запросов в реляционных БД</dc:title>
  <dc:creator>Алексей В. Лепустин</dc:creator>
  <cp:lastModifiedBy>Алексей В. Лепустин</cp:lastModifiedBy>
  <cp:revision>93</cp:revision>
  <dcterms:created xsi:type="dcterms:W3CDTF">2014-10-27T14:42:34Z</dcterms:created>
  <dcterms:modified xsi:type="dcterms:W3CDTF">2025-11-29T03:01:14Z</dcterms:modified>
</cp:coreProperties>
</file>