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03" r:id="rId3"/>
    <p:sldId id="306" r:id="rId4"/>
    <p:sldId id="307" r:id="rId5"/>
    <p:sldId id="259" r:id="rId6"/>
    <p:sldId id="264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61" r:id="rId19"/>
    <p:sldId id="308" r:id="rId20"/>
    <p:sldId id="268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6433" autoAdjust="0"/>
  </p:normalViewPr>
  <p:slideViewPr>
    <p:cSldViewPr snapToGrid="0">
      <p:cViewPr varScale="1">
        <p:scale>
          <a:sx n="113" d="100"/>
          <a:sy n="113" d="100"/>
        </p:scale>
        <p:origin x="127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187F4-B6AA-4F51-8AC9-C0EA5267875D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08179-C2A9-4A4B-BA88-40684ACED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2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E01D-75C6-483E-B166-F669C8AAA050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1030966"/>
          </a:xfrm>
        </p:spPr>
        <p:txBody>
          <a:bodyPr>
            <a:no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Click to edit Master title style</a:t>
            </a:r>
            <a:r>
              <a:rPr lang="ru-RU" dirty="0" smtClean="0"/>
              <a:t> </a:t>
            </a:r>
            <a:r>
              <a:rPr lang="en-US" dirty="0" smtClean="0"/>
              <a:t>with word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467473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4BF7-9B4D-4A0D-B1A8-8EB915D47728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44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E39A-DE75-4BBD-BD7D-E58A640094C0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212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DF5F-5770-4B3F-9F41-E7184E1C3DB3}" type="datetime1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5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3AF9-FA95-43F6-864D-F8C3ED050A9D}" type="datetime1">
              <a:rPr lang="en-US" smtClean="0"/>
              <a:t>10/18/2025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1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2106-8BE9-4773-8082-AB85670C1282}" type="datetime1">
              <a:rPr lang="en-US" smtClean="0"/>
              <a:t>10/18/2025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2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5F44-BF33-480F-837B-71618C89CB20}" type="datetime1">
              <a:rPr lang="en-US" smtClean="0"/>
              <a:t>10/18/2025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4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2984-0871-43E8-9C41-B5D48F16CC98}" type="datetime1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6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7F41-2E72-4485-BFF2-D3CE3E7DDC1D}" type="datetime1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4784-2824-469E-B84B-14D1A08C5F88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6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57D9-258B-4ED3-A7CA-55FDB787A641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4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77A2B-150D-4C0C-9FF3-8CD1346D715C}" type="datetime1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/>
              <a:t>Управление </a:t>
            </a:r>
            <a:r>
              <a:rPr lang="ru-RU" altLang="ru-RU" b="1" dirty="0" smtClean="0"/>
              <a:t>данными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038" y="4547286"/>
            <a:ext cx="6858000" cy="1169774"/>
          </a:xfrm>
        </p:spPr>
        <p:txBody>
          <a:bodyPr>
            <a:normAutofit/>
          </a:bodyPr>
          <a:lstStyle/>
          <a:p>
            <a:r>
              <a:rPr lang="ru-RU" altLang="ru-RU" dirty="0"/>
              <a:t>ЛК </a:t>
            </a:r>
            <a:r>
              <a:rPr lang="en-US" altLang="ru-RU" dirty="0"/>
              <a:t>7</a:t>
            </a:r>
            <a:endParaRPr lang="ru-RU" altLang="ru-RU" dirty="0" smtClean="0"/>
          </a:p>
          <a:p>
            <a:r>
              <a:rPr lang="ru-RU" altLang="ru-RU" dirty="0" smtClean="0"/>
              <a:t>Индексы</a:t>
            </a:r>
            <a:endParaRPr lang="ru-RU" alt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Дисковые операции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2" y="4230129"/>
            <a:ext cx="3133722" cy="5807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72" y="1767530"/>
            <a:ext cx="1556823" cy="1991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038" y="1767531"/>
            <a:ext cx="3598906" cy="17994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695" y="5282456"/>
            <a:ext cx="8513548" cy="9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2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Логарифмический поиск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Чтобы найти данные в таблице по условию, необходимо выполнить сканирование таблицы – это </a:t>
            </a:r>
            <a:r>
              <a:rPr lang="en-US" i="1" dirty="0" smtClean="0"/>
              <a:t>O(N)</a:t>
            </a:r>
          </a:p>
          <a:p>
            <a:r>
              <a:rPr lang="ru-RU" dirty="0" smtClean="0"/>
              <a:t>Если данные отсортированы, то это можно сделать поиском за </a:t>
            </a:r>
            <a:r>
              <a:rPr lang="en-US" i="1" dirty="0" smtClean="0"/>
              <a:t>O(log(N))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53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Сбалансированные деревья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</a:t>
            </a:fld>
            <a:endParaRPr lang="en-US"/>
          </a:p>
        </p:txBody>
      </p:sp>
      <p:pic>
        <p:nvPicPr>
          <p:cNvPr id="2054" name="Picture 6" descr="http://www.borlpasc.narod.ru/docym/stryctyr/avl__0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39" y="1992601"/>
            <a:ext cx="3810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upload.wikimedia.org/wikipedia/commons/thumb/6/66/Red-black_tree_example.svg/800px-Red-black_tree_example.sv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11" y="2232238"/>
            <a:ext cx="4416786" cy="212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8650" y="5450177"/>
            <a:ext cx="3103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подходят для хранения во внешней памяти!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87762" y="1629499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AVL-</a:t>
            </a:r>
            <a:r>
              <a:rPr lang="ru-RU" dirty="0" smtClean="0"/>
              <a:t>дерево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0811" y="1644382"/>
            <a:ext cx="24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Красно-чёрное дерево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15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Оптимизировано под страничную организацию данных во внешней памяти</a:t>
            </a:r>
            <a:r>
              <a:rPr lang="en-US" dirty="0" smtClean="0"/>
              <a:t> </a:t>
            </a:r>
            <a:r>
              <a:rPr lang="ru-RU" dirty="0" smtClean="0"/>
              <a:t>(один узел – одна страница)</a:t>
            </a:r>
          </a:p>
          <a:p>
            <a:r>
              <a:rPr lang="ru-RU" dirty="0" smtClean="0"/>
              <a:t>Сбалансированное (длина пути от корня до любого листа одинакова для всех листов)</a:t>
            </a:r>
          </a:p>
          <a:p>
            <a:r>
              <a:rPr lang="ru-RU" dirty="0" smtClean="0"/>
              <a:t>Логарифмический поиск (по количеству дисковых чтений)</a:t>
            </a:r>
          </a:p>
          <a:p>
            <a:r>
              <a:rPr lang="ru-RU" dirty="0" smtClean="0"/>
              <a:t>Логарифмическая запись</a:t>
            </a:r>
          </a:p>
          <a:p>
            <a:r>
              <a:rPr lang="ru-RU" dirty="0" smtClean="0"/>
              <a:t>Сильная ветвистость (сотни потомков у узла)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4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089147"/>
              </p:ext>
            </p:extLst>
          </p:nvPr>
        </p:nvGraphicFramePr>
        <p:xfrm>
          <a:off x="628650" y="1501775"/>
          <a:ext cx="335369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897"/>
                <a:gridCol w="1117897"/>
                <a:gridCol w="1117897"/>
              </a:tblGrid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Wolf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72683"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656203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19990"/>
                <a:gridCol w="41999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991892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28650" y="1736809"/>
            <a:ext cx="4281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примера допустим: на одну страницу помещается 3 записи данных или 4 ключа индекса</a:t>
            </a:r>
          </a:p>
          <a:p>
            <a:r>
              <a:rPr lang="ru-RU" dirty="0" smtClean="0"/>
              <a:t>(на самом деле – намного больше)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6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668126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19990"/>
                <a:gridCol w="41999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809254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9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528487"/>
              </p:ext>
            </p:extLst>
          </p:nvPr>
        </p:nvGraphicFramePr>
        <p:xfrm>
          <a:off x="3688044" y="4824386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99569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8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048733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539016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172090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3309625" y="4307080"/>
            <a:ext cx="177059" cy="696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5" idx="0"/>
          </p:cNvCxnSpPr>
          <p:nvPr/>
        </p:nvCxnSpPr>
        <p:spPr>
          <a:xfrm>
            <a:off x="3888336" y="4315626"/>
            <a:ext cx="1232999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344700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5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048733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172090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168513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3905428" y="4315626"/>
            <a:ext cx="1215907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251758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6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793620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034329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168513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3888336" y="4315626"/>
            <a:ext cx="1232999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985645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8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776791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47483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54029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79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886324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136000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752138"/>
              </p:ext>
            </p:extLst>
          </p:nvPr>
        </p:nvGraphicFramePr>
        <p:xfrm>
          <a:off x="5995410" y="5016951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4648912" y="4315626"/>
            <a:ext cx="1976483" cy="701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907805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65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886324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188886"/>
              </p:ext>
            </p:extLst>
          </p:nvPr>
        </p:nvGraphicFramePr>
        <p:xfrm>
          <a:off x="449135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82280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752138"/>
              </p:ext>
            </p:extLst>
          </p:nvPr>
        </p:nvGraphicFramePr>
        <p:xfrm>
          <a:off x="5995410" y="5016951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4648912" y="4315626"/>
            <a:ext cx="1976483" cy="701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514343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0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677038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736953"/>
              </p:ext>
            </p:extLst>
          </p:nvPr>
        </p:nvGraphicFramePr>
        <p:xfrm>
          <a:off x="4072606" y="502150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746186"/>
              </p:ext>
            </p:extLst>
          </p:nvPr>
        </p:nvGraphicFramePr>
        <p:xfrm>
          <a:off x="2679640" y="5003848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309625" y="4315626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404056" cy="70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965086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016154"/>
              </p:ext>
            </p:extLst>
          </p:nvPr>
        </p:nvGraphicFramePr>
        <p:xfrm>
          <a:off x="552539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5392396" y="4315626"/>
            <a:ext cx="76298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44336"/>
              </p:ext>
            </p:extLst>
          </p:nvPr>
        </p:nvGraphicFramePr>
        <p:xfrm>
          <a:off x="7012359" y="5025497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680105"/>
              </p:ext>
            </p:extLst>
          </p:nvPr>
        </p:nvGraphicFramePr>
        <p:xfrm>
          <a:off x="5166469" y="406416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21480"/>
              </p:ext>
            </p:extLst>
          </p:nvPr>
        </p:nvGraphicFramePr>
        <p:xfrm>
          <a:off x="4178893" y="3346319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Straight Arrow Connector 18"/>
          <p:cNvCxnSpPr>
            <a:endCxn id="13" idx="0"/>
          </p:cNvCxnSpPr>
          <p:nvPr/>
        </p:nvCxnSpPr>
        <p:spPr>
          <a:xfrm>
            <a:off x="5742774" y="4315626"/>
            <a:ext cx="1899570" cy="709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" idx="0"/>
          </p:cNvCxnSpPr>
          <p:nvPr/>
        </p:nvCxnSpPr>
        <p:spPr>
          <a:xfrm flipH="1">
            <a:off x="4058333" y="3580688"/>
            <a:ext cx="240202" cy="500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4" idx="0"/>
          </p:cNvCxnSpPr>
          <p:nvPr/>
        </p:nvCxnSpPr>
        <p:spPr>
          <a:xfrm>
            <a:off x="4785645" y="3555050"/>
            <a:ext cx="1144218" cy="509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2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4634499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3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677038"/>
              </p:ext>
            </p:extLst>
          </p:nvPr>
        </p:nvGraphicFramePr>
        <p:xfrm>
          <a:off x="3294939" y="4080901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736953"/>
              </p:ext>
            </p:extLst>
          </p:nvPr>
        </p:nvGraphicFramePr>
        <p:xfrm>
          <a:off x="4072606" y="502150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67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Frog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72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Duck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418829"/>
              </p:ext>
            </p:extLst>
          </p:nvPr>
        </p:nvGraphicFramePr>
        <p:xfrm>
          <a:off x="261982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Hen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49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Wolf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E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>
            <a:endCxn id="7" idx="0"/>
          </p:cNvCxnSpPr>
          <p:nvPr/>
        </p:nvCxnSpPr>
        <p:spPr>
          <a:xfrm flipH="1">
            <a:off x="3249806" y="4332717"/>
            <a:ext cx="570166" cy="68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>
            <a:off x="4298535" y="4315626"/>
            <a:ext cx="404056" cy="705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523849"/>
              </p:ext>
            </p:extLst>
          </p:nvPr>
        </p:nvGraphicFramePr>
        <p:xfrm>
          <a:off x="1055940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Pig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23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0" idx="0"/>
          </p:cNvCxnSpPr>
          <p:nvPr/>
        </p:nvCxnSpPr>
        <p:spPr>
          <a:xfrm flipH="1">
            <a:off x="1685925" y="4315626"/>
            <a:ext cx="1809305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016154"/>
              </p:ext>
            </p:extLst>
          </p:nvPr>
        </p:nvGraphicFramePr>
        <p:xfrm>
          <a:off x="5525391" y="5020939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Bat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82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Ant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F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11" idx="0"/>
          </p:cNvCxnSpPr>
          <p:nvPr/>
        </p:nvCxnSpPr>
        <p:spPr>
          <a:xfrm>
            <a:off x="5392396" y="4315626"/>
            <a:ext cx="762980" cy="70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44336"/>
              </p:ext>
            </p:extLst>
          </p:nvPr>
        </p:nvGraphicFramePr>
        <p:xfrm>
          <a:off x="7012359" y="5025497"/>
          <a:ext cx="125997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90"/>
                <a:gridCol w="455420"/>
                <a:gridCol w="384560"/>
              </a:tblGrid>
              <a:tr h="2432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Id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</a:tr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Dog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</a:tr>
              <a:tr h="14870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94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Cow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  <a:tr h="150411"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680105"/>
              </p:ext>
            </p:extLst>
          </p:nvPr>
        </p:nvGraphicFramePr>
        <p:xfrm>
          <a:off x="5166469" y="406416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85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003956"/>
              </p:ext>
            </p:extLst>
          </p:nvPr>
        </p:nvGraphicFramePr>
        <p:xfrm>
          <a:off x="4178893" y="3346319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17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80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Straight Arrow Connector 18"/>
          <p:cNvCxnSpPr>
            <a:endCxn id="13" idx="0"/>
          </p:cNvCxnSpPr>
          <p:nvPr/>
        </p:nvCxnSpPr>
        <p:spPr>
          <a:xfrm>
            <a:off x="5742774" y="4315626"/>
            <a:ext cx="1899570" cy="709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" idx="0"/>
          </p:cNvCxnSpPr>
          <p:nvPr/>
        </p:nvCxnSpPr>
        <p:spPr>
          <a:xfrm flipH="1">
            <a:off x="4058333" y="3580688"/>
            <a:ext cx="240202" cy="500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4" idx="0"/>
          </p:cNvCxnSpPr>
          <p:nvPr/>
        </p:nvCxnSpPr>
        <p:spPr>
          <a:xfrm>
            <a:off x="4785645" y="3555050"/>
            <a:ext cx="1144218" cy="509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122926"/>
              </p:ext>
            </p:extLst>
          </p:nvPr>
        </p:nvGraphicFramePr>
        <p:xfrm>
          <a:off x="7033190" y="365127"/>
          <a:ext cx="170915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719"/>
                <a:gridCol w="651405"/>
                <a:gridCol w="488033"/>
              </a:tblGrid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Frog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Pig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Wolf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Duck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</a:tr>
              <a:tr h="2812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6" name="Straight Arrow Connector 15"/>
          <p:cNvCxnSpPr>
            <a:endCxn id="14" idx="1"/>
          </p:cNvCxnSpPr>
          <p:nvPr/>
        </p:nvCxnSpPr>
        <p:spPr>
          <a:xfrm flipV="1">
            <a:off x="4785645" y="4189896"/>
            <a:ext cx="380824" cy="60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98819" y="5127477"/>
            <a:ext cx="3418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19972" y="5127477"/>
            <a:ext cx="2991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315484" y="5127477"/>
            <a:ext cx="23928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59723" y="5127477"/>
            <a:ext cx="2734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297514"/>
              </p:ext>
            </p:extLst>
          </p:nvPr>
        </p:nvGraphicFramePr>
        <p:xfrm>
          <a:off x="300083" y="2405924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23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85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330929"/>
              </p:ext>
            </p:extLst>
          </p:nvPr>
        </p:nvGraphicFramePr>
        <p:xfrm>
          <a:off x="1307594" y="2414470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67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80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073065"/>
              </p:ext>
            </p:extLst>
          </p:nvPr>
        </p:nvGraphicFramePr>
        <p:xfrm>
          <a:off x="2258581" y="2423016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72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623232"/>
              </p:ext>
            </p:extLst>
          </p:nvPr>
        </p:nvGraphicFramePr>
        <p:xfrm>
          <a:off x="982766" y="1645706"/>
          <a:ext cx="1526788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920"/>
                <a:gridCol w="422814"/>
                <a:gridCol w="357027"/>
                <a:gridCol w="357027"/>
              </a:tblGrid>
              <a:tr h="191425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A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B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0" name="Straight Arrow Connector 39"/>
          <p:cNvCxnSpPr>
            <a:endCxn id="33" idx="0"/>
          </p:cNvCxnSpPr>
          <p:nvPr/>
        </p:nvCxnSpPr>
        <p:spPr>
          <a:xfrm flipH="1">
            <a:off x="678413" y="1880075"/>
            <a:ext cx="492361" cy="525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4" idx="0"/>
          </p:cNvCxnSpPr>
          <p:nvPr/>
        </p:nvCxnSpPr>
        <p:spPr>
          <a:xfrm>
            <a:off x="1589518" y="1880075"/>
            <a:ext cx="96406" cy="534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5" idx="0"/>
          </p:cNvCxnSpPr>
          <p:nvPr/>
        </p:nvCxnSpPr>
        <p:spPr>
          <a:xfrm>
            <a:off x="1974079" y="1880075"/>
            <a:ext cx="662832" cy="542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966740"/>
              </p:ext>
            </p:extLst>
          </p:nvPr>
        </p:nvGraphicFramePr>
        <p:xfrm>
          <a:off x="3156558" y="2434477"/>
          <a:ext cx="75666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"/>
                <a:gridCol w="393642"/>
              </a:tblGrid>
              <a:tr h="12411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B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Id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94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17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49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F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82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7" name="Straight Arrow Connector 46"/>
          <p:cNvCxnSpPr>
            <a:endCxn id="45" idx="0"/>
          </p:cNvCxnSpPr>
          <p:nvPr/>
        </p:nvCxnSpPr>
        <p:spPr>
          <a:xfrm>
            <a:off x="2305495" y="1880075"/>
            <a:ext cx="1229393" cy="554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17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85645" y="2859042"/>
            <a:ext cx="210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Кластерный индекс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70421" y="1211427"/>
            <a:ext cx="235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Некластерный</a:t>
            </a:r>
            <a:r>
              <a:rPr lang="ru-RU" dirty="0" smtClean="0"/>
              <a:t> индекс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Кластерный индекс</a:t>
            </a:r>
          </a:p>
          <a:p>
            <a:pPr lvl="1"/>
            <a:r>
              <a:rPr lang="ru-RU" dirty="0" smtClean="0"/>
              <a:t>Листовые узлы – страницы с данными</a:t>
            </a:r>
          </a:p>
          <a:p>
            <a:pPr lvl="1"/>
            <a:r>
              <a:rPr lang="ru-RU" dirty="0" smtClean="0"/>
              <a:t>Может быть только один для таблицы</a:t>
            </a:r>
          </a:p>
          <a:p>
            <a:r>
              <a:rPr lang="ru-RU" dirty="0" err="1" smtClean="0"/>
              <a:t>Некластерный</a:t>
            </a:r>
            <a:r>
              <a:rPr lang="ru-RU" dirty="0" smtClean="0"/>
              <a:t> индекс</a:t>
            </a:r>
          </a:p>
          <a:p>
            <a:pPr lvl="1"/>
            <a:r>
              <a:rPr lang="ru-RU" dirty="0" smtClean="0"/>
              <a:t>Листовые узлы – страницы с ключами, плюс ссылка на запись с данными</a:t>
            </a:r>
          </a:p>
          <a:p>
            <a:pPr lvl="1"/>
            <a:r>
              <a:rPr lang="ru-RU" dirty="0" smtClean="0"/>
              <a:t>Ссылка: </a:t>
            </a:r>
          </a:p>
          <a:p>
            <a:pPr lvl="2"/>
            <a:r>
              <a:rPr lang="ru-RU" dirty="0" smtClean="0"/>
              <a:t>значение ключа кластерного индекса (если он есть)</a:t>
            </a:r>
          </a:p>
          <a:p>
            <a:pPr lvl="2"/>
            <a:r>
              <a:rPr lang="ru-RU" dirty="0" smtClean="0"/>
              <a:t>адрес страницы с данными + идентификатор внутри страницы (если кластерный индекс отсутствует)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912" y="351110"/>
            <a:ext cx="3343275" cy="2686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311941"/>
            <a:ext cx="1314450" cy="295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343" y="3064290"/>
            <a:ext cx="3457575" cy="790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37" y="4424360"/>
            <a:ext cx="1362075" cy="333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343" y="4063698"/>
            <a:ext cx="4791075" cy="160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37" y="5837281"/>
            <a:ext cx="1295400" cy="323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343" y="5638650"/>
            <a:ext cx="35052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09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B*-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Included columns</a:t>
            </a:r>
            <a:endParaRPr lang="ru-RU" dirty="0" smtClean="0"/>
          </a:p>
          <a:p>
            <a:pPr lvl="1"/>
            <a:r>
              <a:rPr lang="ru-RU" dirty="0" smtClean="0"/>
              <a:t>Можно построить индекс по нескольким атрибутам,</a:t>
            </a:r>
          </a:p>
          <a:p>
            <a:pPr lvl="1"/>
            <a:r>
              <a:rPr lang="ru-RU" dirty="0" smtClean="0"/>
              <a:t>а можно включить атрибуты посредством </a:t>
            </a:r>
            <a:r>
              <a:rPr lang="en-US" dirty="0" smtClean="0"/>
              <a:t>INCLUDE</a:t>
            </a:r>
          </a:p>
          <a:p>
            <a:pPr lvl="1"/>
            <a:r>
              <a:rPr lang="en-US" dirty="0" smtClean="0"/>
              <a:t>(</a:t>
            </a:r>
            <a:r>
              <a:rPr lang="ru-RU" dirty="0" smtClean="0"/>
              <a:t>и это не одно и то же)</a:t>
            </a:r>
          </a:p>
          <a:p>
            <a:pPr lvl="1"/>
            <a:r>
              <a:rPr lang="en-US" dirty="0" smtClean="0"/>
              <a:t>INCLUDED </a:t>
            </a:r>
            <a:r>
              <a:rPr lang="ru-RU" dirty="0" smtClean="0"/>
              <a:t>атрибуты не входят в состав ключа, но сохраняются в листьях</a:t>
            </a:r>
          </a:p>
          <a:p>
            <a:pPr lvl="1"/>
            <a:r>
              <a:rPr lang="ru-RU" dirty="0" smtClean="0"/>
              <a:t>Если запрос требует только атрибуты, входящие в индекс, либо в </a:t>
            </a:r>
            <a:r>
              <a:rPr lang="en-US" dirty="0" smtClean="0"/>
              <a:t>INCLUDED </a:t>
            </a:r>
            <a:r>
              <a:rPr lang="ru-RU" dirty="0" smtClean="0"/>
              <a:t>атрибуты индекса, то обращаться к странице с данными не придётся – нужные данные уже есть в индексе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B*-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FILLFACTOR</a:t>
            </a:r>
          </a:p>
          <a:p>
            <a:pPr lvl="1"/>
            <a:r>
              <a:rPr lang="ru-RU" dirty="0" smtClean="0"/>
              <a:t>Задаёт объём занятого пространства на листовых страницах, которое выделяет СУБД при создании/перестройке индекса</a:t>
            </a:r>
          </a:p>
          <a:p>
            <a:pPr lvl="1"/>
            <a:r>
              <a:rPr lang="ru-RU" dirty="0" smtClean="0"/>
              <a:t>По умолчанию – 100%</a:t>
            </a:r>
          </a:p>
          <a:p>
            <a:pPr lvl="1"/>
            <a:r>
              <a:rPr lang="ru-RU" dirty="0" smtClean="0"/>
              <a:t>Необходим для сокращения времени вставок/обновлений</a:t>
            </a:r>
          </a:p>
          <a:p>
            <a:pPr lvl="1"/>
            <a:r>
              <a:rPr lang="ru-RU" dirty="0" smtClean="0"/>
              <a:t>Несколько снижает скорость чтения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16772</TotalTime>
  <Words>1061</Words>
  <Application>Microsoft Office PowerPoint</Application>
  <PresentationFormat>Экран (4:3)</PresentationFormat>
  <Paragraphs>821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Управление данными</vt:lpstr>
      <vt:lpstr>Дисковые операции</vt:lpstr>
      <vt:lpstr>Логарифмический поиск</vt:lpstr>
      <vt:lpstr>Сбалансированные деревья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B-Tree</vt:lpstr>
      <vt:lpstr>Пример</vt:lpstr>
      <vt:lpstr>B*-Tree</vt:lpstr>
      <vt:lpstr>B*-Tree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Оптимизация запросов в реляционных БД</dc:title>
  <dc:creator>Алексей В. Лепустин</dc:creator>
  <cp:lastModifiedBy>Алексей В. Лепустин</cp:lastModifiedBy>
  <cp:revision>90</cp:revision>
  <dcterms:created xsi:type="dcterms:W3CDTF">2014-10-27T14:42:34Z</dcterms:created>
  <dcterms:modified xsi:type="dcterms:W3CDTF">2025-10-18T03:09:33Z</dcterms:modified>
</cp:coreProperties>
</file>