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7"/>
  </p:notesMasterIdLst>
  <p:sldIdLst>
    <p:sldId id="256" r:id="rId2"/>
    <p:sldId id="257" r:id="rId3"/>
    <p:sldId id="302" r:id="rId4"/>
    <p:sldId id="258" r:id="rId5"/>
    <p:sldId id="280" r:id="rId6"/>
    <p:sldId id="304" r:id="rId7"/>
    <p:sldId id="303" r:id="rId8"/>
    <p:sldId id="306" r:id="rId9"/>
    <p:sldId id="307" r:id="rId10"/>
    <p:sldId id="259" r:id="rId11"/>
    <p:sldId id="264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61" r:id="rId24"/>
    <p:sldId id="309" r:id="rId25"/>
    <p:sldId id="263" r:id="rId26"/>
    <p:sldId id="262" r:id="rId27"/>
    <p:sldId id="308" r:id="rId28"/>
    <p:sldId id="260" r:id="rId29"/>
    <p:sldId id="268" r:id="rId30"/>
    <p:sldId id="265" r:id="rId31"/>
    <p:sldId id="266" r:id="rId32"/>
    <p:sldId id="305" r:id="rId33"/>
    <p:sldId id="311" r:id="rId34"/>
    <p:sldId id="310" r:id="rId35"/>
    <p:sldId id="285" r:id="rId36"/>
    <p:sldId id="286" r:id="rId37"/>
    <p:sldId id="287" r:id="rId38"/>
    <p:sldId id="288" r:id="rId39"/>
    <p:sldId id="267" r:id="rId40"/>
    <p:sldId id="281" r:id="rId41"/>
    <p:sldId id="283" r:id="rId42"/>
    <p:sldId id="312" r:id="rId43"/>
    <p:sldId id="313" r:id="rId44"/>
    <p:sldId id="314" r:id="rId45"/>
    <p:sldId id="315" r:id="rId46"/>
    <p:sldId id="282" r:id="rId47"/>
    <p:sldId id="284" r:id="rId48"/>
    <p:sldId id="290" r:id="rId49"/>
    <p:sldId id="316" r:id="rId50"/>
    <p:sldId id="317" r:id="rId51"/>
    <p:sldId id="318" r:id="rId52"/>
    <p:sldId id="319" r:id="rId53"/>
    <p:sldId id="320" r:id="rId54"/>
    <p:sldId id="289" r:id="rId55"/>
    <p:sldId id="321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4" autoAdjust="0"/>
    <p:restoredTop sz="96433" autoAdjust="0"/>
  </p:normalViewPr>
  <p:slideViewPr>
    <p:cSldViewPr snapToGrid="0">
      <p:cViewPr varScale="1">
        <p:scale>
          <a:sx n="116" d="100"/>
          <a:sy n="116" d="100"/>
        </p:scale>
        <p:origin x="1272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187F4-B6AA-4F51-8AC9-C0EA5267875D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08179-C2A9-4A4B-BA88-40684ACED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21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8179-C2A9-4A4B-BA88-40684ACED3A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01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8179-C2A9-4A4B-BA88-40684ACED3A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32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CE01D-75C6-483E-B166-F669C8AAA050}" type="datetime1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10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365127"/>
            <a:ext cx="7886700" cy="1030966"/>
          </a:xfrm>
        </p:spPr>
        <p:txBody>
          <a:bodyPr>
            <a:noAutofit/>
          </a:bodyPr>
          <a:lstStyle>
            <a:lvl1pPr>
              <a:defRPr sz="3600" baseline="0"/>
            </a:lvl1pPr>
          </a:lstStyle>
          <a:p>
            <a:r>
              <a:rPr lang="en-US" dirty="0" smtClean="0"/>
              <a:t>Click to edit Master title style</a:t>
            </a:r>
            <a:r>
              <a:rPr lang="ru-RU" dirty="0" smtClean="0"/>
              <a:t> </a:t>
            </a:r>
            <a:r>
              <a:rPr lang="en-US" dirty="0" smtClean="0"/>
              <a:t>with word wrap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02229"/>
            <a:ext cx="7886700" cy="467473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64BF7-9B4D-4A0D-B1A8-8EB915D47728}" type="datetime1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44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E39A-DE75-4BBD-BD7D-E58A640094C0}" type="datetime1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20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9212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36638"/>
            <a:ext cx="3886200" cy="514032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36638"/>
            <a:ext cx="3886200" cy="514032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5DF5F-5770-4B3F-9F41-E7184E1C3DB3}" type="datetime1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151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3AF9-FA95-43F6-864D-F8C3ED050A9D}" type="datetime1">
              <a:rPr lang="en-US" smtClean="0"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717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12106-8BE9-4773-8082-AB85670C1282}" type="datetime1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522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5F44-BF33-480F-837B-71618C89CB20}" type="datetime1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749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2984-0871-43E8-9C41-B5D48F16CC98}" type="datetime1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66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7F41-2E72-4485-BFF2-D3CE3E7DDC1D}" type="datetime1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49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F4784-2824-469E-B84B-14D1A08C5F88}" type="datetime1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69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857D9-258B-4ED3-A7CA-55FDB787A641}" type="datetime1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04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77A2B-150D-4C0C-9FF3-8CD1346D715C}" type="datetime1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3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user/BrentOzar" TargetMode="External"/><Relationship Id="rId4" Type="http://schemas.openxmlformats.org/officeDocument/2006/relationships/hyperlink" Target="http://www.brentozar.com/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user/BrentOzar" TargetMode="External"/><Relationship Id="rId4" Type="http://schemas.openxmlformats.org/officeDocument/2006/relationships/hyperlink" Target="http://www.brentozar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Оптимизация запросов в реляционных БД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6038" y="4547286"/>
            <a:ext cx="6858000" cy="1169774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dirty="0" smtClean="0"/>
              <a:t>Николай Александрович Шестаков</a:t>
            </a:r>
            <a:endParaRPr lang="en-US" dirty="0" smtClean="0"/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Томский Политехнический Университет/</a:t>
            </a:r>
            <a:r>
              <a:rPr lang="en-US" dirty="0" err="1" smtClean="0"/>
              <a:t>Rubius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54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Физическая организация данных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Файлы данных</a:t>
            </a:r>
          </a:p>
          <a:p>
            <a:pPr lvl="1"/>
            <a:r>
              <a:rPr lang="ru-RU" dirty="0" smtClean="0"/>
              <a:t>Можно распределять по разным дискам (в зависимости от сценария работы)</a:t>
            </a:r>
          </a:p>
          <a:p>
            <a:r>
              <a:rPr lang="ru-RU" dirty="0" smtClean="0"/>
              <a:t>Файл журнала транзакций</a:t>
            </a:r>
          </a:p>
          <a:p>
            <a:pPr lvl="1"/>
            <a:r>
              <a:rPr lang="ru-RU" dirty="0" smtClean="0"/>
              <a:t>Последовательная (</a:t>
            </a:r>
            <a:r>
              <a:rPr lang="en-US" dirty="0" smtClean="0"/>
              <a:t>sequential)</a:t>
            </a:r>
            <a:r>
              <a:rPr lang="ru-RU" dirty="0" smtClean="0"/>
              <a:t> запись</a:t>
            </a:r>
          </a:p>
          <a:p>
            <a:r>
              <a:rPr lang="ru-RU" dirty="0" smtClean="0"/>
              <a:t>Файлы резервных копий</a:t>
            </a:r>
            <a:endParaRPr lang="en-US" dirty="0" smtClean="0"/>
          </a:p>
          <a:p>
            <a:pPr lvl="1"/>
            <a:r>
              <a:rPr lang="en-US" dirty="0" smtClean="0"/>
              <a:t>Full backup</a:t>
            </a:r>
          </a:p>
          <a:p>
            <a:pPr lvl="1"/>
            <a:r>
              <a:rPr lang="en-US" dirty="0" smtClean="0"/>
              <a:t>Incremental backup</a:t>
            </a:r>
          </a:p>
          <a:p>
            <a:pPr lvl="1"/>
            <a:r>
              <a:rPr lang="en-US" dirty="0" smtClean="0"/>
              <a:t>Log backup (</a:t>
            </a:r>
            <a:r>
              <a:rPr lang="ru-RU" dirty="0" smtClean="0"/>
              <a:t>для</a:t>
            </a:r>
            <a:r>
              <a:rPr lang="en-US" dirty="0" smtClean="0"/>
              <a:t> point-in-time restore)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22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Физическая организация данных в </a:t>
            </a:r>
            <a:r>
              <a:rPr lang="en-US" smtClean="0"/>
              <a:t>SQL Server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БД </a:t>
            </a:r>
            <a:r>
              <a:rPr lang="en-US" dirty="0" smtClean="0"/>
              <a:t>SQL Server </a:t>
            </a:r>
            <a:r>
              <a:rPr lang="ru-RU" dirty="0" smtClean="0"/>
              <a:t>хранится в одном или нескольких файлах (</a:t>
            </a:r>
            <a:r>
              <a:rPr lang="en-US" dirty="0" smtClean="0"/>
              <a:t>.</a:t>
            </a:r>
            <a:r>
              <a:rPr lang="en-US" dirty="0" err="1" smtClean="0"/>
              <a:t>mdf</a:t>
            </a:r>
            <a:r>
              <a:rPr lang="en-US" dirty="0" smtClean="0"/>
              <a:t>, .</a:t>
            </a:r>
            <a:r>
              <a:rPr lang="en-US" dirty="0" err="1" smtClean="0"/>
              <a:t>ndf</a:t>
            </a:r>
            <a:r>
              <a:rPr lang="en-US" dirty="0" smtClean="0"/>
              <a:t>)</a:t>
            </a:r>
          </a:p>
          <a:p>
            <a:r>
              <a:rPr lang="ru-RU" dirty="0" smtClean="0"/>
              <a:t>Кроме файлов данных</a:t>
            </a:r>
            <a:r>
              <a:rPr lang="en-US" dirty="0" smtClean="0"/>
              <a:t> </a:t>
            </a:r>
            <a:r>
              <a:rPr lang="ru-RU" dirty="0" smtClean="0"/>
              <a:t>есть файл журнала транзакций (</a:t>
            </a:r>
            <a:r>
              <a:rPr lang="en-US" dirty="0" smtClean="0"/>
              <a:t>.</a:t>
            </a:r>
            <a:r>
              <a:rPr lang="en-US" dirty="0" err="1" smtClean="0"/>
              <a:t>ldf</a:t>
            </a:r>
            <a:r>
              <a:rPr lang="en-US" dirty="0" smtClean="0"/>
              <a:t>)</a:t>
            </a:r>
          </a:p>
          <a:p>
            <a:r>
              <a:rPr lang="ru-RU" dirty="0" smtClean="0"/>
              <a:t>Файл данных разбит на страницы по 8К</a:t>
            </a:r>
          </a:p>
          <a:p>
            <a:r>
              <a:rPr lang="ru-RU" dirty="0" smtClean="0"/>
              <a:t>Страница – минимальная единица чтения/записи данных</a:t>
            </a:r>
          </a:p>
          <a:p>
            <a:r>
              <a:rPr lang="ru-RU" dirty="0" smtClean="0"/>
              <a:t>Страницы сгруппированы в 64К экстенты</a:t>
            </a:r>
          </a:p>
          <a:p>
            <a:r>
              <a:rPr lang="ru-RU" dirty="0" smtClean="0"/>
              <a:t>Постраничная (поблочная) </a:t>
            </a:r>
            <a:r>
              <a:rPr lang="ru-RU" dirty="0"/>
              <a:t>организация данных характерна для большинства реляционных СУБД</a:t>
            </a: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22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Организация данных на странице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Страница с данными хранит записи таблицы</a:t>
            </a:r>
          </a:p>
          <a:p>
            <a:r>
              <a:rPr lang="ru-RU" dirty="0" smtClean="0"/>
              <a:t>Одна запись хранится на странице целиком (кроме </a:t>
            </a:r>
            <a:r>
              <a:rPr lang="en-US" dirty="0" smtClean="0"/>
              <a:t>LOB </a:t>
            </a:r>
            <a:r>
              <a:rPr lang="ru-RU" dirty="0" smtClean="0"/>
              <a:t>и </a:t>
            </a:r>
            <a:r>
              <a:rPr lang="en-US" dirty="0" err="1" smtClean="0"/>
              <a:t>var</a:t>
            </a:r>
            <a:r>
              <a:rPr lang="en-US" dirty="0" smtClean="0"/>
              <a:t>-</a:t>
            </a:r>
            <a:r>
              <a:rPr lang="ru-RU" dirty="0" smtClean="0"/>
              <a:t>типов, которые не влезли на страницу)</a:t>
            </a:r>
          </a:p>
          <a:p>
            <a:r>
              <a:rPr lang="ru-RU" dirty="0" smtClean="0"/>
              <a:t>Таким образом, при чтении всего одного атрибута, с диска считывается запись целиком (не считая </a:t>
            </a:r>
            <a:r>
              <a:rPr lang="en-US" dirty="0" smtClean="0"/>
              <a:t>LOB</a:t>
            </a:r>
            <a:r>
              <a:rPr lang="ru-RU" dirty="0" smtClean="0"/>
              <a:t>)</a:t>
            </a:r>
          </a:p>
          <a:p>
            <a:r>
              <a:rPr lang="ru-RU" dirty="0" smtClean="0"/>
              <a:t>Постраничная организация данных характерна для большинства реляционных СУБД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4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Дисковые операции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02229"/>
            <a:ext cx="7886700" cy="1497345"/>
          </a:xfrm>
        </p:spPr>
        <p:txBody>
          <a:bodyPr/>
          <a:lstStyle/>
          <a:p>
            <a:r>
              <a:rPr lang="ru-RU" dirty="0" smtClean="0"/>
              <a:t>Количество чтений/записей – это количество дисковых страниц</a:t>
            </a:r>
          </a:p>
          <a:p>
            <a:r>
              <a:rPr lang="ru-RU" dirty="0" smtClean="0"/>
              <a:t>Операции могут быть логические и физические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854" y="3465454"/>
            <a:ext cx="8094292" cy="166944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66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Организация данных на странице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6</a:t>
            </a:fld>
            <a:endParaRPr lang="en-US"/>
          </a:p>
        </p:txBody>
      </p:sp>
      <p:pic>
        <p:nvPicPr>
          <p:cNvPr id="1026" name="Picture 2" descr="http://1.bp.blogspot.com/-BO8Tu-srZoA/UCfRtFDjVhI/AAAAAAAACeg/BRLi-Mo8XA4/s1600/SQL+Server+Data+Page+Structu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776362"/>
            <a:ext cx="3333750" cy="450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33875" y="1776362"/>
            <a:ext cx="447237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Размер страницы – 8К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Страница хранит записи только одной таблицы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Все атрибуты записи, кроме </a:t>
            </a:r>
            <a:r>
              <a:rPr lang="en-US" dirty="0" smtClean="0"/>
              <a:t>LOB-</a:t>
            </a:r>
            <a:r>
              <a:rPr lang="ru-RU" dirty="0" smtClean="0"/>
              <a:t>полей, хранятся на одной странице (исключение – длинные значения типов переменной длины)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Таким образом, при чтении </a:t>
            </a:r>
            <a:r>
              <a:rPr lang="ru-RU" dirty="0" err="1" smtClean="0"/>
              <a:t>всего-лишь</a:t>
            </a:r>
            <a:r>
              <a:rPr lang="ru-RU" dirty="0" smtClean="0"/>
              <a:t> </a:t>
            </a:r>
            <a:r>
              <a:rPr lang="ru-RU" dirty="0"/>
              <a:t>одного атрибута, с диска считывается запись </a:t>
            </a:r>
            <a:r>
              <a:rPr lang="ru-RU" dirty="0" smtClean="0"/>
              <a:t>целиком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Можно посмотреть дамп страницы </a:t>
            </a:r>
            <a:r>
              <a:rPr lang="en-US" dirty="0" smtClean="0"/>
              <a:t>DBCC PAGE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90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Дисковые операции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2" y="4230129"/>
            <a:ext cx="3133722" cy="5807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72" y="1767530"/>
            <a:ext cx="1556823" cy="19910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4038" y="1767531"/>
            <a:ext cx="3598906" cy="17994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695" y="5282456"/>
            <a:ext cx="8513548" cy="98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24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Логарифмический поиск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Чтобы найти данные в таблице по условию, необходимо выполнить сканирование таблицы – это </a:t>
            </a:r>
            <a:r>
              <a:rPr lang="en-US" i="1" dirty="0" smtClean="0"/>
              <a:t>O(N)</a:t>
            </a:r>
          </a:p>
          <a:p>
            <a:r>
              <a:rPr lang="ru-RU" dirty="0" smtClean="0"/>
              <a:t>Если данные отсортированы, то это можно сделать поиском за </a:t>
            </a:r>
            <a:r>
              <a:rPr lang="en-US" i="1" dirty="0" smtClean="0"/>
              <a:t>O(log(N))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253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Сбалансированные деревья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9</a:t>
            </a:fld>
            <a:endParaRPr lang="en-US"/>
          </a:p>
        </p:txBody>
      </p:sp>
      <p:pic>
        <p:nvPicPr>
          <p:cNvPr id="2054" name="Picture 6" descr="http://www.borlpasc.narod.ru/docym/stryctyr/avl__00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439" y="1992601"/>
            <a:ext cx="3810000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upload.wikimedia.org/wikipedia/commons/thumb/6/66/Red-black_tree_example.svg/800px-Red-black_tree_example.svg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11" y="2232238"/>
            <a:ext cx="4416786" cy="2125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8650" y="5450177"/>
            <a:ext cx="3103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 подходят для хранения во внешней памяти!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87762" y="1629499"/>
            <a:ext cx="1318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AVL-</a:t>
            </a:r>
            <a:r>
              <a:rPr lang="ru-RU" dirty="0" smtClean="0"/>
              <a:t>дерево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20811" y="1644382"/>
            <a:ext cx="2426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Красно-чёрное дерево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157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Оптимизировано под страничную организацию данных во внешней памяти</a:t>
            </a:r>
            <a:r>
              <a:rPr lang="en-US" dirty="0" smtClean="0"/>
              <a:t> </a:t>
            </a:r>
            <a:r>
              <a:rPr lang="ru-RU" dirty="0" smtClean="0"/>
              <a:t>(один узел – одна страница)</a:t>
            </a:r>
          </a:p>
          <a:p>
            <a:r>
              <a:rPr lang="ru-RU" dirty="0" smtClean="0"/>
              <a:t>Сбалансированное (длина пути от корня до любого листа одинакова для всех листов)</a:t>
            </a:r>
          </a:p>
          <a:p>
            <a:r>
              <a:rPr lang="ru-RU" dirty="0" smtClean="0"/>
              <a:t>Логарифмический поиск (по количеству дисковых чтений)</a:t>
            </a:r>
          </a:p>
          <a:p>
            <a:r>
              <a:rPr lang="ru-RU" dirty="0" smtClean="0"/>
              <a:t>Логарифмическая запись</a:t>
            </a:r>
          </a:p>
          <a:p>
            <a:r>
              <a:rPr lang="ru-RU" dirty="0" smtClean="0"/>
              <a:t>Сильная ветвистость (сотни потомков у узла)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4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237099"/>
              </p:ext>
            </p:extLst>
          </p:nvPr>
        </p:nvGraphicFramePr>
        <p:xfrm>
          <a:off x="628650" y="1501775"/>
          <a:ext cx="3353691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897"/>
                <a:gridCol w="1117897"/>
                <a:gridCol w="1117897"/>
              </a:tblGrid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Pig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Wolf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Duck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1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0656203"/>
              </p:ext>
            </p:extLst>
          </p:nvPr>
        </p:nvGraphicFramePr>
        <p:xfrm>
          <a:off x="3688044" y="4824386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19990"/>
                <a:gridCol w="41999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715144"/>
              </p:ext>
            </p:extLst>
          </p:nvPr>
        </p:nvGraphicFramePr>
        <p:xfrm>
          <a:off x="7033190" y="365127"/>
          <a:ext cx="1709157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28650" y="1736809"/>
            <a:ext cx="42811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примера допустим: на одну страницу помещается 3 записи данных или 4 ключа индекса</a:t>
            </a:r>
          </a:p>
          <a:p>
            <a:r>
              <a:rPr lang="ru-RU" dirty="0" smtClean="0"/>
              <a:t>(на самом деле – намного больше)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6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1668126"/>
              </p:ext>
            </p:extLst>
          </p:nvPr>
        </p:nvGraphicFramePr>
        <p:xfrm>
          <a:off x="3688044" y="4824386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19990"/>
                <a:gridCol w="41999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715144"/>
              </p:ext>
            </p:extLst>
          </p:nvPr>
        </p:nvGraphicFramePr>
        <p:xfrm>
          <a:off x="7033190" y="365127"/>
          <a:ext cx="1709157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592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9528487"/>
              </p:ext>
            </p:extLst>
          </p:nvPr>
        </p:nvGraphicFramePr>
        <p:xfrm>
          <a:off x="3688044" y="4824386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715144"/>
              </p:ext>
            </p:extLst>
          </p:nvPr>
        </p:nvGraphicFramePr>
        <p:xfrm>
          <a:off x="7033190" y="365127"/>
          <a:ext cx="1709157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985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9048733"/>
              </p:ext>
            </p:extLst>
          </p:nvPr>
        </p:nvGraphicFramePr>
        <p:xfrm>
          <a:off x="3294939" y="4080901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4539016"/>
              </p:ext>
            </p:extLst>
          </p:nvPr>
        </p:nvGraphicFramePr>
        <p:xfrm>
          <a:off x="449135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8172090"/>
              </p:ext>
            </p:extLst>
          </p:nvPr>
        </p:nvGraphicFramePr>
        <p:xfrm>
          <a:off x="2679640" y="5003848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Hen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7" idx="0"/>
          </p:cNvCxnSpPr>
          <p:nvPr/>
        </p:nvCxnSpPr>
        <p:spPr>
          <a:xfrm flipH="1">
            <a:off x="3309625" y="4307080"/>
            <a:ext cx="177059" cy="696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5" idx="0"/>
          </p:cNvCxnSpPr>
          <p:nvPr/>
        </p:nvCxnSpPr>
        <p:spPr>
          <a:xfrm>
            <a:off x="3888336" y="4315626"/>
            <a:ext cx="1232999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715144"/>
              </p:ext>
            </p:extLst>
          </p:nvPr>
        </p:nvGraphicFramePr>
        <p:xfrm>
          <a:off x="7033190" y="365127"/>
          <a:ext cx="1709157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256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9048733"/>
              </p:ext>
            </p:extLst>
          </p:nvPr>
        </p:nvGraphicFramePr>
        <p:xfrm>
          <a:off x="3294939" y="4080901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4147483"/>
              </p:ext>
            </p:extLst>
          </p:nvPr>
        </p:nvGraphicFramePr>
        <p:xfrm>
          <a:off x="449135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94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Cow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8172090"/>
              </p:ext>
            </p:extLst>
          </p:nvPr>
        </p:nvGraphicFramePr>
        <p:xfrm>
          <a:off x="2679640" y="5003848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Hen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>
            <a:endCxn id="7" idx="0"/>
          </p:cNvCxnSpPr>
          <p:nvPr/>
        </p:nvCxnSpPr>
        <p:spPr>
          <a:xfrm flipH="1">
            <a:off x="3309625" y="4315626"/>
            <a:ext cx="168513" cy="688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0"/>
          </p:cNvCxnSpPr>
          <p:nvPr/>
        </p:nvCxnSpPr>
        <p:spPr>
          <a:xfrm>
            <a:off x="3905428" y="4315626"/>
            <a:ext cx="1215907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715144"/>
              </p:ext>
            </p:extLst>
          </p:nvPr>
        </p:nvGraphicFramePr>
        <p:xfrm>
          <a:off x="7033190" y="365127"/>
          <a:ext cx="1709157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64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0793620"/>
              </p:ext>
            </p:extLst>
          </p:nvPr>
        </p:nvGraphicFramePr>
        <p:xfrm>
          <a:off x="3294939" y="4080901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4147483"/>
              </p:ext>
            </p:extLst>
          </p:nvPr>
        </p:nvGraphicFramePr>
        <p:xfrm>
          <a:off x="449135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94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Cow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9034329"/>
              </p:ext>
            </p:extLst>
          </p:nvPr>
        </p:nvGraphicFramePr>
        <p:xfrm>
          <a:off x="2679640" y="5003848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Pig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Hen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>
            <a:endCxn id="7" idx="0"/>
          </p:cNvCxnSpPr>
          <p:nvPr/>
        </p:nvCxnSpPr>
        <p:spPr>
          <a:xfrm flipH="1">
            <a:off x="3309625" y="4315626"/>
            <a:ext cx="168513" cy="688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0"/>
          </p:cNvCxnSpPr>
          <p:nvPr/>
        </p:nvCxnSpPr>
        <p:spPr>
          <a:xfrm>
            <a:off x="3888336" y="4315626"/>
            <a:ext cx="1232999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715144"/>
              </p:ext>
            </p:extLst>
          </p:nvPr>
        </p:nvGraphicFramePr>
        <p:xfrm>
          <a:off x="7033190" y="365127"/>
          <a:ext cx="1709157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784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9776791"/>
              </p:ext>
            </p:extLst>
          </p:nvPr>
        </p:nvGraphicFramePr>
        <p:xfrm>
          <a:off x="3294939" y="4080901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4147483"/>
              </p:ext>
            </p:extLst>
          </p:nvPr>
        </p:nvGraphicFramePr>
        <p:xfrm>
          <a:off x="449135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94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Cow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7746186"/>
              </p:ext>
            </p:extLst>
          </p:nvPr>
        </p:nvGraphicFramePr>
        <p:xfrm>
          <a:off x="2679640" y="5003848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Hen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49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Wolf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E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>
            <a:endCxn id="7" idx="0"/>
          </p:cNvCxnSpPr>
          <p:nvPr/>
        </p:nvCxnSpPr>
        <p:spPr>
          <a:xfrm flipH="1">
            <a:off x="3309625" y="4315626"/>
            <a:ext cx="570166" cy="688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0"/>
          </p:cNvCxnSpPr>
          <p:nvPr/>
        </p:nvCxnSpPr>
        <p:spPr>
          <a:xfrm>
            <a:off x="4298535" y="4315626"/>
            <a:ext cx="822800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9965086"/>
              </p:ext>
            </p:extLst>
          </p:nvPr>
        </p:nvGraphicFramePr>
        <p:xfrm>
          <a:off x="105594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Pig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2" name="Straight Arrow Connector 11"/>
          <p:cNvCxnSpPr>
            <a:endCxn id="10" idx="0"/>
          </p:cNvCxnSpPr>
          <p:nvPr/>
        </p:nvCxnSpPr>
        <p:spPr>
          <a:xfrm flipH="1">
            <a:off x="1685925" y="4315626"/>
            <a:ext cx="1809305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11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715144"/>
              </p:ext>
            </p:extLst>
          </p:nvPr>
        </p:nvGraphicFramePr>
        <p:xfrm>
          <a:off x="7033190" y="365127"/>
          <a:ext cx="1709157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79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886324"/>
              </p:ext>
            </p:extLst>
          </p:nvPr>
        </p:nvGraphicFramePr>
        <p:xfrm>
          <a:off x="3294939" y="4080901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9136000"/>
              </p:ext>
            </p:extLst>
          </p:nvPr>
        </p:nvGraphicFramePr>
        <p:xfrm>
          <a:off x="449135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72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Duck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7746186"/>
              </p:ext>
            </p:extLst>
          </p:nvPr>
        </p:nvGraphicFramePr>
        <p:xfrm>
          <a:off x="2679640" y="5003848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Hen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49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Wolf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E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>
            <a:endCxn id="7" idx="0"/>
          </p:cNvCxnSpPr>
          <p:nvPr/>
        </p:nvCxnSpPr>
        <p:spPr>
          <a:xfrm flipH="1">
            <a:off x="3309625" y="4315626"/>
            <a:ext cx="570166" cy="688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0"/>
          </p:cNvCxnSpPr>
          <p:nvPr/>
        </p:nvCxnSpPr>
        <p:spPr>
          <a:xfrm>
            <a:off x="4298535" y="4315626"/>
            <a:ext cx="822800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9965086"/>
              </p:ext>
            </p:extLst>
          </p:nvPr>
        </p:nvGraphicFramePr>
        <p:xfrm>
          <a:off x="105594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Pig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2" name="Straight Arrow Connector 11"/>
          <p:cNvCxnSpPr>
            <a:endCxn id="10" idx="0"/>
          </p:cNvCxnSpPr>
          <p:nvPr/>
        </p:nvCxnSpPr>
        <p:spPr>
          <a:xfrm flipH="1">
            <a:off x="1685925" y="4315626"/>
            <a:ext cx="1809305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4752138"/>
              </p:ext>
            </p:extLst>
          </p:nvPr>
        </p:nvGraphicFramePr>
        <p:xfrm>
          <a:off x="5995410" y="5016951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94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Cow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11" idx="0"/>
          </p:cNvCxnSpPr>
          <p:nvPr/>
        </p:nvCxnSpPr>
        <p:spPr>
          <a:xfrm>
            <a:off x="4648912" y="4315626"/>
            <a:ext cx="1976483" cy="701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1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715144"/>
              </p:ext>
            </p:extLst>
          </p:nvPr>
        </p:nvGraphicFramePr>
        <p:xfrm>
          <a:off x="7033190" y="365127"/>
          <a:ext cx="1709157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065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886324"/>
              </p:ext>
            </p:extLst>
          </p:nvPr>
        </p:nvGraphicFramePr>
        <p:xfrm>
          <a:off x="3294939" y="4080901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5188886"/>
              </p:ext>
            </p:extLst>
          </p:nvPr>
        </p:nvGraphicFramePr>
        <p:xfrm>
          <a:off x="449135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72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Duck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82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Ant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7746186"/>
              </p:ext>
            </p:extLst>
          </p:nvPr>
        </p:nvGraphicFramePr>
        <p:xfrm>
          <a:off x="2679640" y="5003848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Hen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49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Wolf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E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>
            <a:endCxn id="7" idx="0"/>
          </p:cNvCxnSpPr>
          <p:nvPr/>
        </p:nvCxnSpPr>
        <p:spPr>
          <a:xfrm flipH="1">
            <a:off x="3309625" y="4315626"/>
            <a:ext cx="570166" cy="688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0"/>
          </p:cNvCxnSpPr>
          <p:nvPr/>
        </p:nvCxnSpPr>
        <p:spPr>
          <a:xfrm>
            <a:off x="4298535" y="4315626"/>
            <a:ext cx="822800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9965086"/>
              </p:ext>
            </p:extLst>
          </p:nvPr>
        </p:nvGraphicFramePr>
        <p:xfrm>
          <a:off x="105594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Pig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2" name="Straight Arrow Connector 11"/>
          <p:cNvCxnSpPr>
            <a:endCxn id="10" idx="0"/>
          </p:cNvCxnSpPr>
          <p:nvPr/>
        </p:nvCxnSpPr>
        <p:spPr>
          <a:xfrm flipH="1">
            <a:off x="1685925" y="4315626"/>
            <a:ext cx="1809305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4752138"/>
              </p:ext>
            </p:extLst>
          </p:nvPr>
        </p:nvGraphicFramePr>
        <p:xfrm>
          <a:off x="5995410" y="5016951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94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Cow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11" idx="0"/>
          </p:cNvCxnSpPr>
          <p:nvPr/>
        </p:nvCxnSpPr>
        <p:spPr>
          <a:xfrm>
            <a:off x="4648912" y="4315626"/>
            <a:ext cx="1976483" cy="701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1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715144"/>
              </p:ext>
            </p:extLst>
          </p:nvPr>
        </p:nvGraphicFramePr>
        <p:xfrm>
          <a:off x="7033190" y="365127"/>
          <a:ext cx="1709157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305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3677038"/>
              </p:ext>
            </p:extLst>
          </p:nvPr>
        </p:nvGraphicFramePr>
        <p:xfrm>
          <a:off x="3294939" y="4080901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7736953"/>
              </p:ext>
            </p:extLst>
          </p:nvPr>
        </p:nvGraphicFramePr>
        <p:xfrm>
          <a:off x="4072606" y="502150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72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Duck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7746186"/>
              </p:ext>
            </p:extLst>
          </p:nvPr>
        </p:nvGraphicFramePr>
        <p:xfrm>
          <a:off x="2679640" y="5003848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Hen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49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Wolf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E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>
            <a:endCxn id="7" idx="0"/>
          </p:cNvCxnSpPr>
          <p:nvPr/>
        </p:nvCxnSpPr>
        <p:spPr>
          <a:xfrm flipH="1">
            <a:off x="3309625" y="4315626"/>
            <a:ext cx="570166" cy="688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0"/>
          </p:cNvCxnSpPr>
          <p:nvPr/>
        </p:nvCxnSpPr>
        <p:spPr>
          <a:xfrm>
            <a:off x="4298535" y="4315626"/>
            <a:ext cx="404056" cy="705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9965086"/>
              </p:ext>
            </p:extLst>
          </p:nvPr>
        </p:nvGraphicFramePr>
        <p:xfrm>
          <a:off x="105594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Pig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2" name="Straight Arrow Connector 11"/>
          <p:cNvCxnSpPr>
            <a:endCxn id="10" idx="0"/>
          </p:cNvCxnSpPr>
          <p:nvPr/>
        </p:nvCxnSpPr>
        <p:spPr>
          <a:xfrm flipH="1">
            <a:off x="1685925" y="4315626"/>
            <a:ext cx="1809305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7016154"/>
              </p:ext>
            </p:extLst>
          </p:nvPr>
        </p:nvGraphicFramePr>
        <p:xfrm>
          <a:off x="5525391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80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82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Ant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11" idx="0"/>
          </p:cNvCxnSpPr>
          <p:nvPr/>
        </p:nvCxnSpPr>
        <p:spPr>
          <a:xfrm>
            <a:off x="5392396" y="4315626"/>
            <a:ext cx="762980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844336"/>
              </p:ext>
            </p:extLst>
          </p:nvPr>
        </p:nvGraphicFramePr>
        <p:xfrm>
          <a:off x="7012359" y="5025497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94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Cow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1680105"/>
              </p:ext>
            </p:extLst>
          </p:nvPr>
        </p:nvGraphicFramePr>
        <p:xfrm>
          <a:off x="5166469" y="4064166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80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21480"/>
              </p:ext>
            </p:extLst>
          </p:nvPr>
        </p:nvGraphicFramePr>
        <p:xfrm>
          <a:off x="4178893" y="3346319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80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9" name="Straight Arrow Connector 18"/>
          <p:cNvCxnSpPr>
            <a:endCxn id="13" idx="0"/>
          </p:cNvCxnSpPr>
          <p:nvPr/>
        </p:nvCxnSpPr>
        <p:spPr>
          <a:xfrm>
            <a:off x="5742774" y="4315626"/>
            <a:ext cx="1899570" cy="7098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4" idx="0"/>
          </p:cNvCxnSpPr>
          <p:nvPr/>
        </p:nvCxnSpPr>
        <p:spPr>
          <a:xfrm flipH="1">
            <a:off x="4058333" y="3580688"/>
            <a:ext cx="240202" cy="500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14" idx="0"/>
          </p:cNvCxnSpPr>
          <p:nvPr/>
        </p:nvCxnSpPr>
        <p:spPr>
          <a:xfrm>
            <a:off x="4785645" y="3555050"/>
            <a:ext cx="1144218" cy="5091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2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715144"/>
              </p:ext>
            </p:extLst>
          </p:nvPr>
        </p:nvGraphicFramePr>
        <p:xfrm>
          <a:off x="7033190" y="365127"/>
          <a:ext cx="1709157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635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3677038"/>
              </p:ext>
            </p:extLst>
          </p:nvPr>
        </p:nvGraphicFramePr>
        <p:xfrm>
          <a:off x="3294939" y="4080901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7736953"/>
              </p:ext>
            </p:extLst>
          </p:nvPr>
        </p:nvGraphicFramePr>
        <p:xfrm>
          <a:off x="4072606" y="502150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72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Duck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1418829"/>
              </p:ext>
            </p:extLst>
          </p:nvPr>
        </p:nvGraphicFramePr>
        <p:xfrm>
          <a:off x="2619821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Hen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49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Wolf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E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>
            <a:endCxn id="7" idx="0"/>
          </p:cNvCxnSpPr>
          <p:nvPr/>
        </p:nvCxnSpPr>
        <p:spPr>
          <a:xfrm flipH="1">
            <a:off x="3249806" y="4332717"/>
            <a:ext cx="570166" cy="688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0"/>
          </p:cNvCxnSpPr>
          <p:nvPr/>
        </p:nvCxnSpPr>
        <p:spPr>
          <a:xfrm>
            <a:off x="4298535" y="4315626"/>
            <a:ext cx="404056" cy="705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5523849"/>
              </p:ext>
            </p:extLst>
          </p:nvPr>
        </p:nvGraphicFramePr>
        <p:xfrm>
          <a:off x="105594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Pig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2" name="Straight Arrow Connector 11"/>
          <p:cNvCxnSpPr>
            <a:endCxn id="10" idx="0"/>
          </p:cNvCxnSpPr>
          <p:nvPr/>
        </p:nvCxnSpPr>
        <p:spPr>
          <a:xfrm flipH="1">
            <a:off x="1685925" y="4315626"/>
            <a:ext cx="1809305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7016154"/>
              </p:ext>
            </p:extLst>
          </p:nvPr>
        </p:nvGraphicFramePr>
        <p:xfrm>
          <a:off x="5525391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80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82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Ant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11" idx="0"/>
          </p:cNvCxnSpPr>
          <p:nvPr/>
        </p:nvCxnSpPr>
        <p:spPr>
          <a:xfrm>
            <a:off x="5392396" y="4315626"/>
            <a:ext cx="762980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844336"/>
              </p:ext>
            </p:extLst>
          </p:nvPr>
        </p:nvGraphicFramePr>
        <p:xfrm>
          <a:off x="7012359" y="5025497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94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Cow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1680105"/>
              </p:ext>
            </p:extLst>
          </p:nvPr>
        </p:nvGraphicFramePr>
        <p:xfrm>
          <a:off x="5166469" y="4064166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80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4003956"/>
              </p:ext>
            </p:extLst>
          </p:nvPr>
        </p:nvGraphicFramePr>
        <p:xfrm>
          <a:off x="4178893" y="3346319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80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9" name="Straight Arrow Connector 18"/>
          <p:cNvCxnSpPr>
            <a:endCxn id="13" idx="0"/>
          </p:cNvCxnSpPr>
          <p:nvPr/>
        </p:nvCxnSpPr>
        <p:spPr>
          <a:xfrm>
            <a:off x="5742774" y="4315626"/>
            <a:ext cx="1899570" cy="7098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4" idx="0"/>
          </p:cNvCxnSpPr>
          <p:nvPr/>
        </p:nvCxnSpPr>
        <p:spPr>
          <a:xfrm flipH="1">
            <a:off x="4058333" y="3580688"/>
            <a:ext cx="240202" cy="500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14" idx="0"/>
          </p:cNvCxnSpPr>
          <p:nvPr/>
        </p:nvCxnSpPr>
        <p:spPr>
          <a:xfrm>
            <a:off x="4785645" y="3555050"/>
            <a:ext cx="1144218" cy="5091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9501611"/>
              </p:ext>
            </p:extLst>
          </p:nvPr>
        </p:nvGraphicFramePr>
        <p:xfrm>
          <a:off x="7033190" y="365127"/>
          <a:ext cx="1709157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6" name="Straight Arrow Connector 15"/>
          <p:cNvCxnSpPr>
            <a:endCxn id="14" idx="1"/>
          </p:cNvCxnSpPr>
          <p:nvPr/>
        </p:nvCxnSpPr>
        <p:spPr>
          <a:xfrm flipV="1">
            <a:off x="4785645" y="4189896"/>
            <a:ext cx="380824" cy="608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98819" y="5127477"/>
            <a:ext cx="3418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819972" y="5127477"/>
            <a:ext cx="29910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315484" y="5127477"/>
            <a:ext cx="23928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759723" y="5127477"/>
            <a:ext cx="27346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0297514"/>
              </p:ext>
            </p:extLst>
          </p:nvPr>
        </p:nvGraphicFramePr>
        <p:xfrm>
          <a:off x="300083" y="2405924"/>
          <a:ext cx="756661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019"/>
                <a:gridCol w="393642"/>
              </a:tblGrid>
              <a:tr h="124115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B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Id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A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23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A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85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2454190"/>
              </p:ext>
            </p:extLst>
          </p:nvPr>
        </p:nvGraphicFramePr>
        <p:xfrm>
          <a:off x="1307594" y="2414470"/>
          <a:ext cx="756661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019"/>
                <a:gridCol w="393642"/>
              </a:tblGrid>
              <a:tr h="124115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B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Id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B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67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B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44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B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80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5073065"/>
              </p:ext>
            </p:extLst>
          </p:nvPr>
        </p:nvGraphicFramePr>
        <p:xfrm>
          <a:off x="2258581" y="2423016"/>
          <a:ext cx="756661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019"/>
                <a:gridCol w="393642"/>
              </a:tblGrid>
              <a:tr h="124115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B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Id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C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37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C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72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7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9623232"/>
              </p:ext>
            </p:extLst>
          </p:nvPr>
        </p:nvGraphicFramePr>
        <p:xfrm>
          <a:off x="982766" y="1645706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0" name="Straight Arrow Connector 39"/>
          <p:cNvCxnSpPr>
            <a:endCxn id="33" idx="0"/>
          </p:cNvCxnSpPr>
          <p:nvPr/>
        </p:nvCxnSpPr>
        <p:spPr>
          <a:xfrm flipH="1">
            <a:off x="678413" y="1880075"/>
            <a:ext cx="492361" cy="525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34" idx="0"/>
          </p:cNvCxnSpPr>
          <p:nvPr/>
        </p:nvCxnSpPr>
        <p:spPr>
          <a:xfrm>
            <a:off x="1589518" y="1880075"/>
            <a:ext cx="96406" cy="534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35" idx="0"/>
          </p:cNvCxnSpPr>
          <p:nvPr/>
        </p:nvCxnSpPr>
        <p:spPr>
          <a:xfrm>
            <a:off x="1974079" y="1880075"/>
            <a:ext cx="662832" cy="5429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9691914"/>
              </p:ext>
            </p:extLst>
          </p:nvPr>
        </p:nvGraphicFramePr>
        <p:xfrm>
          <a:off x="3156558" y="2434477"/>
          <a:ext cx="756661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019"/>
                <a:gridCol w="393642"/>
              </a:tblGrid>
              <a:tr h="124115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B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Id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D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94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D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17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49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7" name="Straight Arrow Connector 46"/>
          <p:cNvCxnSpPr>
            <a:endCxn id="45" idx="0"/>
          </p:cNvCxnSpPr>
          <p:nvPr/>
        </p:nvCxnSpPr>
        <p:spPr>
          <a:xfrm>
            <a:off x="2305495" y="1880075"/>
            <a:ext cx="1229393" cy="554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22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785645" y="2859042"/>
            <a:ext cx="2108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Кластерный индекс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070421" y="1211427"/>
            <a:ext cx="2350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Некластерный</a:t>
            </a:r>
            <a:r>
              <a:rPr lang="ru-RU" dirty="0" smtClean="0"/>
              <a:t> индекс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89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Кластерный индекс</a:t>
            </a:r>
          </a:p>
          <a:p>
            <a:pPr lvl="1"/>
            <a:r>
              <a:rPr lang="ru-RU" dirty="0" smtClean="0"/>
              <a:t>Листовые узлы – страницы с данными</a:t>
            </a:r>
          </a:p>
          <a:p>
            <a:pPr lvl="1"/>
            <a:r>
              <a:rPr lang="ru-RU" dirty="0" smtClean="0"/>
              <a:t>Может быть только один для таблицы</a:t>
            </a:r>
          </a:p>
          <a:p>
            <a:r>
              <a:rPr lang="ru-RU" dirty="0" err="1" smtClean="0"/>
              <a:t>Некластерный</a:t>
            </a:r>
            <a:r>
              <a:rPr lang="ru-RU" dirty="0" smtClean="0"/>
              <a:t> индекс</a:t>
            </a:r>
          </a:p>
          <a:p>
            <a:pPr lvl="1"/>
            <a:r>
              <a:rPr lang="ru-RU" dirty="0" smtClean="0"/>
              <a:t>Листовые узлы – страницы с ключами, плюс ссылка на запись с данными</a:t>
            </a:r>
          </a:p>
          <a:p>
            <a:pPr lvl="1"/>
            <a:r>
              <a:rPr lang="ru-RU" dirty="0" smtClean="0"/>
              <a:t>Ссылка: </a:t>
            </a:r>
          </a:p>
          <a:p>
            <a:pPr lvl="2"/>
            <a:r>
              <a:rPr lang="ru-RU" dirty="0" smtClean="0"/>
              <a:t>значение ключа кластерного индекса (если он есть)</a:t>
            </a:r>
          </a:p>
          <a:p>
            <a:pPr lvl="2"/>
            <a:r>
              <a:rPr lang="ru-RU" dirty="0" smtClean="0"/>
              <a:t>адрес страницы с данными + идентификатор внутри страницы (если кластерный индекс отсутствует)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8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Когда использовать?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22853"/>
            <a:ext cx="7886700" cy="45541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dirty="0" smtClean="0"/>
              <a:t>СЕЛЕКТИВНОСТЬ!</a:t>
            </a:r>
          </a:p>
          <a:p>
            <a:pPr marL="0" indent="0" algn="ctr">
              <a:buNone/>
            </a:pPr>
            <a:r>
              <a:rPr lang="ru-RU" sz="7200" dirty="0" smtClean="0"/>
              <a:t>СЕЛЕКТИВНОСТЬ!</a:t>
            </a:r>
            <a:endParaRPr lang="en-US" sz="7200" dirty="0"/>
          </a:p>
          <a:p>
            <a:pPr marL="0" indent="0" algn="ctr">
              <a:buNone/>
            </a:pPr>
            <a:endParaRPr lang="en-US" sz="7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7608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B*-Tree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Индексы повышают эффективность</a:t>
            </a:r>
          </a:p>
          <a:p>
            <a:pPr lvl="1"/>
            <a:r>
              <a:rPr lang="ru-RU" sz="3600" dirty="0" smtClean="0"/>
              <a:t>Операции поиска записей с хорошей селективностью</a:t>
            </a:r>
          </a:p>
          <a:p>
            <a:pPr lvl="1"/>
            <a:r>
              <a:rPr lang="ru-RU" dirty="0"/>
              <a:t>Поддержка уникальности значений атрибутов</a:t>
            </a:r>
          </a:p>
          <a:p>
            <a:pPr lvl="1"/>
            <a:r>
              <a:rPr lang="ru-RU" dirty="0" smtClean="0"/>
              <a:t>Операции, требующие упорядочивания по ключу (</a:t>
            </a:r>
            <a:r>
              <a:rPr lang="en-US" dirty="0" smtClean="0"/>
              <a:t>JOIN, DISTINCT)</a:t>
            </a:r>
          </a:p>
          <a:p>
            <a:pPr lvl="1"/>
            <a:r>
              <a:rPr lang="ru-RU" dirty="0" smtClean="0"/>
              <a:t>Проекция по небольшому количеству атрибутов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2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Кластерный индекс лучше выбирать для атрибутов:</a:t>
            </a:r>
          </a:p>
          <a:p>
            <a:pPr lvl="1"/>
            <a:r>
              <a:rPr lang="ru-RU" dirty="0" smtClean="0"/>
              <a:t>Короткое значение ключа (т.к. ключи </a:t>
            </a:r>
            <a:r>
              <a:rPr lang="ru-RU" dirty="0" err="1" smtClean="0"/>
              <a:t>к.и</a:t>
            </a:r>
            <a:r>
              <a:rPr lang="ru-RU" dirty="0" smtClean="0"/>
              <a:t>. используются как ссылки в </a:t>
            </a:r>
            <a:r>
              <a:rPr lang="ru-RU" dirty="0" err="1" smtClean="0"/>
              <a:t>некластерных</a:t>
            </a:r>
            <a:r>
              <a:rPr lang="ru-RU" dirty="0" smtClean="0"/>
              <a:t>)</a:t>
            </a:r>
          </a:p>
          <a:p>
            <a:pPr lvl="1"/>
            <a:r>
              <a:rPr lang="ru-RU" dirty="0" smtClean="0"/>
              <a:t>Данные часто выбираются диапазонами значений ключа (т.к. по ключу </a:t>
            </a:r>
            <a:r>
              <a:rPr lang="ru-RU" dirty="0" err="1" smtClean="0"/>
              <a:t>к.и</a:t>
            </a:r>
            <a:r>
              <a:rPr lang="ru-RU" dirty="0" smtClean="0"/>
              <a:t>. сгруппированы записи в страницах данных)</a:t>
            </a:r>
          </a:p>
          <a:p>
            <a:pPr lvl="1"/>
            <a:r>
              <a:rPr lang="ru-RU" dirty="0" smtClean="0"/>
              <a:t>Чаще используются для поиска (т.к. нет дополнительного обращения к страницам данных, </a:t>
            </a:r>
            <a:r>
              <a:rPr lang="ru-RU" dirty="0" err="1" smtClean="0"/>
              <a:t>к.и</a:t>
            </a:r>
            <a:r>
              <a:rPr lang="ru-RU" dirty="0" smtClean="0"/>
              <a:t>. быстрее)</a:t>
            </a:r>
          </a:p>
          <a:p>
            <a:r>
              <a:rPr lang="ru-RU" dirty="0" smtClean="0"/>
              <a:t>По умолчанию индекс первичного ключа делается кластерным, но это не всегда оптимальный выбор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71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912" y="351110"/>
            <a:ext cx="3343275" cy="2686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3311941"/>
            <a:ext cx="1314450" cy="2952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343" y="3064290"/>
            <a:ext cx="3457575" cy="7905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37" y="4424360"/>
            <a:ext cx="1362075" cy="3333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343" y="4063698"/>
            <a:ext cx="4791075" cy="1600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37" y="5837281"/>
            <a:ext cx="1295400" cy="3238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4343" y="5638650"/>
            <a:ext cx="35052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096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28650" y="2102009"/>
          <a:ext cx="7886700" cy="3474720"/>
        </p:xfrm>
        <a:graphic>
          <a:graphicData uri="http://schemas.openxmlformats.org/drawingml/2006/table">
            <a:tbl>
              <a:tblPr/>
              <a:tblGrid>
                <a:gridCol w="3943350"/>
                <a:gridCol w="3943350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The origin of "B-tree" has never been explained by the authors. ... "balanced," "broad," or "bushy" might apply. Others suggest that the "B" stands for Boeing. [Bayer and </a:t>
                      </a:r>
                      <a:r>
                        <a:rPr lang="en-US" dirty="0" err="1"/>
                        <a:t>McCreight</a:t>
                      </a:r>
                      <a:r>
                        <a:rPr lang="en-US" dirty="0"/>
                        <a:t> were at Boeing Scientific Research Labs in 1972.] Because of his contributions, however, it seems appropriate to think of B-trees as "Bayer"-trees.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    -   </a:t>
                      </a:r>
                      <a:r>
                        <a:rPr lang="en-US" b="1" dirty="0"/>
                        <a:t>Douglas Comer</a:t>
                      </a:r>
                      <a:r>
                        <a:rPr lang="en-US" dirty="0"/>
                        <a:t>, </a:t>
                      </a:r>
                      <a:r>
                        <a:rPr lang="en-US" i="1" dirty="0"/>
                        <a:t>The Ubiquitous B-Tree</a:t>
                      </a:r>
                      <a:r>
                        <a:rPr lang="en-US" dirty="0"/>
                        <a:t>, Computing Surveys, 11(2):123, June 1979.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650" y="1580972"/>
            <a:ext cx="1389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Why “B”?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63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B*-</a:t>
            </a:r>
            <a:r>
              <a:rPr lang="en-US" dirty="0" smtClean="0"/>
              <a:t>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Included columns</a:t>
            </a:r>
            <a:endParaRPr lang="ru-RU" dirty="0" smtClean="0"/>
          </a:p>
          <a:p>
            <a:pPr lvl="1"/>
            <a:r>
              <a:rPr lang="ru-RU" dirty="0" smtClean="0"/>
              <a:t>Можно построить индекс по нескольким атрибутам,</a:t>
            </a:r>
          </a:p>
          <a:p>
            <a:pPr lvl="1"/>
            <a:r>
              <a:rPr lang="ru-RU" dirty="0" smtClean="0"/>
              <a:t>а можно включить атрибуты посредством </a:t>
            </a:r>
            <a:r>
              <a:rPr lang="en-US" dirty="0" smtClean="0"/>
              <a:t>INCLUDE</a:t>
            </a:r>
          </a:p>
          <a:p>
            <a:pPr lvl="1"/>
            <a:r>
              <a:rPr lang="en-US" dirty="0" smtClean="0"/>
              <a:t>(</a:t>
            </a:r>
            <a:r>
              <a:rPr lang="ru-RU" dirty="0" smtClean="0"/>
              <a:t>и это не одно и то же)</a:t>
            </a:r>
          </a:p>
          <a:p>
            <a:pPr lvl="1"/>
            <a:r>
              <a:rPr lang="en-US" dirty="0" smtClean="0"/>
              <a:t>INCLUDED </a:t>
            </a:r>
            <a:r>
              <a:rPr lang="ru-RU" dirty="0" smtClean="0"/>
              <a:t>атрибуты не входят в состав ключа, но сохраняются в листьях</a:t>
            </a:r>
          </a:p>
          <a:p>
            <a:pPr lvl="1"/>
            <a:r>
              <a:rPr lang="ru-RU" dirty="0" smtClean="0"/>
              <a:t>Если запрос требует только атрибуты, входящие в индекс, либо в </a:t>
            </a:r>
            <a:r>
              <a:rPr lang="en-US" dirty="0" smtClean="0"/>
              <a:t>INCLUDED </a:t>
            </a:r>
            <a:r>
              <a:rPr lang="ru-RU" dirty="0" smtClean="0"/>
              <a:t>атрибуты индекса, то обращаться к странице с данными не придётся – нужные данные уже есть в индексе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6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B*-</a:t>
            </a:r>
            <a:r>
              <a:rPr lang="en-US" dirty="0" smtClean="0"/>
              <a:t>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FILLFACTOR</a:t>
            </a:r>
          </a:p>
          <a:p>
            <a:pPr lvl="1"/>
            <a:r>
              <a:rPr lang="ru-RU" dirty="0" smtClean="0"/>
              <a:t>Задаёт объём занятого пространства на листовых страницах, которое выделяет СУБД при создании/перестройке индекса</a:t>
            </a:r>
          </a:p>
          <a:p>
            <a:pPr lvl="1"/>
            <a:r>
              <a:rPr lang="ru-RU" dirty="0" smtClean="0"/>
              <a:t>По умолчанию – 100%</a:t>
            </a:r>
          </a:p>
          <a:p>
            <a:pPr lvl="1"/>
            <a:r>
              <a:rPr lang="ru-RU" dirty="0" smtClean="0"/>
              <a:t>Необходим для сокращения времени вставок/обновлений</a:t>
            </a:r>
          </a:p>
          <a:p>
            <a:pPr lvl="1"/>
            <a:r>
              <a:rPr lang="ru-RU" dirty="0" smtClean="0"/>
              <a:t>Несколько снижает скорость чтения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0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B*-Tree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Фрагментация данных</a:t>
            </a:r>
          </a:p>
          <a:p>
            <a:pPr lvl="1"/>
            <a:r>
              <a:rPr lang="en-US" dirty="0" smtClean="0"/>
              <a:t>External fragmentation</a:t>
            </a:r>
          </a:p>
          <a:p>
            <a:pPr lvl="1"/>
            <a:r>
              <a:rPr lang="en-US" dirty="0" smtClean="0"/>
              <a:t>Internal fragmentation</a:t>
            </a:r>
          </a:p>
          <a:p>
            <a:r>
              <a:rPr lang="ru-RU" dirty="0" smtClean="0"/>
              <a:t>Способы дефрагментации:</a:t>
            </a:r>
            <a:endParaRPr lang="en-US" dirty="0" smtClean="0"/>
          </a:p>
          <a:p>
            <a:pPr lvl="1"/>
            <a:r>
              <a:rPr lang="en-US" dirty="0" smtClean="0"/>
              <a:t>INDEX REORGANIZE</a:t>
            </a:r>
          </a:p>
          <a:p>
            <a:pPr lvl="1"/>
            <a:r>
              <a:rPr lang="en-US" dirty="0" smtClean="0"/>
              <a:t>INDEX REBUILD</a:t>
            </a:r>
          </a:p>
          <a:p>
            <a:pPr lvl="1"/>
            <a:r>
              <a:rPr lang="en-US" dirty="0" smtClean="0"/>
              <a:t>CREATE WITH DROP EXISTING</a:t>
            </a:r>
            <a:endParaRPr lang="ru-RU" dirty="0" smtClean="0"/>
          </a:p>
          <a:p>
            <a:r>
              <a:rPr lang="ru-RU" dirty="0" smtClean="0"/>
              <a:t>Фрагментация – последнее, о чём стоит беспокоиться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69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почитать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309" y="1396093"/>
            <a:ext cx="3094853" cy="36745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117" y="1396093"/>
            <a:ext cx="3033775" cy="36745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9309" y="5302545"/>
            <a:ext cx="42101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http://www.brentozar.com</a:t>
            </a:r>
            <a:r>
              <a:rPr lang="en-US" dirty="0" smtClean="0">
                <a:hlinkClick r:id="rId4"/>
              </a:rPr>
              <a:t>/</a:t>
            </a:r>
            <a:endParaRPr lang="ru-RU" dirty="0" smtClean="0"/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www.youtube.com/user/BrentOzar</a:t>
            </a:r>
            <a:endParaRPr lang="ru-RU" dirty="0" smtClean="0"/>
          </a:p>
          <a:p>
            <a:r>
              <a:rPr lang="ru-RU" dirty="0" smtClean="0"/>
              <a:t>…</a:t>
            </a:r>
          </a:p>
        </p:txBody>
      </p:sp>
      <p:sp>
        <p:nvSpPr>
          <p:cNvPr id="8" name="Rectangle 7"/>
          <p:cNvSpPr/>
          <p:nvPr/>
        </p:nvSpPr>
        <p:spPr>
          <a:xfrm>
            <a:off x="5843472" y="5856543"/>
            <a:ext cx="305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nikolay.shestakov@rubius.com</a:t>
            </a:r>
          </a:p>
        </p:txBody>
      </p:sp>
    </p:spTree>
    <p:extLst>
      <p:ext uri="{BB962C8B-B14F-4D97-AF65-F5344CB8AC3E}">
        <p14:creationId xmlns:p14="http://schemas.microsoft.com/office/powerpoint/2010/main" val="12262635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Оптимизация запросов в реляционных БД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 smtClean="0"/>
              <a:t>Часть </a:t>
            </a:r>
            <a:r>
              <a:rPr lang="en-US" sz="4400" dirty="0" smtClean="0"/>
              <a:t>II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6038" y="4547285"/>
            <a:ext cx="6858000" cy="1515763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dirty="0" smtClean="0"/>
              <a:t>Николай Александрович Шестаков</a:t>
            </a:r>
            <a:endParaRPr lang="en-US" dirty="0" smtClean="0"/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Томский Политехнический Университет</a:t>
            </a:r>
          </a:p>
          <a:p>
            <a:pPr algn="r"/>
            <a:r>
              <a:rPr lang="en-US" dirty="0" err="1" smtClean="0"/>
              <a:t>Rubius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7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Оптимизация и выполнение запроса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Алгоритмы </a:t>
            </a:r>
            <a:r>
              <a:rPr lang="ru-RU" dirty="0"/>
              <a:t>выполнения </a:t>
            </a:r>
            <a:r>
              <a:rPr lang="ru-RU" dirty="0" smtClean="0"/>
              <a:t>соединений</a:t>
            </a:r>
          </a:p>
          <a:p>
            <a:r>
              <a:rPr lang="ru-RU" dirty="0" smtClean="0"/>
              <a:t>Этапы </a:t>
            </a:r>
            <a:r>
              <a:rPr lang="ru-RU" dirty="0"/>
              <a:t>жизненного цикла </a:t>
            </a:r>
            <a:r>
              <a:rPr lang="ru-RU" dirty="0" smtClean="0"/>
              <a:t>запроса</a:t>
            </a:r>
          </a:p>
          <a:p>
            <a:r>
              <a:rPr lang="ru-RU" dirty="0" smtClean="0"/>
              <a:t>План </a:t>
            </a:r>
            <a:r>
              <a:rPr lang="ru-RU" dirty="0"/>
              <a:t>выполнения и выполнение </a:t>
            </a:r>
            <a:r>
              <a:rPr lang="ru-RU" dirty="0" smtClean="0"/>
              <a:t>запроса</a:t>
            </a:r>
          </a:p>
          <a:p>
            <a:r>
              <a:rPr lang="ru-RU" dirty="0" smtClean="0"/>
              <a:t>Кеширование </a:t>
            </a:r>
            <a:r>
              <a:rPr lang="ru-RU" dirty="0"/>
              <a:t>планов выполнения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014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104" y="1510775"/>
            <a:ext cx="7886700" cy="467473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Nested loop join</a:t>
            </a:r>
          </a:p>
          <a:p>
            <a:pPr lvl="1"/>
            <a:r>
              <a:rPr lang="en-US" dirty="0" smtClean="0"/>
              <a:t>Inner join</a:t>
            </a:r>
          </a:p>
          <a:p>
            <a:pPr lvl="2"/>
            <a:r>
              <a:rPr lang="en-US" dirty="0"/>
              <a:t>for each row R1 in outer </a:t>
            </a:r>
            <a:r>
              <a:rPr lang="en-US" dirty="0" smtClean="0"/>
              <a:t>table</a:t>
            </a:r>
            <a:br>
              <a:rPr lang="en-US" dirty="0" smtClean="0"/>
            </a:br>
            <a:r>
              <a:rPr lang="en-US" dirty="0"/>
              <a:t>	for each row R2 in inner </a:t>
            </a:r>
            <a:r>
              <a:rPr lang="en-US" dirty="0" smtClean="0"/>
              <a:t>table //or index lookup!</a:t>
            </a:r>
            <a:br>
              <a:rPr lang="en-US" dirty="0" smtClean="0"/>
            </a:br>
            <a:r>
              <a:rPr lang="en-US" dirty="0"/>
              <a:t>		if R1 joins with </a:t>
            </a:r>
            <a:r>
              <a:rPr lang="en-US" dirty="0" smtClean="0"/>
              <a:t>R2</a:t>
            </a:r>
            <a:br>
              <a:rPr lang="en-US" dirty="0" smtClean="0"/>
            </a:br>
            <a:r>
              <a:rPr lang="en-US" dirty="0"/>
              <a:t>			return join (R1, R2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Outer join</a:t>
            </a:r>
          </a:p>
          <a:p>
            <a:pPr lvl="2"/>
            <a:r>
              <a:rPr lang="en-US" dirty="0"/>
              <a:t>for each row R1 in outer </a:t>
            </a:r>
            <a:r>
              <a:rPr lang="en-US" dirty="0" smtClean="0"/>
              <a:t>table</a:t>
            </a:r>
            <a:br>
              <a:rPr lang="en-US" dirty="0" smtClean="0"/>
            </a:br>
            <a:r>
              <a:rPr lang="en-US" dirty="0"/>
              <a:t>	for each row R2 in inner </a:t>
            </a:r>
            <a:r>
              <a:rPr lang="en-US" dirty="0" smtClean="0"/>
              <a:t>table</a:t>
            </a:r>
            <a:r>
              <a:rPr lang="en-US" dirty="0"/>
              <a:t> //or index lookup!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		if R1 joins with </a:t>
            </a:r>
            <a:r>
              <a:rPr lang="en-US" dirty="0" smtClean="0"/>
              <a:t>R2</a:t>
            </a:r>
            <a:br>
              <a:rPr lang="en-US" dirty="0" smtClean="0"/>
            </a:br>
            <a:r>
              <a:rPr lang="en-US" dirty="0"/>
              <a:t>			return join (R1, R2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/>
              <a:t>		</a:t>
            </a:r>
            <a:r>
              <a:rPr lang="en-US" dirty="0" smtClean="0"/>
              <a:t>else</a:t>
            </a:r>
            <a:br>
              <a:rPr lang="en-US" dirty="0" smtClean="0"/>
            </a:br>
            <a:r>
              <a:rPr lang="en-US" dirty="0"/>
              <a:t>			return join (R1, NULL)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5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Merge join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36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184401"/>
            <a:ext cx="5800725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24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Hash join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37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149667"/>
            <a:ext cx="702945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51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 algorithms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2366916"/>
            <a:ext cx="7886700" cy="294490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55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optimization and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Query Life Cycle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538733"/>
              </p:ext>
            </p:extLst>
          </p:nvPr>
        </p:nvGraphicFramePr>
        <p:xfrm>
          <a:off x="712150" y="2208850"/>
          <a:ext cx="6096000" cy="321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Step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Syntax validation and initial transformation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Logical query tree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Binding to objects.</a:t>
                      </a:r>
                    </a:p>
                    <a:p>
                      <a:r>
                        <a:rPr lang="en-US" dirty="0" smtClean="0"/>
                        <a:t>Loading</a:t>
                      </a:r>
                      <a:r>
                        <a:rPr lang="en-US" baseline="0" dirty="0" smtClean="0"/>
                        <a:t> metadata properties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Bound tree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Optimize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Execution</a:t>
                      </a:r>
                      <a:r>
                        <a:rPr lang="en-US" baseline="0" dirty="0" smtClean="0"/>
                        <a:t> plan generation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Execution plan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Execute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Query execution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9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Query optimization and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Optimization</a:t>
            </a:r>
          </a:p>
          <a:p>
            <a:pPr lvl="1"/>
            <a:r>
              <a:rPr lang="en-US" dirty="0" smtClean="0"/>
              <a:t>Goal – to find a </a:t>
            </a:r>
            <a:r>
              <a:rPr lang="en-US" b="1" dirty="0" smtClean="0"/>
              <a:t>good enough </a:t>
            </a:r>
            <a:r>
              <a:rPr lang="en-US" dirty="0" smtClean="0"/>
              <a:t>execution plan, </a:t>
            </a:r>
            <a:r>
              <a:rPr lang="en-US" b="1" dirty="0" smtClean="0"/>
              <a:t>quickly enough</a:t>
            </a:r>
          </a:p>
          <a:p>
            <a:r>
              <a:rPr lang="en-US" dirty="0" smtClean="0"/>
              <a:t>Phases</a:t>
            </a:r>
          </a:p>
          <a:p>
            <a:pPr lvl="1"/>
            <a:r>
              <a:rPr lang="en-US" dirty="0" smtClean="0"/>
              <a:t>Simplification</a:t>
            </a:r>
          </a:p>
          <a:p>
            <a:pPr lvl="1"/>
            <a:r>
              <a:rPr lang="en-US" dirty="0" smtClean="0"/>
              <a:t>Trivial plan search</a:t>
            </a:r>
          </a:p>
          <a:p>
            <a:pPr lvl="1"/>
            <a:r>
              <a:rPr lang="en-US" dirty="0" smtClean="0"/>
              <a:t>Statistics update</a:t>
            </a:r>
          </a:p>
          <a:p>
            <a:pPr lvl="1"/>
            <a:r>
              <a:rPr lang="en-US" dirty="0" smtClean="0"/>
              <a:t>Cost-based optimization (several stages here)</a:t>
            </a:r>
          </a:p>
          <a:p>
            <a:pPr lvl="1"/>
            <a:r>
              <a:rPr lang="en-US" dirty="0" smtClean="0"/>
              <a:t>Execution plan generation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18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Query optimization and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Посмотреть план выполнения:</a:t>
            </a:r>
          </a:p>
          <a:p>
            <a:r>
              <a:rPr lang="ru-RU" dirty="0" smtClean="0"/>
              <a:t>Можно в </a:t>
            </a:r>
            <a:r>
              <a:rPr lang="en-US" dirty="0" smtClean="0"/>
              <a:t>Management Studio, </a:t>
            </a:r>
            <a:r>
              <a:rPr lang="ru-RU" dirty="0" smtClean="0"/>
              <a:t>включив опцию </a:t>
            </a:r>
            <a:r>
              <a:rPr lang="en-US" dirty="0" smtClean="0"/>
              <a:t>“Show execution plan”</a:t>
            </a:r>
            <a:endParaRPr lang="ru-RU" dirty="0" smtClean="0"/>
          </a:p>
          <a:p>
            <a:r>
              <a:rPr lang="ru-RU" dirty="0" smtClean="0"/>
              <a:t>В текстовом/табличном</a:t>
            </a:r>
            <a:r>
              <a:rPr lang="en-US" dirty="0" smtClean="0"/>
              <a:t>/xml</a:t>
            </a:r>
            <a:r>
              <a:rPr lang="ru-RU" dirty="0" smtClean="0"/>
              <a:t> виде, предварительно выполнив запрос </a:t>
            </a:r>
            <a:r>
              <a:rPr lang="en-US" dirty="0" smtClean="0"/>
              <a:t>SET SHOWPLAN_TEXT ON </a:t>
            </a:r>
            <a:r>
              <a:rPr lang="ru-RU" dirty="0" smtClean="0"/>
              <a:t>или </a:t>
            </a:r>
            <a:r>
              <a:rPr lang="en-US" dirty="0" smtClean="0"/>
              <a:t>SET SHOWPLAN_ALL ON </a:t>
            </a:r>
            <a:r>
              <a:rPr lang="ru-RU" dirty="0" smtClean="0"/>
              <a:t>или </a:t>
            </a:r>
            <a:r>
              <a:rPr lang="en-US" dirty="0" smtClean="0"/>
              <a:t>SET SHOWPLAN_XML ON</a:t>
            </a:r>
          </a:p>
          <a:p>
            <a:r>
              <a:rPr lang="ru-RU" dirty="0" smtClean="0"/>
              <a:t>Использовать системную функцию </a:t>
            </a:r>
            <a:r>
              <a:rPr lang="en-US" dirty="0" err="1" smtClean="0"/>
              <a:t>sys.dm_exec_query_stats</a:t>
            </a:r>
            <a:r>
              <a:rPr lang="ru-RU" dirty="0" smtClean="0"/>
              <a:t>. В этом случае не нужно отдельно запускать запрос, план будет показан из </a:t>
            </a:r>
            <a:r>
              <a:rPr lang="ru-RU" dirty="0" err="1" smtClean="0"/>
              <a:t>кеша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8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выполнения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96093"/>
            <a:ext cx="7886700" cy="4674734"/>
          </a:xfrm>
        </p:spPr>
        <p:txBody>
          <a:bodyPr/>
          <a:lstStyle/>
          <a:p>
            <a:r>
              <a:rPr lang="en-US" dirty="0" smtClean="0"/>
              <a:t>Estimated execution plan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Actual execution plan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42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699" y="1963548"/>
            <a:ext cx="7400925" cy="1790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4367213"/>
            <a:ext cx="736282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2301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выполнения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Actual execution plan </a:t>
            </a:r>
            <a:r>
              <a:rPr lang="ru-RU" dirty="0" smtClean="0"/>
              <a:t>показывает не только оцениваемые показатели, но и реальные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43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119" y="2369523"/>
            <a:ext cx="4217806" cy="12551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32" y="3624649"/>
            <a:ext cx="7422129" cy="255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3162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выполнения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44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414463"/>
            <a:ext cx="6858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1958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выполнения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Планы можно выводить в виде:</a:t>
            </a:r>
          </a:p>
          <a:p>
            <a:r>
              <a:rPr lang="ru-RU" dirty="0" smtClean="0"/>
              <a:t>Графический</a:t>
            </a:r>
          </a:p>
          <a:p>
            <a:r>
              <a:rPr lang="en-US" dirty="0" smtClean="0"/>
              <a:t>XML</a:t>
            </a:r>
          </a:p>
          <a:p>
            <a:r>
              <a:rPr lang="ru-RU" dirty="0" smtClean="0"/>
              <a:t>Табличный (через </a:t>
            </a:r>
            <a:r>
              <a:rPr lang="en-US" dirty="0"/>
              <a:t>SET STATISTICS PROFILE </a:t>
            </a:r>
            <a:r>
              <a:rPr lang="en-US" dirty="0" smtClean="0"/>
              <a:t>ON</a:t>
            </a:r>
            <a:r>
              <a:rPr lang="ru-RU" dirty="0" smtClean="0"/>
              <a:t>)</a:t>
            </a:r>
          </a:p>
          <a:p>
            <a:r>
              <a:rPr lang="ru-RU" dirty="0" smtClean="0"/>
              <a:t>Текстовый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0111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Query optimization and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Query execution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06" y="2122117"/>
            <a:ext cx="6313429" cy="10625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597" y="3290787"/>
            <a:ext cx="8662707" cy="299231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97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Query optimization and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Query execution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06" y="2122117"/>
            <a:ext cx="6313429" cy="106253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47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999" y="3637507"/>
            <a:ext cx="8561898" cy="255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0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Статистики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/*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drop table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ForeignKeyTable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drop table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PrimaryTable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*/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 smtClean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create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table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PrimaryTable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Id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identity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primary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key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N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S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150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))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go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create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table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ForeignKeyTable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Id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identity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primary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key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IdPrimary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references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PrimaryTable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N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S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150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))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go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insert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into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PrimaryTable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N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S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values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FF"/>
                </a:solidFill>
                <a:latin typeface="Consolas" panose="020B0609020204030204" pitchFamily="49" charset="0"/>
              </a:rPr>
              <a:t>RAND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10000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FF"/>
                </a:solidFill>
                <a:latin typeface="Consolas" panose="020B0609020204030204" pitchFamily="49" charset="0"/>
              </a:rPr>
              <a:t>NEWID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150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)))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go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100000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insert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into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8080"/>
                </a:solidFill>
                <a:latin typeface="Consolas" panose="020B0609020204030204" pitchFamily="49" charset="0"/>
              </a:rPr>
              <a:t>ForeignKeyTable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solidFill>
                  <a:srgbClr val="008080"/>
                </a:solidFill>
                <a:latin typeface="Consolas" panose="020B0609020204030204" pitchFamily="49" charset="0"/>
              </a:rPr>
              <a:t>IdPrimary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8080"/>
                </a:solidFill>
                <a:latin typeface="Consolas" panose="020B0609020204030204" pitchFamily="49" charset="0"/>
              </a:rPr>
              <a:t>N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8080"/>
                </a:solidFill>
                <a:latin typeface="Consolas" panose="020B0609020204030204" pitchFamily="49" charset="0"/>
              </a:rPr>
              <a:t>S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values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RAND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Consolas" panose="020B0609020204030204" pitchFamily="49" charset="0"/>
              </a:rPr>
              <a:t>10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0000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RAND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1000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NEWID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150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)))</a:t>
            </a:r>
            <a:endParaRPr lang="en-US" dirty="0" smtClean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go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200000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insert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into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8080"/>
                </a:solidFill>
                <a:latin typeface="Consolas" panose="020B0609020204030204" pitchFamily="49" charset="0"/>
              </a:rPr>
              <a:t>ForeignKeyTable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solidFill>
                  <a:srgbClr val="008080"/>
                </a:solidFill>
                <a:latin typeface="Consolas" panose="020B0609020204030204" pitchFamily="49" charset="0"/>
              </a:rPr>
              <a:t>IdPrimary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8080"/>
                </a:solidFill>
                <a:latin typeface="Consolas" panose="020B0609020204030204" pitchFamily="49" charset="0"/>
              </a:rPr>
              <a:t>N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8080"/>
                </a:solidFill>
                <a:latin typeface="Consolas" panose="020B0609020204030204" pitchFamily="49" charset="0"/>
              </a:rPr>
              <a:t>S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values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RAND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Consolas" panose="020B0609020204030204" pitchFamily="49" charset="0"/>
              </a:rPr>
              <a:t>10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0000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RAND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1000</a:t>
            </a:r>
            <a:r>
              <a:rPr lang="ru-RU" dirty="0" smtClean="0">
                <a:solidFill>
                  <a:prstClr val="black"/>
                </a:solidFill>
                <a:latin typeface="Consolas" panose="020B0609020204030204" pitchFamily="49" charset="0"/>
              </a:rPr>
              <a:t> + 1000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NEWID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150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)))</a:t>
            </a:r>
            <a:endParaRPr lang="en-US" dirty="0" smtClean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go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100000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insert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into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8080"/>
                </a:solidFill>
                <a:latin typeface="Consolas" panose="020B0609020204030204" pitchFamily="49" charset="0"/>
              </a:rPr>
              <a:t>ForeignKeyTable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solidFill>
                  <a:srgbClr val="008080"/>
                </a:solidFill>
                <a:latin typeface="Consolas" panose="020B0609020204030204" pitchFamily="49" charset="0"/>
              </a:rPr>
              <a:t>IdPrimary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8080"/>
                </a:solidFill>
                <a:latin typeface="Consolas" panose="020B0609020204030204" pitchFamily="49" charset="0"/>
              </a:rPr>
              <a:t>N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8080"/>
                </a:solidFill>
                <a:latin typeface="Consolas" panose="020B0609020204030204" pitchFamily="49" charset="0"/>
              </a:rPr>
              <a:t>S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values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RAND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Consolas" panose="020B0609020204030204" pitchFamily="49" charset="0"/>
              </a:rPr>
              <a:t>10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0000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RAND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1000</a:t>
            </a:r>
            <a:r>
              <a:rPr lang="ru-RU" dirty="0" smtClean="0">
                <a:solidFill>
                  <a:prstClr val="black"/>
                </a:solidFill>
                <a:latin typeface="Consolas" panose="020B0609020204030204" pitchFamily="49" charset="0"/>
              </a:rPr>
              <a:t> + 2000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NEWID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150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)))</a:t>
            </a:r>
            <a:endParaRPr lang="en-US" dirty="0" smtClean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go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1</a:t>
            </a:r>
            <a:r>
              <a:rPr lang="ru-RU" dirty="0" smtClean="0">
                <a:solidFill>
                  <a:prstClr val="black"/>
                </a:solidFill>
                <a:latin typeface="Consolas" panose="020B0609020204030204" pitchFamily="49" charset="0"/>
              </a:rPr>
              <a:t>5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create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nonclustered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index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IX_ForeignKeyTable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ON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dbo</a:t>
            </a:r>
            <a:r>
              <a:rPr lang="en-US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ForeignKeyTable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N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go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select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from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PrimaryTable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p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join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ForeignKeyTable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f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on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p</a:t>
            </a:r>
            <a:r>
              <a:rPr lang="en-US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Id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f</a:t>
            </a:r>
            <a:r>
              <a:rPr lang="en-US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IdPrimary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where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f</a:t>
            </a:r>
            <a:r>
              <a:rPr lang="en-US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N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Consolas" panose="020B0609020204030204" pitchFamily="49" charset="0"/>
              </a:rPr>
              <a:t>1234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-- change selectivity here and see how execution plan is changing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DBCC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SHOW_STATISTICS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dbo.ForeignKeyTable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IX_ForeignKeyTable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021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Статистики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0673" y="1501775"/>
            <a:ext cx="5602654" cy="467518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8745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Статистики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50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5999" y="1501775"/>
            <a:ext cx="5032002" cy="467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291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Статистики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51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9572481"/>
              </p:ext>
            </p:extLst>
          </p:nvPr>
        </p:nvGraphicFramePr>
        <p:xfrm>
          <a:off x="453080" y="1408589"/>
          <a:ext cx="7998942" cy="4675188"/>
        </p:xfrm>
        <a:graphic>
          <a:graphicData uri="http://schemas.openxmlformats.org/drawingml/2006/table">
            <a:tbl>
              <a:tblPr/>
              <a:tblGrid>
                <a:gridCol w="3999471"/>
                <a:gridCol w="3999471"/>
              </a:tblGrid>
              <a:tr h="644853">
                <a:tc>
                  <a:txBody>
                    <a:bodyPr/>
                    <a:lstStyle/>
                    <a:p>
                      <a:r>
                        <a:rPr lang="en-US" sz="1100" b="1" dirty="0">
                          <a:effectLst/>
                        </a:rPr>
                        <a:t>RANGE_HI_KEY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This is the top value of the step represented by this row within the histogram.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28494">
                <a:tc>
                  <a:txBody>
                    <a:bodyPr/>
                    <a:lstStyle/>
                    <a:p>
                      <a:r>
                        <a:rPr lang="en-US" sz="1100" b="1" dirty="0"/>
                        <a:t>RANGE_ROWS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This number shows the number of rows within the step that are greater than the previous top value and the current top value, but not equal to either.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28494">
                <a:tc>
                  <a:txBody>
                    <a:bodyPr/>
                    <a:lstStyle/>
                    <a:p>
                      <a:r>
                        <a:rPr lang="en-US" sz="1100" b="1" dirty="0"/>
                        <a:t>EQ_ROWS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This number shows the number of rows within the step that are greater than the previous top value and the current top value, but not equal to either.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28494">
                <a:tc>
                  <a:txBody>
                    <a:bodyPr/>
                    <a:lstStyle/>
                    <a:p>
                      <a:r>
                        <a:rPr lang="en-US" sz="1100" b="1" dirty="0"/>
                        <a:t>DISTINCT_RANGE_ROWS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These are the distinct count of rows within a step. If all the rows are unique, then the RANGE_ROWS and the DISTINCT_RANGE_ROWS will be equal.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4853">
                <a:tc>
                  <a:txBody>
                    <a:bodyPr/>
                    <a:lstStyle/>
                    <a:p>
                      <a:r>
                        <a:rPr lang="en-US" sz="1100" b="1" dirty="0"/>
                        <a:t>AVG_RANGE_ROWS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This represents the average number of rows equal to a key value within the step.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2775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Статистики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52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Статистики обновляются автоматически</a:t>
            </a:r>
          </a:p>
          <a:p>
            <a:r>
              <a:rPr lang="ru-RU" dirty="0" smtClean="0"/>
              <a:t>Иногда эвристики </a:t>
            </a:r>
            <a:r>
              <a:rPr lang="ru-RU" dirty="0" err="1" smtClean="0"/>
              <a:t>автообновления</a:t>
            </a:r>
            <a:r>
              <a:rPr lang="ru-RU" dirty="0" smtClean="0"/>
              <a:t> не срабатывают</a:t>
            </a:r>
          </a:p>
          <a:p>
            <a:r>
              <a:rPr lang="ru-RU" dirty="0" smtClean="0"/>
              <a:t>Тогда нужно обновить вручную</a:t>
            </a:r>
          </a:p>
          <a:p>
            <a:r>
              <a:rPr lang="ru-RU" dirty="0" smtClean="0"/>
              <a:t>Если </a:t>
            </a:r>
            <a:r>
              <a:rPr lang="en-US" dirty="0" smtClean="0"/>
              <a:t>Actual Rows = Estimated Rows – </a:t>
            </a:r>
            <a:r>
              <a:rPr lang="ru-RU" dirty="0" smtClean="0"/>
              <a:t>статистики ни при чём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2432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Кеширование планов выполнения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Планы </a:t>
            </a:r>
            <a:r>
              <a:rPr lang="ru-RU" dirty="0" err="1" smtClean="0"/>
              <a:t>кешируются</a:t>
            </a:r>
            <a:endParaRPr lang="ru-RU" dirty="0" smtClean="0"/>
          </a:p>
          <a:p>
            <a:r>
              <a:rPr lang="ru-RU" dirty="0" smtClean="0"/>
              <a:t>Разные значения параметров –</a:t>
            </a:r>
            <a:r>
              <a:rPr lang="en-US" dirty="0" smtClean="0"/>
              <a:t>&gt; </a:t>
            </a:r>
            <a:r>
              <a:rPr lang="ru-RU" dirty="0" smtClean="0"/>
              <a:t>один </a:t>
            </a:r>
            <a:r>
              <a:rPr lang="ru-RU" dirty="0" err="1" smtClean="0"/>
              <a:t>кеш</a:t>
            </a:r>
            <a:endParaRPr lang="ru-RU" dirty="0" smtClean="0"/>
          </a:p>
          <a:p>
            <a:r>
              <a:rPr lang="en-US" dirty="0" smtClean="0"/>
              <a:t>Parameter Sniffing</a:t>
            </a:r>
          </a:p>
          <a:p>
            <a:r>
              <a:rPr lang="ru-RU" dirty="0" smtClean="0"/>
              <a:t> </a:t>
            </a:r>
            <a:r>
              <a:rPr lang="en-US" dirty="0" smtClean="0"/>
              <a:t>OPTIMIZE FOR UNKNOWN hint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9347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Query optimization and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02229"/>
            <a:ext cx="7886700" cy="548762"/>
          </a:xfrm>
        </p:spPr>
        <p:txBody>
          <a:bodyPr/>
          <a:lstStyle/>
          <a:p>
            <a:r>
              <a:rPr lang="ru-RU" dirty="0" smtClean="0"/>
              <a:t>Просмотр </a:t>
            </a:r>
            <a:r>
              <a:rPr lang="ru-RU" dirty="0" err="1" smtClean="0"/>
              <a:t>кешированных</a:t>
            </a:r>
            <a:r>
              <a:rPr lang="ru-RU" dirty="0" smtClean="0"/>
              <a:t> планов выполнения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54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8384" y="1900836"/>
            <a:ext cx="3922869" cy="48510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select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top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50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FF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substring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qt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text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statement_start_offset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)+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((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case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statement_end_offset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FF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datalength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qt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text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else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statement_end_offset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end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statement_start_offset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)/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)+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Sql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execution_count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[Exec 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Cnt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,(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total_logical_reads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total_logical_writes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execution_count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Avg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IO]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qp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query_plan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[Plan]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total_logical_reads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[Total Reads]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last_logical_reads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[Last Reads]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total_logical_writes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[Total Writes]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last_logical_writes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[Last Writes]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total_worker_time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[Total Worker Time]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last_worker_time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[Last Worker Time]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total_elapsed_time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1000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[Total 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Elps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Time]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last_elapsed_time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1000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[Last 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Elps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Time]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creation_time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[Compile Time]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last_execution_time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[Last Exec Time]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 err="1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sys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dm_exec_query_stats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with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000" dirty="0" err="1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nolock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cross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apply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sys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dm_exec_sql_text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sql_handle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qt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cross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apply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sys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dm_exec_query_plan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plan_handle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qp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order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r>
              <a:rPr lang="en-US" sz="1000" dirty="0" err="1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dirty="0" err="1">
                <a:solidFill>
                  <a:srgbClr val="0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last_execution_time</a:t>
            </a:r>
            <a:r>
              <a:rPr lang="en-US" sz="1000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desc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--[</a:t>
            </a:r>
            <a:r>
              <a:rPr lang="en-US" sz="1000" dirty="0" err="1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Avg</a:t>
            </a:r>
            <a:r>
              <a:rPr lang="en-US" sz="1000" dirty="0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IO] </a:t>
            </a:r>
            <a:r>
              <a:rPr lang="en-US" sz="1000" dirty="0" err="1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desc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option 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recompile</a:t>
            </a:r>
            <a:r>
              <a:rPr lang="en-US" sz="1000" dirty="0">
                <a:solidFill>
                  <a:srgbClr val="808080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13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почитать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55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309" y="1396093"/>
            <a:ext cx="3094853" cy="36745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117" y="1396093"/>
            <a:ext cx="3033775" cy="36745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9309" y="5302545"/>
            <a:ext cx="42101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http://www.brentozar.com</a:t>
            </a:r>
            <a:r>
              <a:rPr lang="en-US" dirty="0" smtClean="0">
                <a:hlinkClick r:id="rId4"/>
              </a:rPr>
              <a:t>/</a:t>
            </a:r>
            <a:endParaRPr lang="ru-RU" dirty="0" smtClean="0"/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www.youtube.com/user/BrentOzar</a:t>
            </a:r>
            <a:endParaRPr lang="ru-RU" dirty="0" smtClean="0"/>
          </a:p>
          <a:p>
            <a:r>
              <a:rPr lang="ru-RU" dirty="0" smtClean="0"/>
              <a:t>…</a:t>
            </a:r>
          </a:p>
        </p:txBody>
      </p:sp>
      <p:sp>
        <p:nvSpPr>
          <p:cNvPr id="8" name="Rectangle 7"/>
          <p:cNvSpPr/>
          <p:nvPr/>
        </p:nvSpPr>
        <p:spPr>
          <a:xfrm>
            <a:off x="5843472" y="5856543"/>
            <a:ext cx="305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nikolay.shestakov@rubius.com</a:t>
            </a:r>
          </a:p>
        </p:txBody>
      </p:sp>
    </p:spTree>
    <p:extLst>
      <p:ext uri="{BB962C8B-B14F-4D97-AF65-F5344CB8AC3E}">
        <p14:creationId xmlns:p14="http://schemas.microsoft.com/office/powerpoint/2010/main" val="3715213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16761</TotalTime>
  <Words>2416</Words>
  <Application>Microsoft Office PowerPoint</Application>
  <PresentationFormat>Экран (4:3)</PresentationFormat>
  <Paragraphs>1120</Paragraphs>
  <Slides>55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1" baseType="lpstr">
      <vt:lpstr>Arial</vt:lpstr>
      <vt:lpstr>Calibri</vt:lpstr>
      <vt:lpstr>Calibri Light</vt:lpstr>
      <vt:lpstr>Consolas</vt:lpstr>
      <vt:lpstr>Times New Roman</vt:lpstr>
      <vt:lpstr>Office Theme</vt:lpstr>
      <vt:lpstr>Оптимизация запросов в реляционных БД</vt:lpstr>
      <vt:lpstr>Физическая организация данных</vt:lpstr>
      <vt:lpstr>Физическая организация данных в SQL Server</vt:lpstr>
      <vt:lpstr>Организация данных на странице</vt:lpstr>
      <vt:lpstr>Дисковые операции</vt:lpstr>
      <vt:lpstr>Организация данных на странице</vt:lpstr>
      <vt:lpstr>Дисковые операции</vt:lpstr>
      <vt:lpstr>Логарифмический поиск</vt:lpstr>
      <vt:lpstr>Сбалансированные деревья</vt:lpstr>
      <vt:lpstr>B-Tree</vt:lpstr>
      <vt:lpstr>B-Tree</vt:lpstr>
      <vt:lpstr>B-Tree</vt:lpstr>
      <vt:lpstr>B-Tree</vt:lpstr>
      <vt:lpstr>B-Tree</vt:lpstr>
      <vt:lpstr>B-Tree</vt:lpstr>
      <vt:lpstr>B-Tree</vt:lpstr>
      <vt:lpstr>B-Tree</vt:lpstr>
      <vt:lpstr>B-Tree</vt:lpstr>
      <vt:lpstr>B-Tree</vt:lpstr>
      <vt:lpstr>B-Tree</vt:lpstr>
      <vt:lpstr>B-Tree</vt:lpstr>
      <vt:lpstr>B-Tree</vt:lpstr>
      <vt:lpstr>B-Tree</vt:lpstr>
      <vt:lpstr>Когда использовать?</vt:lpstr>
      <vt:lpstr>B*-Tree</vt:lpstr>
      <vt:lpstr>B-Tree</vt:lpstr>
      <vt:lpstr>Пример</vt:lpstr>
      <vt:lpstr>B-Tree</vt:lpstr>
      <vt:lpstr>B*-Tree</vt:lpstr>
      <vt:lpstr>B*-Tree</vt:lpstr>
      <vt:lpstr>B*-Tree</vt:lpstr>
      <vt:lpstr>Что почитать</vt:lpstr>
      <vt:lpstr>Оптимизация запросов в реляционных БД  Часть II</vt:lpstr>
      <vt:lpstr>Оптимизация и выполнение запроса</vt:lpstr>
      <vt:lpstr>Join algorithms</vt:lpstr>
      <vt:lpstr>Join algorithms</vt:lpstr>
      <vt:lpstr>Join algorithms</vt:lpstr>
      <vt:lpstr>Join algorithms</vt:lpstr>
      <vt:lpstr>Query optimization and execution</vt:lpstr>
      <vt:lpstr>Query optimization and execution</vt:lpstr>
      <vt:lpstr>Query optimization and execution</vt:lpstr>
      <vt:lpstr>План выполнения</vt:lpstr>
      <vt:lpstr>План выполнения</vt:lpstr>
      <vt:lpstr>План выполнения</vt:lpstr>
      <vt:lpstr>План выполнения</vt:lpstr>
      <vt:lpstr>Query optimization and execution</vt:lpstr>
      <vt:lpstr>Query optimization and execution</vt:lpstr>
      <vt:lpstr>Статистики</vt:lpstr>
      <vt:lpstr>Статистики</vt:lpstr>
      <vt:lpstr>Статистики</vt:lpstr>
      <vt:lpstr>Статистики</vt:lpstr>
      <vt:lpstr>Статистики</vt:lpstr>
      <vt:lpstr>Кеширование планов выполнения</vt:lpstr>
      <vt:lpstr>Query optimization and execution</vt:lpstr>
      <vt:lpstr>Что почитать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Оптимизация запросов в реляционных БД</dc:title>
  <dc:creator>Nikolay A. Shestakov</dc:creator>
  <cp:lastModifiedBy>Алексей В. Лепустин</cp:lastModifiedBy>
  <cp:revision>85</cp:revision>
  <dcterms:created xsi:type="dcterms:W3CDTF">2014-10-27T14:42:34Z</dcterms:created>
  <dcterms:modified xsi:type="dcterms:W3CDTF">2019-10-18T04:41:21Z</dcterms:modified>
</cp:coreProperties>
</file>