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2812"/>
    <a:srgbClr val="BF3B1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A749862-7606-4BD1-8920-CAE4B36C2653}" type="datetimeFigureOut">
              <a:rPr lang="ru-RU" smtClean="0"/>
              <a:t>12.06.15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9904EA4-B1A5-46DC-8415-2122A317B87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err_met"/>
          <p:cNvPicPr>
            <a:picLocks noChangeAspect="1" noChangeArrowheads="1"/>
          </p:cNvPicPr>
          <p:nvPr/>
        </p:nvPicPr>
        <p:blipFill>
          <a:blip r:embed="rId2" cstate="print"/>
          <a:srcRect b="1805"/>
          <a:stretch>
            <a:fillRect/>
          </a:stretch>
        </p:blipFill>
        <p:spPr bwMode="auto">
          <a:xfrm>
            <a:off x="2195736" y="2204864"/>
            <a:ext cx="4400550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229600" cy="936104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rgbClr val="BF3B17"/>
                </a:solidFill>
              </a:rPr>
              <a:t>Fundamentals of Metallurgy</a:t>
            </a:r>
            <a:endParaRPr lang="ru-RU" dirty="0">
              <a:solidFill>
                <a:srgbClr val="BF3B17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5517232"/>
            <a:ext cx="8170168" cy="55436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AE2812"/>
                </a:solidFill>
              </a:rPr>
              <a:t>The scheme of ferrous metallurgy</a:t>
            </a:r>
            <a:endParaRPr lang="ru-RU" b="1" dirty="0">
              <a:solidFill>
                <a:srgbClr val="AE281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51720" y="2060848"/>
            <a:ext cx="4680520" cy="2952328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229600" cy="936104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rgbClr val="BF3B17"/>
                </a:solidFill>
              </a:rPr>
              <a:t>Fundamentals of Metallurgy</a:t>
            </a:r>
            <a:endParaRPr lang="ru-RU" dirty="0">
              <a:solidFill>
                <a:srgbClr val="BF3B17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805264"/>
            <a:ext cx="8458200" cy="9144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AE2812"/>
                </a:solidFill>
              </a:rPr>
              <a:t>The scheme of ferrous </a:t>
            </a:r>
            <a:r>
              <a:rPr lang="en-US" b="1" dirty="0" smtClean="0">
                <a:solidFill>
                  <a:srgbClr val="AE2812"/>
                </a:solidFill>
              </a:rPr>
              <a:t>metallurgy: equipment and products</a:t>
            </a:r>
            <a:endParaRPr lang="ru-RU" b="1" dirty="0">
              <a:solidFill>
                <a:srgbClr val="AE2812"/>
              </a:solidFill>
            </a:endParaRPr>
          </a:p>
        </p:txBody>
      </p:sp>
      <p:pic>
        <p:nvPicPr>
          <p:cNvPr id="1026" name="Picture 2" descr="Diagram_manufact_pro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340768"/>
            <a:ext cx="52387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1619672" y="1340768"/>
            <a:ext cx="5616624" cy="4896544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1"/>
          <p:cNvPicPr>
            <a:picLocks noChangeAspect="1" noChangeArrowheads="1"/>
          </p:cNvPicPr>
          <p:nvPr/>
        </p:nvPicPr>
        <p:blipFill>
          <a:blip r:embed="rId2" cstate="print"/>
          <a:srcRect r="9500" b="6396"/>
          <a:stretch>
            <a:fillRect/>
          </a:stretch>
        </p:blipFill>
        <p:spPr bwMode="auto">
          <a:xfrm>
            <a:off x="827584" y="1844824"/>
            <a:ext cx="2759075" cy="329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229600" cy="936104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rgbClr val="BF3B17"/>
                </a:solidFill>
              </a:rPr>
              <a:t>Fundamentals of Metallurgy</a:t>
            </a:r>
            <a:endParaRPr lang="ru-RU" dirty="0">
              <a:solidFill>
                <a:srgbClr val="BF3B17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517232"/>
            <a:ext cx="8458200" cy="432048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>
                <a:solidFill>
                  <a:srgbClr val="AE2812"/>
                </a:solidFill>
              </a:rPr>
              <a:t>         </a:t>
            </a:r>
            <a:r>
              <a:rPr lang="en-US" sz="2900" b="1" dirty="0" smtClean="0">
                <a:solidFill>
                  <a:srgbClr val="AE2812"/>
                </a:solidFill>
              </a:rPr>
              <a:t>The blast  furnace scheme 	Blast-furnace stove heating  the brick cladding </a:t>
            </a:r>
            <a:endParaRPr lang="ru-RU" sz="2900" b="1" dirty="0">
              <a:solidFill>
                <a:srgbClr val="AE281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5576" y="1772816"/>
            <a:ext cx="2880320" cy="3456384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9" name="Picture 7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420888"/>
            <a:ext cx="2381250" cy="257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5220072" y="2420888"/>
            <a:ext cx="2376264" cy="2592288"/>
          </a:xfrm>
          <a:prstGeom prst="roundRect">
            <a:avLst/>
          </a:prstGeom>
          <a:noFill/>
          <a:ln>
            <a:solidFill>
              <a:srgbClr val="AE28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4060859" cy="505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229600" cy="936104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rgbClr val="BF3B17"/>
                </a:solidFill>
              </a:rPr>
              <a:t>Fundamentals of Metallurgy</a:t>
            </a:r>
            <a:endParaRPr lang="ru-RU" dirty="0">
              <a:solidFill>
                <a:srgbClr val="BF3B17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1700808"/>
            <a:ext cx="2304256" cy="4392488"/>
          </a:xfrm>
        </p:spPr>
        <p:txBody>
          <a:bodyPr>
            <a:normAutofit fontScale="40000" lnSpcReduction="20000"/>
          </a:bodyPr>
          <a:lstStyle/>
          <a:p>
            <a:r>
              <a:rPr lang="en-US" sz="4500" b="1" dirty="0" smtClean="0">
                <a:solidFill>
                  <a:srgbClr val="AE2812"/>
                </a:solidFill>
              </a:rPr>
              <a:t>Blast furnace design:</a:t>
            </a:r>
          </a:p>
          <a:p>
            <a:r>
              <a:rPr lang="en-US" sz="3400" b="1" dirty="0" smtClean="0">
                <a:solidFill>
                  <a:srgbClr val="AE2812"/>
                </a:solidFill>
              </a:rPr>
              <a:t>1 –well,</a:t>
            </a:r>
          </a:p>
          <a:p>
            <a:r>
              <a:rPr lang="en-US" sz="3400" b="1" dirty="0" smtClean="0">
                <a:solidFill>
                  <a:srgbClr val="AE2812"/>
                </a:solidFill>
              </a:rPr>
              <a:t>2 – </a:t>
            </a:r>
            <a:r>
              <a:rPr lang="en-GB" sz="3400" b="1" dirty="0" err="1" smtClean="0">
                <a:solidFill>
                  <a:srgbClr val="AE2812"/>
                </a:solidFill>
              </a:rPr>
              <a:t>tuyeres</a:t>
            </a:r>
            <a:r>
              <a:rPr lang="en-GB" sz="3400" b="1" dirty="0" smtClean="0">
                <a:solidFill>
                  <a:srgbClr val="AE2812"/>
                </a:solidFill>
              </a:rPr>
              <a:t>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3 – bosh,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4 </a:t>
            </a:r>
            <a:r>
              <a:rPr lang="en-GB" sz="3400" b="1" dirty="0" smtClean="0">
                <a:solidFill>
                  <a:srgbClr val="AE2812"/>
                </a:solidFill>
              </a:rPr>
              <a:t>– </a:t>
            </a:r>
            <a:r>
              <a:rPr lang="en-GB" sz="3400" b="1" dirty="0" smtClean="0">
                <a:solidFill>
                  <a:srgbClr val="AE2812"/>
                </a:solidFill>
              </a:rPr>
              <a:t>waist,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5 – mine,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6 – mouth,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7 - </a:t>
            </a:r>
            <a:r>
              <a:rPr lang="en-GB" sz="3400" b="1" dirty="0" smtClean="0">
                <a:solidFill>
                  <a:srgbClr val="AE2812"/>
                </a:solidFill>
              </a:rPr>
              <a:t>receiving </a:t>
            </a:r>
            <a:r>
              <a:rPr lang="en-GB" sz="3400" b="1" dirty="0" smtClean="0">
                <a:solidFill>
                  <a:srgbClr val="AE2812"/>
                </a:solidFill>
              </a:rPr>
              <a:t>bowl,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8 – charging gear,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9 – stoves,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10 – small cone,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11 – bowl,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12 – inclined bridge,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13 -  big cone,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14 -  </a:t>
            </a:r>
            <a:r>
              <a:rPr lang="en-GB" sz="3400" b="1" dirty="0" err="1" smtClean="0">
                <a:solidFill>
                  <a:srgbClr val="AE2812"/>
                </a:solidFill>
              </a:rPr>
              <a:t>tuyere</a:t>
            </a:r>
            <a:r>
              <a:rPr lang="en-GB" sz="3400" b="1" dirty="0" smtClean="0">
                <a:solidFill>
                  <a:srgbClr val="AE2812"/>
                </a:solidFill>
              </a:rPr>
              <a:t> belt,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15 – bottom,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16 – slag notch,</a:t>
            </a:r>
          </a:p>
          <a:p>
            <a:r>
              <a:rPr lang="en-GB" sz="3400" b="1" dirty="0" smtClean="0">
                <a:solidFill>
                  <a:srgbClr val="AE2812"/>
                </a:solidFill>
              </a:rPr>
              <a:t>17 – metal notch</a:t>
            </a:r>
            <a:endParaRPr lang="en-GB" sz="3400" b="1" dirty="0" smtClean="0">
              <a:solidFill>
                <a:srgbClr val="AE2812"/>
              </a:solidFill>
            </a:endParaRPr>
          </a:p>
          <a:p>
            <a:endParaRPr lang="ru-RU" sz="3000" b="1" dirty="0">
              <a:solidFill>
                <a:srgbClr val="AE281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1340768"/>
            <a:ext cx="4176464" cy="5256584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56</TotalTime>
  <Words>110</Words>
  <Application>Microsoft Office PowerPoint</Application>
  <PresentationFormat>Экран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Трек</vt:lpstr>
      <vt:lpstr>Fundamentals of Metallurgy</vt:lpstr>
      <vt:lpstr>Fundamentals of Metallurgy</vt:lpstr>
      <vt:lpstr>Fundamentals of Metallurgy</vt:lpstr>
      <vt:lpstr>Fundamentals of Metallurgy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Metallurgy</dc:title>
  <dc:creator>Gaemer_777</dc:creator>
  <cp:lastModifiedBy>Gaemer_777</cp:lastModifiedBy>
  <cp:revision>10</cp:revision>
  <dcterms:created xsi:type="dcterms:W3CDTF">2015-06-12T09:52:26Z</dcterms:created>
  <dcterms:modified xsi:type="dcterms:W3CDTF">2015-06-12T10:49:20Z</dcterms:modified>
</cp:coreProperties>
</file>