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60" r:id="rId5"/>
    <p:sldId id="259" r:id="rId6"/>
    <p:sldId id="262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42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5836A-B4ED-4570-8993-2075E19595E6}" type="datetimeFigureOut">
              <a:rPr lang="ru-RU" smtClean="0"/>
              <a:pPr/>
              <a:t>06.09.2026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65D2B-3C04-465C-BDF1-DA359BBE82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25118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5836A-B4ED-4570-8993-2075E19595E6}" type="datetimeFigureOut">
              <a:rPr lang="ru-RU" smtClean="0"/>
              <a:pPr/>
              <a:t>06.09.2026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65D2B-3C04-465C-BDF1-DA359BBE82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53989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5836A-B4ED-4570-8993-2075E19595E6}" type="datetimeFigureOut">
              <a:rPr lang="ru-RU" smtClean="0"/>
              <a:pPr/>
              <a:t>06.09.2026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65D2B-3C04-465C-BDF1-DA359BBE82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38249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5836A-B4ED-4570-8993-2075E19595E6}" type="datetimeFigureOut">
              <a:rPr lang="ru-RU" smtClean="0"/>
              <a:pPr/>
              <a:t>06.09.2026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65D2B-3C04-465C-BDF1-DA359BBE82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58803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5836A-B4ED-4570-8993-2075E19595E6}" type="datetimeFigureOut">
              <a:rPr lang="ru-RU" smtClean="0"/>
              <a:pPr/>
              <a:t>06.09.2026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65D2B-3C04-465C-BDF1-DA359BBE82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47338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5836A-B4ED-4570-8993-2075E19595E6}" type="datetimeFigureOut">
              <a:rPr lang="ru-RU" smtClean="0"/>
              <a:pPr/>
              <a:t>06.09.2026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65D2B-3C04-465C-BDF1-DA359BBE82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96394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5836A-B4ED-4570-8993-2075E19595E6}" type="datetimeFigureOut">
              <a:rPr lang="ru-RU" smtClean="0"/>
              <a:pPr/>
              <a:t>06.09.2026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65D2B-3C04-465C-BDF1-DA359BBE82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61013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5836A-B4ED-4570-8993-2075E19595E6}" type="datetimeFigureOut">
              <a:rPr lang="ru-RU" smtClean="0"/>
              <a:pPr/>
              <a:t>06.09.2026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65D2B-3C04-465C-BDF1-DA359BBE82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23637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5836A-B4ED-4570-8993-2075E19595E6}" type="datetimeFigureOut">
              <a:rPr lang="ru-RU" smtClean="0"/>
              <a:pPr/>
              <a:t>06.09.2026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65D2B-3C04-465C-BDF1-DA359BBE82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13108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5836A-B4ED-4570-8993-2075E19595E6}" type="datetimeFigureOut">
              <a:rPr lang="ru-RU" smtClean="0"/>
              <a:pPr/>
              <a:t>06.09.2026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65D2B-3C04-465C-BDF1-DA359BBE82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65530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5836A-B4ED-4570-8993-2075E19595E6}" type="datetimeFigureOut">
              <a:rPr lang="ru-RU" smtClean="0"/>
              <a:pPr/>
              <a:t>06.09.2026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65D2B-3C04-465C-BDF1-DA359BBE82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587951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"/>
          <a:stretch/>
        </p:blipFill>
        <p:spPr>
          <a:xfrm>
            <a:off x="1" y="-1"/>
            <a:ext cx="42037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70455" y="1894704"/>
            <a:ext cx="6760227" cy="2165607"/>
          </a:xfrm>
        </p:spPr>
        <p:txBody>
          <a:bodyPr anchor="b">
            <a:normAutofit/>
          </a:bodyPr>
          <a:lstStyle>
            <a:lvl1pPr algn="l">
              <a:defRPr sz="3400" cap="all" spc="300" baseline="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70453" y="4060312"/>
            <a:ext cx="6760227" cy="832965"/>
          </a:xfrm>
        </p:spPr>
        <p:txBody>
          <a:bodyPr/>
          <a:lstStyle>
            <a:lvl1pPr marL="0" indent="0" algn="l">
              <a:buNone/>
              <a:defRPr sz="2400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Дополнительное название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" y="2"/>
            <a:ext cx="4233793" cy="6863071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037704" y="4893275"/>
            <a:ext cx="876531" cy="85520"/>
          </a:xfrm>
          <a:prstGeom prst="rect">
            <a:avLst/>
          </a:prstGeom>
          <a:solidFill>
            <a:srgbClr val="76B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 hasCustomPrompt="1"/>
          </p:nvPr>
        </p:nvSpPr>
        <p:spPr>
          <a:xfrm>
            <a:off x="5037137" y="6482494"/>
            <a:ext cx="1949451" cy="28901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дата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70590" y="4979008"/>
            <a:ext cx="4890103" cy="80803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ФИО выступающего,</a:t>
            </a:r>
          </a:p>
          <a:p>
            <a:pPr lvl="0"/>
            <a:r>
              <a:rPr lang="ru-RU" dirty="0"/>
              <a:t>должность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139" y="1199258"/>
            <a:ext cx="1946933" cy="5004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31182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5836A-B4ED-4570-8993-2075E19595E6}" type="datetimeFigureOut">
              <a:rPr lang="ru-RU" smtClean="0"/>
              <a:pPr/>
              <a:t>06.09.2026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E65D2B-3C04-465C-BDF1-DA359BBE82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96454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3443417" y="972065"/>
            <a:ext cx="7644712" cy="118063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3E724C"/>
                </a:solidFill>
                <a:latin typeface="+mn-lt"/>
              </a:rPr>
              <a:t>Проблемы Современного </a:t>
            </a:r>
            <a:br>
              <a:rPr lang="ru-RU" sz="4000" b="1" dirty="0" smtClean="0">
                <a:solidFill>
                  <a:srgbClr val="3E724C"/>
                </a:solidFill>
                <a:latin typeface="+mn-lt"/>
              </a:rPr>
            </a:br>
            <a:r>
              <a:rPr lang="ru-RU" sz="4000" b="1" dirty="0" smtClean="0">
                <a:solidFill>
                  <a:srgbClr val="3E724C"/>
                </a:solidFill>
                <a:latin typeface="+mn-lt"/>
              </a:rPr>
              <a:t>материаловедения</a:t>
            </a:r>
            <a:endParaRPr lang="ru-RU" sz="4000" b="1" dirty="0">
              <a:solidFill>
                <a:srgbClr val="3E724C"/>
              </a:solidFill>
              <a:latin typeface="+mn-lt"/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5037627" y="4813641"/>
            <a:ext cx="6511115" cy="516004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r>
              <a:rPr lang="ru-RU" altLang="ru-RU" b="1" dirty="0" smtClean="0">
                <a:solidFill>
                  <a:schemeClr val="tx1"/>
                </a:solidFill>
                <a:latin typeface="Arial" charset="0"/>
              </a:rPr>
              <a:t>МАТЕРИАЛОВЕДЕНИЕ</a:t>
            </a:r>
            <a:br>
              <a:rPr lang="ru-RU" altLang="ru-RU" b="1" dirty="0" smtClean="0">
                <a:solidFill>
                  <a:schemeClr val="tx1"/>
                </a:solidFill>
                <a:latin typeface="Arial" charset="0"/>
              </a:rPr>
            </a:br>
            <a:r>
              <a:rPr lang="ru-RU" altLang="ru-RU" b="1" dirty="0" smtClean="0">
                <a:solidFill>
                  <a:schemeClr val="tx1"/>
                </a:solidFill>
                <a:latin typeface="Arial" charset="0"/>
              </a:rPr>
              <a:t>И ТЕХНОЛОГИЯ КОНСТРУКЦИОННЫХ МАТЕРИАЛОВ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988527" y="4580709"/>
            <a:ext cx="5416730" cy="8708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95259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Двумерный наносэндвич графен.jpg"/>
          <p:cNvPicPr>
            <a:picLocks noChangeAspect="1"/>
          </p:cNvPicPr>
          <p:nvPr/>
        </p:nvPicPr>
        <p:blipFill>
          <a:blip r:embed="rId2" cstate="print"/>
          <a:srcRect r="3121" b="2847"/>
          <a:stretch>
            <a:fillRect/>
          </a:stretch>
        </p:blipFill>
        <p:spPr>
          <a:xfrm>
            <a:off x="8284981" y="4153553"/>
            <a:ext cx="3785099" cy="2525921"/>
          </a:xfrm>
          <a:prstGeom prst="rect">
            <a:avLst/>
          </a:prstGeom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1868150" y="6426200"/>
            <a:ext cx="323850" cy="4318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78" tIns="34139" rIns="68278" bIns="34139" anchor="ctr"/>
          <a:lstStyle>
            <a:lvl1pPr defTabSz="57626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1600" b="1" dirty="0"/>
              <a:t>2</a:t>
            </a:r>
            <a:endParaRPr lang="ru-RU" altLang="ru-RU" sz="16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648666" y="240892"/>
            <a:ext cx="49963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3200" b="1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МАТЕРИАЛЫ СЕГОДНЯ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8941" y="805399"/>
            <a:ext cx="11434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Ключевые проблемы с материалами, тормозящие развитие техники</a:t>
            </a:r>
            <a:endParaRPr lang="ru-RU" sz="2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2713" y="1313459"/>
            <a:ext cx="115280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/>
            <a:r>
              <a:rPr lang="ru-RU" b="1" dirty="0" smtClean="0">
                <a:latin typeface="Arial" pitchFamily="34" charset="0"/>
                <a:cs typeface="Arial" pitchFamily="34" charset="0"/>
              </a:rPr>
              <a:t>Современный технологический прогресс упёрся в «материальный тупик»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поскольку физические свойства привычных веществ достигли своих природных пределов. Для дальнейшего развития человечеству нужны принципиально новые материалы, так как кремний, медь и существующие сплавы больше не справляются с возрастающими нагрузками.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https://power-e.ru/wp-content/uploads/usca031-r-fig-1-untidesic-project-400x189.jpg"/>
          <p:cNvPicPr>
            <a:picLocks noChangeAspect="1" noChangeArrowheads="1"/>
          </p:cNvPicPr>
          <p:nvPr/>
        </p:nvPicPr>
        <p:blipFill>
          <a:blip r:embed="rId3"/>
          <a:srcRect l="6743"/>
          <a:stretch>
            <a:fillRect/>
          </a:stretch>
        </p:blipFill>
        <p:spPr bwMode="auto">
          <a:xfrm>
            <a:off x="8516983" y="2274661"/>
            <a:ext cx="3553098" cy="180022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18011" y="2499359"/>
            <a:ext cx="831668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360000">
              <a:buAutoNum type="arabicPeriod"/>
            </a:pPr>
            <a:r>
              <a:rPr lang="ru-RU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Электроника и вычислительная техника</a:t>
            </a:r>
          </a:p>
          <a:p>
            <a:pPr lvl="0" indent="360000"/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Кремниевый предел: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Кремниевые транзисторы невозможно уменьшать бесконечно. При размерах элементов менее 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2–3 нанометров</a:t>
            </a:r>
            <a:r>
              <a:rPr lang="ru-RU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начинают проявляться квантовые эффекты (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туннелирование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), из-за чего ток утекает сквозь изоляторы.</a:t>
            </a:r>
          </a:p>
          <a:p>
            <a:pPr lvl="0" indent="360000"/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Тепловыделение (перегрев):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Из-за высокого сопротивления проводников современные процессоры выделяют колоссальное количество тепла. Попытки поднять тактовую частоту выше 5 ГГц упираются в то, что чип просто расплавится без экстремального охлаждения.</a:t>
            </a:r>
          </a:p>
          <a:p>
            <a:pPr lvl="0" indent="360000"/>
            <a:r>
              <a:rPr lang="ru-RU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Альтернативы: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Графен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углеродные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нанотрубки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и двумерные полупроводники (например, дисульфид молибдена) обладают нужными свойствами, но их до сих пор 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 научились производить массово</a:t>
            </a:r>
            <a:r>
              <a:rPr lang="ru-RU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с низким процентом брака.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07456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Литий-ионные аккумуляторы 18650 - блог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65103" y="4319315"/>
            <a:ext cx="3318575" cy="17841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1868150" y="6410904"/>
            <a:ext cx="323850" cy="4318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78" tIns="34139" rIns="68278" bIns="34139" anchor="ctr"/>
          <a:lstStyle>
            <a:lvl1pPr defTabSz="57626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1600" b="1" dirty="0" smtClean="0"/>
              <a:t>3</a:t>
            </a:r>
            <a:endParaRPr lang="ru-RU" altLang="ru-RU" sz="16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597848" y="188641"/>
            <a:ext cx="49963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3200" b="1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МАТЕРИАЛЫ СЕГОДНЯ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639806"/>
            <a:ext cx="1158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Ключевые проблемы с материалами, тормозящие развитие техники</a:t>
            </a:r>
            <a:endParaRPr lang="ru-RU" sz="2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1074" y="1227907"/>
            <a:ext cx="11329852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360000">
              <a:buFont typeface="+mj-lt"/>
              <a:buAutoNum type="arabicPeriod" startAt="2"/>
            </a:pPr>
            <a:r>
              <a:rPr lang="ru-RU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Энергетика и аккумуляторы</a:t>
            </a:r>
          </a:p>
          <a:p>
            <a:pPr lvl="0" indent="360000"/>
            <a:endParaRPr lang="ru-RU" sz="900" b="1" dirty="0" smtClean="0">
              <a:latin typeface="Arial" pitchFamily="34" charset="0"/>
              <a:cs typeface="Arial" pitchFamily="34" charset="0"/>
            </a:endParaRPr>
          </a:p>
          <a:p>
            <a:pPr lvl="0" indent="360000"/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Предел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литий-ионных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технологий:</a:t>
            </a: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Современные батареи достигли своего максимума по плотности энергии. Смартфоны и электромобили требуют более ёмких, лёгких и безопасных источников питания.</a:t>
            </a:r>
          </a:p>
          <a:p>
            <a:pPr lvl="0" indent="360000"/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Проблемы деградации:</a:t>
            </a: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Литиевые аноды со временем разрушаются, образуя дендриты — микроскопические иглы, которые вызывают короткое замыкание и возгорание.</a:t>
            </a:r>
          </a:p>
          <a:p>
            <a:pPr lvl="0" indent="360000"/>
            <a:r>
              <a:rPr lang="ru-RU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Медленный переход на твердотельные батареи: 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Твердотельные аккумуляторы (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Solid-State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Battery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) безопаснее и более ёмкие, но пока не найден материал для твёрдого электролита, который сочетал бы высокую ионную проводимость, прочность и дешевизну в производстве.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Литиевые тяговые аккумуляторы (моноблоки LiFePO4) — купить, цены | ТБ ГРУПП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331" y="3975919"/>
            <a:ext cx="2709544" cy="2594244"/>
          </a:xfrm>
          <a:prstGeom prst="rect">
            <a:avLst/>
          </a:prstGeom>
          <a:noFill/>
        </p:spPr>
      </p:pic>
      <p:sp>
        <p:nvSpPr>
          <p:cNvPr id="3076" name="AutoShape 4" descr="Литий-ионный (Li-ion) аккумулятор AAA на 1.5 В - тест и обзор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8" name="AutoShape 6" descr="Литий-ионный (Li-ion) аккумулятор AAA на 1.5 В - тест и обзор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2" name="Picture 10" descr="Что собой представляют твердые аккумуляторы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20297" y="3953692"/>
            <a:ext cx="3930738" cy="2577768"/>
          </a:xfrm>
          <a:prstGeom prst="rect">
            <a:avLst/>
          </a:prstGeom>
          <a:noFill/>
        </p:spPr>
      </p:pic>
      <p:sp>
        <p:nvSpPr>
          <p:cNvPr id="16" name="Стрелка вправо 15"/>
          <p:cNvSpPr/>
          <p:nvPr/>
        </p:nvSpPr>
        <p:spPr>
          <a:xfrm>
            <a:off x="6670766" y="5190309"/>
            <a:ext cx="1018903" cy="278674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2877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1868150" y="6426200"/>
            <a:ext cx="323850" cy="4318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78" tIns="34139" rIns="68278" bIns="34139" anchor="ctr"/>
          <a:lstStyle>
            <a:lvl1pPr defTabSz="57626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1600" b="1" dirty="0" smtClean="0"/>
              <a:t>4</a:t>
            </a:r>
            <a:endParaRPr lang="ru-RU" altLang="ru-RU" sz="1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65760" y="681083"/>
            <a:ext cx="1146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Ключевые проблемы с материалами, тормозящие развитие техники</a:t>
            </a:r>
            <a:endParaRPr lang="ru-RU" sz="2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9303" y="1235081"/>
            <a:ext cx="842989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/>
            <a:r>
              <a:rPr lang="ru-RU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3. Космическая и авиационная промышленность</a:t>
            </a:r>
          </a:p>
          <a:p>
            <a:pPr lvl="0" indent="360000"/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Температурный барьер для двигателей:</a:t>
            </a: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Эффективность ракетных и реактивных двигателей напрямую зависит от температуры сгорания топлива. Современные никелевые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суперсплавы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и керамика работают на пределе своих возможностей (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около 1500–1700°C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). Выше этой отметки они начинают плавиться или терять прочность.</a:t>
            </a:r>
          </a:p>
          <a:p>
            <a:pPr lvl="0" indent="360000"/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Радиационная стойкость:</a:t>
            </a: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Для дальнего космоса нужны материалы, способные десятилетиями защищать электронику и людей от жёсткого космического излучения, оставаясь при этом лёгкими. Свинец слишком тяжёл, а полимеры быстро разрушаются под воздействием радиации.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597848" y="188641"/>
            <a:ext cx="49963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3200" b="1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МАТЕРИАЛЫ СЕГОДНЯ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 descr="лопатка турбины реактивного двигателя, китайские производители и поставщики  лопаток турбин реактивных двигателей, завод — Qingdao OBT POWER CO., LTD"/>
          <p:cNvPicPr>
            <a:picLocks noChangeAspect="1" noChangeArrowheads="1"/>
          </p:cNvPicPr>
          <p:nvPr/>
        </p:nvPicPr>
        <p:blipFill>
          <a:blip r:embed="rId2"/>
          <a:srcRect l="13593" t="3192" r="16182" b="3641"/>
          <a:stretch>
            <a:fillRect/>
          </a:stretch>
        </p:blipFill>
        <p:spPr bwMode="auto">
          <a:xfrm>
            <a:off x="8917578" y="1628503"/>
            <a:ext cx="3065417" cy="4066903"/>
          </a:xfrm>
          <a:prstGeom prst="rect">
            <a:avLst/>
          </a:prstGeom>
          <a:noFill/>
        </p:spPr>
      </p:pic>
      <p:pic>
        <p:nvPicPr>
          <p:cNvPr id="2052" name="Picture 4" descr="Как работает турбореактивный двигатель / Хаб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884833" y="6714945"/>
            <a:ext cx="14226741" cy="8002542"/>
          </a:xfrm>
          <a:prstGeom prst="rect">
            <a:avLst/>
          </a:prstGeom>
          <a:noFill/>
        </p:spPr>
      </p:pic>
      <p:pic>
        <p:nvPicPr>
          <p:cNvPr id="13" name="Рисунок 12" descr="Как работает турбореактивный двигатель / Хабр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44198" y="4287899"/>
            <a:ext cx="4318454" cy="2321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4467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Ветрогенератор — Википед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07094" y="1193075"/>
            <a:ext cx="3489155" cy="5394234"/>
          </a:xfrm>
          <a:prstGeom prst="rect">
            <a:avLst/>
          </a:prstGeom>
          <a:noFill/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1868150" y="6410904"/>
            <a:ext cx="323850" cy="4318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78" tIns="34139" rIns="68278" bIns="34139" anchor="ctr"/>
          <a:lstStyle>
            <a:lvl1pPr defTabSz="57626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1600" b="1" dirty="0" smtClean="0"/>
              <a:t>5</a:t>
            </a:r>
            <a:endParaRPr lang="ru-RU" altLang="ru-RU" sz="16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597848" y="188641"/>
            <a:ext cx="49963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3200" b="1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МАТЕРИАЛЫ СЕГОДНЯ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6057" y="1322242"/>
            <a:ext cx="7715794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/>
            <a:r>
              <a:rPr lang="ru-RU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4. Зелёная энергетика и экология</a:t>
            </a:r>
          </a:p>
          <a:p>
            <a:pPr lvl="0" indent="360000"/>
            <a:r>
              <a:rPr lang="ru-RU" sz="1600" b="1" i="1" dirty="0" smtClean="0">
                <a:solidFill>
                  <a:schemeClr val="accent6">
                    <a:lumMod val="50000"/>
                  </a:schemeClr>
                </a:solidFill>
              </a:rPr>
              <a:t>Редкоземельные металлы:</a:t>
            </a:r>
            <a:r>
              <a:rPr lang="ru-RU" sz="1600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1600" dirty="0" smtClean="0"/>
              <a:t>Для производства мощных магнитов (в </a:t>
            </a:r>
            <a:r>
              <a:rPr lang="ru-RU" sz="1600" dirty="0" err="1" smtClean="0"/>
              <a:t>ветрогенераторах</a:t>
            </a:r>
            <a:r>
              <a:rPr lang="ru-RU" sz="1600" dirty="0" smtClean="0"/>
              <a:t> и электродвигателях) и солнечных батарей требуются неодим, диспрозий, индий и галлий. Их добыча ограничена, </a:t>
            </a:r>
            <a:r>
              <a:rPr lang="ru-RU" sz="1600" dirty="0" err="1" smtClean="0"/>
              <a:t>геополитически</a:t>
            </a:r>
            <a:r>
              <a:rPr lang="ru-RU" sz="1600" dirty="0" smtClean="0"/>
              <a:t> монополизирована и наносит огромный вред экологии.</a:t>
            </a:r>
          </a:p>
          <a:p>
            <a:pPr lvl="0" indent="360000"/>
            <a:r>
              <a:rPr lang="ru-RU" sz="1600" b="1" i="1" dirty="0" smtClean="0">
                <a:solidFill>
                  <a:schemeClr val="accent6">
                    <a:lumMod val="50000"/>
                  </a:schemeClr>
                </a:solidFill>
              </a:rPr>
              <a:t>Проблема утилизации композитов:</a:t>
            </a:r>
            <a:r>
              <a:rPr lang="ru-RU" sz="1600" dirty="0" smtClean="0"/>
              <a:t> Современные сверхпрочные углепластики (карбон), из которых делают самолёты и лопасти ветряков, практически </a:t>
            </a:r>
            <a:r>
              <a:rPr lang="ru-RU" sz="1600" b="1" dirty="0" smtClean="0">
                <a:solidFill>
                  <a:srgbClr val="C00000"/>
                </a:solidFill>
              </a:rPr>
              <a:t>не подлежат вторичной переработке</a:t>
            </a:r>
            <a:r>
              <a:rPr lang="ru-RU" sz="1600" dirty="0" smtClean="0"/>
              <a:t>. Они скапливаются на свалках, сводя на нет всю «</a:t>
            </a:r>
            <a:r>
              <a:rPr lang="ru-RU" sz="1600" dirty="0" err="1" smtClean="0"/>
              <a:t>экологичность</a:t>
            </a:r>
            <a:r>
              <a:rPr lang="ru-RU" sz="1600" dirty="0" smtClean="0"/>
              <a:t>» технологий.</a:t>
            </a:r>
            <a:endParaRPr lang="ru-RU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365760" y="681083"/>
            <a:ext cx="1146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Ключевые проблемы с материалами, тормозящие развитие техники</a:t>
            </a:r>
            <a:endParaRPr lang="ru-RU" sz="2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 descr="Магнит НдФеб ветрогенератора ранга магнитов Н38Х мотора неодимия дуги  форменный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78592" y="3895543"/>
            <a:ext cx="1821869" cy="1582149"/>
          </a:xfrm>
          <a:prstGeom prst="rect">
            <a:avLst/>
          </a:prstGeom>
          <a:noFill/>
        </p:spPr>
      </p:pic>
      <p:pic>
        <p:nvPicPr>
          <p:cNvPr id="1030" name="Picture 6" descr="Утилизация лопастей турбин: ахиллесова пята ветроэнергетик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70264" y="3637558"/>
            <a:ext cx="4217028" cy="30854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91995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1868150" y="6426200"/>
            <a:ext cx="323850" cy="4318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278" tIns="34139" rIns="68278" bIns="34139" anchor="ctr"/>
          <a:lstStyle>
            <a:lvl1pPr defTabSz="57626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576263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76263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576263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576263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576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/>
              <a:t>6</a:t>
            </a:r>
            <a:endParaRPr lang="ru-RU" altLang="ru-RU" sz="1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65760" y="681083"/>
            <a:ext cx="1146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Ключевые проблемы с материалами, тормозящие развитие техники</a:t>
            </a:r>
            <a:endParaRPr lang="ru-RU" sz="2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3807" y="1409253"/>
            <a:ext cx="7942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/>
            <a:r>
              <a:rPr lang="ru-RU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5. Сверхпроводимость</a:t>
            </a:r>
          </a:p>
          <a:p>
            <a:pPr lvl="0" indent="360000"/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Отсутствие комнатного сверхпроводника: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97848" y="188641"/>
            <a:ext cx="49963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3200" b="1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МАТЕРИАЛЫ СЕГОДНЯ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2" name="Picture 4" descr="Как работает турбореактивный двигатель / Хаб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884833" y="6714945"/>
            <a:ext cx="14226741" cy="8002542"/>
          </a:xfrm>
          <a:prstGeom prst="rect">
            <a:avLst/>
          </a:prstGeom>
          <a:noFill/>
        </p:spPr>
      </p:pic>
      <p:pic>
        <p:nvPicPr>
          <p:cNvPr id="19458" name="Picture 2" descr="Российские учёные открыли новые эффекты в сверхпроводниках"/>
          <p:cNvPicPr>
            <a:picLocks noChangeAspect="1" noChangeArrowheads="1"/>
          </p:cNvPicPr>
          <p:nvPr/>
        </p:nvPicPr>
        <p:blipFill>
          <a:blip r:embed="rId3"/>
          <a:srcRect t="4033" b="4095"/>
          <a:stretch>
            <a:fillRect/>
          </a:stretch>
        </p:blipFill>
        <p:spPr bwMode="auto">
          <a:xfrm>
            <a:off x="6434454" y="2656115"/>
            <a:ext cx="5238750" cy="3614057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931817" y="2063931"/>
            <a:ext cx="540802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/>
            <a:r>
              <a:rPr lang="ru-RU" dirty="0" smtClean="0">
                <a:latin typeface="Arial" pitchFamily="34" charset="0"/>
                <a:cs typeface="Arial" pitchFamily="34" charset="0"/>
              </a:rPr>
              <a:t>Сверхпроводимость способна совершить революцию в энергетике (передача тока без потерь) и транспорте (поезда на магнитной подушке). Однако все подтверждённые сверхпроводники работают либо при 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экстремально низких темпе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ратурах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(близких к абсолютному нулю), либо под 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колоссальным давлением</a:t>
            </a:r>
            <a:r>
              <a:rPr lang="ru-RU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в миллионы атмосфер.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4467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425</Words>
  <Application>Microsoft Office PowerPoint</Application>
  <PresentationFormat>Произвольный</PresentationFormat>
  <Paragraphs>36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Проблемы Современного  материаловедения</vt:lpstr>
      <vt:lpstr>Слайд 2</vt:lpstr>
      <vt:lpstr>Слайд 3</vt:lpstr>
      <vt:lpstr>Слайд 4</vt:lpstr>
      <vt:lpstr>Слайд 5</vt:lpstr>
      <vt:lpstr>Слайд 6</vt:lpstr>
    </vt:vector>
  </TitlesOfParts>
  <Company>TPU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OIL AND GAS FIELDS DEVELOPMENT</dc:title>
  <dc:creator>Хворова Ирина Александровна</dc:creator>
  <cp:lastModifiedBy>User</cp:lastModifiedBy>
  <cp:revision>16</cp:revision>
  <dcterms:created xsi:type="dcterms:W3CDTF">2026-03-04T08:39:34Z</dcterms:created>
  <dcterms:modified xsi:type="dcterms:W3CDTF">2026-09-06T14:30:14Z</dcterms:modified>
</cp:coreProperties>
</file>