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58" r:id="rId3"/>
    <p:sldId id="272" r:id="rId4"/>
    <p:sldId id="269" r:id="rId5"/>
    <p:sldId id="257" r:id="rId6"/>
    <p:sldId id="265" r:id="rId7"/>
    <p:sldId id="260" r:id="rId8"/>
    <p:sldId id="267" r:id="rId9"/>
    <p:sldId id="259" r:id="rId10"/>
    <p:sldId id="261" r:id="rId11"/>
    <p:sldId id="262" r:id="rId12"/>
    <p:sldId id="268" r:id="rId13"/>
    <p:sldId id="263" r:id="rId14"/>
    <p:sldId id="264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25" autoAdjust="0"/>
  </p:normalViewPr>
  <p:slideViewPr>
    <p:cSldViewPr>
      <p:cViewPr>
        <p:scale>
          <a:sx n="100" d="100"/>
          <a:sy n="100" d="100"/>
        </p:scale>
        <p:origin x="-294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41;&#1099;&#1074;&#1096;&#1080;&#1081;%20E\ROD\&#1087;&#1072;&#1087;&#1072;%20&#1087;&#1088;&#1077;&#1079;&#1077;&#1085;&#1090;&#1072;&#1094;&#1080;%20&#1090;&#1077;&#1087;&#1083;&#1086;&#1074;&#1086;&#1075;&#1086;%20&#1085;&#1072;&#1089;&#1086;&#1089;&#1072;\2&#1041;&#1052;23%20&#1062;&#1077;&#1093;&#1084;&#1077;&#1081;&#1089;&#1090;&#1088;&#1091;&#1082;%20&#1045;.&#1054;\&#1090;&#1072;&#1073;&#1083;&#1080;&#1094;&#1072;%20&#1080;&#1079;%20&#1082;&#1085;&#1080;&#1075;&#108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41;&#1099;&#1074;&#1096;&#1080;&#1081;%20E\ROD\&#1087;&#1072;&#1087;&#1072;%20&#1087;&#1088;&#1077;&#1079;&#1077;&#1085;&#1090;&#1072;&#1094;&#1080;%20&#1090;&#1077;&#1087;&#1083;&#1086;&#1074;&#1086;&#1075;&#1086;%20&#1085;&#1072;&#1089;&#1086;&#1089;&#1072;\2&#1041;&#1052;23%20&#1062;&#1077;&#1093;&#1084;&#1077;&#1081;&#1089;&#1090;&#1088;&#1091;&#1082;%20&#1045;.&#1054;\&#1090;&#1072;&#1073;&#1083;&#1080;&#1094;&#1072;%20&#1080;&#1079;%20&#1082;&#1085;&#1080;&#1075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Лист1!$J$5:$J$18</c:f>
              <c:strCache>
                <c:ptCount val="1"/>
                <c:pt idx="0">
                  <c:v>2000 2001 2002 2003 2004 2005 2006 2007 2008 2009 2010 2011 2012 2013</c:v>
                </c:pt>
              </c:strCache>
            </c:strRef>
          </c:tx>
          <c:xVal>
            <c:numRef>
              <c:f>Лист1!$J$5:$J$18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xVal>
          <c:yVal>
            <c:numRef>
              <c:f>Лист1!$I$5:$I$16</c:f>
              <c:numCache>
                <c:formatCode>General</c:formatCode>
                <c:ptCount val="12"/>
                <c:pt idx="0">
                  <c:v>40</c:v>
                </c:pt>
                <c:pt idx="1">
                  <c:v>55</c:v>
                </c:pt>
                <c:pt idx="2">
                  <c:v>70</c:v>
                </c:pt>
                <c:pt idx="3">
                  <c:v>82</c:v>
                </c:pt>
                <c:pt idx="4">
                  <c:v>92</c:v>
                </c:pt>
                <c:pt idx="5">
                  <c:v>91</c:v>
                </c:pt>
                <c:pt idx="6">
                  <c:v>93</c:v>
                </c:pt>
                <c:pt idx="7">
                  <c:v>95</c:v>
                </c:pt>
                <c:pt idx="8">
                  <c:v>120</c:v>
                </c:pt>
                <c:pt idx="9">
                  <c:v>130</c:v>
                </c:pt>
                <c:pt idx="10">
                  <c:v>138</c:v>
                </c:pt>
                <c:pt idx="11">
                  <c:v>151</c:v>
                </c:pt>
              </c:numCache>
            </c:numRef>
          </c:yVal>
        </c:ser>
        <c:axId val="59837440"/>
        <c:axId val="59998976"/>
      </c:scatterChart>
      <c:valAx>
        <c:axId val="59837440"/>
        <c:scaling>
          <c:orientation val="minMax"/>
        </c:scaling>
        <c:axPos val="b"/>
        <c:numFmt formatCode="General" sourceLinked="1"/>
        <c:tickLblPos val="nextTo"/>
        <c:crossAx val="59998976"/>
        <c:crosses val="autoZero"/>
        <c:crossBetween val="midCat"/>
      </c:valAx>
      <c:valAx>
        <c:axId val="59998976"/>
        <c:scaling>
          <c:orientation val="minMax"/>
        </c:scaling>
        <c:axPos val="l"/>
        <c:majorGridlines/>
        <c:numFmt formatCode="General" sourceLinked="1"/>
        <c:tickLblPos val="nextTo"/>
        <c:crossAx val="59837440"/>
        <c:crosses val="autoZero"/>
        <c:crossBetween val="midCat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6.9880126863626074E-2"/>
          <c:y val="0.10702457243054095"/>
          <c:w val="0.73301861451798145"/>
          <c:h val="0.8207357073302638"/>
        </c:manualLayout>
      </c:layout>
      <c:scatterChart>
        <c:scatterStyle val="lineMarker"/>
        <c:ser>
          <c:idx val="0"/>
          <c:order val="0"/>
          <c:tx>
            <c:v>тариф на тепло</c:v>
          </c:tx>
          <c:xVal>
            <c:numRef>
              <c:f>Лист1!$O$5:$O$18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xVal>
          <c:yVal>
            <c:numRef>
              <c:f>Лист1!$Q$5:$Q$18</c:f>
              <c:numCache>
                <c:formatCode>General</c:formatCode>
                <c:ptCount val="14"/>
                <c:pt idx="0">
                  <c:v>140</c:v>
                </c:pt>
                <c:pt idx="1">
                  <c:v>225</c:v>
                </c:pt>
                <c:pt idx="2">
                  <c:v>310</c:v>
                </c:pt>
                <c:pt idx="3">
                  <c:v>410</c:v>
                </c:pt>
                <c:pt idx="4">
                  <c:v>530</c:v>
                </c:pt>
                <c:pt idx="5">
                  <c:v>630</c:v>
                </c:pt>
                <c:pt idx="6">
                  <c:v>640</c:v>
                </c:pt>
                <c:pt idx="7">
                  <c:v>685</c:v>
                </c:pt>
                <c:pt idx="8">
                  <c:v>800</c:v>
                </c:pt>
              </c:numCache>
            </c:numRef>
          </c:yVal>
        </c:ser>
        <c:axId val="61472768"/>
        <c:axId val="61474304"/>
      </c:scatterChart>
      <c:valAx>
        <c:axId val="61472768"/>
        <c:scaling>
          <c:orientation val="minMax"/>
        </c:scaling>
        <c:axPos val="b"/>
        <c:numFmt formatCode="General" sourceLinked="1"/>
        <c:tickLblPos val="nextTo"/>
        <c:crossAx val="61474304"/>
        <c:crosses val="autoZero"/>
        <c:crossBetween val="midCat"/>
        <c:majorUnit val="2"/>
      </c:valAx>
      <c:valAx>
        <c:axId val="61474304"/>
        <c:scaling>
          <c:orientation val="minMax"/>
        </c:scaling>
        <c:axPos val="l"/>
        <c:majorGridlines/>
        <c:minorGridlines/>
        <c:numFmt formatCode="General" sourceLinked="1"/>
        <c:tickLblPos val="nextTo"/>
        <c:crossAx val="61472768"/>
        <c:crosses val="autoZero"/>
        <c:crossBetween val="midCat"/>
        <c:minorUnit val="100"/>
      </c:valAx>
    </c:plotArea>
    <c:plotVisOnly val="1"/>
    <c:dispBlanksAs val="span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B5F0B-F84E-46AA-9CFA-831E38F7C18D}" type="datetimeFigureOut">
              <a:rPr lang="ru-RU" smtClean="0"/>
              <a:pPr/>
              <a:t>26.02.2014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FA205E-768E-4431-A597-83F3D333866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A205E-768E-4431-A597-83F3D333866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Геотермальное тепло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501317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/>
              <a:t>Докладчик: </a:t>
            </a:r>
          </a:p>
          <a:p>
            <a:r>
              <a:rPr lang="ru-RU" sz="2400" b="1" dirty="0" smtClean="0"/>
              <a:t>доцент кафедры БС, </a:t>
            </a:r>
          </a:p>
          <a:p>
            <a:r>
              <a:rPr lang="ru-RU" sz="2400" b="1" dirty="0" err="1" smtClean="0"/>
              <a:t>к.т.н</a:t>
            </a:r>
            <a:r>
              <a:rPr lang="ru-RU" sz="2400" b="1" dirty="0" smtClean="0"/>
              <a:t> Купреков В.С.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225581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64807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Нормативно –правовая база</a:t>
            </a:r>
            <a:endParaRPr lang="ru-RU" sz="3200" b="1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980728"/>
            <a:ext cx="8964488" cy="5877272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ru-RU" sz="3300" dirty="0" smtClean="0"/>
              <a:t>Федеральный закон от 23.11.2009 №261-ФЗ ( Об энергосбережении и повышении энергетической эффективности и о внесении изменений в отдельные законодательные акты РФ)</a:t>
            </a:r>
          </a:p>
          <a:p>
            <a:pPr lvl="0"/>
            <a:r>
              <a:rPr lang="ru-RU" sz="3300" dirty="0" smtClean="0"/>
              <a:t>Постановление № 1221 от 31.12.2009 ( Об утверждении правил установления требований энергетической эффективности товаров, работ, услуг. Осуществляется для государственных и муниципальных нужд) </a:t>
            </a:r>
          </a:p>
          <a:p>
            <a:pPr lvl="0"/>
            <a:r>
              <a:rPr lang="ru-RU" sz="3300" dirty="0" smtClean="0"/>
              <a:t>Приказ министерства регионального развития РФ №262 от 28.05.2010 ( О требованиях энергетической эффективности зданий, строений, сооружений)</a:t>
            </a:r>
          </a:p>
          <a:p>
            <a:pPr lvl="0"/>
            <a:r>
              <a:rPr lang="ru-RU" sz="3300" dirty="0" smtClean="0"/>
              <a:t>Приказ министерства экономического развития РФ №229 от 04.06.2010 ( О требованиях энергетической эффективности товаров, используемых для создания элементов конструкции зданий, сооружении, в том числе инженерных систем ресурсосбережения, влияющих на энергетическую эффективность зданий, строений, сооружений) .</a:t>
            </a:r>
          </a:p>
          <a:p>
            <a:pPr lvl="0"/>
            <a:r>
              <a:rPr lang="ru-RU" sz="3300" dirty="0" smtClean="0"/>
              <a:t>« Об утверждении график проведения обязательных энергетических  обследований на территории муниципального образования ( города Томск ) в соответствии с федеральным законом от 23.11.2009 № 1026» </a:t>
            </a:r>
          </a:p>
          <a:p>
            <a:pPr lvl="0"/>
            <a:r>
              <a:rPr lang="ru-RU" sz="3300" dirty="0" smtClean="0"/>
              <a:t>« Об обеспечении учета используемых энергетических ресурсов и применения приборов учета используемых энергетических ресурсов при осуществлении расчетов. </a:t>
            </a:r>
          </a:p>
          <a:p>
            <a:pPr lvl="0"/>
            <a:r>
              <a:rPr lang="ru-RU" sz="3300" dirty="0" smtClean="0"/>
              <a:t>« О расчете потребляемой тепловой  энергии, воды и других энергоресурсов по коллективным приборам учета» </a:t>
            </a:r>
          </a:p>
          <a:p>
            <a:pPr lvl="0"/>
            <a:r>
              <a:rPr lang="ru-RU" sz="3300" dirty="0" smtClean="0"/>
              <a:t>« Формирование энергосберегающего образа жизни на территории муниципального образования (города Томск)»</a:t>
            </a:r>
          </a:p>
          <a:p>
            <a:pPr lvl="0"/>
            <a:r>
              <a:rPr lang="ru-RU" sz="3300" dirty="0" smtClean="0"/>
              <a:t>Постановление администрации г. Томск от 09.03.2010 №206 ( О плане мероприятий по реализации норм федерального закона от 23.11.2009 №261-ФЗ)</a:t>
            </a:r>
          </a:p>
          <a:p>
            <a:pPr lvl="0"/>
            <a:r>
              <a:rPr lang="ru-RU" sz="3300" dirty="0" smtClean="0"/>
              <a:t>Постановление администрации г. Томска от 21.05.2010 №454 (Об утверждении требований к программе по энергосбережению и повышению энергетической эффективности.)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9686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36815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Мировой уровень использования </a:t>
            </a:r>
            <a:r>
              <a:rPr lang="ru-RU" sz="3200" b="1" dirty="0" err="1"/>
              <a:t>низкопотенциальной</a:t>
            </a:r>
            <a:r>
              <a:rPr lang="ru-RU" sz="3200" b="1" dirty="0"/>
              <a:t> тепловой энергии Земли с помощью тепловых </a:t>
            </a:r>
            <a:r>
              <a:rPr lang="ru-RU" sz="3200" b="1" dirty="0" smtClean="0"/>
              <a:t>насосов</a:t>
            </a:r>
            <a:endParaRPr lang="ru-RU" sz="32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29142547"/>
              </p:ext>
            </p:extLst>
          </p:nvPr>
        </p:nvGraphicFramePr>
        <p:xfrm>
          <a:off x="1" y="1844824"/>
          <a:ext cx="9143998" cy="490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7241"/>
                <a:gridCol w="3736388"/>
                <a:gridCol w="2800369"/>
              </a:tblGrid>
              <a:tr h="6165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Страна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Установленная мощность оборудования, МВт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Произведенная энергия, </a:t>
                      </a:r>
                      <a:r>
                        <a:rPr lang="ru-RU" sz="2800" dirty="0" smtClean="0">
                          <a:effectLst/>
                        </a:rPr>
                        <a:t>ТДж/год (*)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</a:tr>
              <a:tr h="3082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США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4 800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12 000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</a:tr>
              <a:tr h="3082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Швеция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377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4 128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</a:tr>
              <a:tr h="3082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Швейцария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300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1 962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</a:tr>
              <a:tr h="3082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Германия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344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1149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</a:tr>
              <a:tr h="3082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Канада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360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891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</a:tr>
              <a:tr h="3082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Литва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21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598,8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/>
                </a:tc>
              </a:tr>
              <a:tr h="3082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Россия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1,2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11,5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0966" marR="100966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508104" y="6381328"/>
            <a:ext cx="1442639" cy="30777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75000"/>
                  </a:schemeClr>
                </a:solidFill>
              </a:rPr>
              <a:t>*Т – </a:t>
            </a:r>
            <a:r>
              <a:rPr lang="ru-RU" sz="1400" dirty="0" err="1" smtClean="0">
                <a:solidFill>
                  <a:schemeClr val="bg1">
                    <a:lumMod val="75000"/>
                  </a:schemeClr>
                </a:solidFill>
              </a:rPr>
              <a:t>тера</a:t>
            </a:r>
            <a:r>
              <a:rPr lang="ru-RU" sz="1400" dirty="0" smtClean="0">
                <a:solidFill>
                  <a:schemeClr val="bg1">
                    <a:lumMod val="75000"/>
                  </a:schemeClr>
                </a:solidFill>
              </a:rPr>
              <a:t> (10</a:t>
            </a:r>
            <a:r>
              <a:rPr lang="ru-RU" sz="1400" baseline="30000" dirty="0" smtClean="0">
                <a:solidFill>
                  <a:schemeClr val="bg1">
                    <a:lumMod val="75000"/>
                  </a:schemeClr>
                </a:solidFill>
              </a:rPr>
              <a:t>12</a:t>
            </a:r>
            <a:r>
              <a:rPr lang="ru-RU" sz="1400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ru-RU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686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860032" y="1052736"/>
          <a:ext cx="3861544" cy="2682240"/>
        </p:xfrm>
        <a:graphic>
          <a:graphicData uri="http://schemas.openxmlformats.org/drawingml/2006/table">
            <a:tbl>
              <a:tblPr/>
              <a:tblGrid>
                <a:gridCol w="458797"/>
                <a:gridCol w="1720490"/>
                <a:gridCol w="1682257"/>
              </a:tblGrid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тепловая энергия, спрос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 Гкал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тариф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руб.  за Гкал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12250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11250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10900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11900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9800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10150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1180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10200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1260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1280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251520" y="3789040"/>
          <a:ext cx="388843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8" y="1052736"/>
          <a:ext cx="3816424" cy="2707000"/>
        </p:xfrm>
        <a:graphic>
          <a:graphicData uri="http://schemas.openxmlformats.org/drawingml/2006/table">
            <a:tbl>
              <a:tblPr/>
              <a:tblGrid>
                <a:gridCol w="450550"/>
                <a:gridCol w="1934715"/>
                <a:gridCol w="1431159"/>
              </a:tblGrid>
              <a:tr h="360040">
                <a:tc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потребление электроэнергии млн.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кВТ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*ч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Тариф руб. за 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 кВт*ч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7250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7450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7450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9750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10780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9642,6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9189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9222,9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9418,3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2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4860032" y="3760032"/>
          <a:ext cx="4104456" cy="2909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Заголовок 2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87937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Рост тарифов на тепло и электричество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51933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Климатические условия в Томской области</a:t>
            </a:r>
            <a:endParaRPr lang="ru-RU" sz="3200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19"/>
            <a:ext cx="8352928" cy="563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1248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Учеба ТПУ\диплома\презентация\план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76612" y="1215460"/>
            <a:ext cx="6767388" cy="559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Учеба ТПУ\диплома\презентация\ситуационный план 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93755"/>
            <a:ext cx="2621583" cy="234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Ситуационный план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249686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90600"/>
          </a:xfrm>
        </p:spPr>
        <p:txBody>
          <a:bodyPr/>
          <a:lstStyle/>
          <a:p>
            <a:pPr algn="ctr"/>
            <a:r>
              <a:rPr lang="ru-RU" b="1" dirty="0" smtClean="0"/>
              <a:t>Схема теплового насоса</a:t>
            </a:r>
            <a:endParaRPr lang="ru-RU" b="1" dirty="0"/>
          </a:p>
        </p:txBody>
      </p:sp>
      <p:pic>
        <p:nvPicPr>
          <p:cNvPr id="4" name="Рисунок 3" descr="D:\Учеба ТПУ\диплома\!схема работы красивая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070" y="2060848"/>
            <a:ext cx="8855418" cy="33123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323528" y="5517232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10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Баранников</a:t>
            </a:r>
            <a:r>
              <a:rPr kumimoji="0" lang="ru-RU" sz="1600" b="1" i="0" u="none" strike="noStrike" kern="1200" cap="none" spc="-10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Н.М.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spc="-100" baseline="0" dirty="0" smtClean="0">
                <a:latin typeface="+mj-lt"/>
                <a:ea typeface="+mj-ea"/>
                <a:cs typeface="+mj-cs"/>
              </a:rPr>
              <a:t>Аронов Е.В.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10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Юсупова В.Д.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spc="-100" baseline="0" dirty="0" smtClean="0">
                <a:latin typeface="+mj-lt"/>
                <a:ea typeface="+mj-ea"/>
                <a:cs typeface="+mj-cs"/>
              </a:rPr>
              <a:t>Мартынов А.В.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10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Гохштейн</a:t>
            </a:r>
            <a:r>
              <a:rPr kumimoji="0" lang="ru-RU" sz="1600" b="1" i="0" u="none" strike="noStrike" kern="1200" cap="none" spc="-10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М.Д.</a:t>
            </a:r>
            <a:endParaRPr kumimoji="0" lang="ru-RU" sz="1600" b="1" i="0" u="none" strike="noStrike" kern="1200" cap="none" spc="-10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686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Учеба ТПУ\диплома\презентация\схема работы теплового насос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9"/>
            <a:ext cx="7704856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6633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Схема работы теплового насоса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61248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Эффективность работы ТН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84784"/>
            <a:ext cx="6686550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9686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6633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Зависимость </a:t>
            </a:r>
            <a:r>
              <a:rPr lang="en-US" b="1" dirty="0" smtClean="0"/>
              <a:t>k </a:t>
            </a:r>
            <a:r>
              <a:rPr lang="ru-RU" b="1" dirty="0" smtClean="0"/>
              <a:t>от температуры</a:t>
            </a:r>
            <a:endParaRPr lang="ru-RU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00808"/>
            <a:ext cx="3203848" cy="376808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Коэффициент </a:t>
            </a:r>
            <a:r>
              <a:rPr lang="ru-RU" b="1" dirty="0"/>
              <a:t>преобразования тепловых </a:t>
            </a:r>
            <a:r>
              <a:rPr lang="ru-RU" b="1" dirty="0" smtClean="0"/>
              <a:t>насосов (</a:t>
            </a:r>
            <a:r>
              <a:rPr lang="en-US" b="1" dirty="0" smtClean="0"/>
              <a:t>k</a:t>
            </a:r>
            <a:r>
              <a:rPr lang="ru-RU" b="1" dirty="0" smtClean="0"/>
              <a:t>) в </a:t>
            </a:r>
            <a:r>
              <a:rPr lang="ru-RU" b="1" dirty="0"/>
              <a:t>зависимости от </a:t>
            </a:r>
            <a:r>
              <a:rPr lang="ru-RU" b="1" dirty="0" smtClean="0"/>
              <a:t>температур кипения</a:t>
            </a:r>
            <a:r>
              <a:rPr lang="en-US" b="1" dirty="0" smtClean="0"/>
              <a:t>(t</a:t>
            </a:r>
            <a:r>
              <a:rPr lang="ru-RU" b="1" baseline="-25000" dirty="0" smtClean="0"/>
              <a:t>кип</a:t>
            </a:r>
            <a:r>
              <a:rPr lang="en-US" b="1" dirty="0" smtClean="0"/>
              <a:t>)</a:t>
            </a:r>
            <a:r>
              <a:rPr lang="ru-RU" b="1" dirty="0" smtClean="0"/>
              <a:t> </a:t>
            </a:r>
            <a:r>
              <a:rPr lang="ru-RU" b="1" dirty="0"/>
              <a:t>и </a:t>
            </a:r>
            <a:r>
              <a:rPr lang="ru-RU" b="1" dirty="0" smtClean="0"/>
              <a:t>конденсации (</a:t>
            </a:r>
            <a:r>
              <a:rPr lang="en-US" b="1" dirty="0" smtClean="0"/>
              <a:t>t</a:t>
            </a:r>
            <a:r>
              <a:rPr lang="ru-RU" b="1" baseline="-25000" dirty="0" smtClean="0"/>
              <a:t>к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049610"/>
            <a:ext cx="5286375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9686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66335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Свойства фреонов</a:t>
            </a:r>
            <a:endParaRPr lang="ru-RU" sz="32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24000"/>
            <a:ext cx="7272808" cy="4621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80728"/>
            <a:ext cx="725737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9686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906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Цикл Карно</a:t>
            </a:r>
            <a:endParaRPr lang="ru-RU" sz="3200" b="1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b="56212"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686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3688" y="1052736"/>
            <a:ext cx="5616624" cy="580253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35280" cy="9906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Изменение температуры с глубиной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249686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87937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Сезонные колебание температур на глубине</a:t>
            </a:r>
            <a:endParaRPr lang="ru-RU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568952" cy="5585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686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990600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228</TotalTime>
  <Words>482</Words>
  <Application>Microsoft Office PowerPoint</Application>
  <PresentationFormat>Экран (4:3)</PresentationFormat>
  <Paragraphs>149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Ясность</vt:lpstr>
      <vt:lpstr>Геотермальное тепло</vt:lpstr>
      <vt:lpstr>Нормативно –правовая база</vt:lpstr>
      <vt:lpstr>Мировой уровень использования низкопотенциальной тепловой энергии Земли с помощью тепловых насосов</vt:lpstr>
      <vt:lpstr>Рост тарифов на тепло и электричество</vt:lpstr>
      <vt:lpstr>Климатические условия в Томской области</vt:lpstr>
      <vt:lpstr>Ситуационный план</vt:lpstr>
      <vt:lpstr>Схема теплового насоса</vt:lpstr>
      <vt:lpstr>Схема работы теплового насоса</vt:lpstr>
      <vt:lpstr>Эффективность работы ТН</vt:lpstr>
      <vt:lpstr>Зависимость k от температуры</vt:lpstr>
      <vt:lpstr>Свойства фреонов</vt:lpstr>
      <vt:lpstr>Цикл Карно</vt:lpstr>
      <vt:lpstr>Изменение температуры с глубиной</vt:lpstr>
      <vt:lpstr>Сезонные колебание температур на глубине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Геотермальное тепло</dc:title>
  <dc:creator>admin</dc:creator>
  <cp:lastModifiedBy>kuprekovvs</cp:lastModifiedBy>
  <cp:revision>36</cp:revision>
  <dcterms:created xsi:type="dcterms:W3CDTF">2014-02-18T05:57:52Z</dcterms:created>
  <dcterms:modified xsi:type="dcterms:W3CDTF">2014-02-26T09:12:10Z</dcterms:modified>
</cp:coreProperties>
</file>