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4" r:id="rId4"/>
    <p:sldId id="257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58" r:id="rId13"/>
    <p:sldId id="272" r:id="rId14"/>
    <p:sldId id="259" r:id="rId15"/>
    <p:sldId id="273" r:id="rId16"/>
    <p:sldId id="260" r:id="rId17"/>
    <p:sldId id="274" r:id="rId18"/>
    <p:sldId id="275" r:id="rId19"/>
    <p:sldId id="261" r:id="rId20"/>
    <p:sldId id="2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826E-5F67-414E-8EEB-19823A846B07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D79FD-8738-4F89-B140-BC660C11DC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D79FD-8738-4F89-B140-BC660C11DC7F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D79FD-8738-4F89-B140-BC660C11DC7F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54BD7-E00E-426A-B0C6-3353524FCFDF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8123C-0741-4F9B-A0A1-0B3B5183C7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Протоколы связи в АСУ ТП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474345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Для организации промышленных сетей используется множество интерфейсов и протоколов передачи данных, например </a:t>
            </a:r>
            <a:r>
              <a:rPr lang="ru-RU" dirty="0" err="1"/>
              <a:t>Modbus</a:t>
            </a:r>
            <a:r>
              <a:rPr lang="ru-RU" dirty="0"/>
              <a:t>, </a:t>
            </a:r>
            <a:r>
              <a:rPr lang="ru-RU" dirty="0" err="1"/>
              <a:t>Ethernet</a:t>
            </a:r>
            <a:r>
              <a:rPr lang="ru-RU" dirty="0"/>
              <a:t>, CAN, HART, PROFIBUS и пр. Они необходимы для передачи данных между датчиками, контроллерами и исполнительными механизмами (ИМ); калибровки датчиков; питания датчиков и ИМ; связи нижнего и верхнего уровней АСУ ТП. Протоколы разрабатываются с учетом особенностей производства и технических систем, обеспечивая надежное соединение и высокую точность передачи данных между различными устройствами. Наряду с надежностью работы в жестких условиях все более важными требованиями в системах АСУ ТП становятся функциональные возможности, гибкость в построении, простота интеграции и обслуживания, соответствие промышленным стандартам.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97346"/>
            <a:ext cx="4572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Наиболее распространённой системой классификации сетевых протоколов является теоретическая модель OSI (</a:t>
            </a:r>
            <a:r>
              <a:rPr lang="ru-RU" i="1" dirty="0"/>
              <a:t>базовая эталонная модель взаимодействия открытых систем, англ. </a:t>
            </a:r>
            <a:r>
              <a:rPr lang="ru-RU" i="1" dirty="0" err="1"/>
              <a:t>Open</a:t>
            </a:r>
            <a:r>
              <a:rPr lang="ru-RU" i="1" dirty="0"/>
              <a:t> </a:t>
            </a:r>
            <a:r>
              <a:rPr lang="ru-RU" i="1" dirty="0" err="1"/>
              <a:t>Systems</a:t>
            </a:r>
            <a:r>
              <a:rPr lang="ru-RU" i="1" dirty="0"/>
              <a:t> </a:t>
            </a:r>
            <a:r>
              <a:rPr lang="ru-RU" i="1" dirty="0" err="1"/>
              <a:t>Interconnection</a:t>
            </a:r>
            <a:r>
              <a:rPr lang="ru-RU" i="1" dirty="0"/>
              <a:t> </a:t>
            </a:r>
            <a:r>
              <a:rPr lang="ru-RU" i="1" dirty="0" err="1"/>
              <a:t>Basic</a:t>
            </a:r>
            <a:r>
              <a:rPr lang="ru-RU" i="1" dirty="0"/>
              <a:t> </a:t>
            </a:r>
            <a:r>
              <a:rPr lang="ru-RU" i="1" dirty="0" err="1"/>
              <a:t>Reference</a:t>
            </a:r>
            <a:r>
              <a:rPr lang="ru-RU" i="1" dirty="0"/>
              <a:t> </a:t>
            </a:r>
            <a:r>
              <a:rPr lang="ru-RU" i="1" dirty="0" err="1"/>
              <a:t>Model</a:t>
            </a:r>
            <a:r>
              <a:rPr lang="ru-RU" dirty="0"/>
              <a:t>). Спецификация этой модели была окончательно принята в 1984 году Международной Организацией по Стандартизации (ISO). В соответствии с моделью OSI протоколы делятся на 7 уровней, расположенных друг над другом, по своему назначению — от физического (формирование и распознавание электрических или других сигналов) до прикладного (API для передачи информации приложениями). Взаимодействие между уровнями может осуществляться, как вертикально, так и горизонтально (Рис. 1). В горизонтальном взаимодействии программам требуется общий протокол для обмена данными. В вертикальном – посредством интерфейсов.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заимодействие между уровням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908720"/>
            <a:ext cx="44644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30932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Рис. 1. Теоретическая модель OSI.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Прикладной уровень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Прикладной уровень – </a:t>
            </a:r>
            <a:r>
              <a:rPr lang="ru-RU" dirty="0" err="1"/>
              <a:t>уровень</a:t>
            </a:r>
            <a:r>
              <a:rPr lang="ru-RU" dirty="0"/>
              <a:t> приложений (</a:t>
            </a:r>
            <a:r>
              <a:rPr lang="ru-RU" i="1" dirty="0"/>
              <a:t>англ. </a:t>
            </a:r>
            <a:r>
              <a:rPr lang="ru-RU" i="1" dirty="0" err="1"/>
              <a:t>Application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). Обеспечивает взаимодействие сети и приложений пользователя, выходящих за рамки модели OSI. На этом уровне используются следующие протоколы: HTTP, </a:t>
            </a:r>
            <a:r>
              <a:rPr lang="ru-RU" dirty="0" err="1"/>
              <a:t>gopher</a:t>
            </a:r>
            <a:r>
              <a:rPr lang="ru-RU" dirty="0"/>
              <a:t>, </a:t>
            </a:r>
            <a:r>
              <a:rPr lang="ru-RU" dirty="0" err="1"/>
              <a:t>Telnet</a:t>
            </a:r>
            <a:r>
              <a:rPr lang="ru-RU" dirty="0"/>
              <a:t>, DNS, SMTP, SNMP, CMIP, FTP, TFTP, SSH, IRC, AIM, NFS, NNTP, NTP, SNTP, XMPP, FTAM, APPC, X.400, X.500, AFP, LDAP, SIP, ITMS, </a:t>
            </a:r>
            <a:r>
              <a:rPr lang="ru-RU" dirty="0" err="1"/>
              <a:t>Modbus</a:t>
            </a:r>
            <a:r>
              <a:rPr lang="ru-RU" dirty="0"/>
              <a:t> TCP, </a:t>
            </a:r>
            <a:r>
              <a:rPr lang="ru-RU" dirty="0" err="1"/>
              <a:t>BACnet</a:t>
            </a:r>
            <a:r>
              <a:rPr lang="ru-RU" dirty="0"/>
              <a:t> IP, IMAP, POP3, SMB, MFTP, </a:t>
            </a:r>
            <a:r>
              <a:rPr lang="ru-RU" dirty="0" err="1"/>
              <a:t>BitTorrent</a:t>
            </a:r>
            <a:r>
              <a:rPr lang="ru-RU" dirty="0"/>
              <a:t>, eD2k, PROFIBUS.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Представительский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Представительский уровень (</a:t>
            </a:r>
            <a:r>
              <a:rPr lang="ru-RU" i="1" dirty="0"/>
              <a:t>англ. </a:t>
            </a:r>
            <a:r>
              <a:rPr lang="ru-RU" i="1" dirty="0" err="1"/>
              <a:t>Presentation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– уровень представления данных. На этом уровне может осуществляться преобразование протоколов и сжатие/распаковка или кодирование/декодирование данных, а также перенаправление запросов другому сетевому ресурсу, если они не могут быть обработаны локально. Запросы приложений, полученные с уровня приложений, он преобразует в формат для передачи по сети, а полученные из сети данные преобразует в формат, понятный приложениям. К этому уровню традиционно относят следующие протоколы: HTTP, ASN.1, XML-RPC, TDI, XDR, SNMP, FTP, </a:t>
            </a:r>
            <a:r>
              <a:rPr lang="ru-RU" dirty="0" err="1"/>
              <a:t>Telnet</a:t>
            </a:r>
            <a:r>
              <a:rPr lang="ru-RU" dirty="0"/>
              <a:t>, SMTP, NCP, AFP.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Сеансовый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Сеансовый уровень (</a:t>
            </a:r>
            <a:r>
              <a:rPr lang="ru-RU" i="1" dirty="0"/>
              <a:t>англ. </a:t>
            </a:r>
            <a:r>
              <a:rPr lang="ru-RU" i="1" dirty="0" err="1"/>
              <a:t>Session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управляет созданием/завершением сеанса связи, обменом информацией, синхронизацией задач, определением права на передачу данных и поддержанием сеанса в периоды неактивности приложений. Синхронизация передачи обеспечивается помещением в поток данных контрольных точек, начиная с которых возобновляется процесс при нарушении взаимодействия. Используемые протоколы</a:t>
            </a:r>
            <a:r>
              <a:rPr lang="en-US" dirty="0"/>
              <a:t>: ASP, ADSP, DLC, Named Pipes, NBT, NetBIOS, </a:t>
            </a:r>
            <a:r>
              <a:rPr lang="en-US" dirty="0" err="1"/>
              <a:t>NWLink</a:t>
            </a:r>
            <a:r>
              <a:rPr lang="en-US" dirty="0"/>
              <a:t>, Printer Access Protocol, Zone Information Protocol, SSL, TLS, SOCKS.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Транспортный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Транспортный уровень (</a:t>
            </a:r>
            <a:r>
              <a:rPr lang="ru-RU" i="1" dirty="0"/>
              <a:t>англ. </a:t>
            </a:r>
            <a:r>
              <a:rPr lang="ru-RU" i="1" dirty="0" err="1"/>
              <a:t>Transport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организует доставку данных без ошибок, потерь и дублирования в той последовательности, как они были переданы. Разделяет данные на фрагменты равной величины, объединяя короткие и разбивая длинные (размер фрагмента зависит от используемого протокола). Используемые протоколы: TCP, UDP, </a:t>
            </a:r>
            <a:r>
              <a:rPr lang="ru-RU" dirty="0" err="1"/>
              <a:t>NetBEUI</a:t>
            </a:r>
            <a:r>
              <a:rPr lang="ru-RU" dirty="0"/>
              <a:t>, AEP, ATP, IL, NBP, RTMP, SMB, SPX, SCTP, DCCP, RTP, TFTP.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Сетевой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Сетевой уровень (</a:t>
            </a:r>
            <a:r>
              <a:rPr lang="ru-RU" i="1" dirty="0"/>
              <a:t>англ. </a:t>
            </a:r>
            <a:r>
              <a:rPr lang="ru-RU" i="1" dirty="0" err="1"/>
              <a:t>Network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определяет пути передачи данных. Отвечает за трансляцию логических адресов и имён в физические, за определение кратчайших маршрутов, коммутацию и маршрутизацию, за отслеживание неполадок и заторов в сети. Используемые протоколы: IP, IPv6, ICMP, IGMP, IPX, </a:t>
            </a:r>
            <a:r>
              <a:rPr lang="ru-RU" dirty="0" err="1"/>
              <a:t>NWLink</a:t>
            </a:r>
            <a:r>
              <a:rPr lang="ru-RU" dirty="0"/>
              <a:t>, </a:t>
            </a:r>
            <a:r>
              <a:rPr lang="ru-RU" dirty="0" err="1"/>
              <a:t>NetBEUI</a:t>
            </a:r>
            <a:r>
              <a:rPr lang="ru-RU" dirty="0"/>
              <a:t>, DDP, </a:t>
            </a:r>
            <a:r>
              <a:rPr lang="ru-RU" dirty="0" err="1"/>
              <a:t>IPSec</a:t>
            </a:r>
            <a:r>
              <a:rPr lang="ru-RU" dirty="0"/>
              <a:t>, ARP, RARP, DHCP, </a:t>
            </a:r>
            <a:r>
              <a:rPr lang="ru-RU" dirty="0" err="1"/>
              <a:t>BootP</a:t>
            </a:r>
            <a:r>
              <a:rPr lang="ru-RU" dirty="0"/>
              <a:t>, SKIP, RIP.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Канальный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Канальный уровень (</a:t>
            </a:r>
            <a:r>
              <a:rPr lang="ru-RU" i="1" dirty="0"/>
              <a:t>англ. </a:t>
            </a:r>
            <a:r>
              <a:rPr lang="ru-RU" i="1" dirty="0" err="1"/>
              <a:t>Data</a:t>
            </a:r>
            <a:r>
              <a:rPr lang="ru-RU" i="1" dirty="0"/>
              <a:t> </a:t>
            </a:r>
            <a:r>
              <a:rPr lang="ru-RU" i="1" dirty="0" err="1"/>
              <a:t>link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предназначен для обеспечения взаимодействия сетей на физическом уровне. Полученные с физического уровня данные проверяет на ошибки, если нужно исправляет, упаковывает во фреймы, проверяет на целостность, и отправляет на сетевой уровень. Канальный уровень может взаимодействовать с одним или несколькими физическими уровнями. Спецификация IEEE 802 разделяет этот уровень на 2 подуровня — MAC (</a:t>
            </a:r>
            <a:r>
              <a:rPr lang="ru-RU" dirty="0" err="1"/>
              <a:t>Media</a:t>
            </a:r>
            <a:r>
              <a:rPr lang="ru-RU" dirty="0"/>
              <a:t> </a:t>
            </a:r>
            <a:r>
              <a:rPr lang="ru-RU" dirty="0" err="1"/>
              <a:t>Access</a:t>
            </a:r>
            <a:r>
              <a:rPr lang="ru-RU" dirty="0"/>
              <a:t> </a:t>
            </a:r>
            <a:r>
              <a:rPr lang="ru-RU" dirty="0" err="1"/>
              <a:t>Control</a:t>
            </a:r>
            <a:r>
              <a:rPr lang="ru-RU" dirty="0"/>
              <a:t>) регулирует доступ к разделяемой физической среде, LLC (</a:t>
            </a:r>
            <a:r>
              <a:rPr lang="ru-RU" dirty="0" err="1"/>
              <a:t>Logical</a:t>
            </a:r>
            <a:r>
              <a:rPr lang="ru-RU" dirty="0"/>
              <a:t> </a:t>
            </a:r>
            <a:r>
              <a:rPr lang="ru-RU" dirty="0" err="1"/>
              <a:t>Link</a:t>
            </a:r>
            <a:r>
              <a:rPr lang="ru-RU" dirty="0"/>
              <a:t> </a:t>
            </a:r>
            <a:r>
              <a:rPr lang="ru-RU" dirty="0" err="1"/>
              <a:t>Control</a:t>
            </a:r>
            <a:r>
              <a:rPr lang="ru-RU" dirty="0"/>
              <a:t>) обеспечивает обслуживание сетевого уровня. Используемые протоколы: STP, </a:t>
            </a:r>
            <a:r>
              <a:rPr lang="ru-RU" dirty="0" err="1"/>
              <a:t>ARCnet</a:t>
            </a:r>
            <a:r>
              <a:rPr lang="ru-RU" dirty="0"/>
              <a:t>, ATM, DTM, SLIP, SMDS, </a:t>
            </a:r>
            <a:r>
              <a:rPr lang="ru-RU" dirty="0" err="1"/>
              <a:t>Ethernet</a:t>
            </a:r>
            <a:r>
              <a:rPr lang="ru-RU" dirty="0"/>
              <a:t>, FDDI, </a:t>
            </a:r>
            <a:r>
              <a:rPr lang="ru-RU" dirty="0" err="1"/>
              <a:t>Frame</a:t>
            </a:r>
            <a:r>
              <a:rPr lang="ru-RU" dirty="0"/>
              <a:t> </a:t>
            </a:r>
            <a:r>
              <a:rPr lang="ru-RU" dirty="0" err="1"/>
              <a:t>Relay</a:t>
            </a:r>
            <a:r>
              <a:rPr lang="ru-RU" dirty="0"/>
              <a:t>, </a:t>
            </a:r>
            <a:r>
              <a:rPr lang="ru-RU" dirty="0" err="1"/>
              <a:t>LocalTalk</a:t>
            </a:r>
            <a:r>
              <a:rPr lang="ru-RU" dirty="0"/>
              <a:t>, </a:t>
            </a:r>
            <a:r>
              <a:rPr lang="ru-RU" dirty="0" err="1"/>
              <a:t>Token</a:t>
            </a:r>
            <a:r>
              <a:rPr lang="ru-RU" dirty="0"/>
              <a:t> </a:t>
            </a:r>
            <a:r>
              <a:rPr lang="ru-RU" dirty="0" err="1"/>
              <a:t>ring</a:t>
            </a:r>
            <a:r>
              <a:rPr lang="ru-RU" dirty="0"/>
              <a:t>, </a:t>
            </a:r>
            <a:r>
              <a:rPr lang="ru-RU" dirty="0" err="1"/>
              <a:t>StarLan</a:t>
            </a:r>
            <a:r>
              <a:rPr lang="ru-RU" dirty="0"/>
              <a:t>, L2F, L2TP, PPTP, PPP, </a:t>
            </a:r>
            <a:r>
              <a:rPr lang="ru-RU" dirty="0" err="1"/>
              <a:t>PPPoE</a:t>
            </a:r>
            <a:r>
              <a:rPr lang="ru-RU" dirty="0"/>
              <a:t>, PROFIBUS.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Физический уровень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Физический уровень (</a:t>
            </a:r>
            <a:r>
              <a:rPr lang="ru-RU" i="1" dirty="0"/>
              <a:t>англ. </a:t>
            </a:r>
            <a:r>
              <a:rPr lang="ru-RU" i="1" dirty="0" err="1"/>
              <a:t>Physical</a:t>
            </a:r>
            <a:r>
              <a:rPr lang="ru-RU" i="1" dirty="0"/>
              <a:t> </a:t>
            </a:r>
            <a:r>
              <a:rPr lang="ru-RU" i="1" dirty="0" err="1"/>
              <a:t>layer</a:t>
            </a:r>
            <a:r>
              <a:rPr lang="ru-RU" dirty="0"/>
              <a:t>) предназначен непосредственно для передачи потока данных. Осуществляет передачу электрических или оптических сигналов в кабель или в </a:t>
            </a:r>
            <a:r>
              <a:rPr lang="ru-RU" dirty="0" err="1"/>
              <a:t>радиоэфир</a:t>
            </a:r>
            <a:r>
              <a:rPr lang="ru-RU" dirty="0"/>
              <a:t> и, соответственно, их приём и преобразование в биты данных в соответствии с методами кодирования цифровых сигналов. Используемые протоколы</a:t>
            </a:r>
            <a:r>
              <a:rPr lang="en-US" dirty="0"/>
              <a:t>: RS-232, RS-422, RS-423, RS-449, RS-485, ITU-T, </a:t>
            </a:r>
            <a:r>
              <a:rPr lang="en-US" dirty="0" err="1"/>
              <a:t>xDSL</a:t>
            </a:r>
            <a:r>
              <a:rPr lang="en-US" dirty="0"/>
              <a:t>, ISDN, T1, E1, 10BASE-T, 10BASE2, 10BASE5, 100BASE-T, 1000BASE-T, 1000BASE-TX, 1000BASE-SX.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хнология клиент-сервер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276872"/>
            <a:ext cx="288032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724128" y="4005064"/>
            <a:ext cx="29562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i="1" dirty="0">
                <a:solidFill>
                  <a:prstClr val="black"/>
                </a:solidFill>
              </a:rPr>
              <a:t>Рис. 2. Технология клиент сервер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80728"/>
            <a:ext cx="52565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мировой практике, среди сетей общего применения, наиболее широко распространен протокол </a:t>
            </a:r>
            <a:r>
              <a:rPr lang="ru-RU" b="1" dirty="0"/>
              <a:t>HTTP</a:t>
            </a:r>
            <a:r>
              <a:rPr lang="ru-RU" dirty="0"/>
              <a:t> (</a:t>
            </a:r>
            <a:r>
              <a:rPr lang="ru-RU" i="1" dirty="0"/>
              <a:t>англ. </a:t>
            </a:r>
            <a:r>
              <a:rPr lang="ru-RU" i="1" dirty="0" err="1"/>
              <a:t>HyperText</a:t>
            </a:r>
            <a:r>
              <a:rPr lang="ru-RU" i="1" dirty="0"/>
              <a:t> </a:t>
            </a:r>
            <a:r>
              <a:rPr lang="ru-RU" i="1" dirty="0" err="1"/>
              <a:t>Transfer</a:t>
            </a:r>
            <a:r>
              <a:rPr lang="ru-RU" i="1" dirty="0"/>
              <a:t> </a:t>
            </a:r>
            <a:r>
              <a:rPr lang="ru-RU" i="1" dirty="0" err="1"/>
              <a:t>Protocol</a:t>
            </a:r>
            <a:r>
              <a:rPr lang="ru-RU" i="1" dirty="0"/>
              <a:t> — «протокол передачи гипертекста»</a:t>
            </a:r>
            <a:r>
              <a:rPr lang="ru-RU" dirty="0"/>
              <a:t>). Относится к прикладному и представительскому уровням теоретической модели OSI. HTTP базируется на технологии «клиент-сервер», то есть существует потребитель (клиент), который инициирует соединение и посылает запрос, и поставщик (сервер), который ожидает соединения для получения запроса, производит необходимые действия и возвращает обратно сообщение с результатом. Основным типом </a:t>
            </a:r>
            <a:r>
              <a:rPr lang="ru-RU" dirty="0" err="1"/>
              <a:t>НТТР-клиента</a:t>
            </a:r>
            <a:r>
              <a:rPr lang="ru-RU" dirty="0"/>
              <a:t> является браузер, например </a:t>
            </a:r>
            <a:r>
              <a:rPr lang="ru-RU" dirty="0" err="1"/>
              <a:t>Mozilla</a:t>
            </a:r>
            <a:r>
              <a:rPr lang="ru-RU" dirty="0"/>
              <a:t> </a:t>
            </a:r>
            <a:r>
              <a:rPr lang="ru-RU" dirty="0" err="1"/>
              <a:t>Firefox</a:t>
            </a:r>
            <a:r>
              <a:rPr lang="ru-RU" dirty="0"/>
              <a:t>, </a:t>
            </a:r>
            <a:r>
              <a:rPr lang="ru-RU" dirty="0" err="1"/>
              <a:t>Opera</a:t>
            </a:r>
            <a:r>
              <a:rPr lang="ru-RU" dirty="0"/>
              <a:t> или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Internet</a:t>
            </a:r>
            <a:r>
              <a:rPr lang="ru-RU" dirty="0"/>
              <a:t> </a:t>
            </a:r>
            <a:r>
              <a:rPr lang="ru-RU" dirty="0" err="1"/>
              <a:t>Explorer</a:t>
            </a:r>
            <a:r>
              <a:rPr lang="ru-RU" dirty="0"/>
              <a:t>. HTTP в настоящее время повсеместно используется во Всемирной паутине для получения информации с </a:t>
            </a:r>
            <a:r>
              <a:rPr lang="ru-RU" dirty="0" err="1"/>
              <a:t>веб-сайтов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организации взаимодействия между элементами автоматизации в промышленных сетях передачи данных широко применяется коммуникационный протокол </a:t>
            </a:r>
            <a:r>
              <a:rPr lang="ru-RU" dirty="0" err="1"/>
              <a:t>Modbus</a:t>
            </a:r>
            <a:r>
              <a:rPr lang="ru-RU" dirty="0"/>
              <a:t>. Существуют три основные реализации протокола </a:t>
            </a:r>
            <a:r>
              <a:rPr lang="ru-RU" dirty="0" err="1"/>
              <a:t>Modbus</a:t>
            </a:r>
            <a:r>
              <a:rPr lang="ru-RU" dirty="0"/>
              <a:t>, две для передачи данных по последовательным линиям связи, как медным EIA/TIA-232-E (RS-232), EIA-422, EIA/TIA-485-A (RS-485), так и оптическим и радио: </a:t>
            </a:r>
            <a:r>
              <a:rPr lang="ru-RU" dirty="0" err="1"/>
              <a:t>Modbus</a:t>
            </a:r>
            <a:r>
              <a:rPr lang="ru-RU" dirty="0"/>
              <a:t> RTU и </a:t>
            </a:r>
            <a:r>
              <a:rPr lang="ru-RU" dirty="0" err="1"/>
              <a:t>Modbus</a:t>
            </a:r>
            <a:r>
              <a:rPr lang="ru-RU" dirty="0"/>
              <a:t> ASCII, и для передачи данных по сетям </a:t>
            </a:r>
            <a:r>
              <a:rPr lang="ru-RU" dirty="0" err="1"/>
              <a:t>Ethernet</a:t>
            </a:r>
            <a:r>
              <a:rPr lang="ru-RU" dirty="0"/>
              <a:t> поверх TCP/IP: </a:t>
            </a:r>
            <a:r>
              <a:rPr lang="ru-RU" dirty="0" err="1"/>
              <a:t>Modbus</a:t>
            </a:r>
            <a:r>
              <a:rPr lang="ru-RU" dirty="0"/>
              <a:t> TCP.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278092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Протоколы семейства </a:t>
            </a:r>
            <a:r>
              <a:rPr lang="ru-RU" dirty="0" err="1"/>
              <a:t>Modbus</a:t>
            </a:r>
            <a:r>
              <a:rPr lang="ru-RU" dirty="0"/>
              <a:t> (</a:t>
            </a:r>
            <a:r>
              <a:rPr lang="ru-RU" dirty="0" err="1"/>
              <a:t>Modbus</a:t>
            </a:r>
            <a:r>
              <a:rPr lang="ru-RU" dirty="0"/>
              <a:t> ASCII, </a:t>
            </a:r>
            <a:r>
              <a:rPr lang="ru-RU" dirty="0" err="1"/>
              <a:t>Modbus</a:t>
            </a:r>
            <a:r>
              <a:rPr lang="ru-RU" dirty="0"/>
              <a:t> RTU и </a:t>
            </a:r>
            <a:r>
              <a:rPr lang="ru-RU" dirty="0" err="1"/>
              <a:t>Modbus</a:t>
            </a:r>
            <a:r>
              <a:rPr lang="ru-RU" dirty="0"/>
              <a:t> TCP/IP) используют один прикладной протокол, что позволяет обеспечить их совместимость. Максимальное количество сетевых узлов в сети </a:t>
            </a:r>
            <a:r>
              <a:rPr lang="ru-RU" dirty="0" err="1"/>
              <a:t>Modbus</a:t>
            </a:r>
            <a:r>
              <a:rPr lang="ru-RU" dirty="0"/>
              <a:t> – 31. Протяженность линий связи и скорость передачи данных зависит от физической реализации интерфейса. Элементы сети </a:t>
            </a:r>
            <a:r>
              <a:rPr lang="ru-RU" dirty="0" err="1"/>
              <a:t>Modbus</a:t>
            </a:r>
            <a:r>
              <a:rPr lang="ru-RU" dirty="0"/>
              <a:t> взаимодействуют, используя клиент-серверную модель, основанную на транзакциях, состоящих из запроса и ответа.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вместимость протоколов семейства Modbu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7768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594928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Рис. 3. Совместимость протоколов семейства </a:t>
            </a:r>
            <a:r>
              <a:rPr lang="ru-RU" i="1" dirty="0" err="1"/>
              <a:t>Modbus</a:t>
            </a:r>
            <a:r>
              <a:rPr lang="ru-RU" i="1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540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Области промышленного применения:</a:t>
            </a:r>
            <a:r>
              <a:rPr lang="ru-RU" dirty="0"/>
              <a:t> организация связи датчиков и исполнительных механизмов с контроллером, связь контроллеров и управляющих компьютеров, связь с датчиками, контроллерами и корпоративными сетями, в SCADA системах.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220486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Простота применения протоколов семейства </a:t>
            </a:r>
            <a:r>
              <a:rPr lang="ru-RU" dirty="0" err="1"/>
              <a:t>Modbus</a:t>
            </a:r>
            <a:r>
              <a:rPr lang="ru-RU" dirty="0"/>
              <a:t> в промышленности обусловило его широкое распространение. На сегодняшний день, оборудование практически всех производителей поддерживает протоколы </a:t>
            </a:r>
            <a:r>
              <a:rPr lang="ru-RU" dirty="0" err="1"/>
              <a:t>Modbus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443711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Традиционно протоколы семейства </a:t>
            </a:r>
            <a:r>
              <a:rPr lang="ru-RU" dirty="0" err="1"/>
              <a:t>Modbus</a:t>
            </a:r>
            <a:r>
              <a:rPr lang="ru-RU" dirty="0"/>
              <a:t> поддерживаются OPC серверами SCADA систем (</a:t>
            </a:r>
            <a:r>
              <a:rPr lang="ru-RU" dirty="0" err="1"/>
              <a:t>Clear</a:t>
            </a:r>
            <a:r>
              <a:rPr lang="ru-RU" dirty="0"/>
              <a:t> SCADA, компании </a:t>
            </a:r>
            <a:r>
              <a:rPr lang="ru-RU" dirty="0" err="1"/>
              <a:t>Control</a:t>
            </a:r>
            <a:r>
              <a:rPr lang="ru-RU" dirty="0"/>
              <a:t> </a:t>
            </a:r>
            <a:r>
              <a:rPr lang="ru-RU" dirty="0" err="1"/>
              <a:t>Microsystems</a:t>
            </a:r>
            <a:r>
              <a:rPr lang="ru-RU" dirty="0"/>
              <a:t>, </a:t>
            </a:r>
            <a:r>
              <a:rPr lang="ru-RU" dirty="0" err="1"/>
              <a:t>InTouch</a:t>
            </a:r>
            <a:r>
              <a:rPr lang="ru-RU" dirty="0"/>
              <a:t> </a:t>
            </a:r>
            <a:r>
              <a:rPr lang="ru-RU" dirty="0" err="1"/>
              <a:t>Wonderware</a:t>
            </a:r>
            <a:r>
              <a:rPr lang="ru-RU" dirty="0"/>
              <a:t>, TRACE MODE)для связи с элементами управления (контроллерами, ЧРП, регуляторами и др.).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еть Profibu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96752"/>
            <a:ext cx="64087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635896" y="6309320"/>
            <a:ext cx="15263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i="1" dirty="0">
                <a:solidFill>
                  <a:prstClr val="black"/>
                </a:solidFill>
              </a:rPr>
              <a:t>Рис. 4. Сеть </a:t>
            </a:r>
            <a:r>
              <a:rPr lang="ru-RU" sz="1200" i="1" dirty="0" err="1">
                <a:solidFill>
                  <a:prstClr val="black"/>
                </a:solidFill>
              </a:rPr>
              <a:t>Profibus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886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Европе широкое распространение получила открытая промышленная сеть PROFIBUS (</a:t>
            </a:r>
            <a:r>
              <a:rPr lang="ru-RU" dirty="0" err="1"/>
              <a:t>PROcess</a:t>
            </a:r>
            <a:r>
              <a:rPr lang="ru-RU" dirty="0"/>
              <a:t> </a:t>
            </a:r>
            <a:r>
              <a:rPr lang="ru-RU" dirty="0" err="1"/>
              <a:t>FIeld</a:t>
            </a:r>
            <a:r>
              <a:rPr lang="ru-RU" dirty="0"/>
              <a:t> BUS). Изначально, прототип этой сети был разработан компанией </a:t>
            </a:r>
            <a:r>
              <a:rPr lang="ru-RU" dirty="0" err="1"/>
              <a:t>Siemens</a:t>
            </a:r>
            <a:r>
              <a:rPr lang="ru-RU" dirty="0"/>
              <a:t> для своих промышленных контроллеров.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100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PROFIBUS объединяет технологические и функциональные особенности последовательной связи полевого уровня. Она позволяет объединять разрозненные устройства автоматизации в единую систему на уровне датчиков и приводов. Сеть PROFIBUS основывается на нескольких стандартах и протоколах, использует обмен данными между ведущим и ведомыми устройствами (протоколы DP и PA) или между несколькими ведущими устройствами (протоколы FDL и FMS).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564904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Сеть PROFIBUS можно ассоциировать с тремя уровнями модели OSI: физический, канальный и уровень приложений.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Одни и те же каналы связи сети PROFIBUS допускают одновременное использование нескольких протоколов передачи данных. Рассмотрим каждый из них.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84784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PROFIBUS DP (</a:t>
            </a:r>
            <a:r>
              <a:rPr lang="ru-RU" dirty="0" err="1"/>
              <a:t>Decentralized</a:t>
            </a:r>
            <a:r>
              <a:rPr lang="ru-RU" dirty="0"/>
              <a:t> </a:t>
            </a:r>
            <a:r>
              <a:rPr lang="ru-RU" dirty="0" err="1"/>
              <a:t>Peripheral</a:t>
            </a:r>
            <a:r>
              <a:rPr lang="ru-RU" dirty="0"/>
              <a:t> - Распределенная периферия) — протокол, ориентированный на обеспечение скоростного обмена данными между ведущими DP-устройствами и устройствами распределённого ввода-вывода. Протокол характеризуется минимальным временем реакции и высокой стойкостью к воздействию внешних электромагнитных полей. Оптимизирован для высокоскоростных и недорогих систем.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44522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PROFIBUS PA (</a:t>
            </a:r>
            <a:r>
              <a:rPr lang="ru-RU" dirty="0" err="1"/>
              <a:t>Process</a:t>
            </a:r>
            <a:r>
              <a:rPr lang="ru-RU" dirty="0"/>
              <a:t> </a:t>
            </a:r>
            <a:r>
              <a:rPr lang="ru-RU" dirty="0" err="1"/>
              <a:t>Automation</a:t>
            </a:r>
            <a:r>
              <a:rPr lang="ru-RU" dirty="0"/>
              <a:t> - Автоматизация процесса) — протокол обмена данными с оборудованием полевого уровня, расположенным в обычных или взрывоопасных зонах. Протокол позволяет подключать датчики и приводы на одну линейную шину или кольцевую шину.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356992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PROFIBUS FMS (</a:t>
            </a:r>
            <a:r>
              <a:rPr lang="ru-RU" dirty="0" err="1"/>
              <a:t>Fieldbus</a:t>
            </a:r>
            <a:r>
              <a:rPr lang="ru-RU" dirty="0"/>
              <a:t> </a:t>
            </a:r>
            <a:r>
              <a:rPr lang="ru-RU" dirty="0" err="1"/>
              <a:t>Message</a:t>
            </a:r>
            <a:r>
              <a:rPr lang="ru-RU" dirty="0"/>
              <a:t> </a:t>
            </a:r>
            <a:r>
              <a:rPr lang="ru-RU" dirty="0" err="1"/>
              <a:t>Specification</a:t>
            </a:r>
            <a:r>
              <a:rPr lang="ru-RU" dirty="0"/>
              <a:t> - Спецификация сообщений полевого уровня) - универсальный протокол для решения задач по обмену данными между интеллектуальными сетевыми устройствами (контроллерами, компьютерами/программаторами, системами человеко-машинного интерфейса) на полевом уровне. Некоторый аналог промышленного </a:t>
            </a:r>
            <a:r>
              <a:rPr lang="ru-RU" dirty="0" err="1"/>
              <a:t>Ethernet</a:t>
            </a:r>
            <a:r>
              <a:rPr lang="ru-RU" dirty="0"/>
              <a:t>, обычно используется для высокоскоростной связи между контроллерами и компьютерами верхнего уровня.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еть Profibus на базе оборудования ICP D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68407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51720" y="5877272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Рис. 5. Сеть </a:t>
            </a:r>
            <a:r>
              <a:rPr lang="ru-RU" i="1" dirty="0" err="1"/>
              <a:t>Profibus</a:t>
            </a:r>
            <a:r>
              <a:rPr lang="ru-RU" i="1" dirty="0"/>
              <a:t> на базе оборудования ICP DAS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Все протоколы используют одинаковые технологии передачи данных и общий метод доступа к шине, поэтому они могут функционировать на одной шине.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6876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Положительные стороны:</a:t>
            </a:r>
            <a:r>
              <a:rPr lang="ru-RU" dirty="0"/>
              <a:t> открытость, независимость от поставщика, распространенность.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13285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Области промышленного применения:</a:t>
            </a:r>
            <a:r>
              <a:rPr lang="ru-RU" dirty="0"/>
              <a:t> организация связи датчиков и исполнительных механизмов с контроллером, связь контроллеров и управляющих компьютеров, связь с датчиками, контроллерами и корпоративными сетями, в SCADA системах.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429000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Компания ICPDAS для реализации проектов на базе PROFIBUS предлагает ряд ведомых устройств: шлюзы PROFIBUS/</a:t>
            </a:r>
            <a:r>
              <a:rPr lang="ru-RU" dirty="0" err="1"/>
              <a:t>Modbus</a:t>
            </a:r>
            <a:r>
              <a:rPr lang="ru-RU" dirty="0"/>
              <a:t> серии GW, преобразователи PROFIBUS в RS-232/485/422 серии I-7000, модули и каркасы удаленного ввода/вывода PROFIBUS серии PROFI-8000. В настоящие время инженерами компании ICPDAS ведутся интенсивные разработки в области создания PROFIBUS ведущего устройства.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1656</Words>
  <Application>Microsoft Office PowerPoint</Application>
  <PresentationFormat>Экран (4:3)</PresentationFormat>
  <Paragraphs>41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Протоколы связи в АСУ ТП</vt:lpstr>
      <vt:lpstr>Слайд 2</vt:lpstr>
      <vt:lpstr>Слайд 3</vt:lpstr>
      <vt:lpstr>Слайд 4</vt:lpstr>
      <vt:lpstr>Прикладной уровень</vt:lpstr>
      <vt:lpstr>Представительский уровень</vt:lpstr>
      <vt:lpstr>Сеансовый уровень</vt:lpstr>
      <vt:lpstr>Транспортный уровень</vt:lpstr>
      <vt:lpstr>Сетевой уровень</vt:lpstr>
      <vt:lpstr>Канальный уровень</vt:lpstr>
      <vt:lpstr>Физический уровень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Протоколы связи в АСУ ТП</dc:title>
  <dc:creator>kea</dc:creator>
  <cp:lastModifiedBy>kea</cp:lastModifiedBy>
  <cp:revision>7</cp:revision>
  <dcterms:created xsi:type="dcterms:W3CDTF">2013-03-12T08:31:27Z</dcterms:created>
  <dcterms:modified xsi:type="dcterms:W3CDTF">2013-03-12T09:37:20Z</dcterms:modified>
</cp:coreProperties>
</file>