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06" r:id="rId51"/>
    <p:sldId id="307" r:id="rId52"/>
    <p:sldId id="308" r:id="rId53"/>
    <p:sldId id="309" r:id="rId54"/>
    <p:sldId id="310" r:id="rId55"/>
    <p:sldId id="311" r:id="rId56"/>
    <p:sldId id="312" r:id="rId57"/>
    <p:sldId id="313" r:id="rId5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-90" y="-6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999DB1-7EC7-4185-BD9C-1B79D05F4110}" type="datetimeFigureOut">
              <a:rPr lang="ru-RU" smtClean="0"/>
              <a:t>25.09.2014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206C94-1008-4299-BC75-740A9BB06D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56672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4A456-86AE-4451-AD5C-35809AE7C3B6}" type="datetimeFigureOut">
              <a:rPr lang="ru-RU" smtClean="0"/>
              <a:t>25.09.2014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6EDF0-E82F-45D6-A4A6-13AEAEEC4A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51544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4A456-86AE-4451-AD5C-35809AE7C3B6}" type="datetimeFigureOut">
              <a:rPr lang="ru-RU" smtClean="0"/>
              <a:t>25.09.2014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6EDF0-E82F-45D6-A4A6-13AEAEEC4A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52051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4A456-86AE-4451-AD5C-35809AE7C3B6}" type="datetimeFigureOut">
              <a:rPr lang="ru-RU" smtClean="0"/>
              <a:t>25.09.2014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6EDF0-E82F-45D6-A4A6-13AEAEEC4A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5613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4A456-86AE-4451-AD5C-35809AE7C3B6}" type="datetimeFigureOut">
              <a:rPr lang="ru-RU" smtClean="0"/>
              <a:t>25.09.2014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6EDF0-E82F-45D6-A4A6-13AEAEEC4A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67850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4A456-86AE-4451-AD5C-35809AE7C3B6}" type="datetimeFigureOut">
              <a:rPr lang="ru-RU" smtClean="0"/>
              <a:t>25.09.2014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6EDF0-E82F-45D6-A4A6-13AEAEEC4A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63833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4A456-86AE-4451-AD5C-35809AE7C3B6}" type="datetimeFigureOut">
              <a:rPr lang="ru-RU" smtClean="0"/>
              <a:t>25.09.2014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6EDF0-E82F-45D6-A4A6-13AEAEEC4A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76435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4A456-86AE-4451-AD5C-35809AE7C3B6}" type="datetimeFigureOut">
              <a:rPr lang="ru-RU" smtClean="0"/>
              <a:t>25.09.2014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6EDF0-E82F-45D6-A4A6-13AEAEEC4A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68496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4A456-86AE-4451-AD5C-35809AE7C3B6}" type="datetimeFigureOut">
              <a:rPr lang="ru-RU" smtClean="0"/>
              <a:t>25.09.2014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6EDF0-E82F-45D6-A4A6-13AEAEEC4A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37280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4A456-86AE-4451-AD5C-35809AE7C3B6}" type="datetimeFigureOut">
              <a:rPr lang="ru-RU" smtClean="0"/>
              <a:t>25.09.2014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6EDF0-E82F-45D6-A4A6-13AEAEEC4A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98703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4A456-86AE-4451-AD5C-35809AE7C3B6}" type="datetimeFigureOut">
              <a:rPr lang="ru-RU" smtClean="0"/>
              <a:t>25.09.2014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6EDF0-E82F-45D6-A4A6-13AEAEEC4A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85644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4A456-86AE-4451-AD5C-35809AE7C3B6}" type="datetimeFigureOut">
              <a:rPr lang="ru-RU" smtClean="0"/>
              <a:t>25.09.2014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6EDF0-E82F-45D6-A4A6-13AEAEEC4A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13528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94A456-86AE-4451-AD5C-35809AE7C3B6}" type="datetimeFigureOut">
              <a:rPr lang="ru-RU" smtClean="0"/>
              <a:t>25.09.2014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F6EDF0-E82F-45D6-A4A6-13AEAEEC4A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41174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Microsoft_Word1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e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4.png"/><Relationship Id="rId11" Type="http://schemas.openxmlformats.org/officeDocument/2006/relationships/image" Target="../media/image6.jpeg"/><Relationship Id="rId5" Type="http://schemas.openxmlformats.org/officeDocument/2006/relationships/image" Target="../media/image13.png"/><Relationship Id="rId10" Type="http://schemas.openxmlformats.org/officeDocument/2006/relationships/image" Target="../media/image10.emf"/><Relationship Id="rId4" Type="http://schemas.openxmlformats.org/officeDocument/2006/relationships/image" Target="../media/image12.png"/><Relationship Id="rId9" Type="http://schemas.openxmlformats.org/officeDocument/2006/relationships/oleObject" Target="../embeddings/oleObject1.bin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slide" Target="slide21.xml"/><Relationship Id="rId4" Type="http://schemas.openxmlformats.org/officeDocument/2006/relationships/image" Target="../media/image20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24.jpe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26.png"/><Relationship Id="rId7" Type="http://schemas.openxmlformats.org/officeDocument/2006/relationships/image" Target="../media/image30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33.png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6.jpeg"/><Relationship Id="rId4" Type="http://schemas.openxmlformats.org/officeDocument/2006/relationships/image" Target="../media/image34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home\Desktop\ППТК\stanciya8_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60597" y="-99392"/>
            <a:ext cx="10323871" cy="7056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47664" y="2130425"/>
            <a:ext cx="6048672" cy="1470025"/>
          </a:xfrm>
          <a:solidFill>
            <a:schemeClr val="accent6">
              <a:lumMod val="60000"/>
              <a:lumOff val="40000"/>
            </a:schemeClr>
          </a:solidFill>
        </p:spPr>
        <p:txBody>
          <a:bodyPr/>
          <a:lstStyle/>
          <a:p>
            <a:r>
              <a:rPr lang="ru-RU" b="1" dirty="0"/>
              <a:t>АСУ ТП подстанций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33384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16632"/>
            <a:ext cx="8229600" cy="6009531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dirty="0"/>
              <a:t>АСУ электрической подстанции (ПС) предназначена для контроля и управления электрооборудованием на электрических подстанциях, а также для организации диспетчерского управления, как на подстанциях, так и системообразующих предприятиях.</a:t>
            </a:r>
          </a:p>
          <a:p>
            <a:pPr marL="0" indent="0">
              <a:buNone/>
            </a:pPr>
            <a:endParaRPr lang="ru-RU" dirty="0"/>
          </a:p>
          <a:p>
            <a:pPr marL="0" indent="0" algn="ctr">
              <a:buNone/>
            </a:pPr>
            <a:r>
              <a:rPr lang="ru-RU" b="1" dirty="0"/>
              <a:t>Функций АСУ ТП</a:t>
            </a:r>
            <a:endParaRPr lang="ru-RU" b="1" i="1" dirty="0"/>
          </a:p>
          <a:p>
            <a:r>
              <a:rPr lang="ru-RU" dirty="0" smtClean="0"/>
              <a:t>технологические (</a:t>
            </a:r>
            <a:r>
              <a:rPr lang="ru-RU" dirty="0"/>
              <a:t>подсистемы, функции, задачи</a:t>
            </a:r>
            <a:r>
              <a:rPr lang="ru-RU" dirty="0" smtClean="0"/>
              <a:t>),</a:t>
            </a:r>
            <a:r>
              <a:rPr lang="ru-RU" dirty="0"/>
              <a:t> АСУ электрической подстанции (ПС) предназначена для контроля и управления электрооборудованием на электрических подстанциях, а также для организации диспетчерского управления, как на подстанциях, так и системообразующих предприятиях.</a:t>
            </a:r>
          </a:p>
          <a:p>
            <a:r>
              <a:rPr lang="ru-RU" dirty="0" smtClean="0"/>
              <a:t>общесистемные</a:t>
            </a:r>
            <a:r>
              <a:rPr lang="ru-RU" dirty="0"/>
              <a:t>, обеспечивающие целостность системы и ее основные эксплуатационные характеристики.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88728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Autofit/>
          </a:bodyPr>
          <a:lstStyle/>
          <a:p>
            <a:r>
              <a:rPr lang="ru-RU" sz="3000" dirty="0" smtClean="0"/>
              <a:t>Технологические функции</a:t>
            </a:r>
            <a:r>
              <a:rPr lang="ru-RU" sz="3000" b="1" dirty="0" smtClean="0"/>
              <a:t/>
            </a:r>
            <a:br>
              <a:rPr lang="ru-RU" sz="3000" b="1" dirty="0" smtClean="0"/>
            </a:br>
            <a:endParaRPr lang="ru-RU" sz="3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548680"/>
            <a:ext cx="8229600" cy="6192688"/>
          </a:xfrm>
        </p:spPr>
        <p:txBody>
          <a:bodyPr>
            <a:normAutofit fontScale="70000" lnSpcReduction="20000"/>
          </a:bodyPr>
          <a:lstStyle/>
          <a:p>
            <a:pPr lvl="0"/>
            <a:r>
              <a:rPr lang="ru-RU" dirty="0" smtClean="0"/>
              <a:t>измерения </a:t>
            </a:r>
            <a:r>
              <a:rPr lang="ru-RU" dirty="0"/>
              <a:t>(обработка аналоговой информации)</a:t>
            </a:r>
          </a:p>
          <a:p>
            <a:pPr lvl="0"/>
            <a:r>
              <a:rPr lang="ru-RU" dirty="0"/>
              <a:t>контроль состояния (обработка дискретной информации)</a:t>
            </a:r>
          </a:p>
          <a:p>
            <a:pPr lvl="0"/>
            <a:r>
              <a:rPr lang="ru-RU" dirty="0"/>
              <a:t>мониторинг текущего режима и состояния главной схемы ПС (для всех классов напряжения)</a:t>
            </a:r>
          </a:p>
          <a:p>
            <a:pPr lvl="0"/>
            <a:r>
              <a:rPr lang="ru-RU" dirty="0"/>
              <a:t>автоматизированное управление (дистанционное и по месту)</a:t>
            </a:r>
          </a:p>
          <a:p>
            <a:pPr marL="0" indent="0">
              <a:buNone/>
            </a:pPr>
            <a:r>
              <a:rPr lang="ru-RU" dirty="0"/>
              <a:t>коммутационными аппаратами подстанции</a:t>
            </a:r>
          </a:p>
          <a:p>
            <a:pPr lvl="0"/>
            <a:r>
              <a:rPr lang="ru-RU" dirty="0"/>
              <a:t>организация предупредительной и аварийной сигнализации</a:t>
            </a:r>
          </a:p>
          <a:p>
            <a:pPr lvl="0"/>
            <a:r>
              <a:rPr lang="ru-RU" dirty="0"/>
              <a:t>регистрация аварийных ситуаций (РАС)</a:t>
            </a:r>
          </a:p>
          <a:p>
            <a:pPr lvl="0"/>
            <a:r>
              <a:rPr lang="ru-RU" dirty="0"/>
              <a:t>контроль текущего состояния электрооборудования, в том числе оперативный контроль коммутационной аппаратуры и трансформаторного оборудования</a:t>
            </a:r>
          </a:p>
          <a:p>
            <a:pPr lvl="0"/>
            <a:r>
              <a:rPr lang="ru-RU" dirty="0"/>
              <a:t>технический учет электроэнергии, балансные расчеты</a:t>
            </a:r>
          </a:p>
          <a:p>
            <a:pPr lvl="0"/>
            <a:r>
              <a:rPr lang="ru-RU" dirty="0"/>
              <a:t>контроль качества электроэнергии</a:t>
            </a:r>
          </a:p>
          <a:p>
            <a:pPr lvl="0"/>
            <a:r>
              <a:rPr lang="ru-RU" dirty="0"/>
              <a:t>контроль состояния технологических подсистем (охранная сигнализация, система климат-контроля, система автоматического пожаротушения, система контроля и доступа </a:t>
            </a:r>
            <a:r>
              <a:rPr lang="ru-RU" dirty="0" err="1"/>
              <a:t>и.т.д</a:t>
            </a:r>
            <a:r>
              <a:rPr lang="ru-RU" dirty="0"/>
              <a:t>.)</a:t>
            </a:r>
          </a:p>
          <a:p>
            <a:pPr lvl="0"/>
            <a:r>
              <a:rPr lang="ru-RU" dirty="0"/>
              <a:t>обмен информацией с другими уровнями иерархии управления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05640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Основные общесистемные функции</a:t>
            </a:r>
            <a:r>
              <a:rPr lang="ru-RU" b="1" dirty="0" smtClean="0"/>
              <a:t/>
            </a:r>
            <a:br>
              <a:rPr lang="ru-RU" b="1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47861"/>
            <a:ext cx="8229600" cy="5577483"/>
          </a:xfrm>
        </p:spPr>
        <p:txBody>
          <a:bodyPr>
            <a:normAutofit fontScale="92500" lnSpcReduction="10000"/>
          </a:bodyPr>
          <a:lstStyle/>
          <a:p>
            <a:pPr lvl="0"/>
            <a:r>
              <a:rPr lang="ru-RU" dirty="0" smtClean="0"/>
              <a:t>синхронизация </a:t>
            </a:r>
            <a:r>
              <a:rPr lang="ru-RU" dirty="0"/>
              <a:t>компонентов АСУ ТП</a:t>
            </a:r>
          </a:p>
          <a:p>
            <a:pPr lvl="0"/>
            <a:r>
              <a:rPr lang="ru-RU" dirty="0"/>
              <a:t>тестирование и самодиагностика компонентов</a:t>
            </a:r>
          </a:p>
          <a:p>
            <a:pPr lvl="0"/>
            <a:r>
              <a:rPr lang="ru-RU" dirty="0"/>
              <a:t>архивирование информации</a:t>
            </a:r>
          </a:p>
          <a:p>
            <a:pPr lvl="0"/>
            <a:r>
              <a:rPr lang="ru-RU" dirty="0"/>
              <a:t>защита информации</a:t>
            </a:r>
          </a:p>
          <a:p>
            <a:pPr lvl="0"/>
            <a:r>
              <a:rPr lang="ru-RU" dirty="0"/>
              <a:t>формирование отчетных документов</a:t>
            </a:r>
          </a:p>
          <a:p>
            <a:pPr lvl="0"/>
            <a:r>
              <a:rPr lang="ru-RU" dirty="0"/>
              <a:t>организация внутрисистемных коммуникаций между компонентами АСУ ТП</a:t>
            </a:r>
          </a:p>
          <a:p>
            <a:pPr lvl="0"/>
            <a:r>
              <a:rPr lang="ru-RU" dirty="0"/>
              <a:t>организация информационного	</a:t>
            </a:r>
            <a:r>
              <a:rPr lang="ru-RU" dirty="0" smtClean="0"/>
              <a:t>обмена со</a:t>
            </a:r>
            <a:r>
              <a:rPr lang="ru-RU" dirty="0"/>
              <a:t>	средствами </a:t>
            </a:r>
            <a:r>
              <a:rPr lang="ru-RU" dirty="0" smtClean="0"/>
              <a:t>автономных  (</a:t>
            </a:r>
            <a:r>
              <a:rPr lang="ru-RU" dirty="0"/>
              <a:t>смежных) систем контроля и управления (РЗА, ПА, связи, </a:t>
            </a:r>
            <a:r>
              <a:rPr lang="ru-RU" dirty="0" smtClean="0"/>
              <a:t>системы </a:t>
            </a:r>
            <a:r>
              <a:rPr lang="ru-RU" dirty="0"/>
              <a:t>мониторинга электрооборудования)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76453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Базовые функции АСУ ТП</a:t>
            </a:r>
            <a:endParaRPr lang="ru-RU" b="1" i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832648"/>
          </a:xfrm>
        </p:spPr>
        <p:txBody>
          <a:bodyPr>
            <a:normAutofit fontScale="85000" lnSpcReduction="10000"/>
          </a:bodyPr>
          <a:lstStyle/>
          <a:p>
            <a:pPr lvl="0"/>
            <a:r>
              <a:rPr lang="ru-RU" dirty="0" smtClean="0"/>
              <a:t>измерения </a:t>
            </a:r>
            <a:r>
              <a:rPr lang="ru-RU" dirty="0"/>
              <a:t>(обработка аналоговой информации);</a:t>
            </a:r>
          </a:p>
          <a:p>
            <a:pPr lvl="0"/>
            <a:r>
              <a:rPr lang="ru-RU" dirty="0"/>
              <a:t>контроль состояния (обработка дискретной информации);</a:t>
            </a:r>
          </a:p>
          <a:p>
            <a:pPr lvl="0"/>
            <a:r>
              <a:rPr lang="ru-RU" dirty="0"/>
              <a:t>мониторинг текущего режима и состояния главной схемы ПС (для всех классов напряжения);</a:t>
            </a:r>
          </a:p>
          <a:p>
            <a:pPr lvl="0"/>
            <a:r>
              <a:rPr lang="ru-RU" dirty="0"/>
              <a:t>ведение баз данных конфигурации и исторических данных (архивирование информации);</a:t>
            </a:r>
          </a:p>
          <a:p>
            <a:pPr lvl="0"/>
            <a:r>
              <a:rPr lang="ru-RU" dirty="0"/>
              <a:t>обмен информацией с другими уровнями иерархии управления;</a:t>
            </a:r>
          </a:p>
          <a:p>
            <a:pPr lvl="0"/>
            <a:r>
              <a:rPr lang="ru-RU" dirty="0"/>
              <a:t>синхронизация компонентов </a:t>
            </a:r>
            <a:r>
              <a:rPr lang="ru-RU" dirty="0" smtClean="0"/>
              <a:t>АСУ </a:t>
            </a:r>
            <a:r>
              <a:rPr lang="ru-RU" dirty="0"/>
              <a:t>ТП;</a:t>
            </a:r>
          </a:p>
          <a:p>
            <a:pPr lvl="0"/>
            <a:r>
              <a:rPr lang="ru-RU" dirty="0"/>
              <a:t>тестирование и самодиагностика </a:t>
            </a:r>
            <a:r>
              <a:rPr lang="ru-RU" dirty="0" smtClean="0"/>
              <a:t>компонентов.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25403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Функции управления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Измерение, регистрация и синхронизация</a:t>
            </a:r>
          </a:p>
          <a:p>
            <a:r>
              <a:rPr lang="ru-RU" dirty="0" smtClean="0"/>
              <a:t>Автоматическое управление</a:t>
            </a:r>
          </a:p>
          <a:p>
            <a:r>
              <a:rPr lang="ru-RU" dirty="0" smtClean="0"/>
              <a:t>Оперативное управление на ПС</a:t>
            </a:r>
          </a:p>
          <a:p>
            <a:r>
              <a:rPr lang="ru-RU" dirty="0" smtClean="0"/>
              <a:t>Оперативное управление в ЦУС</a:t>
            </a:r>
          </a:p>
          <a:p>
            <a:r>
              <a:rPr lang="ru-RU" dirty="0" smtClean="0"/>
              <a:t>Оперативное планирование</a:t>
            </a:r>
          </a:p>
          <a:p>
            <a:r>
              <a:rPr lang="ru-RU" dirty="0" smtClean="0"/>
              <a:t>Среднесрочное планирование</a:t>
            </a:r>
          </a:p>
          <a:p>
            <a:r>
              <a:rPr lang="ru-RU" dirty="0" smtClean="0"/>
              <a:t>Долгосрочное планирование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20496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243408"/>
            <a:ext cx="8229600" cy="1143000"/>
          </a:xfrm>
        </p:spPr>
        <p:txBody>
          <a:bodyPr/>
          <a:lstStyle/>
          <a:p>
            <a:r>
              <a:rPr lang="ru-RU" dirty="0" smtClean="0"/>
              <a:t>Функции измерения</a:t>
            </a:r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395536" y="677009"/>
            <a:ext cx="864096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Ввод текущих </a:t>
            </a:r>
            <a:r>
              <a:rPr lang="ru-RU" sz="2400" dirty="0" err="1"/>
              <a:t>пофазных</a:t>
            </a:r>
            <a:r>
              <a:rPr lang="ru-RU" sz="2400" dirty="0"/>
              <a:t> значений токов и напряжений в АСУ ТП должен осуществляться от измерительных трансформаторов тока и напряжения (для оборудования напряжением 500 - 10 кВ) и напрямую (~380 В от ЩСН и =220 В от ЩПТ) - непосредственно в устройства нижнего уровня АСУ ТП: микропроцессорные датчики электрических величин (тока, напряжения, активной и реактивной мощности, качества электроэнергии) и/или контроллеры.</a:t>
            </a:r>
          </a:p>
          <a:p>
            <a:r>
              <a:rPr lang="ru-RU" sz="2400" dirty="0"/>
              <a:t>При измерении неэлектрических параметров источниками аналоговых сигналов могут быть датчики технологических величин </a:t>
            </a:r>
            <a:r>
              <a:rPr lang="ru-RU" sz="2400" dirty="0" smtClean="0"/>
              <a:t>с </a:t>
            </a:r>
            <a:r>
              <a:rPr lang="ru-RU" sz="2400" dirty="0"/>
              <a:t>унифицированным выходом 4-20 мА.</a:t>
            </a:r>
          </a:p>
          <a:p>
            <a:r>
              <a:rPr lang="ru-RU" sz="2400" dirty="0"/>
              <a:t>Общая погрешность измерений режимных электрических параметров (ток, напряжение, мощность, частота) для всего канала измерения не должна превышать 1% при точности ТТ и ТН не хуже 0,5</a:t>
            </a:r>
            <a:r>
              <a:rPr lang="ru-RU" sz="2400" dirty="0" smtClean="0"/>
              <a:t>%.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980083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ru-RU" dirty="0"/>
              <a:t>Контроль состояния</a:t>
            </a:r>
            <a:r>
              <a:rPr lang="ru-RU" b="1" dirty="0"/>
              <a:t/>
            </a:r>
            <a:br>
              <a:rPr lang="ru-RU" b="1" dirty="0"/>
            </a:br>
            <a:r>
              <a:rPr lang="ru-RU" dirty="0"/>
              <a:t> 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ru-RU" dirty="0"/>
              <a:t> </a:t>
            </a:r>
          </a:p>
          <a:p>
            <a:pPr marL="0" indent="0">
              <a:buNone/>
            </a:pPr>
            <a:r>
              <a:rPr lang="ru-RU" dirty="0"/>
              <a:t>Дискретная информация вводится в устройства нижнего уровня АСУ ТП (ИЭУ, модули УСО, контроллеры) либо непосредственно, либо через контакты промежуточных </a:t>
            </a:r>
            <a:r>
              <a:rPr lang="ru-RU" dirty="0" smtClean="0"/>
              <a:t>реле.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В ходе первичной обработки должны выполняться:</a:t>
            </a:r>
          </a:p>
          <a:p>
            <a:pPr algn="just"/>
            <a:r>
              <a:rPr lang="ru-RU" dirty="0"/>
              <a:t>устранение влияния "дребезга", возникающее при замыкании/размыкании контактов</a:t>
            </a:r>
          </a:p>
          <a:p>
            <a:pPr algn="just"/>
            <a:r>
              <a:rPr lang="ru-RU" dirty="0"/>
              <a:t>отстройка от помех (сигналов с длительностью менее 5-7мс)</a:t>
            </a:r>
          </a:p>
          <a:p>
            <a:pPr algn="just"/>
            <a:r>
              <a:rPr lang="ru-RU" dirty="0"/>
              <a:t>присвоение меток времени любому дискретному сигналу с точностью, обеспечивающей однозначное распознавание технологических ситуаций при анализе, в частности, двух последовательных переключений коммутационного аппарата наивысшего быстродействия, точность фиксации времени событий должна быть не хуже 1 </a:t>
            </a:r>
            <a:r>
              <a:rPr lang="ru-RU" dirty="0" err="1"/>
              <a:t>мс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/>
              <a:t>Дискретные сигналы о положении коммутационных аппаратов (КА) проверяются на достоверность путем введения двух сигналов от одного КА: "включен" и "отключен", получаемых с помощью нормально замкнутого и нормально разомкнутого контакта, отнесенных к одному состоянию КА (при одновременном появлении двух одинаковых сигналов сигнал положения КА считается недостоверным).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11973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ru-RU" dirty="0"/>
              <a:t>Автоматизированное управление</a:t>
            </a:r>
            <a:r>
              <a:rPr lang="ru-RU" b="1" dirty="0"/>
              <a:t/>
            </a:r>
            <a:br>
              <a:rPr lang="ru-RU" b="1" dirty="0"/>
            </a:br>
            <a:endParaRPr lang="ru-RU" dirty="0"/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37643731"/>
              </p:ext>
            </p:extLst>
          </p:nvPr>
        </p:nvGraphicFramePr>
        <p:xfrm>
          <a:off x="395536" y="908720"/>
          <a:ext cx="8773930" cy="46805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5" name="Документ" r:id="rId3" imgW="5954322" imgH="3176015" progId="Word.Document.12">
                  <p:embed/>
                </p:oleObj>
              </mc:Choice>
              <mc:Fallback>
                <p:oleObj name="Документ" r:id="rId3" imgW="5954322" imgH="3176015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95536" y="908720"/>
                        <a:ext cx="8773930" cy="46805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50838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6632"/>
            <a:ext cx="8229600" cy="6009531"/>
          </a:xfrm>
        </p:spPr>
        <p:txBody>
          <a:bodyPr>
            <a:normAutofit fontScale="77500" lnSpcReduction="20000"/>
          </a:bodyPr>
          <a:lstStyle/>
          <a:p>
            <a:r>
              <a:rPr lang="ru-RU" dirty="0"/>
              <a:t>При управлении электротехническим оборудованием (местное или дистанционное) должна быть предусмотрена программная и аппаратная блокировка, исключающая одновременное управление с разных рабочих мест, реализована логика технологических блокировок (от </a:t>
            </a:r>
            <a:r>
              <a:rPr lang="ru-RU" dirty="0" err="1"/>
              <a:t>неполнофазного</a:t>
            </a:r>
            <a:r>
              <a:rPr lang="ru-RU" dirty="0"/>
              <a:t> режима, от «прыгания», от несинхронного включения и т.п.). В логике блокировок предусмотреть участие устанавливаемых переносных заземлений.</a:t>
            </a:r>
          </a:p>
          <a:p>
            <a:r>
              <a:rPr lang="ru-RU" dirty="0"/>
              <a:t>Все действия оперативного персонала по управлению электрооборудованием с АРМ или по месту должны фиксироваться в архивах АСУ ТП с указанием метки времени, способа управления и оператора, производившего управление.</a:t>
            </a:r>
          </a:p>
          <a:p>
            <a:r>
              <a:rPr lang="ru-RU" dirty="0"/>
              <a:t>В архиве должны также фиксироваться операции по изменению режима управления коммутационными аппаратами ("местное" - "дистанционное").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18376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5865515"/>
          </a:xfrm>
        </p:spPr>
        <p:txBody>
          <a:bodyPr>
            <a:normAutofit fontScale="92500"/>
          </a:bodyPr>
          <a:lstStyle/>
          <a:p>
            <a:r>
              <a:rPr lang="ru-RU" dirty="0"/>
              <a:t>Передача команд управления с верхнего уровня АСУ ТП (от АРМ оперативного персонала) к исполнительным механизмам должна выполняться через контроллеры и/или МП устройства РЗА по цифровым каналам связи.</a:t>
            </a:r>
          </a:p>
          <a:p>
            <a:r>
              <a:rPr lang="ru-RU" dirty="0"/>
              <a:t>Допускается передача команд управления с верхнего уровня АСУ ТП на исполнительные механизмы через контроллеры и/или МП устройства РЗА с помощью "сухих" контактов, подключенных к соответствующим дискретным входам указанных устройств.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4371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Средства ПТК АСУ ТП должны обеспечить возможность выполнения функций автоматики управления выключателями 500, 110 и 10 кВ, аналогичных функциям традиционных электромеханических панелей автоматики выключателей. Эти функции должны быть реализованы на уровне полевых устройств и не должны зависеть от состояния устройств среднего и верхнего уровня АСУ ТП.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5670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Мониторинг текущего	режима и состояния главной схемы ПС</a:t>
            </a:r>
            <a:r>
              <a:rPr lang="ru-RU" b="1" dirty="0"/>
              <a:t/>
            </a:r>
            <a:br>
              <a:rPr lang="ru-RU" b="1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40160"/>
            <a:ext cx="8229600" cy="5357192"/>
          </a:xfrm>
        </p:spPr>
        <p:txBody>
          <a:bodyPr>
            <a:normAutofit fontScale="77500" lnSpcReduction="20000"/>
          </a:bodyPr>
          <a:lstStyle/>
          <a:p>
            <a:pPr lvl="0"/>
            <a:r>
              <a:rPr lang="ru-RU" dirty="0"/>
              <a:t>Контроль основных 	текущих режимных параметров силового электрооборудования ПС (напряжение на шинах ОРУ всех уровней напряжения, </a:t>
            </a:r>
            <a:r>
              <a:rPr lang="ru-RU" dirty="0" err="1"/>
              <a:t>перетоки</a:t>
            </a:r>
            <a:r>
              <a:rPr lang="ru-RU" dirty="0"/>
              <a:t> активной и реактивной мощности и токи по всем присоединениям, частоту);</a:t>
            </a:r>
          </a:p>
          <a:p>
            <a:pPr lvl="0"/>
            <a:r>
              <a:rPr lang="ru-RU" dirty="0"/>
              <a:t>контроль	 состояния основных коммутационных аппаратов ПС (разъединители, выключатели, заземляющие ножи);</a:t>
            </a:r>
          </a:p>
          <a:p>
            <a:pPr lvl="0"/>
            <a:r>
              <a:rPr lang="ru-RU" dirty="0"/>
              <a:t>контроль состояния основного и вспомогательного электрооборудования;</a:t>
            </a:r>
          </a:p>
          <a:p>
            <a:pPr marL="0" indent="0">
              <a:buNone/>
            </a:pPr>
            <a:r>
              <a:rPr lang="ru-RU" dirty="0"/>
              <a:t> </a:t>
            </a:r>
          </a:p>
          <a:p>
            <a:pPr marL="0" indent="0">
              <a:buNone/>
            </a:pPr>
            <a:r>
              <a:rPr lang="ru-RU" dirty="0"/>
              <a:t>Все события, связанные с изменениями состояния главной </a:t>
            </a:r>
            <a:r>
              <a:rPr lang="ru-RU" dirty="0" smtClean="0"/>
              <a:t>схемы, изменениями </a:t>
            </a:r>
            <a:r>
              <a:rPr lang="ru-RU" dirty="0"/>
              <a:t>характеристик мониторинга должны фиксироваться в ведомости событий, хранимой в БД АСУТП.</a:t>
            </a:r>
          </a:p>
          <a:p>
            <a:pPr marL="0" indent="0">
              <a:buNone/>
            </a:pP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68804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Ведение баз данных конфигурации и исторических данных</a:t>
            </a:r>
            <a:r>
              <a:rPr lang="ru-RU" b="1" dirty="0"/>
              <a:t/>
            </a:r>
            <a:br>
              <a:rPr lang="ru-RU" b="1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dirty="0"/>
              <a:t>Вся конфигурационная информация АСУТП подстанции должна быть структурирована и храниться в базе данных. При структурировании данных необходимо руководствоваться нормами стандарта МЭК 61850-7. Допускается использование других форматов описания конфигурации, при условии наличия их открытой (доступной) спецификации или наличия инструментальных средств импорта/экспорта в формат </a:t>
            </a:r>
            <a:r>
              <a:rPr lang="en-US" dirty="0"/>
              <a:t>SCL</a:t>
            </a:r>
            <a:r>
              <a:rPr lang="ru-RU" dirty="0"/>
              <a:t> стандарта МЭК 61850.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Все </a:t>
            </a:r>
            <a:r>
              <a:rPr lang="ru-RU" dirty="0"/>
              <a:t>регистрируемые параметры и события подлежат архивированию для ретроспективного анализа состояния и режимов работы электрооборудования.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58359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548680"/>
            <a:ext cx="8229600" cy="5976664"/>
          </a:xfrm>
        </p:spPr>
        <p:txBody>
          <a:bodyPr>
            <a:normAutofit fontScale="77500" lnSpcReduction="20000"/>
          </a:bodyPr>
          <a:lstStyle/>
          <a:p>
            <a:r>
              <a:rPr lang="ru-RU" dirty="0"/>
              <a:t>К автоматически архивируемой информации относится вся информация, регистрируемая средствами </a:t>
            </a:r>
            <a:r>
              <a:rPr lang="ru-RU" dirty="0" smtClean="0"/>
              <a:t>АСУТП:</a:t>
            </a:r>
          </a:p>
          <a:p>
            <a:endParaRPr lang="ru-RU" dirty="0"/>
          </a:p>
          <a:p>
            <a:pPr lvl="0"/>
            <a:r>
              <a:rPr lang="ru-RU" dirty="0"/>
              <a:t>значения измеряемых аналоговых сигналов. Состав параметров и обработка их значений (текущие, фильтрованные (сжатые), усредненные) для архивирования определяются Заказчиком;</a:t>
            </a:r>
          </a:p>
          <a:p>
            <a:pPr lvl="0"/>
            <a:r>
              <a:rPr lang="ru-RU" dirty="0"/>
              <a:t>любые изменения дискретных сигналов;</a:t>
            </a:r>
          </a:p>
          <a:p>
            <a:pPr lvl="0"/>
            <a:r>
              <a:rPr lang="ru-RU" dirty="0"/>
              <a:t>выход параметров за аварийные и предупредительные </a:t>
            </a:r>
            <a:r>
              <a:rPr lang="ru-RU" dirty="0" err="1"/>
              <a:t>уставки</a:t>
            </a:r>
            <a:r>
              <a:rPr lang="ru-RU" dirty="0"/>
              <a:t> и вхождение в норму;</a:t>
            </a:r>
          </a:p>
          <a:p>
            <a:pPr lvl="0"/>
            <a:r>
              <a:rPr lang="ru-RU" dirty="0"/>
              <a:t>команды управления основным электрооборудованием и средствами ПТК;</a:t>
            </a:r>
          </a:p>
          <a:p>
            <a:pPr lvl="0"/>
            <a:r>
              <a:rPr lang="ru-RU" dirty="0"/>
              <a:t>диагностическая информация по силовому электрооборудованию;</a:t>
            </a:r>
          </a:p>
          <a:p>
            <a:pPr lvl="0"/>
            <a:r>
              <a:rPr lang="ru-RU" dirty="0"/>
              <a:t>результаты определения места повреждения (ОМП) на ВЛ</a:t>
            </a:r>
            <a:r>
              <a:rPr lang="ru-RU" dirty="0" smtClean="0"/>
              <a:t>;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11424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548680"/>
            <a:ext cx="8229600" cy="6048672"/>
          </a:xfrm>
        </p:spPr>
        <p:txBody>
          <a:bodyPr>
            <a:normAutofit fontScale="92500" lnSpcReduction="20000"/>
          </a:bodyPr>
          <a:lstStyle/>
          <a:p>
            <a:pPr lvl="0"/>
            <a:r>
              <a:rPr lang="ru-RU" dirty="0" smtClean="0"/>
              <a:t>работа </a:t>
            </a:r>
            <a:r>
              <a:rPr lang="ru-RU" dirty="0"/>
              <a:t>устройств технологической сигнализации;</a:t>
            </a:r>
          </a:p>
          <a:p>
            <a:pPr lvl="0"/>
            <a:r>
              <a:rPr lang="ru-RU" dirty="0"/>
              <a:t>срабатывания устройств релейной защиты и автоматики;</a:t>
            </a:r>
          </a:p>
          <a:p>
            <a:pPr lvl="0"/>
            <a:r>
              <a:rPr lang="ru-RU" dirty="0"/>
              <a:t>переключения режимов работы оборудования и автоматических устройств с помощью оперативных элементов управления;</a:t>
            </a:r>
          </a:p>
          <a:p>
            <a:pPr lvl="0"/>
            <a:r>
              <a:rPr lang="ru-RU" dirty="0"/>
              <a:t>информация от смежных подсистем;</a:t>
            </a:r>
          </a:p>
          <a:p>
            <a:pPr lvl="0"/>
            <a:r>
              <a:rPr lang="ru-RU" dirty="0"/>
              <a:t>информация и команды управления с верхнего уровня управления;</a:t>
            </a:r>
          </a:p>
          <a:p>
            <a:pPr lvl="0"/>
            <a:r>
              <a:rPr lang="ru-RU" dirty="0"/>
              <a:t>системные события, формируемые внутри АСУТП (в том числе информация самодиагностики по программным и техническим средствам</a:t>
            </a:r>
            <a:r>
              <a:rPr lang="ru-RU" dirty="0" smtClean="0"/>
              <a:t>).</a:t>
            </a:r>
            <a:endParaRPr lang="ru-RU" b="1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21152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Обмен </a:t>
            </a:r>
            <a:r>
              <a:rPr lang="ru-RU" dirty="0"/>
              <a:t>информацией с другими уровнями иерархии управления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ЦУС «ФСК ЕЭС», РДУ и ОДУ «СО-ЦДУ ЕЭС</a:t>
            </a:r>
            <a:r>
              <a:rPr lang="ru-RU" dirty="0" smtClean="0"/>
              <a:t>».</a:t>
            </a:r>
          </a:p>
          <a:p>
            <a:pPr marL="0" indent="0">
              <a:buNone/>
            </a:pPr>
            <a:r>
              <a:rPr lang="ru-RU" dirty="0" smtClean="0"/>
              <a:t>Основные средства </a:t>
            </a:r>
            <a:r>
              <a:rPr lang="ru-RU" dirty="0"/>
              <a:t>связи </a:t>
            </a:r>
            <a:r>
              <a:rPr lang="ru-RU" dirty="0" smtClean="0"/>
              <a:t>-  цифровые </a:t>
            </a:r>
            <a:r>
              <a:rPr lang="ru-RU" dirty="0"/>
              <a:t>каналы передачи данных (как правило, </a:t>
            </a:r>
            <a:r>
              <a:rPr lang="en-US" dirty="0"/>
              <a:t>Ethernet</a:t>
            </a:r>
            <a:r>
              <a:rPr lang="ru-RU" dirty="0"/>
              <a:t>) и транспортные протоколы TCP/IP. </a:t>
            </a:r>
            <a:endParaRPr lang="ru-RU" dirty="0" smtClean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Временных </a:t>
            </a:r>
            <a:r>
              <a:rPr lang="ru-RU" dirty="0"/>
              <a:t>или резервных допускается использование узкополосных каналов связи.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74260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dirty="0" smtClean="0"/>
              <a:t>Программные </a:t>
            </a:r>
            <a:r>
              <a:rPr lang="ru-RU" dirty="0"/>
              <a:t>интерфейсы должны обеспечивать доступ к следующим видам информации</a:t>
            </a:r>
            <a:r>
              <a:rPr lang="ru-RU" dirty="0" smtClean="0"/>
              <a:t>:</a:t>
            </a:r>
          </a:p>
          <a:p>
            <a:pPr marL="0" indent="0">
              <a:buNone/>
            </a:pPr>
            <a:endParaRPr lang="ru-RU" dirty="0"/>
          </a:p>
          <a:p>
            <a:pPr lvl="0"/>
            <a:r>
              <a:rPr lang="ru-RU" dirty="0"/>
              <a:t>Оперативно-технологической - данные измерений и состоянии главной схемы, оборудования, инженерных коммуникаций, внешний среды и др.</a:t>
            </a:r>
          </a:p>
          <a:p>
            <a:pPr lvl="0"/>
            <a:r>
              <a:rPr lang="ru-RU" dirty="0"/>
              <a:t>Историческим - архивам оперативно-технологических данных, учета электроэнергии, ведомостям событий, журналам изменений, результатам регистрации процессов и др.</a:t>
            </a:r>
          </a:p>
          <a:p>
            <a:pPr lvl="0"/>
            <a:r>
              <a:rPr lang="ru-RU" dirty="0"/>
              <a:t>Данным о конфигурации АСУТП</a:t>
            </a:r>
          </a:p>
          <a:p>
            <a:pPr lvl="0"/>
            <a:r>
              <a:rPr lang="ru-RU" dirty="0"/>
              <a:t>Оперативной, технологической и нормативно-технической документации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03077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5865515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Основные интерфейсы </a:t>
            </a:r>
            <a:r>
              <a:rPr lang="ru-RU" dirty="0"/>
              <a:t>для доступа к информации от верхних уровней управления «ФСК ЕЭС» должны использоваться сервисы, соответствующие стандартам МЭК 61850. </a:t>
            </a: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 smtClean="0"/>
              <a:t>Для </a:t>
            </a:r>
            <a:r>
              <a:rPr lang="ru-RU" dirty="0"/>
              <a:t>доступа к информации абонентов других субъектов должны поддерживаться протоколы МЭК 60870-6 (</a:t>
            </a:r>
            <a:r>
              <a:rPr lang="en-US" dirty="0"/>
              <a:t>ICCP</a:t>
            </a:r>
            <a:r>
              <a:rPr lang="ru-RU" dirty="0"/>
              <a:t>), МЭК 60870-5-104.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78083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Синхронизация </a:t>
            </a:r>
            <a:r>
              <a:rPr lang="ru-RU" dirty="0" smtClean="0"/>
              <a:t>компонентов</a:t>
            </a:r>
            <a:r>
              <a:rPr lang="ru-RU" b="1" dirty="0"/>
              <a:t/>
            </a:r>
            <a:br>
              <a:rPr lang="ru-RU" b="1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145435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dirty="0"/>
              <a:t>Под синхронизацией понимается подстройка локальных таймеров, имеющихся в микропроцессорных компонентах </a:t>
            </a:r>
            <a:r>
              <a:rPr lang="ru-RU" dirty="0" smtClean="0"/>
              <a:t>(</a:t>
            </a:r>
            <a:r>
              <a:rPr lang="ru-RU" dirty="0"/>
              <a:t>контроллерах, терминалах РЗА и ПА, серверах, аварийных осциллографах, шлюзах и т.п.) в соответствии с общесистемным временем, а также подстройка общесистемного времени к астрономическому по спутниковым сигналам точного времени (которые целесообразно получать с помощью совмещенных приемников ГЛОНАС/</a:t>
            </a:r>
            <a:r>
              <a:rPr lang="en-US" dirty="0"/>
              <a:t>GPS</a:t>
            </a:r>
            <a:r>
              <a:rPr lang="ru-RU" dirty="0"/>
              <a:t>, если это возможно).</a:t>
            </a:r>
          </a:p>
        </p:txBody>
      </p:sp>
    </p:spTree>
    <p:extLst>
      <p:ext uri="{BB962C8B-B14F-4D97-AF65-F5344CB8AC3E}">
        <p14:creationId xmlns:p14="http://schemas.microsoft.com/office/powerpoint/2010/main" val="2332473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В процессе синхронизации должны выполняться: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0"/>
            <a:r>
              <a:rPr lang="ru-RU" dirty="0" smtClean="0"/>
              <a:t>периодическая </a:t>
            </a:r>
            <a:r>
              <a:rPr lang="ru-RU" dirty="0"/>
              <a:t>рассылка сигналов точного времени в терминалы, подключенные к ПТК;</a:t>
            </a:r>
          </a:p>
          <a:p>
            <a:pPr lvl="0"/>
            <a:r>
              <a:rPr lang="ru-RU" dirty="0"/>
              <a:t>подстройка локального времени терминалов к общесистемному времени;</a:t>
            </a:r>
          </a:p>
          <a:p>
            <a:pPr lvl="0"/>
            <a:r>
              <a:rPr lang="ru-RU" dirty="0"/>
              <a:t>контроль работоспособности устройств системы единого времени.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Точность </a:t>
            </a:r>
            <a:r>
              <a:rPr lang="ru-RU" dirty="0"/>
              <a:t>синхронизации всех </a:t>
            </a:r>
            <a:r>
              <a:rPr lang="ru-RU" dirty="0" smtClean="0"/>
              <a:t>устройств должна </a:t>
            </a:r>
            <a:r>
              <a:rPr lang="ru-RU" dirty="0"/>
              <a:t>быть не хуже 1 </a:t>
            </a:r>
            <a:r>
              <a:rPr lang="ru-RU" dirty="0" err="1"/>
              <a:t>мс</a:t>
            </a:r>
            <a:r>
              <a:rPr lang="ru-RU" dirty="0"/>
              <a:t>.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27241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33265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/>
              <a:t>Тестирование и самодиагностика компонентов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600200"/>
            <a:ext cx="8686800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800" dirty="0"/>
              <a:t>Диагностирование системы в целом и ее отдельных компонентов должно выполняться непрерывно и автоматически в течение всего времени работы АСУТП во всех эксплуатационных режимах</a:t>
            </a:r>
            <a:r>
              <a:rPr lang="ru-RU" sz="1800" dirty="0" smtClean="0"/>
              <a:t>.</a:t>
            </a:r>
          </a:p>
          <a:p>
            <a:endParaRPr lang="ru-RU" sz="1800" dirty="0"/>
          </a:p>
          <a:p>
            <a:pPr marL="0" indent="0">
              <a:buNone/>
            </a:pPr>
            <a:r>
              <a:rPr lang="ru-RU" sz="1800" dirty="0"/>
              <a:t>В объем диагностируемых средств должны входить: устройства верхнего, среднего и нижнего уровней, средства коммуникаций, программное обеспечение.</a:t>
            </a:r>
          </a:p>
          <a:p>
            <a:pPr marL="0" indent="0">
              <a:buNone/>
            </a:pPr>
            <a:r>
              <a:rPr lang="ru-RU" sz="1800" dirty="0"/>
              <a:t>Должно быть предусмотрено хранение следующих данных:</a:t>
            </a:r>
          </a:p>
          <a:p>
            <a:pPr lvl="0"/>
            <a:r>
              <a:rPr lang="ru-RU" sz="1800" dirty="0"/>
              <a:t>сведения о текущем состоянии компонентов системы;</a:t>
            </a:r>
          </a:p>
          <a:p>
            <a:pPr lvl="0"/>
            <a:r>
              <a:rPr lang="ru-RU" sz="1800" dirty="0"/>
              <a:t>протоколы действий персонала по обслуживанию и конфигурированию системы, с указанием персонифицированного идентификатора и прав доступа;</a:t>
            </a:r>
          </a:p>
          <a:p>
            <a:pPr lvl="0"/>
            <a:r>
              <a:rPr lang="ru-RU" sz="1800" dirty="0"/>
              <a:t>диагностическая информация, отражающая состояние устройств, связи между устройствами и программных компонентов, как в нормальном режиме эксплуатации, так и в процессе восстановления работоспособности аппаратуры и программ.</a:t>
            </a:r>
          </a:p>
          <a:p>
            <a:r>
              <a:rPr lang="ru-RU" sz="1800" dirty="0"/>
              <a:t>Устройства нижнего уровня, сетевое оборудование и рабочие станции АРМ должны диагностироваться автоматически как при включении, так и непрерывно в процессе работы. </a:t>
            </a:r>
          </a:p>
        </p:txBody>
      </p:sp>
    </p:spTree>
    <p:extLst>
      <p:ext uri="{BB962C8B-B14F-4D97-AF65-F5344CB8AC3E}">
        <p14:creationId xmlns:p14="http://schemas.microsoft.com/office/powerpoint/2010/main" val="2097368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Интеграция с специализированными АС</a:t>
            </a:r>
            <a:endParaRPr lang="ru-RU" b="1" i="1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08032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Интеграция АСУТП с подсистемой АИИС КУ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Цель интеграции АСУТП с АИИС КУ состоит в расширении функциональных возможностей систем в части измерения, регистрации, контроля параметров режима и состояния оборудования.</a:t>
            </a:r>
          </a:p>
          <a:p>
            <a:r>
              <a:rPr lang="ru-RU" dirty="0"/>
              <a:t>Интеграция АСУТП с АИИС КУ осуществляется на основе двухстороннего обмена данными между системами. </a:t>
            </a:r>
          </a:p>
        </p:txBody>
      </p:sp>
    </p:spTree>
    <p:extLst>
      <p:ext uri="{BB962C8B-B14F-4D97-AF65-F5344CB8AC3E}">
        <p14:creationId xmlns:p14="http://schemas.microsoft.com/office/powerpoint/2010/main" val="1407845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Интеграция обеспечивает: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>
            <a:normAutofit fontScale="85000" lnSpcReduction="10000"/>
          </a:bodyPr>
          <a:lstStyle/>
          <a:p>
            <a:pPr lvl="0"/>
            <a:r>
              <a:rPr lang="ru-RU" dirty="0"/>
              <a:t>В АСУТП получение данных коммерческого учета электроэнергии для расчета баланса энергии с 3-х минутным интервалом и контроль состояния технических и программных средств АИИС КУ.</a:t>
            </a:r>
          </a:p>
          <a:p>
            <a:pPr lvl="0"/>
            <a:r>
              <a:rPr lang="ru-RU" dirty="0"/>
              <a:t>В АИИС КУ получение данных о состоянии объекта измерения (положение коммутационной аппаратуры) и параметров технического учета электроэнергии в целях </a:t>
            </a:r>
            <a:r>
              <a:rPr lang="ru-RU" dirty="0" err="1"/>
              <a:t>достоверизации</a:t>
            </a:r>
            <a:r>
              <a:rPr lang="ru-RU" dirty="0"/>
              <a:t> измерений АИИС КУ и повышении надежности ее функционирования</a:t>
            </a:r>
            <a:r>
              <a:rPr lang="ru-RU" dirty="0" smtClean="0"/>
              <a:t>.</a:t>
            </a:r>
          </a:p>
          <a:p>
            <a:pPr lvl="0"/>
            <a:endParaRPr lang="ru-RU" dirty="0"/>
          </a:p>
          <a:p>
            <a:pPr marL="0" indent="0">
              <a:buNone/>
            </a:pPr>
            <a:r>
              <a:rPr lang="ru-RU" dirty="0"/>
              <a:t>Обмен вышеуказанной информацией осуществляется на базе протоколов МЭК 60870-5-10Х и </a:t>
            </a:r>
            <a:r>
              <a:rPr lang="en-US" dirty="0"/>
              <a:t>DNP</a:t>
            </a:r>
            <a:r>
              <a:rPr lang="ru-RU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35463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3100" dirty="0"/>
              <a:t>Информационная поддержка и контроль систем РЗА, ПА, других систем управления и регулирования</a:t>
            </a:r>
            <a:r>
              <a:rPr lang="ru-RU" b="1" dirty="0"/>
              <a:t/>
            </a:r>
            <a:br>
              <a:rPr lang="ru-RU" b="1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145435"/>
          </a:xfrm>
        </p:spPr>
        <p:txBody>
          <a:bodyPr>
            <a:normAutofit fontScale="70000" lnSpcReduction="20000"/>
          </a:bodyPr>
          <a:lstStyle/>
          <a:p>
            <a:pPr lvl="0"/>
            <a:r>
              <a:rPr lang="ru-RU" dirty="0"/>
              <a:t>Фиксация, регистрация (запись) действий устройств РЗА и ПА, формирование и передача сигналов об их срабатывании.</a:t>
            </a:r>
          </a:p>
          <a:p>
            <a:pPr lvl="0"/>
            <a:r>
              <a:rPr lang="ru-RU" dirty="0"/>
              <a:t>Анализ правильности действий РЗА и ПА на основе информации об их характеристиках, параметрах (</a:t>
            </a:r>
            <a:r>
              <a:rPr lang="ru-RU" dirty="0" err="1"/>
              <a:t>уставках</a:t>
            </a:r>
            <a:r>
              <a:rPr lang="ru-RU" dirty="0"/>
              <a:t>), параметрах возмущений и/или аварийных процессов.</a:t>
            </a:r>
          </a:p>
          <a:p>
            <a:pPr lvl="0"/>
            <a:r>
              <a:rPr lang="ru-RU" dirty="0"/>
              <a:t>Периодический контроль исправности устройств и/или сбор данных о результатах диагностики, регистрация (запись) результатов.</a:t>
            </a:r>
          </a:p>
          <a:p>
            <a:pPr lvl="0"/>
            <a:r>
              <a:rPr lang="ru-RU" dirty="0"/>
              <a:t>Обеспечение дистанционного изменения характеристик и параметров (</a:t>
            </a:r>
            <a:r>
              <a:rPr lang="ru-RU" dirty="0" err="1"/>
              <a:t>уставок</a:t>
            </a:r>
            <a:r>
              <a:rPr lang="ru-RU" dirty="0"/>
              <a:t>) устройств и систем.</a:t>
            </a:r>
          </a:p>
          <a:p>
            <a:pPr lvl="0"/>
            <a:r>
              <a:rPr lang="ru-RU" dirty="0"/>
              <a:t>Автоматическая адаптация (автоматическая настройка) характеристик и параметров (</a:t>
            </a:r>
            <a:r>
              <a:rPr lang="ru-RU" dirty="0" err="1"/>
              <a:t>уставок</a:t>
            </a:r>
            <a:r>
              <a:rPr lang="ru-RU" dirty="0"/>
              <a:t>) устройств и систем по результатам анализа текущего и/или планируемого режима работы оборудования.</a:t>
            </a:r>
          </a:p>
          <a:p>
            <a:pPr lvl="0"/>
            <a:r>
              <a:rPr lang="ru-RU" dirty="0"/>
              <a:t>Осуществление </a:t>
            </a:r>
            <a:r>
              <a:rPr lang="ru-RU" dirty="0" err="1"/>
              <a:t>общеподстанционных</a:t>
            </a:r>
            <a:r>
              <a:rPr lang="ru-RU" dirty="0"/>
              <a:t> блокировок, автоматического послеаварийного восстановления, функций УРОВ.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61277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162272"/>
            <a:ext cx="8229600" cy="1143000"/>
          </a:xfrm>
        </p:spPr>
        <p:txBody>
          <a:bodyPr>
            <a:normAutofit/>
          </a:bodyPr>
          <a:lstStyle/>
          <a:p>
            <a:r>
              <a:rPr lang="ru-RU" sz="3000" dirty="0"/>
              <a:t>Архитектура </a:t>
            </a:r>
            <a:r>
              <a:rPr lang="ru-RU" sz="3000" dirty="0" smtClean="0"/>
              <a:t>АСУ ТП</a:t>
            </a:r>
            <a:endParaRPr lang="ru-RU" sz="3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616624"/>
          </a:xfrm>
        </p:spPr>
        <p:txBody>
          <a:bodyPr>
            <a:noAutofit/>
          </a:bodyPr>
          <a:lstStyle/>
          <a:p>
            <a:r>
              <a:rPr lang="ru-RU" sz="2400" dirty="0"/>
              <a:t>АСУ ТП ПС должна строиться на основе взаимосвязи функций автоматизации технологических процессов основного и вспомогательного оборудования, как единая интегрированная система </a:t>
            </a:r>
            <a:r>
              <a:rPr lang="ru-RU" sz="2400" b="1" dirty="0"/>
              <a:t>на основе общей базы данных (БД).</a:t>
            </a:r>
            <a:r>
              <a:rPr lang="ru-RU" sz="2400" dirty="0"/>
              <a:t> </a:t>
            </a:r>
          </a:p>
          <a:p>
            <a:r>
              <a:rPr lang="ru-RU" sz="2400" dirty="0"/>
              <a:t>Базовым понятием АСУ ТП и её подсистем является информационная модель, которая служит для отображения и описания информационных объектов, участвующих в технологическом процессе реализации функций подсистем и АСУ ТП в целом (таблицы базы данных, алгоритмы, видео формы, документы и т.д.). </a:t>
            </a:r>
          </a:p>
          <a:p>
            <a:r>
              <a:rPr lang="ru-RU" sz="2400" dirty="0"/>
              <a:t>Структура представления и форма описания информационной модели каждой подсистемы должны однозначно определять существо информационных процессов и получаемых информационных объектов.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65940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6632"/>
            <a:ext cx="8229600" cy="6009531"/>
          </a:xfrm>
        </p:spPr>
        <p:txBody>
          <a:bodyPr>
            <a:normAutofit fontScale="70000" lnSpcReduction="20000"/>
          </a:bodyPr>
          <a:lstStyle/>
          <a:p>
            <a:r>
              <a:rPr lang="ru-RU" dirty="0"/>
              <a:t>АСУ ТП подстанции должна строиться на основе единой унифицированной информационной модели для обеспечения адекватного взаимодействия с верхними уровнями управления.</a:t>
            </a:r>
          </a:p>
          <a:p>
            <a:r>
              <a:rPr lang="ru-RU" dirty="0"/>
              <a:t>В АСУ ТП подстанций основные компоненты - функциональные подсистемы, отдельные программно-технические средства (устройства) - должны объединяться в единую систему с использованием методов интегрирования и/или агрегирования (</a:t>
            </a:r>
            <a:r>
              <a:rPr lang="ru-RU" b="1" i="1" dirty="0"/>
              <a:t>объединение</a:t>
            </a:r>
            <a:r>
              <a:rPr lang="ru-RU" i="1" dirty="0"/>
              <a:t>, </a:t>
            </a:r>
            <a:r>
              <a:rPr lang="ru-RU" b="1" i="1" dirty="0"/>
              <a:t>укрупнение</a:t>
            </a:r>
            <a:r>
              <a:rPr lang="ru-RU" i="1" dirty="0"/>
              <a:t> показателей по какому-либо признаку</a:t>
            </a:r>
            <a:r>
              <a:rPr lang="ru-RU" dirty="0"/>
              <a:t>) </a:t>
            </a:r>
          </a:p>
          <a:p>
            <a:r>
              <a:rPr lang="ru-RU" dirty="0"/>
              <a:t> В </a:t>
            </a:r>
            <a:r>
              <a:rPr lang="ru-RU" b="1" i="1" dirty="0"/>
              <a:t>интегрированных системах</a:t>
            </a:r>
            <a:r>
              <a:rPr lang="ru-RU" dirty="0"/>
              <a:t> для всех устройств АСУ ТП, взаимосвязанных магистралями (шинами) определенного типа по согласованным интерфейсам и протоколам информационного обмена, существует единая среда настройки. </a:t>
            </a:r>
          </a:p>
          <a:p>
            <a:r>
              <a:rPr lang="ru-RU" dirty="0"/>
              <a:t>В таких системах обеспечивается возможность дальнейшего наращивания систем управления с использованием методов интегрирования, если добавляемое устройство «умеет» общаться по одному из протоколов информационного обмена, поддерживаемого системой управления, и имеет в своем составе описание (информационную модель), адекватно воспринимаемую единой средой настройки системы управления.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41605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6632"/>
            <a:ext cx="8229600" cy="6009531"/>
          </a:xfrm>
        </p:spPr>
        <p:txBody>
          <a:bodyPr/>
          <a:lstStyle/>
          <a:p>
            <a:r>
              <a:rPr lang="ru-RU" dirty="0"/>
              <a:t>Под </a:t>
            </a:r>
            <a:r>
              <a:rPr lang="ru-RU" b="1" i="1" dirty="0"/>
              <a:t>агрегированными системами управления</a:t>
            </a:r>
            <a:r>
              <a:rPr lang="ru-RU" dirty="0"/>
              <a:t> ПС понимают системы, которые могут иметь разные среды настройки для объединяемых частей. Взаимодействие между объединяемыми частями системы управления осуществляется в этом случае по информационному протоколу обмена, обеспечивающему согласование адресных пространств данных агрегируемых подсистем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1621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2"/>
          <a:stretch>
            <a:fillRect/>
          </a:stretch>
        </p:blipFill>
        <p:spPr>
          <a:xfrm>
            <a:off x="467544" y="260648"/>
            <a:ext cx="8352928" cy="6597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6564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/>
              <a:t>ИЭУ - интеллектуальное электронное устройство;</a:t>
            </a:r>
          </a:p>
          <a:p>
            <a:r>
              <a:rPr lang="ru-RU" dirty="0"/>
              <a:t>УРВ - устройство распределенного ввода/вывода;</a:t>
            </a:r>
          </a:p>
          <a:p>
            <a:r>
              <a:rPr lang="ru-RU" dirty="0"/>
              <a:t>МРЗ - микропроцессорное устройство РЗ;</a:t>
            </a:r>
          </a:p>
          <a:p>
            <a:r>
              <a:rPr lang="ru-RU" dirty="0"/>
              <a:t>УКУ - устройство контроля и управления;</a:t>
            </a:r>
          </a:p>
          <a:p>
            <a:r>
              <a:rPr lang="ru-RU" dirty="0"/>
              <a:t>ППД - процессор передачи данных (центральное вычислительное устройство);</a:t>
            </a:r>
          </a:p>
          <a:p>
            <a:r>
              <a:rPr lang="ru-RU" dirty="0"/>
              <a:t>ИВ - источник синхронизации</a:t>
            </a:r>
          </a:p>
        </p:txBody>
      </p:sp>
    </p:spTree>
    <p:extLst>
      <p:ext uri="{BB962C8B-B14F-4D97-AF65-F5344CB8AC3E}">
        <p14:creationId xmlns:p14="http://schemas.microsoft.com/office/powerpoint/2010/main" val="1156794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6632"/>
            <a:ext cx="8229600" cy="6009531"/>
          </a:xfrm>
        </p:spPr>
        <p:txBody>
          <a:bodyPr>
            <a:normAutofit fontScale="85000" lnSpcReduction="10000"/>
          </a:bodyPr>
          <a:lstStyle/>
          <a:p>
            <a:r>
              <a:rPr lang="ru-RU" dirty="0"/>
              <a:t>Система состоит из трех уровней: нижний (полевой), средний и верхний.</a:t>
            </a:r>
          </a:p>
          <a:p>
            <a:pPr lvl="0"/>
            <a:r>
              <a:rPr lang="ru-RU" dirty="0"/>
              <a:t>К нижнему уровню относятся все микропроцессорные устройства, которые непосредственно связаны с объектом управления. </a:t>
            </a:r>
          </a:p>
          <a:p>
            <a:pPr lvl="0"/>
            <a:r>
              <a:rPr lang="ru-RU" dirty="0"/>
              <a:t>Средний уровень образуют устройства концентрации, обработки и передачи информации от устройств нижнего уровня на верхний уровень и от верхнего уровня на нижний.</a:t>
            </a:r>
          </a:p>
          <a:p>
            <a:pPr lvl="0"/>
            <a:r>
              <a:rPr lang="ru-RU" dirty="0"/>
              <a:t>К верхнему уровню относятся средства передачи, хранения, накопления и представления информации, а также средства локальной вычислительной сети, объединяющей рабочие станции системы.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85961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88640"/>
            <a:ext cx="8229600" cy="5937523"/>
          </a:xfrm>
        </p:spPr>
        <p:txBody>
          <a:bodyPr>
            <a:normAutofit fontScale="85000" lnSpcReduction="20000"/>
          </a:bodyPr>
          <a:lstStyle/>
          <a:p>
            <a:r>
              <a:rPr lang="ru-RU" dirty="0"/>
              <a:t>На схеме показаны два метода управления и сбора данных. Один - через устройства ИЭУ, подключенные к оборудованию и датчикам подстанции посредством специализированной ЛВС. Второй - путем соединения медным проводом (жесткого соединения). В обоих случаях данные хранятся в сервере базы данных.</a:t>
            </a:r>
          </a:p>
          <a:p>
            <a:r>
              <a:rPr lang="ru-RU" dirty="0"/>
              <a:t>Показанная на рисунке шина синхронизации, соединяющая источник синхронизации (показан как IRIG-B приемник) с устройством ИЭУ, не требуется, если необходимая точность синхронизации обеспечивается по сети ЛВС, например, по стандарту МЭК 61588. Если требуется регистрация событий по времени с точностью ± 1 </a:t>
            </a:r>
            <a:r>
              <a:rPr lang="ru-RU" dirty="0" err="1"/>
              <a:t>мсек</a:t>
            </a:r>
            <a:r>
              <a:rPr lang="ru-RU" dirty="0"/>
              <a:t>., то точность синхронизации в устройстве ИЭУ должна быть не хуже ± 0,1 </a:t>
            </a:r>
            <a:r>
              <a:rPr lang="ru-RU" dirty="0" err="1"/>
              <a:t>мс</a:t>
            </a:r>
            <a:r>
              <a:rPr lang="ru-RU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88156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Интеллектуальное электронное устройство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="1" dirty="0"/>
              <a:t>интеллектуальное электронное устройство ИЭУ (IED (</a:t>
            </a:r>
            <a:r>
              <a:rPr lang="ru-RU" b="1" dirty="0" err="1"/>
              <a:t>intelligent</a:t>
            </a:r>
            <a:r>
              <a:rPr lang="ru-RU" b="1" dirty="0"/>
              <a:t> </a:t>
            </a:r>
            <a:r>
              <a:rPr lang="ru-RU" b="1" dirty="0" err="1"/>
              <a:t>electronic</a:t>
            </a:r>
            <a:r>
              <a:rPr lang="ru-RU" b="1" dirty="0"/>
              <a:t> </a:t>
            </a:r>
            <a:r>
              <a:rPr lang="ru-RU" b="1" dirty="0" err="1"/>
              <a:t>device</a:t>
            </a:r>
            <a:r>
              <a:rPr lang="ru-RU" b="1" dirty="0"/>
              <a:t>))</a:t>
            </a:r>
            <a:r>
              <a:rPr lang="ru-RU" dirty="0"/>
              <a:t> - устройство, содержащее процессор(ы), способное получать или передавать данные или управляющие воздействия от внешнего источника или на внешний источник, выполняющее работу заданных логических узлов в конкретном контексте и разграниченное своими интерфейсами.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42939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100" b="1" dirty="0"/>
              <a:t>Интеллектуальное электронное устройство управления присоединением </a:t>
            </a:r>
            <a:r>
              <a:rPr lang="en-US" sz="3100" b="1" dirty="0"/>
              <a:t>ABB </a:t>
            </a:r>
            <a:r>
              <a:rPr lang="ru-RU" sz="3100" b="1" dirty="0"/>
              <a:t>REС670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88024" y="1268760"/>
            <a:ext cx="4104456" cy="5054962"/>
          </a:xfrm>
        </p:spPr>
        <p:txBody>
          <a:bodyPr>
            <a:normAutofit fontScale="70000" lnSpcReduction="20000"/>
          </a:bodyPr>
          <a:lstStyle/>
          <a:p>
            <a:r>
              <a:rPr lang="ru-RU" dirty="0"/>
              <a:t>Интеллектуальное электронное устройство REC670 предназначено для управления разными типами присоединений, а также для защиты и мониторинга присоединений в электрических сетях. Оно способно управлять всеми типами коммутационных аппаратов в любом распределительном устройстве. REC670. Одно устройство REC 670 поддерживает управление и визуализацию состояния до 30 коммутационных аппаратов. </a:t>
            </a:r>
          </a:p>
          <a:p>
            <a:endParaRPr lang="ru-RU" dirty="0"/>
          </a:p>
        </p:txBody>
      </p:sp>
      <p:pic>
        <p:nvPicPr>
          <p:cNvPr id="4098" name="Picture 2" descr="&amp;Ucy;&amp;scy;&amp;tcy;&amp;rcy;&amp;ocy;&amp;jcy;&amp;scy;&amp;tcy;&amp;vcy;&amp;ocy; &amp;ucy;&amp;pcy;&amp;rcy;&amp;acy;&amp;vcy;&amp;lcy;&amp;iecy;&amp;ncy;&amp;icy;&amp;yacy; &amp;pcy;&amp;rcy;&amp;icy;&amp;scy;&amp;ocy;&amp;iecy;&amp;dcy;&amp;icy;&amp;ncy;&amp;iecy;&amp;ncy;&amp;icy;&amp;iecy;&amp;mcy; &amp;Acy;&amp;Bcy;&amp;Bcy; (ABB) REC670 - &amp;kcy;&amp;ucy;&amp;pcy;&amp;icy;…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429000"/>
            <a:ext cx="4320480" cy="3326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6266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Основные функции 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txBody>
          <a:bodyPr>
            <a:normAutofit fontScale="70000" lnSpcReduction="20000"/>
          </a:bodyPr>
          <a:lstStyle/>
          <a:p>
            <a:r>
              <a:rPr lang="ru-RU" b="1" dirty="0"/>
              <a:t>Токовые защиты</a:t>
            </a:r>
            <a:r>
              <a:rPr lang="ru-RU" dirty="0"/>
              <a:t> </a:t>
            </a:r>
          </a:p>
          <a:p>
            <a:pPr lvl="0"/>
            <a:r>
              <a:rPr lang="ru-RU" dirty="0"/>
              <a:t>УРОВ</a:t>
            </a:r>
          </a:p>
          <a:p>
            <a:pPr lvl="0"/>
            <a:r>
              <a:rPr lang="ru-RU" dirty="0"/>
              <a:t>защита от тепловой перегрузки</a:t>
            </a:r>
          </a:p>
          <a:p>
            <a:pPr lvl="0"/>
            <a:r>
              <a:rPr lang="ru-RU" dirty="0"/>
              <a:t>защита от рассогласования полюсов выключателя</a:t>
            </a:r>
          </a:p>
          <a:p>
            <a:r>
              <a:rPr lang="ru-RU" b="1" dirty="0"/>
              <a:t>Защиты по напряжению</a:t>
            </a:r>
            <a:r>
              <a:rPr lang="ru-RU" dirty="0"/>
              <a:t> </a:t>
            </a:r>
          </a:p>
          <a:p>
            <a:pPr lvl="0"/>
            <a:r>
              <a:rPr lang="ru-RU" dirty="0"/>
              <a:t>двухступенчатая защита минимального  и максимального напряжения</a:t>
            </a:r>
          </a:p>
          <a:p>
            <a:pPr lvl="0"/>
            <a:r>
              <a:rPr lang="ru-RU" dirty="0"/>
              <a:t>контроль наличия напряжения</a:t>
            </a:r>
          </a:p>
          <a:p>
            <a:r>
              <a:rPr lang="ru-RU" b="1" dirty="0"/>
              <a:t>Защиты по частоте</a:t>
            </a:r>
            <a:r>
              <a:rPr lang="ru-RU" dirty="0"/>
              <a:t> </a:t>
            </a:r>
          </a:p>
          <a:p>
            <a:pPr lvl="0"/>
            <a:r>
              <a:rPr lang="ru-RU" dirty="0"/>
              <a:t>защита от понижения и повышения частоты</a:t>
            </a:r>
          </a:p>
          <a:p>
            <a:pPr lvl="0"/>
            <a:r>
              <a:rPr lang="ru-RU" dirty="0"/>
              <a:t>защита по скорости изменения частоты</a:t>
            </a:r>
          </a:p>
          <a:p>
            <a:r>
              <a:rPr lang="ru-RU" b="1" dirty="0"/>
              <a:t>Контроль вторичных цепей</a:t>
            </a:r>
            <a:r>
              <a:rPr lang="ru-RU" dirty="0"/>
              <a:t> </a:t>
            </a:r>
          </a:p>
          <a:p>
            <a:pPr lvl="0"/>
            <a:r>
              <a:rPr lang="ru-RU" dirty="0"/>
              <a:t>контроль исправности цепей переменного напряжения и тока</a:t>
            </a:r>
          </a:p>
          <a:p>
            <a:r>
              <a:rPr lang="ru-RU" b="1" dirty="0"/>
              <a:t>Многофункциональные защиты</a:t>
            </a:r>
            <a:endParaRPr lang="ru-RU" dirty="0"/>
          </a:p>
          <a:p>
            <a:endParaRPr lang="ru-RU" b="1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5687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txBody>
          <a:bodyPr>
            <a:normAutofit fontScale="40000" lnSpcReduction="20000"/>
          </a:bodyPr>
          <a:lstStyle/>
          <a:p>
            <a:r>
              <a:rPr lang="ru-RU" b="1" dirty="0" smtClean="0"/>
              <a:t>Мониторинг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- Регистратор анормальных режимов </a:t>
            </a:r>
          </a:p>
          <a:p>
            <a:pPr lvl="0"/>
            <a:r>
              <a:rPr lang="ru-RU" dirty="0" smtClean="0"/>
              <a:t>100 записей</a:t>
            </a:r>
          </a:p>
          <a:p>
            <a:pPr lvl="0"/>
            <a:r>
              <a:rPr lang="ru-RU" dirty="0" smtClean="0"/>
              <a:t>40 аналоговых величин (30 измеренных и 10 вычисленных)</a:t>
            </a:r>
          </a:p>
          <a:p>
            <a:pPr lvl="0"/>
            <a:r>
              <a:rPr lang="ru-RU" dirty="0" smtClean="0"/>
              <a:t>96 дискретные каналы</a:t>
            </a:r>
          </a:p>
          <a:p>
            <a:r>
              <a:rPr lang="ru-RU" dirty="0" smtClean="0"/>
              <a:t>- Регистратор событий, 1000 записей</a:t>
            </a:r>
            <a:br>
              <a:rPr lang="ru-RU" dirty="0" smtClean="0"/>
            </a:br>
            <a:r>
              <a:rPr lang="ru-RU" dirty="0" smtClean="0"/>
              <a:t>- Отчеты об анормальных режимах</a:t>
            </a:r>
            <a:br>
              <a:rPr lang="ru-RU" dirty="0" smtClean="0"/>
            </a:br>
            <a:r>
              <a:rPr lang="ru-RU" dirty="0" smtClean="0"/>
              <a:t>- Определитель места повреждения</a:t>
            </a:r>
            <a:br>
              <a:rPr lang="ru-RU" dirty="0" smtClean="0"/>
            </a:br>
            <a:r>
              <a:rPr lang="ru-RU" dirty="0" smtClean="0"/>
              <a:t>- Счетчик событий</a:t>
            </a:r>
            <a:br>
              <a:rPr lang="ru-RU" dirty="0" smtClean="0"/>
            </a:br>
            <a:endParaRPr lang="ru-RU" dirty="0" smtClean="0"/>
          </a:p>
          <a:p>
            <a:r>
              <a:rPr lang="ru-RU" b="1" dirty="0" smtClean="0"/>
              <a:t>Измерения</a:t>
            </a:r>
            <a:r>
              <a:rPr lang="ru-RU" dirty="0" smtClean="0"/>
              <a:t> </a:t>
            </a:r>
          </a:p>
          <a:p>
            <a:pPr lvl="0"/>
            <a:r>
              <a:rPr lang="en-US" dirty="0" smtClean="0"/>
              <a:t>U, I, P, Q, S, f </a:t>
            </a:r>
            <a:r>
              <a:rPr lang="ru-RU" dirty="0" smtClean="0"/>
              <a:t>и</a:t>
            </a:r>
            <a:r>
              <a:rPr lang="en-US" dirty="0" smtClean="0"/>
              <a:t> </a:t>
            </a:r>
            <a:r>
              <a:rPr lang="en-US" dirty="0" err="1" smtClean="0"/>
              <a:t>cos</a:t>
            </a:r>
            <a:r>
              <a:rPr lang="ru-RU" dirty="0" smtClean="0"/>
              <a:t>φ </a:t>
            </a:r>
          </a:p>
          <a:p>
            <a:pPr lvl="0"/>
            <a:r>
              <a:rPr lang="ru-RU" dirty="0" smtClean="0"/>
              <a:t>Погрешность измерения аналоговых токов не превышает 0,5%</a:t>
            </a:r>
          </a:p>
          <a:p>
            <a:r>
              <a:rPr lang="ru-RU" b="1" dirty="0" smtClean="0"/>
              <a:t>Функции управления</a:t>
            </a:r>
            <a:r>
              <a:rPr lang="ru-RU" dirty="0" smtClean="0"/>
              <a:t> </a:t>
            </a:r>
          </a:p>
          <a:p>
            <a:pPr lvl="0"/>
            <a:r>
              <a:rPr lang="ru-RU" dirty="0" smtClean="0"/>
              <a:t>Функция управления коммутационными аппаратами (1 ячейка, до 15-ти аппаратов или 6 ячеек, до 30 аппаратов)</a:t>
            </a:r>
          </a:p>
          <a:p>
            <a:pPr lvl="0"/>
            <a:r>
              <a:rPr lang="ru-RU" dirty="0" smtClean="0"/>
              <a:t>Синхронизация, контроль синхронизма и наличия напряжения</a:t>
            </a:r>
          </a:p>
          <a:p>
            <a:pPr lvl="0"/>
            <a:r>
              <a:rPr lang="ru-RU" dirty="0" smtClean="0"/>
              <a:t>АПВ</a:t>
            </a:r>
          </a:p>
          <a:p>
            <a:pPr lvl="0"/>
            <a:r>
              <a:rPr lang="ru-RU" dirty="0" smtClean="0"/>
              <a:t>Универсальный двухпозиционный переключатель</a:t>
            </a:r>
          </a:p>
          <a:p>
            <a:pPr lvl="0"/>
            <a:r>
              <a:rPr lang="ru-RU" dirty="0" smtClean="0"/>
              <a:t>Селекторный переключатель (до 32 позиций)</a:t>
            </a:r>
          </a:p>
          <a:p>
            <a:r>
              <a:rPr lang="ru-RU" b="1" dirty="0" smtClean="0"/>
              <a:t>Связь с АСУ</a:t>
            </a:r>
            <a:r>
              <a:rPr lang="ru-RU" dirty="0" smtClean="0"/>
              <a:t> </a:t>
            </a:r>
          </a:p>
          <a:p>
            <a:pPr lvl="0"/>
            <a:r>
              <a:rPr lang="ru-RU" dirty="0" smtClean="0"/>
              <a:t>МЭК 61850-8-1, GOOSE-сообщения</a:t>
            </a:r>
          </a:p>
          <a:p>
            <a:pPr lvl="0"/>
            <a:r>
              <a:rPr lang="ru-RU" dirty="0" smtClean="0"/>
              <a:t>МЭК 60870-5-103</a:t>
            </a:r>
          </a:p>
          <a:p>
            <a:pPr lvl="0"/>
            <a:r>
              <a:rPr lang="ru-RU" dirty="0" smtClean="0"/>
              <a:t>DNP 3.0</a:t>
            </a:r>
          </a:p>
          <a:p>
            <a:pPr lvl="0"/>
            <a:r>
              <a:rPr lang="ru-RU" dirty="0" smtClean="0"/>
              <a:t>LON</a:t>
            </a:r>
          </a:p>
          <a:p>
            <a:pPr lvl="0"/>
            <a:r>
              <a:rPr lang="ru-RU" dirty="0" smtClean="0"/>
              <a:t>SPA</a:t>
            </a:r>
          </a:p>
          <a:p>
            <a:pPr lvl="0"/>
            <a:r>
              <a:rPr lang="ru-RU" dirty="0" smtClean="0"/>
              <a:t>Связь с удаленным концом для передачи до 192 дискретных сигналов.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00804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5" descr="\\Maestro\users\Для отдела маркетинга\Шаблоны\Презентации\НИИПТ\Обложка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00063" y="0"/>
            <a:ext cx="964406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3" name="TextBox 6"/>
          <p:cNvSpPr txBox="1">
            <a:spLocks noChangeArrowheads="1"/>
          </p:cNvSpPr>
          <p:nvPr/>
        </p:nvSpPr>
        <p:spPr bwMode="auto">
          <a:xfrm>
            <a:off x="3525838" y="44450"/>
            <a:ext cx="5500687" cy="349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buClr>
                <a:srgbClr val="F79646"/>
              </a:buClr>
              <a:buFont typeface="Wingdings" pitchFamily="2" charset="2"/>
              <a:buNone/>
              <a:defRPr/>
            </a:pPr>
            <a:r>
              <a:rPr lang="ru-RU" sz="2800" b="1" i="1" dirty="0">
                <a:solidFill>
                  <a:srgbClr val="E46C0A"/>
                </a:solidFill>
                <a:latin typeface="Arial" charset="0"/>
                <a:cs typeface="Arial" charset="0"/>
              </a:rPr>
              <a:t>СКАДА-НИИПТ</a:t>
            </a:r>
            <a:endParaRPr lang="en-US" sz="2800" b="1" i="1" dirty="0">
              <a:solidFill>
                <a:srgbClr val="E46C0A"/>
              </a:solidFill>
              <a:latin typeface="Arial" charset="0"/>
              <a:cs typeface="Arial" charset="0"/>
            </a:endParaRPr>
          </a:p>
          <a:p>
            <a:pPr algn="just">
              <a:buClr>
                <a:srgbClr val="F79646"/>
              </a:buClr>
              <a:buFont typeface="Wingdings" pitchFamily="2" charset="2"/>
              <a:buNone/>
              <a:defRPr/>
            </a:pPr>
            <a:r>
              <a:rPr lang="en-US" sz="2800" dirty="0">
                <a:latin typeface="Arial" charset="0"/>
                <a:cs typeface="Arial" charset="0"/>
              </a:rPr>
              <a:t>    </a:t>
            </a:r>
            <a:r>
              <a:rPr lang="ru-RU" sz="2800" dirty="0">
                <a:latin typeface="Arial" charset="0"/>
                <a:cs typeface="Arial" charset="0"/>
              </a:rPr>
              <a:t>АСУ ТП для подстанций переменного и постоянного тока, </a:t>
            </a:r>
            <a:r>
              <a:rPr kumimoji="1" lang="ru-RU" sz="2800" dirty="0">
                <a:latin typeface="Arial" charset="0"/>
                <a:cs typeface="Arial" charset="0"/>
              </a:rPr>
              <a:t>атомных- , тепловых- и гидроэлектростанций, систем электроснабжения промышленных предприятий;</a:t>
            </a:r>
            <a:endParaRPr kumimoji="1" lang="en-US" sz="2800" dirty="0">
              <a:latin typeface="Arial" charset="0"/>
              <a:cs typeface="Arial" charset="0"/>
            </a:endParaRPr>
          </a:p>
          <a:p>
            <a:pPr algn="ctr">
              <a:defRPr/>
            </a:pPr>
            <a:endParaRPr lang="ru-RU" sz="25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5022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Заголовок 1"/>
          <p:cNvSpPr>
            <a:spLocks noGrp="1"/>
          </p:cNvSpPr>
          <p:nvPr>
            <p:ph type="title"/>
          </p:nvPr>
        </p:nvSpPr>
        <p:spPr>
          <a:xfrm>
            <a:off x="2000250" y="0"/>
            <a:ext cx="7143750" cy="571500"/>
          </a:xfrm>
        </p:spPr>
        <p:txBody>
          <a:bodyPr/>
          <a:lstStyle/>
          <a:p>
            <a:pPr eaLnBrk="1" hangingPunct="1">
              <a:defRPr/>
            </a:pPr>
            <a:r>
              <a:rPr lang="ru-RU" sz="25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cs typeface="Arial" charset="0"/>
              </a:rPr>
              <a:t>Основные особенности системы:</a:t>
            </a:r>
          </a:p>
        </p:txBody>
      </p:sp>
      <p:sp>
        <p:nvSpPr>
          <p:cNvPr id="4101" name="Rectangle 5"/>
          <p:cNvSpPr>
            <a:spLocks noChangeArrowheads="1"/>
          </p:cNvSpPr>
          <p:nvPr/>
        </p:nvSpPr>
        <p:spPr bwMode="auto">
          <a:xfrm>
            <a:off x="2000250" y="928688"/>
            <a:ext cx="7000875" cy="5092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/>
          <a:lstStyle/>
          <a:p>
            <a:pPr marL="342900" indent="-342900" algn="just">
              <a:spcBef>
                <a:spcPct val="20000"/>
              </a:spcBef>
              <a:buFont typeface="Wingdings" pitchFamily="2" charset="2"/>
              <a:buChar char="ü"/>
              <a:defRPr/>
            </a:pPr>
            <a:r>
              <a:rPr lang="ru-RU" sz="1700" b="1" i="1" dirty="0">
                <a:solidFill>
                  <a:srgbClr val="E46C0A"/>
                </a:solidFill>
                <a:latin typeface="Arial" charset="0"/>
                <a:cs typeface="Arial" charset="0"/>
              </a:rPr>
              <a:t>Система единого времени</a:t>
            </a:r>
            <a:r>
              <a:rPr lang="ru-RU" sz="1700" i="1" dirty="0">
                <a:solidFill>
                  <a:srgbClr val="E46C0A"/>
                </a:solidFill>
                <a:latin typeface="Arial" charset="0"/>
                <a:cs typeface="Arial" charset="0"/>
              </a:rPr>
              <a:t> </a:t>
            </a:r>
            <a:r>
              <a:rPr lang="ru-RU" sz="1700" i="1" dirty="0">
                <a:latin typeface="Arial" charset="0"/>
                <a:cs typeface="Arial" charset="0"/>
              </a:rPr>
              <a:t>                                </a:t>
            </a:r>
          </a:p>
          <a:p>
            <a:pPr marL="342900" indent="-342900" algn="just">
              <a:spcBef>
                <a:spcPts val="400"/>
              </a:spcBef>
              <a:buFont typeface="Arial" charset="0"/>
              <a:buNone/>
              <a:defRPr/>
            </a:pPr>
            <a:r>
              <a:rPr lang="ru-RU" sz="1700" dirty="0">
                <a:latin typeface="Arial" charset="0"/>
                <a:cs typeface="Arial" charset="0"/>
              </a:rPr>
              <a:t>	</a:t>
            </a:r>
            <a:r>
              <a:rPr lang="en-US" sz="1700" dirty="0">
                <a:latin typeface="Arial" charset="0"/>
                <a:cs typeface="Arial" charset="0"/>
              </a:rPr>
              <a:t>     </a:t>
            </a:r>
            <a:r>
              <a:rPr kumimoji="1" lang="ru-RU" sz="1700" dirty="0">
                <a:latin typeface="Arial" charset="0"/>
                <a:cs typeface="Arial" charset="0"/>
              </a:rPr>
              <a:t>Позволяет синхронизировать все процессы опроса с точностью в 1</a:t>
            </a:r>
            <a:r>
              <a:rPr kumimoji="1" lang="en-US" sz="1700" dirty="0">
                <a:latin typeface="Arial" charset="0"/>
                <a:cs typeface="Arial" charset="0"/>
              </a:rPr>
              <a:t> </a:t>
            </a:r>
            <a:r>
              <a:rPr kumimoji="1" lang="ru-RU" sz="1700" dirty="0">
                <a:latin typeface="Arial" charset="0"/>
                <a:cs typeface="Arial" charset="0"/>
              </a:rPr>
              <a:t>мс. Подключение к навигационным системам «</a:t>
            </a:r>
            <a:r>
              <a:rPr kumimoji="1" lang="en-US" sz="1700" dirty="0">
                <a:latin typeface="Arial" charset="0"/>
                <a:cs typeface="Arial" charset="0"/>
              </a:rPr>
              <a:t>GPS</a:t>
            </a:r>
            <a:r>
              <a:rPr kumimoji="1" lang="ru-RU" sz="1700" dirty="0">
                <a:latin typeface="Arial" charset="0"/>
                <a:cs typeface="Arial" charset="0"/>
              </a:rPr>
              <a:t>» и «</a:t>
            </a:r>
            <a:r>
              <a:rPr kumimoji="1" lang="ru-RU" sz="1700" dirty="0" err="1">
                <a:latin typeface="Arial" charset="0"/>
                <a:cs typeface="Arial" charset="0"/>
              </a:rPr>
              <a:t>Глонас</a:t>
            </a:r>
            <a:r>
              <a:rPr kumimoji="1" lang="ru-RU" sz="1700" dirty="0">
                <a:latin typeface="Arial" charset="0"/>
                <a:cs typeface="Arial" charset="0"/>
              </a:rPr>
              <a:t>» одновременно, синхронизация процессов опроса по отношению к абсолютному времени.</a:t>
            </a:r>
          </a:p>
          <a:p>
            <a:pPr marL="342900" indent="-342900" algn="just">
              <a:spcBef>
                <a:spcPts val="400"/>
              </a:spcBef>
              <a:buFont typeface="Arial" charset="0"/>
              <a:buNone/>
              <a:defRPr/>
            </a:pPr>
            <a:endParaRPr kumimoji="1" lang="ru-RU" sz="1700" b="1" dirty="0"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  <a:cs typeface="Arial" charset="0"/>
            </a:endParaRPr>
          </a:p>
          <a:p>
            <a:pPr marL="342900" indent="-342900" algn="just">
              <a:lnSpc>
                <a:spcPct val="80000"/>
              </a:lnSpc>
              <a:spcBef>
                <a:spcPts val="300"/>
              </a:spcBef>
              <a:buFont typeface="Wingdings" pitchFamily="2" charset="2"/>
              <a:buChar char="ü"/>
              <a:defRPr/>
            </a:pPr>
            <a:r>
              <a:rPr lang="ru-RU" sz="1700" b="1" i="1" dirty="0">
                <a:solidFill>
                  <a:srgbClr val="E46C0A"/>
                </a:solidFill>
                <a:latin typeface="Arial" charset="0"/>
                <a:cs typeface="Arial" charset="0"/>
              </a:rPr>
              <a:t>Модульный принцип компоновки комплекса. Открытая масштабируемая архитектура ПТК на  основе общепризнанных международных стандартов (МЭК 870-5-10</a:t>
            </a:r>
            <a:r>
              <a:rPr lang="en-US" sz="1700" b="1" i="1" dirty="0">
                <a:solidFill>
                  <a:srgbClr val="E46C0A"/>
                </a:solidFill>
                <a:latin typeface="Arial" charset="0"/>
                <a:cs typeface="Arial" charset="0"/>
              </a:rPr>
              <a:t>1</a:t>
            </a:r>
            <a:r>
              <a:rPr lang="ru-RU" sz="1700" b="1" i="1" dirty="0">
                <a:solidFill>
                  <a:srgbClr val="E46C0A"/>
                </a:solidFill>
                <a:latin typeface="Arial" charset="0"/>
                <a:cs typeface="Arial" charset="0"/>
              </a:rPr>
              <a:t>...4, МЭК 61850)</a:t>
            </a:r>
          </a:p>
          <a:p>
            <a:pPr marL="342900" indent="-342900" algn="just">
              <a:spcBef>
                <a:spcPts val="400"/>
              </a:spcBef>
              <a:buFont typeface="Wingdings" pitchFamily="2" charset="2"/>
              <a:buNone/>
              <a:defRPr/>
            </a:pPr>
            <a:r>
              <a:rPr kumimoji="1" lang="ru-RU" sz="17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      </a:t>
            </a:r>
            <a:r>
              <a:rPr kumimoji="1" lang="en-US" sz="17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     </a:t>
            </a:r>
            <a:r>
              <a:rPr kumimoji="1" lang="ru-RU" sz="1700" dirty="0">
                <a:latin typeface="Arial" charset="0"/>
                <a:cs typeface="Arial" charset="0"/>
              </a:rPr>
              <a:t>Позволяет потребителю из полного набора технических средств выбрать необходимое. При этом сохраняется возможность расширения системы в дальнейшем. Исключается использование специальных фирменных технологий в части технических, программных и сетевых решений, не соответствующих требованиям стандартизации системы</a:t>
            </a:r>
            <a:r>
              <a:rPr lang="ru-RU" sz="1700" dirty="0">
                <a:latin typeface="Arial" charset="0"/>
                <a:cs typeface="Arial" charset="0"/>
              </a:rPr>
              <a:t>.</a:t>
            </a:r>
            <a:endParaRPr lang="en-US" sz="1700" dirty="0">
              <a:solidFill>
                <a:srgbClr val="F79646"/>
              </a:solidFill>
              <a:latin typeface="Arial" charset="0"/>
              <a:cs typeface="Arial" charset="0"/>
            </a:endParaRPr>
          </a:p>
        </p:txBody>
      </p:sp>
      <p:pic>
        <p:nvPicPr>
          <p:cNvPr id="3076" name="Picture 5" descr="\\Maestro\users\Для отдела маркетинга\Шаблоны\Презентации\НИИПТ\Страница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1438" y="0"/>
            <a:ext cx="1984376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382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Заголовок 1"/>
          <p:cNvSpPr>
            <a:spLocks noGrp="1"/>
          </p:cNvSpPr>
          <p:nvPr>
            <p:ph type="title"/>
          </p:nvPr>
        </p:nvSpPr>
        <p:spPr>
          <a:xfrm>
            <a:off x="2000250" y="0"/>
            <a:ext cx="7143750" cy="571500"/>
          </a:xfrm>
        </p:spPr>
        <p:txBody>
          <a:bodyPr/>
          <a:lstStyle/>
          <a:p>
            <a:pPr eaLnBrk="1" hangingPunct="1">
              <a:defRPr/>
            </a:pPr>
            <a:r>
              <a:rPr lang="ru-RU" sz="25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cs typeface="Arial" charset="0"/>
              </a:rPr>
              <a:t>Основные особенности системы:</a:t>
            </a:r>
          </a:p>
        </p:txBody>
      </p:sp>
      <p:sp>
        <p:nvSpPr>
          <p:cNvPr id="5125" name="Rectangle 5"/>
          <p:cNvSpPr>
            <a:spLocks noChangeArrowheads="1"/>
          </p:cNvSpPr>
          <p:nvPr/>
        </p:nvSpPr>
        <p:spPr bwMode="auto">
          <a:xfrm>
            <a:off x="2000250" y="857250"/>
            <a:ext cx="7143750" cy="428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ts val="300"/>
              </a:spcBef>
              <a:buFont typeface="Wingdings" pitchFamily="2" charset="2"/>
              <a:buChar char="ü"/>
              <a:defRPr/>
            </a:pPr>
            <a:r>
              <a:rPr lang="ru-RU" sz="1700" b="1" i="1" dirty="0">
                <a:solidFill>
                  <a:srgbClr val="E46C0A"/>
                </a:solidFill>
                <a:latin typeface="Arial" charset="0"/>
                <a:cs typeface="Arial" charset="0"/>
              </a:rPr>
              <a:t>Согласованное функционирование и информационная интеграция</a:t>
            </a:r>
            <a:r>
              <a:rPr kumimoji="1" lang="ru-RU" sz="1700" b="1" i="1" dirty="0">
                <a:solidFill>
                  <a:srgbClr val="E46C0A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 </a:t>
            </a:r>
          </a:p>
          <a:p>
            <a:pPr marL="342900" indent="-342900">
              <a:spcBef>
                <a:spcPct val="20000"/>
              </a:spcBef>
              <a:buFont typeface="Arial" charset="0"/>
              <a:buNone/>
              <a:defRPr/>
            </a:pPr>
            <a:r>
              <a:rPr kumimoji="1" lang="en-US" sz="1700" b="1" i="1" dirty="0">
                <a:latin typeface="Arial" charset="0"/>
                <a:cs typeface="Arial" charset="0"/>
              </a:rPr>
              <a:t>      </a:t>
            </a:r>
            <a:r>
              <a:rPr kumimoji="1" lang="ru-RU" sz="1700" b="1" i="1" dirty="0">
                <a:latin typeface="Arial" charset="0"/>
                <a:cs typeface="Arial" charset="0"/>
              </a:rPr>
              <a:t>Позволяет обмениваться информацией</a:t>
            </a:r>
            <a:r>
              <a:rPr kumimoji="1" lang="en-US" sz="1700" b="1" i="1" dirty="0">
                <a:latin typeface="Arial" charset="0"/>
                <a:cs typeface="Arial" charset="0"/>
              </a:rPr>
              <a:t>:      </a:t>
            </a:r>
            <a:r>
              <a:rPr kumimoji="1" lang="en-US" sz="17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                                                                   </a:t>
            </a:r>
          </a:p>
          <a:p>
            <a:pPr marL="342900" indent="-342900">
              <a:spcBef>
                <a:spcPct val="20000"/>
              </a:spcBef>
              <a:buFont typeface="Arial" charset="0"/>
              <a:buNone/>
              <a:defRPr/>
            </a:pPr>
            <a:r>
              <a:rPr kumimoji="1" lang="ru-RU" sz="1700" i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       </a:t>
            </a:r>
            <a:r>
              <a:rPr kumimoji="1" lang="ru-RU" sz="17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- </a:t>
            </a:r>
            <a:r>
              <a:rPr kumimoji="1" lang="ru-RU" sz="1700" dirty="0">
                <a:latin typeface="Arial" charset="0"/>
                <a:cs typeface="Arial" charset="0"/>
              </a:rPr>
              <a:t>с цифровыми защитами («ЭКРА»</a:t>
            </a:r>
            <a:r>
              <a:rPr kumimoji="1" lang="en-US" sz="1700" dirty="0">
                <a:latin typeface="Arial" charset="0"/>
                <a:cs typeface="Arial" charset="0"/>
              </a:rPr>
              <a:t>,</a:t>
            </a:r>
            <a:r>
              <a:rPr kumimoji="1" lang="ru-RU" sz="1700" dirty="0">
                <a:latin typeface="Arial" charset="0"/>
                <a:cs typeface="Arial" charset="0"/>
              </a:rPr>
              <a:t> «Механотроника»,</a:t>
            </a:r>
            <a:r>
              <a:rPr kumimoji="1" lang="en-US" sz="1700" dirty="0">
                <a:latin typeface="Arial" charset="0"/>
                <a:cs typeface="Arial" charset="0"/>
              </a:rPr>
              <a:t> </a:t>
            </a:r>
            <a:r>
              <a:rPr kumimoji="1" lang="ru-RU" sz="1700" dirty="0">
                <a:latin typeface="Arial" charset="0"/>
                <a:cs typeface="Arial" charset="0"/>
              </a:rPr>
              <a:t>«Радиус», «</a:t>
            </a:r>
            <a:r>
              <a:rPr kumimoji="1" lang="ru-RU" sz="1700" dirty="0" err="1">
                <a:latin typeface="Arial" charset="0"/>
                <a:cs typeface="Arial" charset="0"/>
              </a:rPr>
              <a:t>Шнайдер</a:t>
            </a:r>
            <a:r>
              <a:rPr kumimoji="1" lang="ru-RU" sz="1700" dirty="0">
                <a:latin typeface="Arial" charset="0"/>
                <a:cs typeface="Arial" charset="0"/>
              </a:rPr>
              <a:t> Электрик», «АРЕВА, «Сименс» и т.д.)</a:t>
            </a:r>
            <a:r>
              <a:rPr kumimoji="1" lang="en-US" sz="1700" dirty="0">
                <a:latin typeface="Arial" charset="0"/>
                <a:cs typeface="Arial" charset="0"/>
              </a:rPr>
              <a:t>;                                      </a:t>
            </a:r>
            <a:endParaRPr kumimoji="1" lang="ru-RU" sz="1700" dirty="0">
              <a:latin typeface="Arial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  <a:buFont typeface="Arial" charset="0"/>
              <a:buNone/>
              <a:defRPr/>
            </a:pPr>
            <a:r>
              <a:rPr kumimoji="1" lang="ru-RU" sz="1700" dirty="0">
                <a:latin typeface="Arial" charset="0"/>
                <a:cs typeface="Arial" charset="0"/>
              </a:rPr>
              <a:t>       </a:t>
            </a:r>
            <a:r>
              <a:rPr kumimoji="1" lang="en-US" sz="1700" dirty="0">
                <a:latin typeface="Arial" charset="0"/>
                <a:cs typeface="Arial" charset="0"/>
              </a:rPr>
              <a:t>- </a:t>
            </a:r>
            <a:r>
              <a:rPr kumimoji="1" lang="ru-RU" sz="1700" dirty="0">
                <a:latin typeface="Arial" charset="0"/>
                <a:cs typeface="Arial" charset="0"/>
              </a:rPr>
              <a:t>системами Учета и контроля электроэнергии (АЛЬФА,</a:t>
            </a:r>
            <a:r>
              <a:rPr kumimoji="1" lang="en-US" sz="1700" dirty="0">
                <a:latin typeface="Arial" charset="0"/>
                <a:cs typeface="Arial" charset="0"/>
              </a:rPr>
              <a:t> ION </a:t>
            </a:r>
            <a:r>
              <a:rPr kumimoji="1" lang="ru-RU" sz="1700" dirty="0">
                <a:latin typeface="Arial" charset="0"/>
                <a:cs typeface="Arial" charset="0"/>
              </a:rPr>
              <a:t>и т.д.</a:t>
            </a:r>
            <a:r>
              <a:rPr kumimoji="1" lang="en-US" sz="1700" dirty="0">
                <a:latin typeface="Arial" charset="0"/>
                <a:cs typeface="Arial" charset="0"/>
              </a:rPr>
              <a:t>)</a:t>
            </a:r>
            <a:r>
              <a:rPr kumimoji="1" lang="ru-RU" sz="1700" dirty="0">
                <a:latin typeface="Arial" charset="0"/>
                <a:cs typeface="Arial" charset="0"/>
              </a:rPr>
              <a:t>;</a:t>
            </a:r>
          </a:p>
          <a:p>
            <a:pPr marL="342900" indent="-342900">
              <a:spcBef>
                <a:spcPct val="20000"/>
              </a:spcBef>
              <a:buFont typeface="Arial" charset="0"/>
              <a:buNone/>
              <a:defRPr/>
            </a:pPr>
            <a:r>
              <a:rPr kumimoji="1" lang="ru-RU" sz="1700" dirty="0">
                <a:latin typeface="Arial" charset="0"/>
                <a:cs typeface="Arial" charset="0"/>
              </a:rPr>
              <a:t>       - устройствами локальной противоаварийной автоматики («МКПА», «АЛАР»);</a:t>
            </a:r>
          </a:p>
          <a:p>
            <a:pPr marL="342900" indent="-342900">
              <a:spcBef>
                <a:spcPct val="20000"/>
              </a:spcBef>
              <a:buFont typeface="Arial" charset="0"/>
              <a:buNone/>
              <a:defRPr/>
            </a:pPr>
            <a:r>
              <a:rPr kumimoji="1" lang="ru-RU" sz="1700" dirty="0">
                <a:latin typeface="Arial" charset="0"/>
                <a:cs typeface="Arial" charset="0"/>
              </a:rPr>
              <a:t>	</a:t>
            </a:r>
            <a:r>
              <a:rPr kumimoji="1" lang="en-US" sz="1700" dirty="0">
                <a:latin typeface="Arial" charset="0"/>
                <a:cs typeface="Arial" charset="0"/>
              </a:rPr>
              <a:t>- </a:t>
            </a:r>
            <a:r>
              <a:rPr kumimoji="1" lang="ru-RU" sz="1700" dirty="0">
                <a:latin typeface="Arial" charset="0"/>
                <a:cs typeface="Arial" charset="0"/>
              </a:rPr>
              <a:t>системами регистрации аварийных событий («БРКУ», «БАРС», «ГОСАН», «</a:t>
            </a:r>
            <a:r>
              <a:rPr kumimoji="1" lang="ru-RU" sz="1700" dirty="0" err="1">
                <a:latin typeface="Arial" charset="0"/>
                <a:cs typeface="Arial" charset="0"/>
              </a:rPr>
              <a:t>Бреслер</a:t>
            </a:r>
            <a:r>
              <a:rPr kumimoji="1" lang="ru-RU" sz="1700" dirty="0">
                <a:latin typeface="Arial" charset="0"/>
                <a:cs typeface="Arial" charset="0"/>
              </a:rPr>
              <a:t>» и др.);</a:t>
            </a:r>
          </a:p>
          <a:p>
            <a:pPr marL="342900" indent="-342900">
              <a:spcBef>
                <a:spcPct val="20000"/>
              </a:spcBef>
              <a:buFont typeface="Arial" charset="0"/>
              <a:buNone/>
              <a:defRPr/>
            </a:pPr>
            <a:r>
              <a:rPr kumimoji="1" lang="ru-RU" sz="1700" dirty="0">
                <a:latin typeface="Arial" charset="0"/>
                <a:cs typeface="Arial" charset="0"/>
              </a:rPr>
              <a:t>	- устройством контроля качества электроэнергии (Ресурс-</a:t>
            </a:r>
            <a:r>
              <a:rPr kumimoji="1" lang="en-US" sz="1700" dirty="0">
                <a:latin typeface="Arial" charset="0"/>
                <a:cs typeface="Arial" charset="0"/>
              </a:rPr>
              <a:t>UF2, ION, </a:t>
            </a:r>
            <a:r>
              <a:rPr kumimoji="1" lang="en-US" sz="1700" dirty="0" err="1">
                <a:latin typeface="Arial" charset="0"/>
                <a:cs typeface="Arial" charset="0"/>
              </a:rPr>
              <a:t>Satec</a:t>
            </a:r>
            <a:r>
              <a:rPr kumimoji="1" lang="en-US" sz="1700" dirty="0">
                <a:latin typeface="Arial" charset="0"/>
                <a:cs typeface="Arial" charset="0"/>
              </a:rPr>
              <a:t>)</a:t>
            </a:r>
            <a:r>
              <a:rPr kumimoji="1" lang="ru-RU" sz="1700" dirty="0">
                <a:latin typeface="Arial" charset="0"/>
                <a:cs typeface="Arial" charset="0"/>
              </a:rPr>
              <a:t>. </a:t>
            </a:r>
          </a:p>
          <a:p>
            <a:pPr marL="342900" indent="-342900" algn="just">
              <a:spcBef>
                <a:spcPct val="20000"/>
              </a:spcBef>
              <a:buFont typeface="Wingdings" pitchFamily="2" charset="2"/>
              <a:buChar char="ü"/>
              <a:defRPr/>
            </a:pPr>
            <a:endParaRPr kumimoji="1" lang="ru-RU" sz="1700" b="1" dirty="0"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  <a:cs typeface="Arial" charset="0"/>
            </a:endParaRPr>
          </a:p>
          <a:p>
            <a:pPr marL="342900" indent="-342900" algn="just">
              <a:spcBef>
                <a:spcPct val="20000"/>
              </a:spcBef>
              <a:buFont typeface="Wingdings" pitchFamily="2" charset="2"/>
              <a:buNone/>
              <a:defRPr/>
            </a:pPr>
            <a:endParaRPr kumimoji="1" lang="ru-RU" sz="1700" b="1" dirty="0"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  <a:cs typeface="Arial" charset="0"/>
            </a:endParaRPr>
          </a:p>
        </p:txBody>
      </p:sp>
      <p:pic>
        <p:nvPicPr>
          <p:cNvPr id="4100" name="Picture 5" descr="\\Maestro\users\Для отдела маркетинга\Шаблоны\Презентации\НИИПТ\Страница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9843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69436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Заголовок 1"/>
          <p:cNvSpPr>
            <a:spLocks noGrp="1"/>
          </p:cNvSpPr>
          <p:nvPr>
            <p:ph type="title" idx="4294967295"/>
          </p:nvPr>
        </p:nvSpPr>
        <p:spPr>
          <a:xfrm>
            <a:off x="2000250" y="0"/>
            <a:ext cx="7143750" cy="571500"/>
          </a:xfrm>
        </p:spPr>
        <p:txBody>
          <a:bodyPr/>
          <a:lstStyle/>
          <a:p>
            <a:pPr eaLnBrk="1" hangingPunct="1">
              <a:defRPr/>
            </a:pPr>
            <a:r>
              <a:rPr lang="ru-RU" sz="25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cs typeface="Arial" charset="0"/>
              </a:rPr>
              <a:t>Основные особенности системы:</a:t>
            </a:r>
          </a:p>
        </p:txBody>
      </p:sp>
      <p:sp>
        <p:nvSpPr>
          <p:cNvPr id="64516" name="Rectangle 4"/>
          <p:cNvSpPr>
            <a:spLocks noChangeArrowheads="1"/>
          </p:cNvSpPr>
          <p:nvPr/>
        </p:nvSpPr>
        <p:spPr bwMode="auto">
          <a:xfrm>
            <a:off x="2000250" y="1000125"/>
            <a:ext cx="7143750" cy="5237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just">
              <a:spcBef>
                <a:spcPts val="400"/>
              </a:spcBef>
              <a:buFont typeface="Wingdings" pitchFamily="2" charset="2"/>
              <a:buChar char="ü"/>
              <a:defRPr/>
            </a:pPr>
            <a:r>
              <a:rPr lang="ru-RU" sz="1700" b="1" i="1" dirty="0">
                <a:solidFill>
                  <a:srgbClr val="E96E09"/>
                </a:solidFill>
                <a:latin typeface="Arial" charset="0"/>
                <a:cs typeface="Arial" charset="0"/>
              </a:rPr>
              <a:t>Использование в максимальном объеме разработок отечественных фирм изготовителей</a:t>
            </a:r>
          </a:p>
          <a:p>
            <a:pPr marL="342900" indent="-342900" algn="just">
              <a:spcBef>
                <a:spcPts val="600"/>
              </a:spcBef>
              <a:buFont typeface="Wingdings" pitchFamily="2" charset="2"/>
              <a:buNone/>
              <a:defRPr/>
            </a:pPr>
            <a:r>
              <a:rPr kumimoji="1" lang="ru-RU" sz="17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	</a:t>
            </a:r>
            <a:r>
              <a:rPr kumimoji="1" lang="en-US" sz="17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    </a:t>
            </a:r>
            <a:r>
              <a:rPr kumimoji="1" lang="ru-RU" sz="1700" dirty="0">
                <a:latin typeface="Arial" charset="0"/>
                <a:cs typeface="Arial" charset="0"/>
              </a:rPr>
              <a:t>В предложенном программно – техническом комплексе (НИИПТ, РТСофт, ЭКРА) более 70% оборудования и программного обеспечения являются разработками отечественных фирм производителей, что обеспечивает своевременное сопровождение эксплуатации ПТК и максимальный учет особенностей российской энергетики и пожеланий Заказчика. </a:t>
            </a:r>
          </a:p>
          <a:p>
            <a:pPr marL="342900" indent="-342900" algn="just">
              <a:lnSpc>
                <a:spcPts val="1000"/>
              </a:lnSpc>
              <a:spcBef>
                <a:spcPts val="400"/>
              </a:spcBef>
              <a:defRPr/>
            </a:pPr>
            <a:endParaRPr lang="ru-RU" sz="1700" b="1" dirty="0">
              <a:solidFill>
                <a:srgbClr val="E96E09"/>
              </a:solidFill>
              <a:latin typeface="Arial" charset="0"/>
              <a:cs typeface="Arial" charset="0"/>
            </a:endParaRPr>
          </a:p>
          <a:p>
            <a:pPr marL="342900" indent="-342900" algn="just">
              <a:spcBef>
                <a:spcPts val="400"/>
              </a:spcBef>
              <a:buFont typeface="Wingdings" pitchFamily="2" charset="2"/>
              <a:buChar char="ü"/>
              <a:defRPr/>
            </a:pPr>
            <a:r>
              <a:rPr lang="ru-RU" sz="1700" b="1" i="1" dirty="0">
                <a:solidFill>
                  <a:srgbClr val="E96E09"/>
                </a:solidFill>
                <a:latin typeface="Arial" charset="0"/>
                <a:cs typeface="Arial" charset="0"/>
              </a:rPr>
              <a:t>Возможность использования различных вариантов компоновки технических средств в соответствии с пожеланиями Заказчика и особенностями энергообъекта</a:t>
            </a:r>
            <a:endParaRPr lang="en-US" sz="1700" b="1" i="1" dirty="0">
              <a:solidFill>
                <a:srgbClr val="E96E09"/>
              </a:solidFill>
              <a:latin typeface="Arial" charset="0"/>
              <a:cs typeface="Arial" charset="0"/>
            </a:endParaRPr>
          </a:p>
          <a:p>
            <a:pPr marL="342900" indent="-342900" algn="just">
              <a:spcBef>
                <a:spcPts val="400"/>
              </a:spcBef>
              <a:defRPr/>
            </a:pPr>
            <a:r>
              <a:rPr kumimoji="1" lang="en-US" sz="1700" dirty="0">
                <a:latin typeface="Arial" charset="0"/>
                <a:cs typeface="Times New Roman" pitchFamily="18" charset="0"/>
              </a:rPr>
              <a:t>          </a:t>
            </a:r>
            <a:r>
              <a:rPr kumimoji="1" lang="ru-RU" sz="1700" dirty="0">
                <a:latin typeface="Arial" charset="0"/>
                <a:cs typeface="Times New Roman" pitchFamily="18" charset="0"/>
              </a:rPr>
              <a:t>Возможна компоновка программно-технического комплекса с использованием устройств сопряжения с объектом (ООО «</a:t>
            </a:r>
            <a:r>
              <a:rPr kumimoji="1" lang="ru-RU" sz="1700" dirty="0" err="1">
                <a:latin typeface="Arial" charset="0"/>
                <a:cs typeface="Times New Roman" pitchFamily="18" charset="0"/>
              </a:rPr>
              <a:t>Энергопромстрой</a:t>
            </a:r>
            <a:r>
              <a:rPr kumimoji="1" lang="ru-RU" sz="1700" dirty="0">
                <a:latin typeface="Arial" charset="0"/>
                <a:cs typeface="Times New Roman" pitchFamily="18" charset="0"/>
              </a:rPr>
              <a:t>») и многофункциональных измерительных устройств (счетчиков электроэнергии) </a:t>
            </a:r>
            <a:r>
              <a:rPr kumimoji="1" lang="en-US" sz="1700" dirty="0">
                <a:latin typeface="Arial" charset="0"/>
                <a:cs typeface="Times New Roman" pitchFamily="18" charset="0"/>
              </a:rPr>
              <a:t>ION (Power</a:t>
            </a:r>
            <a:r>
              <a:rPr kumimoji="1" lang="ru-RU" sz="1700" dirty="0">
                <a:latin typeface="Arial" charset="0"/>
                <a:cs typeface="Times New Roman" pitchFamily="18" charset="0"/>
              </a:rPr>
              <a:t> </a:t>
            </a:r>
            <a:r>
              <a:rPr kumimoji="1" lang="en-US" sz="1700" dirty="0">
                <a:latin typeface="Arial" charset="0"/>
                <a:cs typeface="Times New Roman" pitchFamily="18" charset="0"/>
              </a:rPr>
              <a:t>Measurement, </a:t>
            </a:r>
            <a:r>
              <a:rPr kumimoji="1" lang="ru-RU" sz="1700" dirty="0">
                <a:latin typeface="Arial" charset="0"/>
                <a:cs typeface="Times New Roman" pitchFamily="18" charset="0"/>
              </a:rPr>
              <a:t>Канада</a:t>
            </a:r>
            <a:r>
              <a:rPr kumimoji="1" lang="en-US" sz="1700" dirty="0">
                <a:latin typeface="Arial" charset="0"/>
                <a:cs typeface="Times New Roman" pitchFamily="18" charset="0"/>
              </a:rPr>
              <a:t>)</a:t>
            </a:r>
            <a:r>
              <a:rPr kumimoji="1" lang="ru-RU" sz="1700" dirty="0">
                <a:latin typeface="Arial" charset="0"/>
                <a:cs typeface="Times New Roman" pitchFamily="18" charset="0"/>
              </a:rPr>
              <a:t> или </a:t>
            </a:r>
            <a:r>
              <a:rPr kumimoji="1" lang="en-US" sz="1700" dirty="0" err="1">
                <a:latin typeface="Arial" charset="0"/>
                <a:cs typeface="Times New Roman" pitchFamily="18" charset="0"/>
              </a:rPr>
              <a:t>Satec</a:t>
            </a:r>
            <a:r>
              <a:rPr kumimoji="1" lang="en-US" sz="1700" dirty="0">
                <a:latin typeface="Arial" charset="0"/>
                <a:cs typeface="Times New Roman" pitchFamily="18" charset="0"/>
              </a:rPr>
              <a:t> (</a:t>
            </a:r>
            <a:r>
              <a:rPr kumimoji="1" lang="ru-RU" sz="1700" dirty="0">
                <a:latin typeface="Arial" charset="0"/>
              </a:rPr>
              <a:t>Израиль</a:t>
            </a:r>
            <a:r>
              <a:rPr kumimoji="1" lang="en-US" sz="1700" dirty="0">
                <a:latin typeface="Arial" charset="0"/>
              </a:rPr>
              <a:t>)</a:t>
            </a:r>
            <a:r>
              <a:rPr kumimoji="1" lang="ru-RU" sz="1700" dirty="0">
                <a:latin typeface="Arial" charset="0"/>
                <a:cs typeface="Times New Roman" pitchFamily="18" charset="0"/>
              </a:rPr>
              <a:t>, контроллеров присоединения </a:t>
            </a:r>
            <a:r>
              <a:rPr kumimoji="1" lang="en-US" sz="1700" dirty="0">
                <a:latin typeface="Arial" charset="0"/>
                <a:cs typeface="Times New Roman" pitchFamily="18" charset="0"/>
              </a:rPr>
              <a:t>SPRECON-E-C (</a:t>
            </a:r>
            <a:r>
              <a:rPr kumimoji="1" lang="ru-RU" sz="1700" dirty="0">
                <a:latin typeface="Arial" charset="0"/>
                <a:cs typeface="Times New Roman" pitchFamily="18" charset="0"/>
              </a:rPr>
              <a:t>Австрия) или </a:t>
            </a:r>
            <a:r>
              <a:rPr kumimoji="1" lang="en-US" sz="1700" dirty="0">
                <a:latin typeface="Arial" charset="0"/>
                <a:cs typeface="Times New Roman" pitchFamily="18" charset="0"/>
              </a:rPr>
              <a:t>SATEC (</a:t>
            </a:r>
            <a:r>
              <a:rPr kumimoji="1" lang="ru-RU" sz="1700" dirty="0">
                <a:latin typeface="Arial" charset="0"/>
                <a:cs typeface="Times New Roman" pitchFamily="18" charset="0"/>
              </a:rPr>
              <a:t>Израиль).</a:t>
            </a:r>
            <a:r>
              <a:rPr kumimoji="1" lang="en-US" sz="1700" dirty="0">
                <a:latin typeface="Arial" charset="0"/>
                <a:cs typeface="Times New Roman" pitchFamily="18" charset="0"/>
              </a:rPr>
              <a:t> </a:t>
            </a:r>
            <a:endParaRPr lang="ru-RU" sz="1700" b="1" i="1" dirty="0">
              <a:solidFill>
                <a:srgbClr val="E96E09"/>
              </a:solidFill>
              <a:latin typeface="Arial" charset="0"/>
              <a:cs typeface="Arial" charset="0"/>
            </a:endParaRPr>
          </a:p>
          <a:p>
            <a:pPr marL="342900" indent="-342900" algn="just">
              <a:spcBef>
                <a:spcPts val="600"/>
              </a:spcBef>
              <a:buFont typeface="Wingdings" pitchFamily="2" charset="2"/>
              <a:buNone/>
              <a:defRPr/>
            </a:pPr>
            <a:r>
              <a:rPr kumimoji="1" lang="ru-RU" sz="17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	</a:t>
            </a:r>
            <a:endParaRPr kumimoji="1" lang="ru-RU" sz="1700" i="1" dirty="0">
              <a:latin typeface="Arial" charset="0"/>
              <a:cs typeface="Arial" charset="0"/>
            </a:endParaRPr>
          </a:p>
          <a:p>
            <a:pPr marL="342900" indent="-342900" algn="just">
              <a:spcBef>
                <a:spcPts val="600"/>
              </a:spcBef>
              <a:buFont typeface="Wingdings" pitchFamily="2" charset="2"/>
              <a:buNone/>
              <a:defRPr/>
            </a:pPr>
            <a:endParaRPr kumimoji="1" lang="ru-RU" sz="1700" b="1" dirty="0"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  <a:cs typeface="Arial" charset="0"/>
            </a:endParaRPr>
          </a:p>
        </p:txBody>
      </p:sp>
      <p:pic>
        <p:nvPicPr>
          <p:cNvPr id="5124" name="Picture 5" descr="\\Maestro\users\Для отдела маркетинга\Шаблоны\Презентации\НИИПТ\Страница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9843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91614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4"/>
          <p:cNvSpPr>
            <a:spLocks noChangeArrowheads="1"/>
          </p:cNvSpPr>
          <p:nvPr/>
        </p:nvSpPr>
        <p:spPr bwMode="auto">
          <a:xfrm>
            <a:off x="2000250" y="0"/>
            <a:ext cx="7143750" cy="164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>
              <a:buFont typeface="Wingdings" pitchFamily="2" charset="2"/>
              <a:buNone/>
              <a:defRPr/>
            </a:pPr>
            <a:r>
              <a:rPr lang="ru-RU" sz="2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cs typeface="Arial" charset="0"/>
              </a:rPr>
              <a:t>Архитектура  ПТК на базе устройств сопряжения с объектом и многофункциональных измерительных устройств </a:t>
            </a:r>
            <a:r>
              <a:rPr lang="en-US" sz="2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cs typeface="Arial" charset="0"/>
              </a:rPr>
              <a:t>(</a:t>
            </a:r>
            <a:r>
              <a:rPr lang="ru-RU" sz="2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cs typeface="Arial" charset="0"/>
              </a:rPr>
              <a:t>счетчиков электроэнергии)</a:t>
            </a:r>
          </a:p>
        </p:txBody>
      </p:sp>
      <p:sp>
        <p:nvSpPr>
          <p:cNvPr id="6147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pic>
        <p:nvPicPr>
          <p:cNvPr id="6148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25" y="1785938"/>
            <a:ext cx="6908800" cy="496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9" name="Picture 5" descr="\\Maestro\users\Для отдела маркетинга\Шаблоны\Презентации\НИИПТ\Страница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9843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36988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5"/>
          <p:cNvSpPr>
            <a:spLocks noChangeArrowheads="1"/>
          </p:cNvSpPr>
          <p:nvPr/>
        </p:nvSpPr>
        <p:spPr bwMode="auto">
          <a:xfrm>
            <a:off x="539750" y="476250"/>
            <a:ext cx="8207375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algn="ctr">
              <a:spcBef>
                <a:spcPct val="20000"/>
              </a:spcBef>
              <a:buFont typeface="Wingdings" pitchFamily="2" charset="2"/>
              <a:buNone/>
            </a:pPr>
            <a:endParaRPr lang="ru-RU" b="1">
              <a:solidFill>
                <a:srgbClr val="F9B073"/>
              </a:solidFill>
              <a:cs typeface="Arial" pitchFamily="34" charset="0"/>
            </a:endParaRPr>
          </a:p>
        </p:txBody>
      </p:sp>
      <p:sp>
        <p:nvSpPr>
          <p:cNvPr id="7171" name="Rectangle 7"/>
          <p:cNvSpPr>
            <a:spLocks noChangeArrowheads="1"/>
          </p:cNvSpPr>
          <p:nvPr/>
        </p:nvSpPr>
        <p:spPr bwMode="auto">
          <a:xfrm>
            <a:off x="0" y="1609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2295" name="Прямоугольник 7"/>
          <p:cNvSpPr>
            <a:spLocks noChangeArrowheads="1"/>
          </p:cNvSpPr>
          <p:nvPr/>
        </p:nvSpPr>
        <p:spPr bwMode="auto">
          <a:xfrm>
            <a:off x="2071688" y="0"/>
            <a:ext cx="6929437" cy="1246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ctr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ru-RU" sz="2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cs typeface="Arial" charset="0"/>
              </a:rPr>
              <a:t>Архитектура  ПТК на базе котроллеров присоединений </a:t>
            </a:r>
            <a:r>
              <a:rPr lang="en-US" sz="2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cs typeface="Arial" charset="0"/>
              </a:rPr>
              <a:t>SPRECON</a:t>
            </a:r>
            <a:r>
              <a:rPr lang="ru-RU" sz="2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cs typeface="Arial" charset="0"/>
              </a:rPr>
              <a:t>-</a:t>
            </a:r>
            <a:r>
              <a:rPr lang="en-US" sz="2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cs typeface="Arial" charset="0"/>
              </a:rPr>
              <a:t>E-C</a:t>
            </a:r>
            <a:r>
              <a:rPr lang="ru-RU" sz="2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cs typeface="Arial" charset="0"/>
              </a:rPr>
              <a:t> (Австрия)</a:t>
            </a:r>
          </a:p>
        </p:txBody>
      </p:sp>
      <p:pic>
        <p:nvPicPr>
          <p:cNvPr id="7173" name="Рисунок 8" descr="Схема для презентации_Шпрехер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1688" y="1928813"/>
            <a:ext cx="6946900" cy="4786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4" name="Picture 5" descr="\\Maestro\users\Для отдела маркетинга\Шаблоны\Презентации\НИИПТ\Страница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9843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07678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5"/>
          <p:cNvSpPr>
            <a:spLocks noChangeArrowheads="1"/>
          </p:cNvSpPr>
          <p:nvPr/>
        </p:nvSpPr>
        <p:spPr bwMode="auto">
          <a:xfrm>
            <a:off x="539750" y="476250"/>
            <a:ext cx="8207375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algn="ctr">
              <a:spcBef>
                <a:spcPct val="20000"/>
              </a:spcBef>
              <a:buFont typeface="Wingdings" pitchFamily="2" charset="2"/>
              <a:buNone/>
            </a:pPr>
            <a:endParaRPr lang="ru-RU" b="1">
              <a:solidFill>
                <a:srgbClr val="F9B073"/>
              </a:solidFill>
              <a:cs typeface="Arial" pitchFamily="34" charset="0"/>
            </a:endParaRPr>
          </a:p>
        </p:txBody>
      </p:sp>
      <p:sp>
        <p:nvSpPr>
          <p:cNvPr id="8195" name="Rectangle 7"/>
          <p:cNvSpPr>
            <a:spLocks noChangeArrowheads="1"/>
          </p:cNvSpPr>
          <p:nvPr/>
        </p:nvSpPr>
        <p:spPr bwMode="auto">
          <a:xfrm>
            <a:off x="0" y="1609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3319" name="Прямоугольник 7"/>
          <p:cNvSpPr>
            <a:spLocks noChangeArrowheads="1"/>
          </p:cNvSpPr>
          <p:nvPr/>
        </p:nvSpPr>
        <p:spPr bwMode="auto">
          <a:xfrm>
            <a:off x="2071688" y="0"/>
            <a:ext cx="6929437" cy="86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ctr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ru-RU" sz="2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cs typeface="Arial" charset="0"/>
              </a:rPr>
              <a:t>Архитектура  ПТК на базе котроллеров присоединений</a:t>
            </a:r>
            <a:r>
              <a:rPr lang="en-US" sz="2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cs typeface="Arial" charset="0"/>
              </a:rPr>
              <a:t> </a:t>
            </a:r>
            <a:r>
              <a:rPr lang="en-US" sz="25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cs typeface="Arial" charset="0"/>
              </a:rPr>
              <a:t>Satec</a:t>
            </a:r>
            <a:r>
              <a:rPr lang="en-US" sz="2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cs typeface="Arial" charset="0"/>
              </a:rPr>
              <a:t> (</a:t>
            </a:r>
            <a:r>
              <a:rPr lang="ru-RU" sz="2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cs typeface="Arial" charset="0"/>
              </a:rPr>
              <a:t>Израиль)</a:t>
            </a:r>
          </a:p>
        </p:txBody>
      </p:sp>
      <p:pic>
        <p:nvPicPr>
          <p:cNvPr id="8197" name="Рисунок 9" descr="Схема для презентации_Satec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1688" y="2068513"/>
            <a:ext cx="6929437" cy="4646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8" name="Picture 5" descr="\\Maestro\users\Для отдела маркетинга\Шаблоны\Презентации\НИИПТ\Страница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9843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02151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Rectangle 5"/>
          <p:cNvSpPr>
            <a:spLocks noChangeArrowheads="1"/>
          </p:cNvSpPr>
          <p:nvPr/>
        </p:nvSpPr>
        <p:spPr bwMode="auto">
          <a:xfrm>
            <a:off x="2000250" y="0"/>
            <a:ext cx="7143750" cy="477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cs typeface="Arial" charset="0"/>
              </a:rPr>
              <a:t>Базовые технические решения</a:t>
            </a:r>
            <a:endParaRPr lang="ru-RU" sz="2500" b="1" i="1" dirty="0">
              <a:solidFill>
                <a:schemeClr val="tx1">
                  <a:lumMod val="65000"/>
                  <a:lumOff val="35000"/>
                </a:schemeClr>
              </a:solidFill>
              <a:latin typeface="Arial" charset="0"/>
            </a:endParaRPr>
          </a:p>
        </p:txBody>
      </p:sp>
      <p:sp>
        <p:nvSpPr>
          <p:cNvPr id="1031" name="Rectangle 6"/>
          <p:cNvSpPr>
            <a:spLocks noChangeArrowheads="1"/>
          </p:cNvSpPr>
          <p:nvPr/>
        </p:nvSpPr>
        <p:spPr bwMode="auto">
          <a:xfrm>
            <a:off x="2071688" y="787400"/>
            <a:ext cx="7000875" cy="35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700" b="1" i="1" dirty="0">
                <a:solidFill>
                  <a:schemeClr val="accent6">
                    <a:lumMod val="75000"/>
                  </a:schemeClr>
                </a:solidFill>
                <a:latin typeface="Arial" charset="0"/>
                <a:cs typeface="Arial" charset="0"/>
              </a:rPr>
              <a:t>Счетчики электрической энергии</a:t>
            </a:r>
            <a:endParaRPr lang="ru-RU" sz="1700" b="1" i="1" dirty="0">
              <a:solidFill>
                <a:schemeClr val="accent6">
                  <a:lumMod val="75000"/>
                </a:schemeClr>
              </a:solidFill>
              <a:latin typeface="Arial" charset="0"/>
            </a:endParaRPr>
          </a:p>
        </p:txBody>
      </p:sp>
      <p:sp>
        <p:nvSpPr>
          <p:cNvPr id="9220" name="Rectangle 10"/>
          <p:cNvSpPr>
            <a:spLocks noChangeArrowheads="1"/>
          </p:cNvSpPr>
          <p:nvPr/>
        </p:nvSpPr>
        <p:spPr bwMode="auto">
          <a:xfrm>
            <a:off x="5643563" y="3141663"/>
            <a:ext cx="2722562" cy="50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r>
              <a:rPr lang="en-US" sz="1400" b="1">
                <a:solidFill>
                  <a:srgbClr val="000000"/>
                </a:solidFill>
                <a:cs typeface="Arial" pitchFamily="34" charset="0"/>
              </a:rPr>
              <a:t>ION 6</a:t>
            </a:r>
            <a:r>
              <a:rPr lang="ru-RU" sz="1400" b="1">
                <a:solidFill>
                  <a:srgbClr val="000000"/>
                </a:solidFill>
                <a:cs typeface="Arial" pitchFamily="34" charset="0"/>
              </a:rPr>
              <a:t>ХХХ</a:t>
            </a:r>
            <a:r>
              <a:rPr lang="en-US" sz="1400" b="1">
                <a:solidFill>
                  <a:srgbClr val="000000"/>
                </a:solidFill>
                <a:cs typeface="Arial" pitchFamily="34" charset="0"/>
              </a:rPr>
              <a:t>-7XXX-8XXX (Power Measurement, </a:t>
            </a:r>
            <a:r>
              <a:rPr lang="ru-RU" sz="1400" b="1">
                <a:solidFill>
                  <a:srgbClr val="000000"/>
                </a:solidFill>
                <a:cs typeface="Arial" pitchFamily="34" charset="0"/>
              </a:rPr>
              <a:t>Канада</a:t>
            </a:r>
            <a:r>
              <a:rPr lang="en-US" sz="1400" b="1">
                <a:solidFill>
                  <a:srgbClr val="000000"/>
                </a:solidFill>
                <a:cs typeface="Arial" pitchFamily="34" charset="0"/>
              </a:rPr>
              <a:t>)</a:t>
            </a:r>
            <a:endParaRPr lang="ru-RU" sz="1200">
              <a:cs typeface="Arial" pitchFamily="34" charset="0"/>
            </a:endParaRPr>
          </a:p>
        </p:txBody>
      </p:sp>
      <p:sp>
        <p:nvSpPr>
          <p:cNvPr id="9221" name="Rectangle 13"/>
          <p:cNvSpPr>
            <a:spLocks noChangeArrowheads="1"/>
          </p:cNvSpPr>
          <p:nvPr/>
        </p:nvSpPr>
        <p:spPr bwMode="auto">
          <a:xfrm>
            <a:off x="71438" y="132556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9222" name="Rectangle 15"/>
          <p:cNvSpPr>
            <a:spLocks noChangeArrowheads="1"/>
          </p:cNvSpPr>
          <p:nvPr/>
        </p:nvSpPr>
        <p:spPr bwMode="auto">
          <a:xfrm>
            <a:off x="1857375" y="5783263"/>
            <a:ext cx="384175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ru-RU" sz="1200">
                <a:latin typeface="Calibri" pitchFamily="34" charset="0"/>
                <a:cs typeface="Times New Roman" pitchFamily="18" charset="0"/>
              </a:rPr>
              <a:t>    </a:t>
            </a:r>
            <a:r>
              <a:rPr lang="ru-RU" sz="800">
                <a:latin typeface="Calibri" pitchFamily="34" charset="0"/>
              </a:rPr>
              <a:t> </a:t>
            </a:r>
            <a:endParaRPr lang="ru-RU">
              <a:latin typeface="Calibri" pitchFamily="34" charset="0"/>
            </a:endParaRPr>
          </a:p>
        </p:txBody>
      </p:sp>
      <p:sp>
        <p:nvSpPr>
          <p:cNvPr id="9223" name="Rectangle 19"/>
          <p:cNvSpPr>
            <a:spLocks noChangeArrowheads="1"/>
          </p:cNvSpPr>
          <p:nvPr/>
        </p:nvSpPr>
        <p:spPr bwMode="auto">
          <a:xfrm>
            <a:off x="2563813" y="3001963"/>
            <a:ext cx="1722437" cy="71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r>
              <a:rPr lang="en-US" sz="1700" b="1">
                <a:solidFill>
                  <a:srgbClr val="000000"/>
                </a:solidFill>
                <a:cs typeface="Arial" pitchFamily="34" charset="0"/>
              </a:rPr>
              <a:t>Satec PM</a:t>
            </a:r>
            <a:r>
              <a:rPr lang="ru-RU" sz="1700" b="1">
                <a:solidFill>
                  <a:srgbClr val="000000"/>
                </a:solidFill>
                <a:cs typeface="Arial" pitchFamily="34" charset="0"/>
              </a:rPr>
              <a:t>1ХХХ</a:t>
            </a:r>
            <a:r>
              <a:rPr lang="en-US" sz="1700" b="1">
                <a:solidFill>
                  <a:srgbClr val="000000"/>
                </a:solidFill>
                <a:cs typeface="Arial" pitchFamily="34" charset="0"/>
              </a:rPr>
              <a:t>  </a:t>
            </a:r>
            <a:r>
              <a:rPr lang="ru-RU" sz="1700" b="1">
                <a:solidFill>
                  <a:srgbClr val="000000"/>
                </a:solidFill>
                <a:cs typeface="Arial" pitchFamily="34" charset="0"/>
              </a:rPr>
              <a:t>(Израиль)</a:t>
            </a:r>
            <a:endParaRPr lang="ru-RU" sz="1700">
              <a:cs typeface="Arial" pitchFamily="34" charset="0"/>
            </a:endParaRPr>
          </a:p>
        </p:txBody>
      </p:sp>
      <p:sp>
        <p:nvSpPr>
          <p:cNvPr id="9224" name="Rectangle 22"/>
          <p:cNvSpPr>
            <a:spLocks noChangeArrowheads="1"/>
          </p:cNvSpPr>
          <p:nvPr/>
        </p:nvSpPr>
        <p:spPr bwMode="auto">
          <a:xfrm>
            <a:off x="2252663" y="4291013"/>
            <a:ext cx="3024187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ru-RU" sz="1400" b="1" i="1">
              <a:solidFill>
                <a:srgbClr val="000000"/>
              </a:solidFill>
            </a:endParaRPr>
          </a:p>
          <a:p>
            <a:pPr algn="ctr"/>
            <a:endParaRPr lang="ru-RU" sz="1400" b="1" i="1">
              <a:solidFill>
                <a:srgbClr val="000000"/>
              </a:solidFill>
            </a:endParaRPr>
          </a:p>
          <a:p>
            <a:pPr algn="ctr"/>
            <a:endParaRPr lang="ru-RU" sz="1400" b="1" i="1">
              <a:solidFill>
                <a:srgbClr val="000000"/>
              </a:solidFill>
            </a:endParaRPr>
          </a:p>
          <a:p>
            <a:pPr algn="ctr"/>
            <a:endParaRPr lang="ru-RU" sz="1400" b="1" i="1">
              <a:solidFill>
                <a:srgbClr val="000000"/>
              </a:solidFill>
            </a:endParaRPr>
          </a:p>
          <a:p>
            <a:pPr algn="ctr"/>
            <a:endParaRPr lang="ru-RU" sz="1400" b="1" i="1">
              <a:solidFill>
                <a:srgbClr val="000000"/>
              </a:solidFill>
            </a:endParaRPr>
          </a:p>
          <a:p>
            <a:pPr algn="ctr"/>
            <a:endParaRPr lang="ru-RU" sz="1400" b="1" i="1">
              <a:solidFill>
                <a:srgbClr val="000000"/>
              </a:solidFill>
            </a:endParaRPr>
          </a:p>
          <a:p>
            <a:pPr algn="ctr"/>
            <a:endParaRPr lang="ru-RU" sz="1400" b="1" i="1">
              <a:solidFill>
                <a:srgbClr val="000000"/>
              </a:solidFill>
            </a:endParaRPr>
          </a:p>
          <a:p>
            <a:pPr algn="ctr"/>
            <a:endParaRPr lang="ru-RU" sz="1400" b="1" i="1">
              <a:solidFill>
                <a:srgbClr val="000000"/>
              </a:solidFill>
            </a:endParaRPr>
          </a:p>
          <a:p>
            <a:endParaRPr lang="ru-RU" sz="1400" i="1"/>
          </a:p>
        </p:txBody>
      </p:sp>
      <p:sp>
        <p:nvSpPr>
          <p:cNvPr id="9225" name="Rectangle 23"/>
          <p:cNvSpPr>
            <a:spLocks noChangeArrowheads="1"/>
          </p:cNvSpPr>
          <p:nvPr/>
        </p:nvSpPr>
        <p:spPr bwMode="auto">
          <a:xfrm>
            <a:off x="5722938" y="4411663"/>
            <a:ext cx="2601912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ru-RU" sz="1400" b="1" i="1">
              <a:solidFill>
                <a:srgbClr val="000000"/>
              </a:solidFill>
            </a:endParaRPr>
          </a:p>
          <a:p>
            <a:pPr algn="ctr"/>
            <a:endParaRPr lang="ru-RU" sz="1400" b="1" i="1">
              <a:solidFill>
                <a:srgbClr val="000000"/>
              </a:solidFill>
            </a:endParaRPr>
          </a:p>
          <a:p>
            <a:pPr algn="ctr"/>
            <a:endParaRPr lang="ru-RU" sz="1400" b="1" i="1">
              <a:solidFill>
                <a:srgbClr val="000000"/>
              </a:solidFill>
            </a:endParaRPr>
          </a:p>
          <a:p>
            <a:pPr algn="ctr"/>
            <a:endParaRPr lang="ru-RU" sz="1400" b="1" i="1">
              <a:solidFill>
                <a:srgbClr val="000000"/>
              </a:solidFill>
            </a:endParaRPr>
          </a:p>
          <a:p>
            <a:pPr algn="ctr"/>
            <a:endParaRPr lang="ru-RU" sz="1400" b="1" i="1">
              <a:solidFill>
                <a:srgbClr val="000000"/>
              </a:solidFill>
            </a:endParaRPr>
          </a:p>
          <a:p>
            <a:pPr algn="ctr"/>
            <a:endParaRPr lang="ru-RU" sz="1400" b="1" i="1">
              <a:solidFill>
                <a:srgbClr val="000000"/>
              </a:solidFill>
            </a:endParaRPr>
          </a:p>
          <a:p>
            <a:pPr algn="ctr"/>
            <a:endParaRPr lang="ru-RU" sz="1400" b="1" i="1">
              <a:solidFill>
                <a:srgbClr val="000000"/>
              </a:solidFill>
            </a:endParaRPr>
          </a:p>
          <a:p>
            <a:pPr algn="ctr"/>
            <a:endParaRPr lang="ru-RU" sz="1400" b="1" i="1">
              <a:solidFill>
                <a:srgbClr val="000000"/>
              </a:solidFill>
            </a:endParaRPr>
          </a:p>
          <a:p>
            <a:pPr algn="ctr"/>
            <a:endParaRPr lang="ru-RU" sz="1400" b="1" i="1">
              <a:solidFill>
                <a:srgbClr val="000000"/>
              </a:solidFill>
            </a:endParaRPr>
          </a:p>
          <a:p>
            <a:endParaRPr lang="ru-RU" sz="1400" i="1"/>
          </a:p>
        </p:txBody>
      </p:sp>
      <p:pic>
        <p:nvPicPr>
          <p:cNvPr id="9226" name="Picture 29" descr="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5188" y="1358900"/>
            <a:ext cx="1382712" cy="151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7" name="Picture 31" descr="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1063" y="1430338"/>
            <a:ext cx="1365250" cy="144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8" name="Picture 32" descr="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2188" y="1430338"/>
            <a:ext cx="1474787" cy="1238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9" name="Рисунок 74" descr="7600_for_web_nods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6375" y="1858963"/>
            <a:ext cx="1323975" cy="125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30" name="Рисунок 75" descr="8500PM_256colors_white_back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6625" y="1644650"/>
            <a:ext cx="1362075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31" name="Picture 30" descr="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4627563"/>
            <a:ext cx="2117725" cy="149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32" name="TextBox 23"/>
          <p:cNvSpPr txBox="1">
            <a:spLocks noChangeArrowheads="1"/>
          </p:cNvSpPr>
          <p:nvPr/>
        </p:nvSpPr>
        <p:spPr bwMode="auto">
          <a:xfrm>
            <a:off x="5643563" y="6138863"/>
            <a:ext cx="264318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en-US" sz="1400" b="1">
                <a:solidFill>
                  <a:srgbClr val="000000"/>
                </a:solidFill>
                <a:cs typeface="Arial" pitchFamily="34" charset="0"/>
              </a:rPr>
              <a:t>Sprecon</a:t>
            </a:r>
            <a:r>
              <a:rPr lang="ru-RU" sz="1400" b="1">
                <a:solidFill>
                  <a:srgbClr val="000000"/>
                </a:solidFill>
                <a:cs typeface="Arial" pitchFamily="34" charset="0"/>
              </a:rPr>
              <a:t> (Австрия</a:t>
            </a:r>
            <a:r>
              <a:rPr lang="en-US" sz="1400" b="1">
                <a:solidFill>
                  <a:srgbClr val="000000"/>
                </a:solidFill>
                <a:cs typeface="Arial" pitchFamily="34" charset="0"/>
              </a:rPr>
              <a:t>-</a:t>
            </a:r>
            <a:r>
              <a:rPr lang="ru-RU" sz="1400" b="1">
                <a:solidFill>
                  <a:srgbClr val="000000"/>
                </a:solidFill>
                <a:cs typeface="Arial" pitchFamily="34" charset="0"/>
              </a:rPr>
              <a:t>РТСофт)</a:t>
            </a:r>
            <a:endParaRPr lang="ru-RU"/>
          </a:p>
        </p:txBody>
      </p:sp>
      <p:graphicFrame>
        <p:nvGraphicFramePr>
          <p:cNvPr id="9233" name="Object 26"/>
          <p:cNvGraphicFramePr>
            <a:graphicFrameLocks noChangeAspect="1"/>
          </p:cNvGraphicFramePr>
          <p:nvPr/>
        </p:nvGraphicFramePr>
        <p:xfrm>
          <a:off x="2757488" y="4724400"/>
          <a:ext cx="1725612" cy="1316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2" name="Visio" r:id="rId9" imgW="568526" imgH="432957" progId="Visio.Drawing.11">
                  <p:embed/>
                </p:oleObj>
              </mc:Choice>
              <mc:Fallback>
                <p:oleObj name="Visio" r:id="rId9" imgW="568526" imgH="432957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57488" y="4724400"/>
                        <a:ext cx="1725612" cy="13160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47" name="Rectangle 6"/>
          <p:cNvSpPr>
            <a:spLocks noChangeArrowheads="1"/>
          </p:cNvSpPr>
          <p:nvPr/>
        </p:nvSpPr>
        <p:spPr bwMode="auto">
          <a:xfrm>
            <a:off x="2071688" y="4075113"/>
            <a:ext cx="6929437" cy="354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700" b="1" i="1" dirty="0">
                <a:solidFill>
                  <a:schemeClr val="accent6">
                    <a:lumMod val="75000"/>
                  </a:schemeClr>
                </a:solidFill>
                <a:latin typeface="Arial" charset="0"/>
                <a:cs typeface="Arial" charset="0"/>
              </a:rPr>
              <a:t>Многофункциональные контроллеры присоединений</a:t>
            </a:r>
          </a:p>
        </p:txBody>
      </p:sp>
      <p:sp>
        <p:nvSpPr>
          <p:cNvPr id="9235" name="TextBox 23"/>
          <p:cNvSpPr txBox="1">
            <a:spLocks noChangeArrowheads="1"/>
          </p:cNvSpPr>
          <p:nvPr/>
        </p:nvSpPr>
        <p:spPr bwMode="auto">
          <a:xfrm>
            <a:off x="2571750" y="6146800"/>
            <a:ext cx="2143125" cy="354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en-US" sz="1700" b="1">
                <a:solidFill>
                  <a:srgbClr val="000000"/>
                </a:solidFill>
                <a:cs typeface="Arial" pitchFamily="34" charset="0"/>
              </a:rPr>
              <a:t>Satec</a:t>
            </a:r>
            <a:r>
              <a:rPr lang="ru-RU" sz="1700" b="1">
                <a:solidFill>
                  <a:srgbClr val="000000"/>
                </a:solidFill>
                <a:cs typeface="Arial" pitchFamily="34" charset="0"/>
              </a:rPr>
              <a:t> (Израиль)</a:t>
            </a:r>
            <a:endParaRPr lang="ru-RU" sz="1700">
              <a:cs typeface="Arial" pitchFamily="34" charset="0"/>
            </a:endParaRPr>
          </a:p>
        </p:txBody>
      </p:sp>
      <p:pic>
        <p:nvPicPr>
          <p:cNvPr id="9236" name="Picture 5" descr="\\Maestro\users\Для отдела маркетинга\Шаблоны\Презентации\НИИПТ\Страница.jp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9843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70383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3" name="Rectangle 5"/>
          <p:cNvSpPr>
            <a:spLocks noChangeArrowheads="1"/>
          </p:cNvSpPr>
          <p:nvPr/>
        </p:nvSpPr>
        <p:spPr bwMode="auto">
          <a:xfrm>
            <a:off x="2000250" y="0"/>
            <a:ext cx="7143750" cy="477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cs typeface="Arial" charset="0"/>
              </a:rPr>
              <a:t>Базовые программные решения</a:t>
            </a:r>
            <a:endParaRPr lang="ru-RU" sz="2500" b="1" i="1" dirty="0">
              <a:solidFill>
                <a:schemeClr val="tx1">
                  <a:lumMod val="65000"/>
                  <a:lumOff val="35000"/>
                </a:schemeClr>
              </a:solidFill>
              <a:latin typeface="Arial" charset="0"/>
            </a:endParaRPr>
          </a:p>
        </p:txBody>
      </p:sp>
      <p:sp>
        <p:nvSpPr>
          <p:cNvPr id="14342" name="Rectangle 6"/>
          <p:cNvSpPr>
            <a:spLocks noChangeArrowheads="1"/>
          </p:cNvSpPr>
          <p:nvPr/>
        </p:nvSpPr>
        <p:spPr bwMode="auto">
          <a:xfrm>
            <a:off x="2071688" y="500063"/>
            <a:ext cx="6929437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defTabSz="1103313">
              <a:defRPr/>
            </a:pPr>
            <a:endParaRPr lang="ru-RU" sz="1700" b="1" i="1" dirty="0">
              <a:solidFill>
                <a:schemeClr val="accent6">
                  <a:lumMod val="75000"/>
                </a:schemeClr>
              </a:solidFill>
              <a:latin typeface="Arial" charset="0"/>
            </a:endParaRPr>
          </a:p>
        </p:txBody>
      </p:sp>
      <p:sp>
        <p:nvSpPr>
          <p:cNvPr id="14340" name="Rectangle 7"/>
          <p:cNvSpPr>
            <a:spLocks noChangeArrowheads="1"/>
          </p:cNvSpPr>
          <p:nvPr/>
        </p:nvSpPr>
        <p:spPr bwMode="auto">
          <a:xfrm>
            <a:off x="2000250" y="1071563"/>
            <a:ext cx="7143750" cy="3643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just" defTabSz="1103313">
              <a:spcBef>
                <a:spcPts val="400"/>
              </a:spcBef>
              <a:buClr>
                <a:schemeClr val="tx1"/>
              </a:buClr>
              <a:buSzPct val="90000"/>
              <a:defRPr/>
            </a:pPr>
            <a:r>
              <a:rPr lang="ru-RU" sz="1700" b="1" i="1" dirty="0">
                <a:solidFill>
                  <a:schemeClr val="accent6">
                    <a:lumMod val="75000"/>
                  </a:schemeClr>
                </a:solidFill>
                <a:latin typeface="Arial" charset="0"/>
              </a:rPr>
              <a:t>СКАДА-НИИПТ позволяет</a:t>
            </a:r>
            <a:r>
              <a:rPr lang="en-US" sz="1700" b="1" i="1" dirty="0">
                <a:solidFill>
                  <a:schemeClr val="accent6">
                    <a:lumMod val="75000"/>
                  </a:schemeClr>
                </a:solidFill>
                <a:latin typeface="Arial" charset="0"/>
              </a:rPr>
              <a:t>:</a:t>
            </a:r>
            <a:endParaRPr lang="ru-RU" sz="1700" b="1" i="1" dirty="0">
              <a:solidFill>
                <a:schemeClr val="accent6">
                  <a:lumMod val="75000"/>
                </a:schemeClr>
              </a:solidFill>
              <a:latin typeface="Arial" charset="0"/>
            </a:endParaRPr>
          </a:p>
          <a:p>
            <a:pPr algn="just" defTabSz="1103313">
              <a:spcBef>
                <a:spcPts val="400"/>
              </a:spcBef>
              <a:buClr>
                <a:schemeClr val="tx1"/>
              </a:buClr>
              <a:buSzPct val="90000"/>
              <a:buFont typeface="Wingdings" pitchFamily="2" charset="2"/>
              <a:buChar char="ü"/>
              <a:defRPr/>
            </a:pPr>
            <a:r>
              <a:rPr lang="en-US" sz="1700" i="1" dirty="0">
                <a:latin typeface="Arial" charset="0"/>
                <a:cs typeface="Arial" charset="0"/>
              </a:rPr>
              <a:t> </a:t>
            </a:r>
            <a:r>
              <a:rPr lang="ru-RU" sz="1700" i="1" dirty="0">
                <a:latin typeface="Arial" charset="0"/>
                <a:cs typeface="Arial" charset="0"/>
              </a:rPr>
              <a:t>Производить сбор и регистрацию в реальном масштабе времени информации об аварийных и установившихся процессах;</a:t>
            </a:r>
          </a:p>
          <a:p>
            <a:pPr algn="just" defTabSz="1103313">
              <a:spcBef>
                <a:spcPts val="400"/>
              </a:spcBef>
              <a:buClr>
                <a:schemeClr val="tx1"/>
              </a:buClr>
              <a:buSzPct val="90000"/>
              <a:buFont typeface="Wingdings" pitchFamily="2" charset="2"/>
              <a:buChar char="ü"/>
              <a:defRPr/>
            </a:pPr>
            <a:r>
              <a:rPr lang="ru-RU" sz="1700" i="1" dirty="0">
                <a:latin typeface="Arial" charset="0"/>
                <a:cs typeface="Arial" charset="0"/>
              </a:rPr>
              <a:t> Производить комплексную обработку информации;</a:t>
            </a:r>
          </a:p>
          <a:p>
            <a:pPr algn="just" defTabSz="1103313">
              <a:spcBef>
                <a:spcPts val="400"/>
              </a:spcBef>
              <a:buClr>
                <a:schemeClr val="tx1"/>
              </a:buClr>
              <a:buSzPct val="90000"/>
              <a:buFont typeface="Wingdings" pitchFamily="2" charset="2"/>
              <a:buChar char="ü"/>
              <a:defRPr/>
            </a:pPr>
            <a:r>
              <a:rPr lang="ru-RU" sz="1700" i="1" dirty="0">
                <a:latin typeface="Arial" charset="0"/>
                <a:cs typeface="Arial" charset="0"/>
              </a:rPr>
              <a:t> Архивировать  информацию;</a:t>
            </a:r>
          </a:p>
          <a:p>
            <a:pPr algn="just" defTabSz="1103313">
              <a:spcBef>
                <a:spcPts val="400"/>
              </a:spcBef>
              <a:buClr>
                <a:schemeClr val="tx1"/>
              </a:buClr>
              <a:buSzPct val="90000"/>
              <a:buFont typeface="Wingdings" pitchFamily="2" charset="2"/>
              <a:buChar char="ü"/>
              <a:defRPr/>
            </a:pPr>
            <a:r>
              <a:rPr lang="ru-RU" sz="1700" i="1" dirty="0">
                <a:latin typeface="Arial" charset="0"/>
                <a:cs typeface="Arial" charset="0"/>
              </a:rPr>
              <a:t> Отображать информацию в графических и табличных формах;</a:t>
            </a:r>
          </a:p>
          <a:p>
            <a:pPr algn="just" defTabSz="1103313">
              <a:spcBef>
                <a:spcPts val="400"/>
              </a:spcBef>
              <a:buClr>
                <a:schemeClr val="tx1"/>
              </a:buClr>
              <a:buSzPct val="90000"/>
              <a:buFont typeface="Wingdings" pitchFamily="2" charset="2"/>
              <a:buChar char="ü"/>
              <a:defRPr/>
            </a:pPr>
            <a:r>
              <a:rPr lang="ru-RU" sz="1700" i="1" dirty="0">
                <a:latin typeface="Arial" charset="0"/>
                <a:cs typeface="Arial" charset="0"/>
              </a:rPr>
              <a:t> Управлять энергетическим объектом</a:t>
            </a:r>
            <a:r>
              <a:rPr lang="en-US" sz="1700" i="1" dirty="0">
                <a:latin typeface="Arial" charset="0"/>
                <a:cs typeface="Arial" charset="0"/>
              </a:rPr>
              <a:t>;</a:t>
            </a:r>
            <a:endParaRPr lang="ru-RU" sz="1700" i="1" dirty="0">
              <a:latin typeface="Arial" charset="0"/>
              <a:cs typeface="Arial" charset="0"/>
            </a:endParaRPr>
          </a:p>
          <a:p>
            <a:pPr algn="just" defTabSz="1103313">
              <a:spcBef>
                <a:spcPts val="400"/>
              </a:spcBef>
              <a:buClr>
                <a:schemeClr val="tx1"/>
              </a:buClr>
              <a:buSzPct val="90000"/>
              <a:buFont typeface="Wingdings" pitchFamily="2" charset="2"/>
              <a:buChar char="ü"/>
              <a:defRPr/>
            </a:pPr>
            <a:r>
              <a:rPr lang="ru-RU" sz="1700" i="1" dirty="0">
                <a:latin typeface="Arial" charset="0"/>
                <a:cs typeface="Arial" charset="0"/>
              </a:rPr>
              <a:t> Производить анализ установившихся режимов и аварийных процессов;</a:t>
            </a:r>
          </a:p>
          <a:p>
            <a:pPr algn="just" defTabSz="1103313">
              <a:spcBef>
                <a:spcPts val="400"/>
              </a:spcBef>
              <a:buClr>
                <a:schemeClr val="tx1"/>
              </a:buClr>
              <a:buSzPct val="90000"/>
              <a:buFont typeface="Wingdings" pitchFamily="2" charset="2"/>
              <a:buChar char="ü"/>
              <a:defRPr/>
            </a:pPr>
            <a:r>
              <a:rPr lang="ru-RU" sz="1700" i="1" dirty="0">
                <a:latin typeface="Arial" charset="0"/>
                <a:cs typeface="Arial" charset="0"/>
              </a:rPr>
              <a:t> Создавать различные отчетные документы и ведомости по состоянию </a:t>
            </a:r>
            <a:r>
              <a:rPr lang="ru-RU" sz="1700" i="1" dirty="0" err="1">
                <a:latin typeface="Arial" charset="0"/>
                <a:cs typeface="Arial" charset="0"/>
              </a:rPr>
              <a:t>энергообъекта</a:t>
            </a:r>
            <a:r>
              <a:rPr lang="ru-RU" sz="1700" i="1" dirty="0">
                <a:latin typeface="Arial" charset="0"/>
                <a:cs typeface="Arial" charset="0"/>
              </a:rPr>
              <a:t>.</a:t>
            </a:r>
          </a:p>
        </p:txBody>
      </p:sp>
      <p:pic>
        <p:nvPicPr>
          <p:cNvPr id="10245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9313" y="5000625"/>
            <a:ext cx="3000375" cy="1719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6" name="Picture 5" descr="\\Maestro\users\Для отдела маркетинга\Шаблоны\Презентации\НИИПТ\Страница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9843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58709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5" name="Rectangle 6"/>
          <p:cNvSpPr>
            <a:spLocks noChangeArrowheads="1"/>
          </p:cNvSpPr>
          <p:nvPr/>
        </p:nvSpPr>
        <p:spPr bwMode="auto">
          <a:xfrm>
            <a:off x="2000250" y="1071563"/>
            <a:ext cx="714375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7" rIns="91432" bIns="45717" anchor="b"/>
          <a:lstStyle/>
          <a:p>
            <a:pPr indent="180975" algn="just" eaLnBrk="0" hangingPunct="0">
              <a:defRPr/>
            </a:pPr>
            <a:r>
              <a:rPr lang="ru-RU" sz="1600" b="1" i="1" dirty="0">
                <a:solidFill>
                  <a:schemeClr val="accent6">
                    <a:lumMod val="75000"/>
                  </a:schemeClr>
                </a:solidFill>
                <a:latin typeface="Arial" charset="0"/>
                <a:cs typeface="Arial" charset="0"/>
              </a:rPr>
              <a:t>Предоставляет возможность отображать всю информацию, необходимую для управления </a:t>
            </a:r>
            <a:r>
              <a:rPr lang="ru-RU" sz="1600" b="1" i="1" dirty="0" err="1">
                <a:solidFill>
                  <a:schemeClr val="accent6">
                    <a:lumMod val="75000"/>
                  </a:schemeClr>
                </a:solidFill>
                <a:latin typeface="Arial" charset="0"/>
                <a:cs typeface="Arial" charset="0"/>
              </a:rPr>
              <a:t>энергоообъектом</a:t>
            </a:r>
            <a:r>
              <a:rPr lang="ru-RU" sz="1600" b="1" i="1" dirty="0">
                <a:solidFill>
                  <a:schemeClr val="accent6">
                    <a:lumMod val="75000"/>
                  </a:schemeClr>
                </a:solidFill>
                <a:latin typeface="Arial" charset="0"/>
                <a:cs typeface="Arial" charset="0"/>
              </a:rPr>
              <a:t> и адекватной оценки ситуации</a:t>
            </a:r>
          </a:p>
        </p:txBody>
      </p:sp>
      <p:pic>
        <p:nvPicPr>
          <p:cNvPr id="11267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1450" y="2214563"/>
            <a:ext cx="2270125" cy="170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8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9100" y="3013075"/>
            <a:ext cx="2325688" cy="174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9" name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0038" y="3876675"/>
            <a:ext cx="2351087" cy="176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62" name="Rectangle 10"/>
          <p:cNvSpPr>
            <a:spLocks noChangeArrowheads="1"/>
          </p:cNvSpPr>
          <p:nvPr/>
        </p:nvSpPr>
        <p:spPr bwMode="auto">
          <a:xfrm>
            <a:off x="2071688" y="3479800"/>
            <a:ext cx="4000500" cy="309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7" rIns="91432" bIns="45717"/>
          <a:lstStyle/>
          <a:p>
            <a:pPr indent="-180000" eaLnBrk="0" hangingPunct="0">
              <a:spcBef>
                <a:spcPts val="400"/>
              </a:spcBef>
              <a:buClr>
                <a:schemeClr val="tx1"/>
              </a:buClr>
              <a:buSzPct val="75000"/>
              <a:buFont typeface="Wingdings" pitchFamily="2" charset="2"/>
              <a:buChar char="ü"/>
              <a:defRPr/>
            </a:pPr>
            <a:r>
              <a:rPr lang="ru-RU" sz="1700" i="1" dirty="0">
                <a:latin typeface="Arial" charset="0"/>
                <a:cs typeface="Arial" charset="0"/>
              </a:rPr>
              <a:t>Таблицы;</a:t>
            </a:r>
          </a:p>
          <a:p>
            <a:pPr indent="-180000" eaLnBrk="0" hangingPunct="0">
              <a:spcBef>
                <a:spcPts val="400"/>
              </a:spcBef>
              <a:buClr>
                <a:schemeClr val="tx1"/>
              </a:buClr>
              <a:buSzPct val="75000"/>
              <a:buFont typeface="Wingdings" pitchFamily="2" charset="2"/>
              <a:buChar char="ü"/>
              <a:defRPr/>
            </a:pPr>
            <a:r>
              <a:rPr lang="ru-RU" sz="1700" i="1" dirty="0">
                <a:latin typeface="Arial" charset="0"/>
                <a:cs typeface="Arial" charset="0"/>
              </a:rPr>
              <a:t>Графики;</a:t>
            </a:r>
          </a:p>
          <a:p>
            <a:pPr indent="-180000" eaLnBrk="0" hangingPunct="0">
              <a:spcBef>
                <a:spcPts val="400"/>
              </a:spcBef>
              <a:buClr>
                <a:schemeClr val="tx1"/>
              </a:buClr>
              <a:buSzPct val="75000"/>
              <a:buFont typeface="Wingdings" pitchFamily="2" charset="2"/>
              <a:buChar char="ü"/>
              <a:defRPr/>
            </a:pPr>
            <a:r>
              <a:rPr lang="ru-RU" sz="1700" i="1" dirty="0">
                <a:latin typeface="Arial" charset="0"/>
                <a:cs typeface="Arial" charset="0"/>
              </a:rPr>
              <a:t>Мнемосхемы;</a:t>
            </a:r>
          </a:p>
          <a:p>
            <a:pPr indent="-180000" eaLnBrk="0" hangingPunct="0">
              <a:spcBef>
                <a:spcPts val="400"/>
              </a:spcBef>
              <a:buClr>
                <a:schemeClr val="tx1"/>
              </a:buClr>
              <a:buSzPct val="75000"/>
              <a:buFont typeface="Wingdings" pitchFamily="2" charset="2"/>
              <a:buChar char="ü"/>
              <a:defRPr/>
            </a:pPr>
            <a:r>
              <a:rPr lang="ru-RU" sz="1700" i="1" dirty="0">
                <a:latin typeface="Arial" charset="0"/>
                <a:cs typeface="Arial" charset="0"/>
              </a:rPr>
              <a:t>Управление;</a:t>
            </a:r>
          </a:p>
          <a:p>
            <a:pPr indent="-180000" eaLnBrk="0" hangingPunct="0">
              <a:spcBef>
                <a:spcPts val="400"/>
              </a:spcBef>
              <a:buClr>
                <a:schemeClr val="tx1"/>
              </a:buClr>
              <a:buSzPct val="75000"/>
              <a:buFont typeface="Wingdings" pitchFamily="2" charset="2"/>
              <a:buChar char="ü"/>
              <a:defRPr/>
            </a:pPr>
            <a:r>
              <a:rPr lang="ru-RU" sz="1700" i="1" dirty="0">
                <a:latin typeface="Arial" charset="0"/>
                <a:cs typeface="Arial" charset="0"/>
              </a:rPr>
              <a:t>Ведомость событий;</a:t>
            </a:r>
          </a:p>
          <a:p>
            <a:pPr indent="-180000" eaLnBrk="0" hangingPunct="0">
              <a:spcBef>
                <a:spcPts val="400"/>
              </a:spcBef>
              <a:buClr>
                <a:schemeClr val="tx1"/>
              </a:buClr>
              <a:buSzPct val="75000"/>
              <a:buFont typeface="Wingdings" pitchFamily="2" charset="2"/>
              <a:buChar char="ü"/>
              <a:defRPr/>
            </a:pPr>
            <a:r>
              <a:rPr lang="ru-RU" sz="1700" i="1" dirty="0">
                <a:latin typeface="Arial" charset="0"/>
                <a:cs typeface="Arial" charset="0"/>
              </a:rPr>
              <a:t>Аварийно-предупредительная сигнализация;</a:t>
            </a:r>
          </a:p>
          <a:p>
            <a:pPr indent="-180000" eaLnBrk="0" hangingPunct="0">
              <a:spcBef>
                <a:spcPts val="400"/>
              </a:spcBef>
              <a:buClr>
                <a:schemeClr val="tx1"/>
              </a:buClr>
              <a:buSzPct val="75000"/>
              <a:buFont typeface="Wingdings" pitchFamily="2" charset="2"/>
              <a:buChar char="ü"/>
              <a:defRPr/>
            </a:pPr>
            <a:r>
              <a:rPr lang="ru-RU" sz="1700" i="1" dirty="0">
                <a:latin typeface="Arial" charset="0"/>
                <a:cs typeface="Arial" charset="0"/>
              </a:rPr>
              <a:t>Сигнализация;</a:t>
            </a:r>
          </a:p>
          <a:p>
            <a:pPr indent="-180000" eaLnBrk="0" hangingPunct="0">
              <a:spcBef>
                <a:spcPts val="400"/>
              </a:spcBef>
              <a:buClr>
                <a:schemeClr val="tx1"/>
              </a:buClr>
              <a:buSzPct val="75000"/>
              <a:buFont typeface="Wingdings" pitchFamily="2" charset="2"/>
              <a:buChar char="ü"/>
              <a:defRPr/>
            </a:pPr>
            <a:r>
              <a:rPr lang="ru-RU" sz="1700" i="1" dirty="0">
                <a:latin typeface="Arial" charset="0"/>
                <a:cs typeface="Arial" charset="0"/>
              </a:rPr>
              <a:t>Тестер.</a:t>
            </a:r>
            <a:endParaRPr kumimoji="1" lang="ru-RU" sz="1700" dirty="0"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  <a:cs typeface="Arial" charset="0"/>
              <a:hlinkClick r:id="rId5" action="ppaction://hlinksldjump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000250" y="0"/>
            <a:ext cx="7143750" cy="86201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ru-RU" sz="2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cs typeface="Arial" charset="0"/>
              </a:rPr>
              <a:t>Программный комплекс по отображению информации в графическом виде:</a:t>
            </a:r>
          </a:p>
        </p:txBody>
      </p:sp>
      <p:pic>
        <p:nvPicPr>
          <p:cNvPr id="11272" name="Picture 5" descr="\\Maestro\users\Для отдела маркетинга\Шаблоны\Презентации\НИИПТ\Страница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9843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7882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9" name="Rectangle 5"/>
          <p:cNvSpPr>
            <a:spLocks noChangeArrowheads="1"/>
          </p:cNvSpPr>
          <p:nvPr/>
        </p:nvSpPr>
        <p:spPr bwMode="auto">
          <a:xfrm>
            <a:off x="2000250" y="0"/>
            <a:ext cx="714375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7" rIns="91432" bIns="45717" anchor="b"/>
          <a:lstStyle/>
          <a:p>
            <a:pPr algn="ctr">
              <a:defRPr/>
            </a:pPr>
            <a:r>
              <a:rPr lang="ru-RU" sz="2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cs typeface="Arial" charset="0"/>
              </a:rPr>
              <a:t>Экспертная система</a:t>
            </a:r>
          </a:p>
          <a:p>
            <a:pPr algn="ctr">
              <a:defRPr/>
            </a:pPr>
            <a:r>
              <a:rPr lang="ru-RU" sz="2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cs typeface="Arial" charset="0"/>
              </a:rPr>
              <a:t>для логической обработки данных</a:t>
            </a:r>
            <a:r>
              <a:rPr lang="ru-RU" sz="2500" b="1" dirty="0">
                <a:solidFill>
                  <a:srgbClr val="F79646"/>
                </a:solidFill>
                <a:latin typeface="Arial" charset="0"/>
                <a:cs typeface="Arial" charset="0"/>
              </a:rPr>
              <a:t> </a:t>
            </a:r>
            <a:endParaRPr lang="ru-RU" sz="1700" b="1" i="1" dirty="0">
              <a:solidFill>
                <a:schemeClr val="accent6">
                  <a:lumMod val="75000"/>
                </a:schemeClr>
              </a:solidFill>
              <a:latin typeface="Arial" charset="0"/>
              <a:cs typeface="Arial" charset="0"/>
            </a:endParaRPr>
          </a:p>
        </p:txBody>
      </p:sp>
      <p:pic>
        <p:nvPicPr>
          <p:cNvPr id="12291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3250" y="2473325"/>
            <a:ext cx="5143500" cy="424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2" name="Rectangle 7"/>
          <p:cNvSpPr>
            <a:spLocks noChangeArrowheads="1"/>
          </p:cNvSpPr>
          <p:nvPr/>
        </p:nvSpPr>
        <p:spPr bwMode="auto">
          <a:xfrm>
            <a:off x="2000250" y="1314450"/>
            <a:ext cx="7143750" cy="1357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pPr algn="just" eaLnBrk="0" hangingPunct="0"/>
            <a:r>
              <a:rPr kumimoji="1" lang="en-US" sz="1700">
                <a:cs typeface="Arial" pitchFamily="34" charset="0"/>
              </a:rPr>
              <a:t>     </a:t>
            </a:r>
            <a:r>
              <a:rPr kumimoji="1" lang="ru-RU" sz="1700">
                <a:cs typeface="Arial" pitchFamily="34" charset="0"/>
              </a:rPr>
              <a:t>Собранная на сервере информация обрабатывается дополнительным программным модулем, позволяющим сформировать</a:t>
            </a:r>
            <a:r>
              <a:rPr kumimoji="1" lang="en-US" sz="1700">
                <a:cs typeface="Arial" pitchFamily="34" charset="0"/>
              </a:rPr>
              <a:t> </a:t>
            </a:r>
            <a:r>
              <a:rPr kumimoji="1" lang="ru-RU" sz="1700">
                <a:cs typeface="Arial" pitchFamily="34" charset="0"/>
              </a:rPr>
              <a:t>логические сигналы, по критериям, заданным пользователем. </a:t>
            </a:r>
            <a:endParaRPr kumimoji="1" lang="en-US" sz="1700">
              <a:cs typeface="Arial" pitchFamily="34" charset="0"/>
            </a:endParaRPr>
          </a:p>
        </p:txBody>
      </p:sp>
      <p:pic>
        <p:nvPicPr>
          <p:cNvPr id="12293" name="Picture 5" descr="\\Maestro\users\Для отдела маркетинга\Шаблоны\Презентации\НИИПТ\Страница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9843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2071688" y="957263"/>
            <a:ext cx="6929437" cy="354012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spcBef>
                <a:spcPts val="1200"/>
              </a:spcBef>
              <a:defRPr/>
            </a:pPr>
            <a:r>
              <a:rPr lang="ru-RU" sz="1700" b="1" i="1" dirty="0">
                <a:solidFill>
                  <a:schemeClr val="accent6">
                    <a:lumMod val="75000"/>
                  </a:schemeClr>
                </a:solidFill>
                <a:latin typeface="Arial" charset="0"/>
                <a:cs typeface="Arial" charset="0"/>
              </a:rPr>
              <a:t>Обработка  нормальных и аварийных сигналов и событий</a:t>
            </a:r>
          </a:p>
        </p:txBody>
      </p:sp>
    </p:spTree>
    <p:extLst>
      <p:ext uri="{BB962C8B-B14F-4D97-AF65-F5344CB8AC3E}">
        <p14:creationId xmlns:p14="http://schemas.microsoft.com/office/powerpoint/2010/main" val="2576748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Rectangle 5"/>
          <p:cNvSpPr>
            <a:spLocks noChangeArrowheads="1"/>
          </p:cNvSpPr>
          <p:nvPr/>
        </p:nvSpPr>
        <p:spPr bwMode="auto">
          <a:xfrm>
            <a:off x="2071688" y="0"/>
            <a:ext cx="6929437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7" rIns="91432" bIns="45717" anchor="b"/>
          <a:lstStyle/>
          <a:p>
            <a:pPr algn="ctr">
              <a:defRPr/>
            </a:pPr>
            <a:endParaRPr lang="ru-RU" sz="2500" b="1" dirty="0">
              <a:solidFill>
                <a:schemeClr val="tx1">
                  <a:lumMod val="65000"/>
                  <a:lumOff val="35000"/>
                </a:schemeClr>
              </a:solidFill>
              <a:latin typeface="Arial" charset="0"/>
              <a:cs typeface="Arial" charset="0"/>
            </a:endParaRPr>
          </a:p>
          <a:p>
            <a:pPr algn="ctr">
              <a:defRPr/>
            </a:pPr>
            <a:r>
              <a:rPr lang="ru-RU" sz="2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cs typeface="Arial" charset="0"/>
              </a:rPr>
              <a:t>Документирование и обработка информации</a:t>
            </a:r>
          </a:p>
        </p:txBody>
      </p:sp>
      <p:sp>
        <p:nvSpPr>
          <p:cNvPr id="13315" name="Rectangle 20"/>
          <p:cNvSpPr>
            <a:spLocks noChangeArrowheads="1"/>
          </p:cNvSpPr>
          <p:nvPr/>
        </p:nvSpPr>
        <p:spPr bwMode="auto">
          <a:xfrm>
            <a:off x="2071688" y="1000125"/>
            <a:ext cx="3138487" cy="200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indent="-179388" defTabSz="1103313">
              <a:spcBef>
                <a:spcPts val="400"/>
              </a:spcBef>
              <a:buFont typeface="Wingdings" pitchFamily="2" charset="2"/>
              <a:buChar char="ü"/>
            </a:pPr>
            <a:r>
              <a:rPr lang="ru-RU" sz="1700" i="1">
                <a:cs typeface="Arial" pitchFamily="34" charset="0"/>
              </a:rPr>
              <a:t>Суточная ведомость;</a:t>
            </a:r>
          </a:p>
          <a:p>
            <a:pPr indent="-179388" defTabSz="1103313">
              <a:spcBef>
                <a:spcPts val="400"/>
              </a:spcBef>
              <a:buFont typeface="Wingdings" pitchFamily="2" charset="2"/>
              <a:buChar char="ü"/>
            </a:pPr>
            <a:r>
              <a:rPr lang="ru-RU" sz="1700" i="1">
                <a:cs typeface="Arial" pitchFamily="34" charset="0"/>
              </a:rPr>
              <a:t>Учет электроэнергии</a:t>
            </a:r>
            <a:r>
              <a:rPr lang="en-US" sz="1700" i="1">
                <a:cs typeface="Arial" pitchFamily="34" charset="0"/>
              </a:rPr>
              <a:t>;</a:t>
            </a:r>
            <a:endParaRPr lang="ru-RU" sz="1700" i="1">
              <a:cs typeface="Arial" pitchFamily="34" charset="0"/>
            </a:endParaRPr>
          </a:p>
          <a:p>
            <a:pPr indent="-179388" defTabSz="1103313">
              <a:spcBef>
                <a:spcPts val="400"/>
              </a:spcBef>
              <a:buFont typeface="Wingdings" pitchFamily="2" charset="2"/>
              <a:buChar char="ü"/>
            </a:pPr>
            <a:r>
              <a:rPr lang="ru-RU" sz="1700" i="1">
                <a:cs typeface="Arial" pitchFamily="34" charset="0"/>
              </a:rPr>
              <a:t>Статистика работы оборудования;</a:t>
            </a:r>
          </a:p>
          <a:p>
            <a:pPr indent="-179388" defTabSz="1103313">
              <a:spcBef>
                <a:spcPts val="400"/>
              </a:spcBef>
              <a:buFont typeface="Wingdings" pitchFamily="2" charset="2"/>
              <a:buChar char="ü"/>
            </a:pPr>
            <a:r>
              <a:rPr lang="ru-RU" sz="1700" i="1">
                <a:cs typeface="Arial" pitchFamily="34" charset="0"/>
              </a:rPr>
              <a:t>Бланки переключений</a:t>
            </a:r>
            <a:r>
              <a:rPr lang="en-US" sz="1700" i="1">
                <a:cs typeface="Arial" pitchFamily="34" charset="0"/>
              </a:rPr>
              <a:t>;</a:t>
            </a:r>
          </a:p>
          <a:p>
            <a:pPr indent="-179388" defTabSz="1103313">
              <a:spcBef>
                <a:spcPts val="400"/>
              </a:spcBef>
              <a:buFont typeface="Wingdings" pitchFamily="2" charset="2"/>
              <a:buChar char="ü"/>
            </a:pPr>
            <a:r>
              <a:rPr lang="ru-RU" sz="1700" i="1">
                <a:cs typeface="Arial" pitchFamily="34" charset="0"/>
              </a:rPr>
              <a:t>Контроль качества электроэнергии</a:t>
            </a:r>
            <a:r>
              <a:rPr lang="en-US" sz="1700" i="1">
                <a:cs typeface="Arial" pitchFamily="34" charset="0"/>
              </a:rPr>
              <a:t>;</a:t>
            </a:r>
          </a:p>
          <a:p>
            <a:pPr indent="-179388" defTabSz="1103313">
              <a:spcBef>
                <a:spcPts val="400"/>
              </a:spcBef>
              <a:buFont typeface="Wingdings" pitchFamily="2" charset="2"/>
              <a:buChar char="ü"/>
            </a:pPr>
            <a:r>
              <a:rPr lang="ru-RU" sz="1700" i="1">
                <a:cs typeface="Arial" pitchFamily="34" charset="0"/>
              </a:rPr>
              <a:t>Ресурс оборудования.</a:t>
            </a:r>
          </a:p>
        </p:txBody>
      </p:sp>
      <p:pic>
        <p:nvPicPr>
          <p:cNvPr id="13316" name="Picture 23" descr="D:\users\rekl_2006\картинки\скада\скада 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1775" y="1928813"/>
            <a:ext cx="2419350" cy="3529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7" name="Picture 22" descr="D:\users\rekl_2006\картинки\скада\скада 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1525" y="3159125"/>
            <a:ext cx="2416175" cy="298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8" name="Picture 24" descr="D:\users\rekl_2006\картинки\скада\скада 5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5350" y="4572000"/>
            <a:ext cx="2511425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9" name="Picture 5" descr="\\Maestro\users\Для отдела маркетинга\Шаблоны\Презентации\НИИПТ\Страница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9843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32009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7" name="Rectangle 6"/>
          <p:cNvSpPr>
            <a:spLocks noChangeArrowheads="1"/>
          </p:cNvSpPr>
          <p:nvPr/>
        </p:nvSpPr>
        <p:spPr bwMode="auto">
          <a:xfrm>
            <a:off x="2000250" y="0"/>
            <a:ext cx="7143750" cy="477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cs typeface="Arial" charset="0"/>
              </a:rPr>
              <a:t>Базовые программные решения</a:t>
            </a:r>
            <a:endParaRPr lang="ru-RU" sz="2500" b="1" i="1" dirty="0">
              <a:solidFill>
                <a:schemeClr val="tx1">
                  <a:lumMod val="65000"/>
                  <a:lumOff val="35000"/>
                </a:schemeClr>
              </a:solidFill>
              <a:latin typeface="Arial" charset="0"/>
              <a:cs typeface="Arial" charset="0"/>
            </a:endParaRPr>
          </a:p>
        </p:txBody>
      </p:sp>
      <p:sp>
        <p:nvSpPr>
          <p:cNvPr id="18438" name="Rectangle 7"/>
          <p:cNvSpPr>
            <a:spLocks noChangeArrowheads="1"/>
          </p:cNvSpPr>
          <p:nvPr/>
        </p:nvSpPr>
        <p:spPr bwMode="auto">
          <a:xfrm>
            <a:off x="2071688" y="642938"/>
            <a:ext cx="6929437" cy="500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defTabSz="1103313">
              <a:defRPr/>
            </a:pPr>
            <a:r>
              <a:rPr lang="ru-RU" sz="1700" b="1" i="1" dirty="0">
                <a:solidFill>
                  <a:schemeClr val="accent6">
                    <a:lumMod val="75000"/>
                  </a:schemeClr>
                </a:solidFill>
                <a:latin typeface="Arial" charset="0"/>
                <a:cs typeface="Arial" charset="0"/>
              </a:rPr>
              <a:t>СКАДА-РЗА позволяет </a:t>
            </a:r>
            <a:r>
              <a:rPr lang="en-US" sz="1700" b="1" i="1" dirty="0">
                <a:solidFill>
                  <a:schemeClr val="accent6">
                    <a:lumMod val="75000"/>
                  </a:schemeClr>
                </a:solidFill>
                <a:latin typeface="Arial" charset="0"/>
                <a:cs typeface="Arial" charset="0"/>
              </a:rPr>
              <a:t>:</a:t>
            </a:r>
            <a:endParaRPr lang="ru-RU" sz="1700" b="1" i="1" dirty="0">
              <a:solidFill>
                <a:schemeClr val="accent6">
                  <a:lumMod val="75000"/>
                </a:schemeClr>
              </a:solidFill>
              <a:latin typeface="Arial" charset="0"/>
              <a:cs typeface="Arial" charset="0"/>
            </a:endParaRPr>
          </a:p>
        </p:txBody>
      </p:sp>
      <p:sp>
        <p:nvSpPr>
          <p:cNvPr id="14340" name="Text Box 8"/>
          <p:cNvSpPr txBox="1">
            <a:spLocks noChangeArrowheads="1"/>
          </p:cNvSpPr>
          <p:nvPr/>
        </p:nvSpPr>
        <p:spPr bwMode="auto">
          <a:xfrm>
            <a:off x="2000250" y="1214438"/>
            <a:ext cx="7143750" cy="297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1432" tIns="45717" rIns="91432" bIns="4571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just">
              <a:buSzPct val="90000"/>
              <a:buFont typeface="Wingdings" pitchFamily="2" charset="2"/>
              <a:buChar char="ü"/>
            </a:pPr>
            <a:r>
              <a:rPr lang="ru-RU" sz="1700">
                <a:cs typeface="Arial" pitchFamily="34" charset="0"/>
              </a:rPr>
              <a:t> </a:t>
            </a:r>
            <a:r>
              <a:rPr lang="ru-RU" sz="1700" i="1">
                <a:cs typeface="Arial" pitchFamily="34" charset="0"/>
              </a:rPr>
              <a:t>Интегрировать информацию от разных МПРЗА и организовать на ее базе систему дистанционного диспетчерского управления, с наличием автоматических блокировок, при проведении коммутационных операций и системы </a:t>
            </a:r>
            <a:r>
              <a:rPr lang="en-US" sz="1700" i="1">
                <a:cs typeface="Arial" pitchFamily="34" charset="0"/>
              </a:rPr>
              <a:t>“</a:t>
            </a:r>
            <a:r>
              <a:rPr lang="ru-RU" sz="1700" i="1">
                <a:cs typeface="Arial" pitchFamily="34" charset="0"/>
              </a:rPr>
              <a:t>советчика диспетчеру</a:t>
            </a:r>
            <a:r>
              <a:rPr lang="en-US" sz="1700" i="1">
                <a:cs typeface="Arial" pitchFamily="34" charset="0"/>
              </a:rPr>
              <a:t>”</a:t>
            </a:r>
            <a:r>
              <a:rPr lang="ru-RU" sz="1700" i="1">
                <a:cs typeface="Arial" pitchFamily="34" charset="0"/>
              </a:rPr>
              <a:t> по ведению режима;</a:t>
            </a:r>
          </a:p>
          <a:p>
            <a:pPr algn="just">
              <a:buSzPct val="90000"/>
              <a:buFont typeface="Wingdings" pitchFamily="2" charset="2"/>
              <a:buNone/>
            </a:pPr>
            <a:endParaRPr lang="ru-RU" sz="1700" i="1">
              <a:cs typeface="Arial" pitchFamily="34" charset="0"/>
            </a:endParaRPr>
          </a:p>
          <a:p>
            <a:pPr algn="just">
              <a:buSzPct val="90000"/>
              <a:buFont typeface="Wingdings" pitchFamily="2" charset="2"/>
              <a:buChar char="ü"/>
            </a:pPr>
            <a:r>
              <a:rPr lang="ru-RU" sz="1700" i="1">
                <a:cs typeface="Arial" pitchFamily="34" charset="0"/>
              </a:rPr>
              <a:t> Создать программный комплекс для управления цифровыми защитами</a:t>
            </a:r>
            <a:r>
              <a:rPr lang="en-US" sz="1700" i="1">
                <a:cs typeface="Arial" pitchFamily="34" charset="0"/>
              </a:rPr>
              <a:t>,</a:t>
            </a:r>
            <a:r>
              <a:rPr lang="ru-RU" sz="1700" i="1">
                <a:cs typeface="Arial" pitchFamily="34" charset="0"/>
              </a:rPr>
              <a:t> позволяющий резко сократить трудозатраты</a:t>
            </a:r>
            <a:r>
              <a:rPr lang="en-US" sz="1700" i="1">
                <a:cs typeface="Arial" pitchFamily="34" charset="0"/>
              </a:rPr>
              <a:t>, </a:t>
            </a:r>
            <a:r>
              <a:rPr lang="ru-RU" sz="1700" i="1">
                <a:cs typeface="Arial" pitchFamily="34" charset="0"/>
              </a:rPr>
              <a:t>связанные с настройкой, параметризацией и эксплуатацией цифровых защит, а также решить вопросы связанные с анализом правильности работы цифровых защит в аварийных режимах.</a:t>
            </a:r>
            <a:endParaRPr lang="ru-RU" sz="1700" b="1" i="1">
              <a:cs typeface="Arial" pitchFamily="34" charset="0"/>
            </a:endParaRPr>
          </a:p>
        </p:txBody>
      </p:sp>
      <p:pic>
        <p:nvPicPr>
          <p:cNvPr id="14341" name="Picture 5" descr="\\Maestro\users\Для отдела маркетинга\Шаблоны\Презентации\НИИПТ\Страница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9843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44176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1" name="Rectangle 5"/>
          <p:cNvSpPr>
            <a:spLocks noChangeArrowheads="1"/>
          </p:cNvSpPr>
          <p:nvPr/>
        </p:nvSpPr>
        <p:spPr bwMode="auto">
          <a:xfrm>
            <a:off x="2000250" y="0"/>
            <a:ext cx="7143750" cy="477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cs typeface="Arial" charset="0"/>
              </a:rPr>
              <a:t>Базовые программные решения</a:t>
            </a:r>
            <a:endParaRPr lang="ru-RU" sz="2500" b="1" i="1" dirty="0">
              <a:solidFill>
                <a:schemeClr val="tx1">
                  <a:lumMod val="65000"/>
                  <a:lumOff val="35000"/>
                </a:schemeClr>
              </a:solidFill>
              <a:latin typeface="Arial" charset="0"/>
            </a:endParaRPr>
          </a:p>
        </p:txBody>
      </p:sp>
      <p:sp>
        <p:nvSpPr>
          <p:cNvPr id="15363" name="Rectangle 6"/>
          <p:cNvSpPr>
            <a:spLocks noChangeArrowheads="1"/>
          </p:cNvSpPr>
          <p:nvPr/>
        </p:nvSpPr>
        <p:spPr bwMode="auto">
          <a:xfrm>
            <a:off x="0" y="319087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5364" name="Rectangle 7"/>
          <p:cNvSpPr>
            <a:spLocks noChangeArrowheads="1"/>
          </p:cNvSpPr>
          <p:nvPr/>
        </p:nvSpPr>
        <p:spPr bwMode="auto">
          <a:xfrm>
            <a:off x="0" y="31623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5365" name="Rectangle 9"/>
          <p:cNvSpPr>
            <a:spLocks noChangeArrowheads="1"/>
          </p:cNvSpPr>
          <p:nvPr/>
        </p:nvSpPr>
        <p:spPr bwMode="auto">
          <a:xfrm>
            <a:off x="0" y="32146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pic>
        <p:nvPicPr>
          <p:cNvPr id="15366" name="Picture 11" descr="SAC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14" b="2914"/>
          <a:stretch>
            <a:fillRect/>
          </a:stretch>
        </p:blipFill>
        <p:spPr bwMode="auto">
          <a:xfrm>
            <a:off x="6286500" y="5143500"/>
            <a:ext cx="1265238" cy="154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6" name="Rectangle 14"/>
          <p:cNvSpPr>
            <a:spLocks noChangeArrowheads="1"/>
          </p:cNvSpPr>
          <p:nvPr/>
        </p:nvSpPr>
        <p:spPr bwMode="auto">
          <a:xfrm>
            <a:off x="2071688" y="714375"/>
            <a:ext cx="6929437" cy="433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7" rIns="91432" bIns="45717" anchor="b"/>
          <a:lstStyle/>
          <a:p>
            <a:pPr defTabSz="1103313">
              <a:defRPr/>
            </a:pPr>
            <a:r>
              <a:rPr lang="ru-RU" sz="1700" b="1" i="1" dirty="0">
                <a:solidFill>
                  <a:schemeClr val="accent6">
                    <a:lumMod val="75000"/>
                  </a:schemeClr>
                </a:solidFill>
                <a:latin typeface="Arial" charset="0"/>
              </a:rPr>
              <a:t>В библиотеку микропроцессорных устройств входят : </a:t>
            </a:r>
          </a:p>
        </p:txBody>
      </p:sp>
      <p:sp>
        <p:nvSpPr>
          <p:cNvPr id="15368" name="Text Box 15"/>
          <p:cNvSpPr txBox="1">
            <a:spLocks noChangeArrowheads="1"/>
          </p:cNvSpPr>
          <p:nvPr/>
        </p:nvSpPr>
        <p:spPr bwMode="auto">
          <a:xfrm>
            <a:off x="2071688" y="1143000"/>
            <a:ext cx="5786437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7" rIns="91432" bIns="45717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kumimoji="1" lang="ru-RU" sz="1700">
                <a:cs typeface="Arial" pitchFamily="34" charset="0"/>
              </a:rPr>
              <a:t> НПП «ЭКРА» (г. Чебоксары);</a:t>
            </a:r>
            <a:endParaRPr kumimoji="1" lang="en-US" sz="1700">
              <a:cs typeface="Arial" pitchFamily="34" charset="0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kumimoji="1" lang="ru-RU" sz="1700">
                <a:cs typeface="Arial" pitchFamily="34" charset="0"/>
              </a:rPr>
              <a:t> НПФ «Радиус» (г. Зеленоград);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kumimoji="1" lang="ru-RU" sz="1700">
                <a:cs typeface="Arial" pitchFamily="34" charset="0"/>
              </a:rPr>
              <a:t> НТЦ «Механотроника» (г. Санкт-Петербург);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kumimoji="1" lang="ru-RU" sz="1700">
                <a:cs typeface="Arial" pitchFamily="34" charset="0"/>
              </a:rPr>
              <a:t> «AББ Реле – Чебоксары»;</a:t>
            </a:r>
            <a:endParaRPr kumimoji="1" lang="en-US" sz="1700">
              <a:cs typeface="Arial" pitchFamily="34" charset="0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kumimoji="1" lang="ru-RU" sz="1700">
                <a:cs typeface="Arial" pitchFamily="34" charset="0"/>
              </a:rPr>
              <a:t> </a:t>
            </a:r>
            <a:r>
              <a:rPr kumimoji="1" lang="en-US" sz="1700">
                <a:cs typeface="Arial" pitchFamily="34" charset="0"/>
              </a:rPr>
              <a:t>Satec </a:t>
            </a:r>
            <a:r>
              <a:rPr kumimoji="1" lang="ru-RU" sz="1700">
                <a:cs typeface="Arial" pitchFamily="34" charset="0"/>
              </a:rPr>
              <a:t>(Израиль);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kumimoji="1" lang="ru-RU" sz="1700">
                <a:cs typeface="Arial" pitchFamily="34" charset="0"/>
              </a:rPr>
              <a:t> ЗАО «Элтехника» (г. Санкт-Петербург);</a:t>
            </a:r>
          </a:p>
          <a:p>
            <a:pPr eaLnBrk="1" hangingPunct="1">
              <a:lnSpc>
                <a:spcPct val="150000"/>
              </a:lnSpc>
              <a:buFont typeface="Wingdings" pitchFamily="2" charset="2"/>
              <a:buChar char="ü"/>
            </a:pPr>
            <a:r>
              <a:rPr kumimoji="1" lang="ru-RU" sz="1700">
                <a:cs typeface="Arial" pitchFamily="34" charset="0"/>
              </a:rPr>
              <a:t> «Элестер Метроника» (г. Москва);</a:t>
            </a:r>
            <a:endParaRPr kumimoji="1" lang="en-US" sz="1700">
              <a:cs typeface="Arial" pitchFamily="34" charset="0"/>
            </a:endParaRPr>
          </a:p>
          <a:p>
            <a:pPr eaLnBrk="1" hangingPunct="1">
              <a:lnSpc>
                <a:spcPct val="150000"/>
              </a:lnSpc>
              <a:buFont typeface="Wingdings" pitchFamily="2" charset="2"/>
              <a:buChar char="ü"/>
            </a:pPr>
            <a:r>
              <a:rPr kumimoji="1" lang="ru-RU" sz="1700">
                <a:cs typeface="Arial" pitchFamily="34" charset="0"/>
              </a:rPr>
              <a:t> </a:t>
            </a:r>
            <a:r>
              <a:rPr kumimoji="1" lang="en-US" sz="1700">
                <a:cs typeface="Arial" pitchFamily="34" charset="0"/>
              </a:rPr>
              <a:t>Power Measurement</a:t>
            </a:r>
            <a:r>
              <a:rPr kumimoji="1" lang="ru-RU" sz="1700">
                <a:cs typeface="Arial" pitchFamily="34" charset="0"/>
              </a:rPr>
              <a:t> (Канада);</a:t>
            </a:r>
            <a:r>
              <a:rPr kumimoji="1" lang="en-US" sz="1700">
                <a:cs typeface="Arial" pitchFamily="34" charset="0"/>
              </a:rPr>
              <a:t> </a:t>
            </a:r>
            <a:endParaRPr kumimoji="1" lang="ru-RU" sz="1700">
              <a:cs typeface="Arial" pitchFamily="34" charset="0"/>
            </a:endParaRPr>
          </a:p>
          <a:p>
            <a:pPr eaLnBrk="1" hangingPunct="1">
              <a:lnSpc>
                <a:spcPct val="150000"/>
              </a:lnSpc>
              <a:buFont typeface="Wingdings" pitchFamily="2" charset="2"/>
              <a:buChar char="ü"/>
            </a:pPr>
            <a:r>
              <a:rPr kumimoji="1" lang="ru-RU" sz="1700">
                <a:cs typeface="Arial" pitchFamily="34" charset="0"/>
              </a:rPr>
              <a:t> Прософт Системы (г. Екатеринбург);</a:t>
            </a:r>
            <a:endParaRPr kumimoji="1" lang="en-US" sz="1700">
              <a:cs typeface="Arial" pitchFamily="34" charset="0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kumimoji="1" lang="ru-RU" sz="1700">
                <a:cs typeface="Arial" pitchFamily="34" charset="0"/>
              </a:rPr>
              <a:t> Шнайдер Электрик (г. Москва).</a:t>
            </a:r>
          </a:p>
          <a:p>
            <a:pPr>
              <a:lnSpc>
                <a:spcPct val="150000"/>
              </a:lnSpc>
            </a:pPr>
            <a:endParaRPr kumimoji="1" lang="ru-RU" sz="1700">
              <a:cs typeface="Arial" pitchFamily="34" charset="0"/>
            </a:endParaRPr>
          </a:p>
        </p:txBody>
      </p:sp>
      <p:pic>
        <p:nvPicPr>
          <p:cNvPr id="15369" name="Picture 16" descr="C:\Documents and Settings\yakubov\Desktop\111\Рисунок5 копия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8063" y="1322388"/>
            <a:ext cx="1558925" cy="1181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0" name="Picture 18" descr="C:\Documents and Settings\yakubov\Desktop\111\Рисунок6 копия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9438" y="2036763"/>
            <a:ext cx="1541462" cy="1069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1" name="Рисунок 15" descr="БМРЗ-КЛ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3688" y="2751138"/>
            <a:ext cx="962025" cy="146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2" name="Picture 12" descr="BMRZ_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5188" y="4500563"/>
            <a:ext cx="1123950" cy="1595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3" name="Picture 13" descr="Untitled-22_i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6688" y="3429000"/>
            <a:ext cx="1209675" cy="1471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4" name="Picture 5" descr="\\Maestro\users\Для отдела маркетинга\Шаблоны\Презентации\НИИПТ\Страница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9843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72043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5" name="Rectangle 5"/>
          <p:cNvSpPr>
            <a:spLocks noChangeArrowheads="1"/>
          </p:cNvSpPr>
          <p:nvPr/>
        </p:nvSpPr>
        <p:spPr bwMode="auto">
          <a:xfrm>
            <a:off x="2000250" y="0"/>
            <a:ext cx="7143750" cy="477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5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cs typeface="Arial" charset="0"/>
              </a:rPr>
              <a:t>Базовые программные решения</a:t>
            </a:r>
            <a:endParaRPr lang="ru-RU" sz="2500" b="1" i="1" dirty="0">
              <a:solidFill>
                <a:schemeClr val="tx1">
                  <a:lumMod val="75000"/>
                  <a:lumOff val="25000"/>
                </a:schemeClr>
              </a:solidFill>
              <a:latin typeface="Arial" charset="0"/>
            </a:endParaRPr>
          </a:p>
        </p:txBody>
      </p:sp>
      <p:sp>
        <p:nvSpPr>
          <p:cNvPr id="20486" name="Rectangle 6"/>
          <p:cNvSpPr>
            <a:spLocks noChangeArrowheads="1"/>
          </p:cNvSpPr>
          <p:nvPr/>
        </p:nvSpPr>
        <p:spPr bwMode="auto">
          <a:xfrm>
            <a:off x="2000250" y="642938"/>
            <a:ext cx="71437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defRPr/>
            </a:pPr>
            <a:r>
              <a:rPr lang="ru-RU" sz="1600" b="1" i="1" dirty="0">
                <a:solidFill>
                  <a:schemeClr val="accent6">
                    <a:lumMod val="75000"/>
                  </a:schemeClr>
                </a:solidFill>
                <a:latin typeface="Arial" charset="0"/>
              </a:rPr>
              <a:t>Программный комплекс для управления микропроцессорными устройствами</a:t>
            </a:r>
          </a:p>
        </p:txBody>
      </p:sp>
      <p:pic>
        <p:nvPicPr>
          <p:cNvPr id="16388" name="Picture 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1688" y="3000375"/>
            <a:ext cx="4016375" cy="321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9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4125" y="3000375"/>
            <a:ext cx="2738438" cy="2214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0" name="Picture 9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2538" y="4260850"/>
            <a:ext cx="2736850" cy="194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91" name="Rectangle 9"/>
          <p:cNvSpPr>
            <a:spLocks noChangeArrowheads="1"/>
          </p:cNvSpPr>
          <p:nvPr/>
        </p:nvSpPr>
        <p:spPr bwMode="auto">
          <a:xfrm>
            <a:off x="2000250" y="1357313"/>
            <a:ext cx="7143750" cy="928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7" rIns="91432" bIns="45717" anchor="b"/>
          <a:lstStyle/>
          <a:p>
            <a:pPr algn="just" defTabSz="1103313"/>
            <a:r>
              <a:rPr lang="en-US" sz="1700">
                <a:cs typeface="Arial" pitchFamily="34" charset="0"/>
              </a:rPr>
              <a:t>    </a:t>
            </a:r>
            <a:r>
              <a:rPr lang="ru-RU" sz="1700">
                <a:cs typeface="Arial" pitchFamily="34" charset="0"/>
              </a:rPr>
              <a:t>Единый интерфейс для считывания информации и параметризации</a:t>
            </a:r>
            <a:r>
              <a:rPr lang="en-US" sz="1700">
                <a:cs typeface="Arial" pitchFamily="34" charset="0"/>
              </a:rPr>
              <a:t> </a:t>
            </a:r>
            <a:r>
              <a:rPr lang="ru-RU" sz="1700">
                <a:cs typeface="Arial" pitchFamily="34" charset="0"/>
              </a:rPr>
              <a:t>различных микропроцессорных устройств в составе АСУ  ТП объекта.</a:t>
            </a:r>
          </a:p>
        </p:txBody>
      </p:sp>
      <p:pic>
        <p:nvPicPr>
          <p:cNvPr id="16392" name="Picture 5" descr="\\Maestro\users\Для отдела маркетинга\Шаблоны\Презентации\НИИПТ\Страница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9843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87688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9" name="Rectangle 5"/>
          <p:cNvSpPr>
            <a:spLocks noChangeArrowheads="1"/>
          </p:cNvSpPr>
          <p:nvPr/>
        </p:nvSpPr>
        <p:spPr bwMode="auto">
          <a:xfrm>
            <a:off x="2000250" y="0"/>
            <a:ext cx="7143750" cy="477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cs typeface="Arial" charset="0"/>
              </a:rPr>
              <a:t>Базовые программные решения</a:t>
            </a:r>
            <a:endParaRPr lang="ru-RU" sz="2500" b="1" i="1" dirty="0">
              <a:solidFill>
                <a:schemeClr val="tx1">
                  <a:lumMod val="65000"/>
                  <a:lumOff val="35000"/>
                </a:schemeClr>
              </a:solidFill>
              <a:latin typeface="Arial" charset="0"/>
            </a:endParaRPr>
          </a:p>
        </p:txBody>
      </p:sp>
      <p:sp>
        <p:nvSpPr>
          <p:cNvPr id="21510" name="Rectangle 6"/>
          <p:cNvSpPr>
            <a:spLocks noChangeArrowheads="1"/>
          </p:cNvSpPr>
          <p:nvPr/>
        </p:nvSpPr>
        <p:spPr bwMode="auto">
          <a:xfrm>
            <a:off x="2000250" y="571500"/>
            <a:ext cx="714375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just" defTabSz="1103313">
              <a:defRPr/>
            </a:pPr>
            <a:r>
              <a:rPr lang="ru-RU" sz="1700" b="1" i="1" dirty="0">
                <a:solidFill>
                  <a:schemeClr val="accent6">
                    <a:lumMod val="75000"/>
                  </a:schemeClr>
                </a:solidFill>
                <a:latin typeface="Arial" charset="0"/>
                <a:cs typeface="Arial" charset="0"/>
              </a:rPr>
              <a:t>Стационарная система передачи и просмотра аварийной информации от распределенных разнородных устройств регистрации (ССПА) позволяет</a:t>
            </a:r>
            <a:r>
              <a:rPr lang="en-US" sz="1700" b="1" i="1" dirty="0">
                <a:solidFill>
                  <a:schemeClr val="accent6">
                    <a:lumMod val="75000"/>
                  </a:schemeClr>
                </a:solidFill>
                <a:latin typeface="Arial" charset="0"/>
                <a:cs typeface="Arial" charset="0"/>
              </a:rPr>
              <a:t>:</a:t>
            </a:r>
            <a:endParaRPr lang="ru-RU" sz="1700" b="1" i="1" dirty="0">
              <a:solidFill>
                <a:schemeClr val="accent6">
                  <a:lumMod val="75000"/>
                </a:schemeClr>
              </a:solidFill>
              <a:latin typeface="Arial" charset="0"/>
              <a:cs typeface="Arial" charset="0"/>
            </a:endParaRPr>
          </a:p>
        </p:txBody>
      </p:sp>
      <p:sp>
        <p:nvSpPr>
          <p:cNvPr id="17412" name="Rectangle 7"/>
          <p:cNvSpPr>
            <a:spLocks noChangeArrowheads="1"/>
          </p:cNvSpPr>
          <p:nvPr/>
        </p:nvSpPr>
        <p:spPr bwMode="auto">
          <a:xfrm>
            <a:off x="611188" y="2133600"/>
            <a:ext cx="7727950" cy="143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6" tIns="45719" rIns="91436" bIns="45719"/>
          <a:lstStyle/>
          <a:p>
            <a:pPr>
              <a:spcBef>
                <a:spcPts val="400"/>
              </a:spcBef>
            </a:pPr>
            <a:endParaRPr lang="ru-RU"/>
          </a:p>
        </p:txBody>
      </p:sp>
      <p:sp>
        <p:nvSpPr>
          <p:cNvPr id="17413" name="Прямоугольник 8"/>
          <p:cNvSpPr>
            <a:spLocks noChangeArrowheads="1"/>
          </p:cNvSpPr>
          <p:nvPr/>
        </p:nvSpPr>
        <p:spPr bwMode="auto">
          <a:xfrm>
            <a:off x="2000250" y="2071688"/>
            <a:ext cx="7143750" cy="2913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spcBef>
                <a:spcPts val="400"/>
              </a:spcBef>
              <a:buFont typeface="Wingdings" pitchFamily="2" charset="2"/>
              <a:buChar char="ü"/>
            </a:pPr>
            <a:r>
              <a:rPr lang="ru-RU" sz="1700">
                <a:cs typeface="Arial" pitchFamily="34" charset="0"/>
              </a:rPr>
              <a:t> Организовывать постоянный мониторинг и контроль аварийных переходных процессов, предаварийных и послеаварийных режимов и осуществлять решение задач обработки и просмотра аварийной информации на верхних уровнях управления энергообъектами. </a:t>
            </a:r>
          </a:p>
          <a:p>
            <a:pPr>
              <a:spcBef>
                <a:spcPts val="400"/>
              </a:spcBef>
              <a:buFont typeface="Wingdings" pitchFamily="2" charset="2"/>
              <a:buChar char="ü"/>
            </a:pPr>
            <a:r>
              <a:rPr lang="ru-RU" sz="1700">
                <a:cs typeface="Arial" pitchFamily="34" charset="0"/>
              </a:rPr>
              <a:t> Объединять и просматривать аварийную информацию от</a:t>
            </a:r>
            <a:r>
              <a:rPr lang="en-US" sz="1700">
                <a:cs typeface="Arial" pitchFamily="34" charset="0"/>
              </a:rPr>
              <a:t>:</a:t>
            </a:r>
          </a:p>
          <a:p>
            <a:pPr>
              <a:spcBef>
                <a:spcPts val="400"/>
              </a:spcBef>
            </a:pPr>
            <a:r>
              <a:rPr lang="ru-RU" sz="1700">
                <a:cs typeface="Arial" pitchFamily="34" charset="0"/>
              </a:rPr>
              <a:t>    </a:t>
            </a:r>
            <a:r>
              <a:rPr lang="ru-RU" sz="1700" b="1">
                <a:cs typeface="Arial" pitchFamily="34" charset="0"/>
              </a:rPr>
              <a:t>МПРЗА</a:t>
            </a:r>
            <a:r>
              <a:rPr lang="en-US" sz="1700" b="1">
                <a:cs typeface="Arial" pitchFamily="34" charset="0"/>
              </a:rPr>
              <a:t>:</a:t>
            </a:r>
            <a:r>
              <a:rPr lang="en-US" sz="1700">
                <a:cs typeface="Arial" pitchFamily="34" charset="0"/>
              </a:rPr>
              <a:t> </a:t>
            </a:r>
            <a:r>
              <a:rPr lang="ru-RU" sz="1700">
                <a:cs typeface="Arial" pitchFamily="34" charset="0"/>
              </a:rPr>
              <a:t>«ЭКРА», «Механотроника», «Сименс», «Шнайдер   Электрик», «Радиус» и др.</a:t>
            </a:r>
          </a:p>
          <a:p>
            <a:pPr>
              <a:spcBef>
                <a:spcPts val="400"/>
              </a:spcBef>
            </a:pPr>
            <a:r>
              <a:rPr lang="ru-RU" sz="1700">
                <a:cs typeface="Arial" pitchFamily="34" charset="0"/>
              </a:rPr>
              <a:t>    </a:t>
            </a:r>
            <a:r>
              <a:rPr lang="ru-RU" sz="1700" b="1">
                <a:cs typeface="Arial" pitchFamily="34" charset="0"/>
              </a:rPr>
              <a:t>РАС</a:t>
            </a:r>
            <a:r>
              <a:rPr lang="en-US" sz="1700" b="1">
                <a:cs typeface="Arial" pitchFamily="34" charset="0"/>
              </a:rPr>
              <a:t>:</a:t>
            </a:r>
            <a:r>
              <a:rPr lang="en-US" sz="1700">
                <a:cs typeface="Arial" pitchFamily="34" charset="0"/>
              </a:rPr>
              <a:t> </a:t>
            </a:r>
            <a:r>
              <a:rPr lang="ru-RU" sz="1700">
                <a:cs typeface="Arial" pitchFamily="34" charset="0"/>
              </a:rPr>
              <a:t>«ЭКРА», </a:t>
            </a:r>
            <a:r>
              <a:rPr kumimoji="1" lang="en-US" sz="1700">
                <a:cs typeface="Arial" pitchFamily="34" charset="0"/>
              </a:rPr>
              <a:t>Power Measurement</a:t>
            </a:r>
            <a:r>
              <a:rPr kumimoji="1" lang="ru-RU" sz="1700">
                <a:cs typeface="Arial" pitchFamily="34" charset="0"/>
              </a:rPr>
              <a:t> </a:t>
            </a:r>
            <a:r>
              <a:rPr lang="ru-RU" sz="1700">
                <a:cs typeface="Arial" pitchFamily="34" charset="0"/>
              </a:rPr>
              <a:t>, «Энергосоюз», «Госан», «Бреслер», «ВЭИ-Барс» и др</a:t>
            </a:r>
            <a:r>
              <a:rPr lang="ru-RU" sz="1700">
                <a:solidFill>
                  <a:schemeClr val="accent2"/>
                </a:solidFill>
                <a:cs typeface="Arial" pitchFamily="34" charset="0"/>
              </a:rPr>
              <a:t>.</a:t>
            </a:r>
          </a:p>
          <a:p>
            <a:pPr>
              <a:spcBef>
                <a:spcPts val="400"/>
              </a:spcBef>
              <a:buFont typeface="Wingdings" pitchFamily="2" charset="2"/>
              <a:buChar char="ü"/>
            </a:pPr>
            <a:endParaRPr lang="ru-RU" sz="1700">
              <a:cs typeface="Arial" pitchFamily="34" charset="0"/>
            </a:endParaRPr>
          </a:p>
        </p:txBody>
      </p:sp>
      <p:pic>
        <p:nvPicPr>
          <p:cNvPr id="17414" name="Picture 5" descr="\\Maestro\users\Для отдела маркетинга\Шаблоны\Презентации\НИИПТ\Страница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9843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3013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Rectangle 6"/>
          <p:cNvSpPr>
            <a:spLocks noChangeArrowheads="1"/>
          </p:cNvSpPr>
          <p:nvPr/>
        </p:nvSpPr>
        <p:spPr bwMode="auto">
          <a:xfrm>
            <a:off x="2000250" y="0"/>
            <a:ext cx="7143750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spcBef>
                <a:spcPts val="600"/>
              </a:spcBef>
              <a:defRPr/>
            </a:pPr>
            <a:r>
              <a:rPr lang="ru-RU" sz="2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cs typeface="Arial" charset="0"/>
              </a:rPr>
              <a:t>Программные средства ССПА </a:t>
            </a:r>
          </a:p>
        </p:txBody>
      </p:sp>
      <p:graphicFrame>
        <p:nvGraphicFramePr>
          <p:cNvPr id="18435" name="Object 7"/>
          <p:cNvGraphicFramePr>
            <a:graphicFrameLocks noChangeAspect="1"/>
          </p:cNvGraphicFramePr>
          <p:nvPr>
            <p:ph idx="1"/>
          </p:nvPr>
        </p:nvGraphicFramePr>
        <p:xfrm>
          <a:off x="6643688" y="500063"/>
          <a:ext cx="2406650" cy="1987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6" name="Bitmap Image" r:id="rId3" imgW="4533333" imgH="3742857" progId="Paint.Picture">
                  <p:embed/>
                </p:oleObj>
              </mc:Choice>
              <mc:Fallback>
                <p:oleObj name="Bitmap Image" r:id="rId3" imgW="4533333" imgH="3742857" progId="Paint.Pictur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43688" y="500063"/>
                        <a:ext cx="2406650" cy="1987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436" name="Rectangle 10"/>
          <p:cNvSpPr>
            <a:spLocks noChangeArrowheads="1"/>
          </p:cNvSpPr>
          <p:nvPr/>
        </p:nvSpPr>
        <p:spPr bwMode="auto">
          <a:xfrm>
            <a:off x="2000250" y="1143000"/>
            <a:ext cx="4572000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6" tIns="45719" rIns="91436" bIns="45719"/>
          <a:lstStyle/>
          <a:p>
            <a:pPr algn="just">
              <a:spcBef>
                <a:spcPts val="300"/>
              </a:spcBef>
              <a:buFont typeface="Wingdings" pitchFamily="2" charset="2"/>
              <a:buChar char="ü"/>
            </a:pPr>
            <a:r>
              <a:rPr lang="ru-RU" sz="1700">
                <a:cs typeface="Arial" pitchFamily="34" charset="0"/>
              </a:rPr>
              <a:t> Перекодировка осциллограмм аварийных процессов от микропроцессорных устройств, не поддерживающих стандартные форматы в универсальный формат </a:t>
            </a:r>
            <a:r>
              <a:rPr lang="en-US" sz="1700">
                <a:cs typeface="Arial" pitchFamily="34" charset="0"/>
              </a:rPr>
              <a:t>COMTRADE</a:t>
            </a:r>
            <a:r>
              <a:rPr lang="ru-RU" sz="1700">
                <a:cs typeface="Arial" pitchFamily="34" charset="0"/>
              </a:rPr>
              <a:t> и т.д.;</a:t>
            </a:r>
          </a:p>
        </p:txBody>
      </p:sp>
      <p:sp>
        <p:nvSpPr>
          <p:cNvPr id="18437" name="Rectangle 11"/>
          <p:cNvSpPr>
            <a:spLocks noChangeArrowheads="1"/>
          </p:cNvSpPr>
          <p:nvPr/>
        </p:nvSpPr>
        <p:spPr bwMode="auto">
          <a:xfrm>
            <a:off x="642938" y="3284538"/>
            <a:ext cx="8250237" cy="2359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ts val="300"/>
              </a:spcBef>
            </a:pPr>
            <a:endParaRPr lang="ru-RU" sz="1600" i="1">
              <a:cs typeface="Arial" pitchFamily="34" charset="0"/>
            </a:endParaRPr>
          </a:p>
        </p:txBody>
      </p:sp>
      <p:pic>
        <p:nvPicPr>
          <p:cNvPr id="18438" name="Picture 5" descr="\\Maestro\users\Для отдела маркетинга\Шаблоны\Презентации\НИИПТ\Страница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9843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2000250" y="714375"/>
            <a:ext cx="982663" cy="35401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1700" b="1" i="1" dirty="0">
                <a:solidFill>
                  <a:schemeClr val="accent6">
                    <a:lumMod val="75000"/>
                  </a:schemeClr>
                </a:solidFill>
                <a:latin typeface="Arial" charset="0"/>
                <a:cs typeface="Arial" charset="0"/>
              </a:rPr>
              <a:t>Сервер</a:t>
            </a:r>
            <a:endParaRPr lang="ru-RU" sz="1700" i="1" dirty="0">
              <a:solidFill>
                <a:schemeClr val="accent6">
                  <a:lumMod val="75000"/>
                </a:schemeClr>
              </a:solidFill>
              <a:latin typeface="Arial" charset="0"/>
            </a:endParaRPr>
          </a:p>
        </p:txBody>
      </p:sp>
      <p:sp>
        <p:nvSpPr>
          <p:cNvPr id="18440" name="Прямоугольник 10"/>
          <p:cNvSpPr>
            <a:spLocks noChangeArrowheads="1"/>
          </p:cNvSpPr>
          <p:nvPr/>
        </p:nvSpPr>
        <p:spPr bwMode="auto">
          <a:xfrm>
            <a:off x="2000250" y="2439988"/>
            <a:ext cx="7143750" cy="4418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spcBef>
                <a:spcPts val="300"/>
              </a:spcBef>
              <a:buFont typeface="Wingdings" pitchFamily="2" charset="2"/>
              <a:buChar char="ü"/>
            </a:pPr>
            <a:r>
              <a:rPr lang="ru-RU" sz="1700">
                <a:cs typeface="Arial" pitchFamily="34" charset="0"/>
              </a:rPr>
              <a:t> Объединение на Сервере отдельных осциллограмм в единые аварийные процессы по признаку общего интервала времени;</a:t>
            </a:r>
          </a:p>
          <a:p>
            <a:pPr algn="just">
              <a:lnSpc>
                <a:spcPct val="90000"/>
              </a:lnSpc>
              <a:spcBef>
                <a:spcPts val="300"/>
              </a:spcBef>
              <a:buFont typeface="Wingdings" pitchFamily="2" charset="2"/>
              <a:buChar char="ü"/>
            </a:pPr>
            <a:r>
              <a:rPr lang="ru-RU" sz="1700">
                <a:cs typeface="Arial" pitchFamily="34" charset="0"/>
              </a:rPr>
              <a:t> Ведение долговременного архива аварийных процессов на объекте;</a:t>
            </a:r>
          </a:p>
          <a:p>
            <a:pPr algn="just">
              <a:spcBef>
                <a:spcPts val="300"/>
              </a:spcBef>
              <a:buFont typeface="Wingdings" pitchFamily="2" charset="2"/>
              <a:buChar char="ü"/>
            </a:pPr>
            <a:r>
              <a:rPr lang="ru-RU" sz="1700">
                <a:cs typeface="Arial" pitchFamily="34" charset="0"/>
              </a:rPr>
              <a:t> Приведение осциллограмм аварийных процессов к единому шагу осциллографирования. Минимальный шаг определяется минимальным шагом осциллографирования от всех регистраторов, включенных в систему;</a:t>
            </a:r>
          </a:p>
          <a:p>
            <a:pPr algn="just">
              <a:spcBef>
                <a:spcPts val="300"/>
              </a:spcBef>
              <a:buFont typeface="Wingdings" pitchFamily="2" charset="2"/>
              <a:buChar char="ü"/>
            </a:pPr>
            <a:r>
              <a:rPr lang="ru-RU" sz="1700">
                <a:cs typeface="Arial" pitchFamily="34" charset="0"/>
              </a:rPr>
              <a:t> Возможность отображения на осциллограмме последовательности срабатывания защит, блинкеров, коммутационной аппаратуры и других дискретных сигналов;</a:t>
            </a:r>
          </a:p>
          <a:p>
            <a:pPr algn="just">
              <a:spcBef>
                <a:spcPts val="300"/>
              </a:spcBef>
              <a:buFont typeface="Wingdings" pitchFamily="2" charset="2"/>
              <a:buChar char="ü"/>
            </a:pPr>
            <a:r>
              <a:rPr lang="ru-RU" sz="1700">
                <a:cs typeface="Arial" pitchFamily="34" charset="0"/>
              </a:rPr>
              <a:t> Автоматическая разбивка по кадрам по заранее заданным пользователем программы критериям (в один кадр попадает информация от физически связанных величин);</a:t>
            </a:r>
          </a:p>
          <a:p>
            <a:pPr algn="just">
              <a:spcBef>
                <a:spcPts val="300"/>
              </a:spcBef>
              <a:buFont typeface="Wingdings" pitchFamily="2" charset="2"/>
              <a:buChar char="ü"/>
            </a:pPr>
            <a:r>
              <a:rPr lang="ru-RU" sz="1700">
                <a:cs typeface="Arial" pitchFamily="34" charset="0"/>
              </a:rPr>
              <a:t> Подготовка и архивирование файла аварии для передачи на верхние уровни диспетчерского управления.</a:t>
            </a:r>
          </a:p>
        </p:txBody>
      </p:sp>
    </p:spTree>
    <p:extLst>
      <p:ext uri="{BB962C8B-B14F-4D97-AF65-F5344CB8AC3E}">
        <p14:creationId xmlns:p14="http://schemas.microsoft.com/office/powerpoint/2010/main" val="3324944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3" name="Rectangle 5"/>
          <p:cNvSpPr>
            <a:spLocks noChangeArrowheads="1"/>
          </p:cNvSpPr>
          <p:nvPr/>
        </p:nvSpPr>
        <p:spPr bwMode="auto">
          <a:xfrm>
            <a:off x="2000250" y="0"/>
            <a:ext cx="7143750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spcBef>
                <a:spcPts val="600"/>
              </a:spcBef>
              <a:defRPr/>
            </a:pPr>
            <a:r>
              <a:rPr lang="ru-RU" sz="2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cs typeface="Arial" charset="0"/>
              </a:rPr>
              <a:t>Программные средства ССПА</a:t>
            </a:r>
          </a:p>
        </p:txBody>
      </p:sp>
      <p:sp>
        <p:nvSpPr>
          <p:cNvPr id="19459" name="Rectangle 8"/>
          <p:cNvSpPr>
            <a:spLocks noChangeArrowheads="1"/>
          </p:cNvSpPr>
          <p:nvPr/>
        </p:nvSpPr>
        <p:spPr bwMode="auto">
          <a:xfrm>
            <a:off x="2071688" y="1000125"/>
            <a:ext cx="7072312" cy="300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7999" rIns="17999"/>
          <a:lstStyle/>
          <a:p>
            <a:pPr marL="0" lvl="2" indent="-228600">
              <a:spcBef>
                <a:spcPts val="400"/>
              </a:spcBef>
              <a:buFont typeface="Wingdings" pitchFamily="2" charset="2"/>
              <a:buChar char="ü"/>
            </a:pPr>
            <a:r>
              <a:rPr lang="ru-RU" sz="1700">
                <a:cs typeface="Arial" pitchFamily="34" charset="0"/>
              </a:rPr>
              <a:t>Многооконный интерфейс (отображение осциллограмм в нескольких кадрах одновременно);</a:t>
            </a:r>
            <a:endParaRPr lang="en-US" sz="1700">
              <a:cs typeface="Arial" pitchFamily="34" charset="0"/>
            </a:endParaRPr>
          </a:p>
          <a:p>
            <a:pPr marL="0" lvl="2" indent="-228600">
              <a:spcBef>
                <a:spcPts val="400"/>
              </a:spcBef>
              <a:buFont typeface="Wingdings" pitchFamily="2" charset="2"/>
              <a:buChar char="ü"/>
            </a:pPr>
            <a:r>
              <a:rPr lang="ru-RU" sz="1700">
                <a:cs typeface="Arial" pitchFamily="34" charset="0"/>
              </a:rPr>
              <a:t>Наличие обзорного кадра, для экспресс-анализа всего аварийного процесса и быстро перемещаться по аварии;</a:t>
            </a:r>
          </a:p>
          <a:p>
            <a:pPr marL="0" lvl="2" indent="-228600">
              <a:spcBef>
                <a:spcPts val="400"/>
              </a:spcBef>
              <a:buFont typeface="Wingdings" pitchFamily="2" charset="2"/>
              <a:buChar char="ü"/>
            </a:pPr>
            <a:r>
              <a:rPr lang="ru-RU" sz="1700">
                <a:cs typeface="Arial" pitchFamily="34" charset="0"/>
              </a:rPr>
              <a:t>Экспресс-обзор зоны распространения аварии по объекту (какие присоединения, оборудование, сигналы задействованы в аварии);</a:t>
            </a:r>
          </a:p>
          <a:p>
            <a:pPr marL="0" lvl="2" indent="-228600" algn="just">
              <a:spcBef>
                <a:spcPts val="400"/>
              </a:spcBef>
              <a:buFont typeface="Wingdings" pitchFamily="2" charset="2"/>
              <a:buChar char="ü"/>
            </a:pPr>
            <a:r>
              <a:rPr lang="ru-RU" sz="1700">
                <a:cs typeface="Arial" pitchFamily="34" charset="0"/>
              </a:rPr>
              <a:t>Настройка конфигурации программы просмотра под конкретного пользователя;</a:t>
            </a:r>
          </a:p>
          <a:p>
            <a:pPr marL="0" lvl="2" indent="-228600" algn="just">
              <a:lnSpc>
                <a:spcPct val="90000"/>
              </a:lnSpc>
              <a:spcBef>
                <a:spcPts val="400"/>
              </a:spcBef>
              <a:buFont typeface="Wingdings" pitchFamily="2" charset="2"/>
              <a:buChar char="ü"/>
            </a:pPr>
            <a:r>
              <a:rPr lang="ru-RU" sz="1700">
                <a:cs typeface="Arial" pitchFamily="34" charset="0"/>
              </a:rPr>
              <a:t>Широкий спектр инструментов для подготовки документа к печати (цвет, маркер, линии, тексты, метки, стрелки и т.д.), позволяющие пользователю автоматизировать процесс анализа осциллограмм;</a:t>
            </a:r>
          </a:p>
          <a:p>
            <a:pPr marL="0" lvl="2" indent="-228600">
              <a:spcBef>
                <a:spcPct val="20000"/>
              </a:spcBef>
            </a:pPr>
            <a:endParaRPr lang="en-US" sz="1700">
              <a:cs typeface="Arial" pitchFamily="34" charset="0"/>
            </a:endParaRPr>
          </a:p>
        </p:txBody>
      </p:sp>
      <p:pic>
        <p:nvPicPr>
          <p:cNvPr id="19460" name="Picture 9" descr="D:\users\rekl_2006\картинки\скада\скада 1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4563" y="4500563"/>
            <a:ext cx="3214687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1" name="Picture 10" descr="D:\users\rekl_2006\картинки\скада\скада 1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3563" y="4500563"/>
            <a:ext cx="3176587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2" name="Picture 5" descr="\\Maestro\users\Для отдела маркетинга\Шаблоны\Презентации\НИИПТ\Страница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9843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2000250" y="571500"/>
            <a:ext cx="7000875" cy="35401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Bef>
                <a:spcPts val="600"/>
              </a:spcBef>
              <a:defRPr/>
            </a:pPr>
            <a:r>
              <a:rPr lang="ru-RU" sz="1700" b="1" i="1" dirty="0">
                <a:solidFill>
                  <a:schemeClr val="accent6">
                    <a:lumMod val="75000"/>
                  </a:schemeClr>
                </a:solidFill>
                <a:latin typeface="Arial" charset="0"/>
                <a:cs typeface="Arial" charset="0"/>
              </a:rPr>
              <a:t>Рабочая станция</a:t>
            </a:r>
          </a:p>
        </p:txBody>
      </p:sp>
    </p:spTree>
    <p:extLst>
      <p:ext uri="{BB962C8B-B14F-4D97-AF65-F5344CB8AC3E}">
        <p14:creationId xmlns:p14="http://schemas.microsoft.com/office/powerpoint/2010/main" val="1533329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7" name="Rectangle 5"/>
          <p:cNvSpPr>
            <a:spLocks noChangeArrowheads="1"/>
          </p:cNvSpPr>
          <p:nvPr/>
        </p:nvSpPr>
        <p:spPr bwMode="auto">
          <a:xfrm>
            <a:off x="2143125" y="571500"/>
            <a:ext cx="2309813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spcBef>
                <a:spcPts val="600"/>
              </a:spcBef>
              <a:defRPr/>
            </a:pPr>
            <a:r>
              <a:rPr lang="ru-RU" sz="1700" b="1" i="1" dirty="0">
                <a:solidFill>
                  <a:schemeClr val="accent6">
                    <a:lumMod val="75000"/>
                  </a:schemeClr>
                </a:solidFill>
                <a:latin typeface="Arial" charset="0"/>
                <a:cs typeface="Arial" charset="0"/>
              </a:rPr>
              <a:t>Рабочая станция</a:t>
            </a:r>
          </a:p>
        </p:txBody>
      </p:sp>
      <p:sp>
        <p:nvSpPr>
          <p:cNvPr id="20483" name="Rectangle 6"/>
          <p:cNvSpPr>
            <a:spLocks noChangeArrowheads="1"/>
          </p:cNvSpPr>
          <p:nvPr/>
        </p:nvSpPr>
        <p:spPr bwMode="auto">
          <a:xfrm>
            <a:off x="2000250" y="1143000"/>
            <a:ext cx="4500563" cy="557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lvl="2" indent="-228600" algn="just">
              <a:spcBef>
                <a:spcPts val="400"/>
              </a:spcBef>
              <a:buFont typeface="Wingdings" pitchFamily="2" charset="2"/>
              <a:buChar char="ü"/>
            </a:pPr>
            <a:r>
              <a:rPr lang="ru-RU" sz="1700">
                <a:cs typeface="Arial" pitchFamily="34" charset="0"/>
              </a:rPr>
              <a:t>Вывод численного значения сигнала в область графического отображения и перемещение его в любое место этой области;</a:t>
            </a:r>
          </a:p>
          <a:p>
            <a:pPr marL="0" lvl="2" indent="-228600" algn="just">
              <a:spcBef>
                <a:spcPts val="400"/>
              </a:spcBef>
              <a:buFont typeface="Wingdings" pitchFamily="2" charset="2"/>
              <a:buChar char="ü"/>
            </a:pPr>
            <a:r>
              <a:rPr lang="ru-RU" sz="1700">
                <a:cs typeface="Arial" pitchFamily="34" charset="0"/>
              </a:rPr>
              <a:t>Векторные диаграммы;</a:t>
            </a:r>
          </a:p>
          <a:p>
            <a:pPr marL="0" lvl="2" indent="-228600" algn="just">
              <a:spcBef>
                <a:spcPts val="400"/>
              </a:spcBef>
              <a:buFont typeface="Wingdings" pitchFamily="2" charset="2"/>
              <a:buChar char="ü"/>
            </a:pPr>
            <a:r>
              <a:rPr lang="ru-RU" sz="1700">
                <a:cs typeface="Arial" pitchFamily="34" charset="0"/>
              </a:rPr>
              <a:t>Режим предварительного просмотра осциллограмм;</a:t>
            </a:r>
          </a:p>
          <a:p>
            <a:pPr marL="0" lvl="2" indent="-228600" algn="just">
              <a:spcBef>
                <a:spcPts val="400"/>
              </a:spcBef>
              <a:buFont typeface="Wingdings" pitchFamily="2" charset="2"/>
              <a:buChar char="ü"/>
            </a:pPr>
            <a:r>
              <a:rPr lang="ru-RU" sz="1700">
                <a:cs typeface="Arial" pitchFamily="34" charset="0"/>
              </a:rPr>
              <a:t>Полноэкранный режим работы;</a:t>
            </a:r>
          </a:p>
          <a:p>
            <a:pPr marL="0" lvl="2" indent="-228600" algn="just">
              <a:spcBef>
                <a:spcPts val="400"/>
              </a:spcBef>
              <a:buFont typeface="Wingdings" pitchFamily="2" charset="2"/>
              <a:buChar char="ü"/>
            </a:pPr>
            <a:r>
              <a:rPr lang="ru-RU" sz="1700">
                <a:cs typeface="Arial" pitchFamily="34" charset="0"/>
              </a:rPr>
              <a:t>Экспорт данных в </a:t>
            </a:r>
            <a:r>
              <a:rPr lang="en-US" sz="1700">
                <a:cs typeface="Arial" pitchFamily="34" charset="0"/>
              </a:rPr>
              <a:t>Ms Ex</a:t>
            </a:r>
            <a:r>
              <a:rPr lang="ru-RU" sz="1700">
                <a:cs typeface="Arial" pitchFamily="34" charset="0"/>
              </a:rPr>
              <a:t>с</a:t>
            </a:r>
            <a:r>
              <a:rPr lang="en-US" sz="1700">
                <a:cs typeface="Arial" pitchFamily="34" charset="0"/>
              </a:rPr>
              <a:t>el.</a:t>
            </a:r>
            <a:endParaRPr lang="ru-RU" sz="1700">
              <a:cs typeface="Arial" pitchFamily="34" charset="0"/>
            </a:endParaRPr>
          </a:p>
          <a:p>
            <a:pPr marL="0" lvl="2" indent="-228600" algn="just">
              <a:spcBef>
                <a:spcPts val="400"/>
              </a:spcBef>
              <a:buFont typeface="Wingdings" pitchFamily="2" charset="2"/>
              <a:buChar char="ü"/>
            </a:pPr>
            <a:r>
              <a:rPr lang="en-US" sz="1700">
                <a:cs typeface="Arial" pitchFamily="34" charset="0"/>
              </a:rPr>
              <a:t>Возможность сохранения данных </a:t>
            </a:r>
            <a:r>
              <a:rPr lang="ru-RU" sz="1700">
                <a:cs typeface="Arial" pitchFamily="34" charset="0"/>
              </a:rPr>
              <a:t>в пользовательском архиве на рабочей станции;</a:t>
            </a:r>
          </a:p>
          <a:p>
            <a:pPr marL="0" lvl="2" indent="-228600">
              <a:spcBef>
                <a:spcPts val="400"/>
              </a:spcBef>
              <a:buFont typeface="Wingdings" pitchFamily="2" charset="2"/>
              <a:buChar char="ü"/>
            </a:pPr>
            <a:r>
              <a:rPr lang="ru-RU" sz="1700">
                <a:cs typeface="Arial" pitchFamily="34" charset="0"/>
              </a:rPr>
              <a:t>Создание собственного пользовательского кадра с любым набором данных;</a:t>
            </a:r>
          </a:p>
          <a:p>
            <a:pPr marL="0" lvl="2" indent="-228600" algn="just">
              <a:spcBef>
                <a:spcPts val="400"/>
              </a:spcBef>
              <a:buFont typeface="Wingdings" pitchFamily="2" charset="2"/>
              <a:buChar char="ü"/>
            </a:pPr>
            <a:r>
              <a:rPr lang="ru-RU" sz="1700">
                <a:cs typeface="Arial" pitchFamily="34" charset="0"/>
              </a:rPr>
              <a:t>Возможность сохранения, считывания и отображения файлов аварий в универсальном </a:t>
            </a:r>
            <a:r>
              <a:rPr lang="en-US" sz="1700">
                <a:cs typeface="Arial" pitchFamily="34" charset="0"/>
              </a:rPr>
              <a:t>Comtrade </a:t>
            </a:r>
            <a:r>
              <a:rPr lang="ru-RU" sz="1700">
                <a:cs typeface="Arial" pitchFamily="34" charset="0"/>
              </a:rPr>
              <a:t>формате (текстовом или бинарном).</a:t>
            </a:r>
          </a:p>
        </p:txBody>
      </p:sp>
      <p:pic>
        <p:nvPicPr>
          <p:cNvPr id="20484" name="Picture 9" descr="D:\users\rekl_2006\картинки\скада\скада 1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2250" y="4714875"/>
            <a:ext cx="2428875" cy="1760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5" name="Picture 10" descr="D:\users\rekl_2006\картинки\скада\скада 1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2250" y="1428750"/>
            <a:ext cx="2444750" cy="177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2000250" y="0"/>
            <a:ext cx="7143750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spcBef>
                <a:spcPts val="600"/>
              </a:spcBef>
              <a:defRPr/>
            </a:pPr>
            <a:r>
              <a:rPr lang="ru-RU" sz="2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cs typeface="Arial" charset="0"/>
              </a:rPr>
              <a:t>Программные средства ССПА</a:t>
            </a:r>
          </a:p>
        </p:txBody>
      </p:sp>
      <p:pic>
        <p:nvPicPr>
          <p:cNvPr id="20487" name="Picture 5" descr="\\Maestro\users\Для отдела маркетинга\Шаблоны\Презентации\НИИПТ\Страница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9843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96469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1" name="Rectangle 5"/>
          <p:cNvSpPr>
            <a:spLocks noChangeArrowheads="1"/>
          </p:cNvSpPr>
          <p:nvPr/>
        </p:nvSpPr>
        <p:spPr bwMode="auto">
          <a:xfrm>
            <a:off x="2000250" y="571500"/>
            <a:ext cx="7143750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ru-RU" sz="1700" b="1" i="1" dirty="0">
                <a:solidFill>
                  <a:schemeClr val="accent6">
                    <a:lumMod val="75000"/>
                  </a:schemeClr>
                </a:solidFill>
                <a:latin typeface="Arial" charset="0"/>
                <a:cs typeface="Arial" charset="0"/>
              </a:rPr>
              <a:t>Интегрированная система просмотра аварийной информации для оперативного персонала</a:t>
            </a:r>
          </a:p>
        </p:txBody>
      </p:sp>
      <p:sp>
        <p:nvSpPr>
          <p:cNvPr id="23558" name="Rectangle 6"/>
          <p:cNvSpPr>
            <a:spLocks noChangeArrowheads="1"/>
          </p:cNvSpPr>
          <p:nvPr/>
        </p:nvSpPr>
        <p:spPr bwMode="auto">
          <a:xfrm>
            <a:off x="2000250" y="0"/>
            <a:ext cx="7143750" cy="477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cs typeface="Arial" charset="0"/>
              </a:rPr>
              <a:t>Базовые программные решения</a:t>
            </a:r>
            <a:endParaRPr lang="ru-RU" sz="2500" b="1" i="1" dirty="0">
              <a:solidFill>
                <a:schemeClr val="tx1">
                  <a:lumMod val="65000"/>
                  <a:lumOff val="35000"/>
                </a:schemeClr>
              </a:solidFill>
              <a:latin typeface="Arial" charset="0"/>
            </a:endParaRPr>
          </a:p>
        </p:txBody>
      </p:sp>
      <p:sp>
        <p:nvSpPr>
          <p:cNvPr id="24580" name="Rectangle 7"/>
          <p:cNvSpPr>
            <a:spLocks noChangeArrowheads="1"/>
          </p:cNvSpPr>
          <p:nvPr/>
        </p:nvSpPr>
        <p:spPr bwMode="auto">
          <a:xfrm>
            <a:off x="2000250" y="1428750"/>
            <a:ext cx="7143750" cy="350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6" tIns="45719" rIns="91436" bIns="45719"/>
          <a:lstStyle/>
          <a:p>
            <a:pPr indent="-342900" algn="just">
              <a:spcBef>
                <a:spcPts val="300"/>
              </a:spcBef>
              <a:buFont typeface="Arial" charset="0"/>
              <a:buNone/>
              <a:defRPr/>
            </a:pPr>
            <a:r>
              <a:rPr lang="ru-RU" sz="1700" dirty="0">
                <a:latin typeface="Arial" charset="0"/>
                <a:cs typeface="Arial" charset="0"/>
              </a:rPr>
              <a:t>Программный комплекс предназначен для:</a:t>
            </a:r>
          </a:p>
          <a:p>
            <a:pPr indent="-180000" algn="just">
              <a:spcBef>
                <a:spcPts val="400"/>
              </a:spcBef>
              <a:buFont typeface="Wingdings" pitchFamily="2" charset="2"/>
              <a:buChar char="ü"/>
              <a:defRPr/>
            </a:pPr>
            <a:r>
              <a:rPr lang="ru-RU" sz="1700" dirty="0">
                <a:latin typeface="Arial" charset="0"/>
                <a:cs typeface="Arial" charset="0"/>
              </a:rPr>
              <a:t>Организации постоянного мониторинга и контроля оперативным персоналом  аварийных переходных процессов, предаварийных и послеаварийных режимов;</a:t>
            </a:r>
          </a:p>
          <a:p>
            <a:pPr indent="-180000" algn="just">
              <a:spcBef>
                <a:spcPts val="400"/>
              </a:spcBef>
              <a:buFont typeface="Wingdings" pitchFamily="2" charset="2"/>
              <a:buChar char="ü"/>
              <a:defRPr/>
            </a:pPr>
            <a:r>
              <a:rPr lang="ru-RU" sz="1700" dirty="0">
                <a:latin typeface="Arial" charset="0"/>
                <a:cs typeface="Arial" charset="0"/>
              </a:rPr>
              <a:t>Осуществления решения задач обработки и просмотра аварийной информации на верхних уровнях управления сетью. </a:t>
            </a:r>
          </a:p>
        </p:txBody>
      </p:sp>
      <p:pic>
        <p:nvPicPr>
          <p:cNvPr id="21509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3571875"/>
            <a:ext cx="3214688" cy="251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0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4563" y="3571875"/>
            <a:ext cx="3240087" cy="2516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1" name="Picture 5" descr="\\Maestro\users\Для отдела маркетинга\Шаблоны\Презентации\НИИПТ\Страница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9843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60193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</TotalTime>
  <Words>3111</Words>
  <Application>Microsoft Office PowerPoint</Application>
  <PresentationFormat>Экран (4:3)</PresentationFormat>
  <Paragraphs>330</Paragraphs>
  <Slides>57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3</vt:i4>
      </vt:variant>
      <vt:variant>
        <vt:lpstr>Заголовки слайдов</vt:lpstr>
      </vt:variant>
      <vt:variant>
        <vt:i4>57</vt:i4>
      </vt:variant>
    </vt:vector>
  </HeadingPairs>
  <TitlesOfParts>
    <vt:vector size="61" baseType="lpstr">
      <vt:lpstr>Тема Office</vt:lpstr>
      <vt:lpstr>Документ Microsoft Word</vt:lpstr>
      <vt:lpstr>Microsoft Visio Drawing</vt:lpstr>
      <vt:lpstr>Bitmap Image</vt:lpstr>
      <vt:lpstr>АСУ ТП подстанций</vt:lpstr>
      <vt:lpstr>Презентация PowerPoint</vt:lpstr>
      <vt:lpstr>Технологические функции </vt:lpstr>
      <vt:lpstr>Основные общесистемные функции </vt:lpstr>
      <vt:lpstr>Базовые функции АСУ ТП</vt:lpstr>
      <vt:lpstr>Функции управления</vt:lpstr>
      <vt:lpstr>Функции измерения</vt:lpstr>
      <vt:lpstr>Контроль состояния   </vt:lpstr>
      <vt:lpstr>Автоматизированное управление </vt:lpstr>
      <vt:lpstr>Презентация PowerPoint</vt:lpstr>
      <vt:lpstr>Презентация PowerPoint</vt:lpstr>
      <vt:lpstr>Презентация PowerPoint</vt:lpstr>
      <vt:lpstr>Мониторинг текущего режима и состояния главной схемы ПС </vt:lpstr>
      <vt:lpstr>Ведение баз данных конфигурации и исторических данных </vt:lpstr>
      <vt:lpstr>Презентация PowerPoint</vt:lpstr>
      <vt:lpstr>Презентация PowerPoint</vt:lpstr>
      <vt:lpstr>Обмен информацией с другими уровнями иерархии управления</vt:lpstr>
      <vt:lpstr>Презентация PowerPoint</vt:lpstr>
      <vt:lpstr>Презентация PowerPoint</vt:lpstr>
      <vt:lpstr>Синхронизация компонентов </vt:lpstr>
      <vt:lpstr>В процессе синхронизации должны выполняться: </vt:lpstr>
      <vt:lpstr>Тестирование и самодиагностика компонентов</vt:lpstr>
      <vt:lpstr>Презентация PowerPoint</vt:lpstr>
      <vt:lpstr>Интеграция АСУТП с подсистемой АИИС КУ</vt:lpstr>
      <vt:lpstr>Интеграция обеспечивает: </vt:lpstr>
      <vt:lpstr>Информационная поддержка и контроль систем РЗА, ПА, других систем управления и регулирования </vt:lpstr>
      <vt:lpstr>Архитектура АСУ ТП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Интеллектуальное электронное устройство</vt:lpstr>
      <vt:lpstr>Интеллектуальное электронное устройство управления присоединением ABB REС670 </vt:lpstr>
      <vt:lpstr>Основные функции  </vt:lpstr>
      <vt:lpstr>Презентация PowerPoint</vt:lpstr>
      <vt:lpstr>Презентация PowerPoint</vt:lpstr>
      <vt:lpstr>Основные особенности системы:</vt:lpstr>
      <vt:lpstr>Основные особенности системы:</vt:lpstr>
      <vt:lpstr>Основные особенности системы: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АСУ ТП подстанций</dc:title>
  <dc:creator>КацИМ</dc:creator>
  <cp:lastModifiedBy>КацИМ</cp:lastModifiedBy>
  <cp:revision>6</cp:revision>
  <dcterms:created xsi:type="dcterms:W3CDTF">2014-09-25T00:01:15Z</dcterms:created>
  <dcterms:modified xsi:type="dcterms:W3CDTF">2014-09-25T00:58:32Z</dcterms:modified>
</cp:coreProperties>
</file>