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  <p:sldMasterId id="2147486025" r:id="rId2"/>
  </p:sldMasterIdLst>
  <p:notesMasterIdLst>
    <p:notesMasterId r:id="rId21"/>
  </p:notesMasterIdLst>
  <p:handoutMasterIdLst>
    <p:handoutMasterId r:id="rId22"/>
  </p:handoutMasterIdLst>
  <p:sldIdLst>
    <p:sldId id="256" r:id="rId3"/>
    <p:sldId id="539" r:id="rId4"/>
    <p:sldId id="552" r:id="rId5"/>
    <p:sldId id="553" r:id="rId6"/>
    <p:sldId id="554" r:id="rId7"/>
    <p:sldId id="555" r:id="rId8"/>
    <p:sldId id="558" r:id="rId9"/>
    <p:sldId id="557" r:id="rId10"/>
    <p:sldId id="561" r:id="rId11"/>
    <p:sldId id="560" r:id="rId12"/>
    <p:sldId id="559" r:id="rId13"/>
    <p:sldId id="566" r:id="rId14"/>
    <p:sldId id="544" r:id="rId15"/>
    <p:sldId id="545" r:id="rId16"/>
    <p:sldId id="549" r:id="rId17"/>
    <p:sldId id="547" r:id="rId18"/>
    <p:sldId id="564" r:id="rId19"/>
    <p:sldId id="565" r:id="rId20"/>
  </p:sldIdLst>
  <p:sldSz cx="9144000" cy="6858000" type="screen4x3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16543"/>
    <a:srgbClr val="003300"/>
    <a:srgbClr val="07431A"/>
    <a:srgbClr val="2B552E"/>
    <a:srgbClr val="CCFFCC"/>
    <a:srgbClr val="99FF99"/>
    <a:srgbClr val="339966"/>
    <a:srgbClr val="04280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8603" autoAdjust="0"/>
    <p:restoredTop sz="93271" autoAdjust="0"/>
  </p:normalViewPr>
  <p:slideViewPr>
    <p:cSldViewPr>
      <p:cViewPr>
        <p:scale>
          <a:sx n="80" d="100"/>
          <a:sy n="80" d="100"/>
        </p:scale>
        <p:origin x="-876" y="2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77" tIns="45738" rIns="91477" bIns="45738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77" tIns="45738" rIns="91477" bIns="45738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19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77" tIns="45738" rIns="91477" bIns="45738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19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77" tIns="45738" rIns="91477" bIns="45738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13320895-C62F-45F6-8D1C-DDE6E13283B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77" tIns="45738" rIns="91477" bIns="45738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77" tIns="45738" rIns="91477" bIns="45738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78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77" tIns="45738" rIns="91477" bIns="457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348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77" tIns="45738" rIns="91477" bIns="45738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48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77" tIns="45738" rIns="91477" bIns="45738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BAE44982-3185-4A2E-BF8A-18A8D6EF1FE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3891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B65C859-1F0C-4A5B-A0C6-032AAE73D36F}" type="slidenum">
              <a:rPr lang="ru-RU" smtClean="0"/>
              <a:pPr/>
              <a:t>1</a:t>
            </a:fld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6803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76804" name="Номер слайда 3"/>
          <p:cNvSpPr txBox="1">
            <a:spLocks noGrp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77" tIns="45738" rIns="91477" bIns="45738" anchor="b"/>
          <a:lstStyle/>
          <a:p>
            <a:pPr algn="r"/>
            <a:fld id="{B0370161-2137-4F4B-9266-479BB0571E50}" type="slidenum">
              <a:rPr lang="ru-RU" sz="1200"/>
              <a:pPr algn="r"/>
              <a:t>2</a:t>
            </a:fld>
            <a:endParaRPr lang="ru-RU" sz="12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4691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114692" name="Номер слайда 3"/>
          <p:cNvSpPr txBox="1">
            <a:spLocks noGrp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77" tIns="45738" rIns="91477" bIns="45738" anchor="b"/>
          <a:lstStyle/>
          <a:p>
            <a:pPr algn="r"/>
            <a:fld id="{F374C8AA-F528-4999-AAF6-C9B6961A823D}" type="slidenum">
              <a:rPr lang="ru-RU" sz="1200"/>
              <a:pPr algn="r"/>
              <a:t>13</a:t>
            </a:fld>
            <a:endParaRPr lang="ru-RU" sz="12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673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116740" name="Номер слайда 3"/>
          <p:cNvSpPr txBox="1">
            <a:spLocks noGrp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77" tIns="45738" rIns="91477" bIns="45738" anchor="b"/>
          <a:lstStyle/>
          <a:p>
            <a:pPr algn="r"/>
            <a:fld id="{E8865B56-F746-48A1-A30C-F45B342867E4}" type="slidenum">
              <a:rPr lang="ru-RU" sz="1200"/>
              <a:pPr algn="r"/>
              <a:t>14</a:t>
            </a:fld>
            <a:endParaRPr lang="ru-RU" sz="12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4931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124932" name="Номер слайда 3"/>
          <p:cNvSpPr txBox="1">
            <a:spLocks noGrp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77" tIns="45738" rIns="91477" bIns="45738" anchor="b"/>
          <a:lstStyle/>
          <a:p>
            <a:pPr algn="r"/>
            <a:fld id="{9803E030-D643-4F07-8738-2DF7551A329B}" type="slidenum">
              <a:rPr lang="ru-RU" sz="1200"/>
              <a:pPr algn="r"/>
              <a:t>15</a:t>
            </a:fld>
            <a:endParaRPr lang="ru-RU" sz="12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083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120836" name="Номер слайда 3"/>
          <p:cNvSpPr txBox="1">
            <a:spLocks noGrp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77" tIns="45738" rIns="91477" bIns="45738" anchor="b"/>
          <a:lstStyle/>
          <a:p>
            <a:pPr algn="r"/>
            <a:fld id="{68C83DEC-6607-4E92-9C29-65CCF883A75B}" type="slidenum">
              <a:rPr lang="ru-RU" sz="1200"/>
              <a:pPr algn="r"/>
              <a:t>16</a:t>
            </a:fld>
            <a:endParaRPr lang="ru-RU" sz="12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673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116740" name="Номер слайда 3"/>
          <p:cNvSpPr txBox="1">
            <a:spLocks noGrp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77" tIns="45738" rIns="91477" bIns="45738" anchor="b"/>
          <a:lstStyle/>
          <a:p>
            <a:pPr algn="r"/>
            <a:fld id="{E8865B56-F746-48A1-A30C-F45B342867E4}" type="slidenum">
              <a:rPr lang="ru-RU" sz="1200"/>
              <a:pPr algn="r"/>
              <a:t>17</a:t>
            </a:fld>
            <a:endParaRPr lang="ru-RU" sz="12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673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116740" name="Номер слайда 3"/>
          <p:cNvSpPr txBox="1">
            <a:spLocks noGrp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77" tIns="45738" rIns="91477" bIns="45738" anchor="b"/>
          <a:lstStyle/>
          <a:p>
            <a:pPr algn="r"/>
            <a:fld id="{E8865B56-F746-48A1-A30C-F45B342867E4}" type="slidenum">
              <a:rPr lang="ru-RU" sz="1200"/>
              <a:pPr algn="r"/>
              <a:t>18</a:t>
            </a:fld>
            <a:endParaRPr lang="ru-RU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AF87DB-AC30-4FB1-9899-366D28D45DD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1024A7-9A37-41D4-9B04-8180161D9DE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01B590-22F2-43E2-BD67-D74D1F4A2F5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C3D2F2-2136-4224-A539-A6402BBFAC3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D16BEC-5839-4B9F-AF96-17309B4A7CA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624246-4434-44D1-9E72-00D81FB2A4B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2F8F0F-EB1C-4B3B-AE8F-555A6D645CD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E743DC-53A2-4897-910D-8E3A78F5E2C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451A46-9B1D-41F5-BDB9-B49DD16C4E7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D4677D-71FD-440A-866E-76F5D692736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981200"/>
            <a:ext cx="8229600" cy="3886200"/>
          </a:xfrm>
        </p:spPr>
        <p:txBody>
          <a:bodyPr/>
          <a:lstStyle/>
          <a:p>
            <a:pPr lvl="0"/>
            <a:endParaRPr lang="ru-RU" noProof="0" dirty="0" smtClean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B1D400-F558-4C83-BC7F-436186C6F67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4038600" cy="18669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4000500"/>
            <a:ext cx="4038600" cy="18669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C51501-9BF1-42B6-920B-B8FECE27DE4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8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4038600" cy="18669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4000500"/>
            <a:ext cx="4038600" cy="18669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3E5003-01AD-4C8E-BA84-FE44F3C4E96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8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457200"/>
            <a:ext cx="8229600" cy="5410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10ED95-41BA-462F-8FC6-F2169442C3A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D43865F-22D5-4F01-93A4-E5A39E41FF8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127250"/>
          </a:xfrm>
        </p:spPr>
        <p:txBody>
          <a:bodyPr/>
          <a:lstStyle>
            <a:lvl1pPr algn="ctr">
              <a:defRPr sz="58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9830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270250"/>
            <a:ext cx="6400800" cy="22098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000"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98308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CDDB70EC-ADBC-47E8-AB96-0B9C1932D310}" type="datetimeFigureOut">
              <a:rPr lang="ru-RU"/>
              <a:pPr/>
              <a:t>22.10.2014</a:t>
            </a:fld>
            <a:endParaRPr lang="ru-RU"/>
          </a:p>
        </p:txBody>
      </p:sp>
      <p:sp>
        <p:nvSpPr>
          <p:cNvPr id="98309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8310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8A75871B-44DD-4D32-B61F-633AFA049D81}" type="slidenum">
              <a:rPr lang="ru-RU"/>
              <a:pPr/>
              <a:t>‹#›</a:t>
            </a:fld>
            <a:endParaRPr lang="ru-RU"/>
          </a:p>
        </p:txBody>
      </p:sp>
      <p:grpSp>
        <p:nvGrpSpPr>
          <p:cNvPr id="98311" name="Group 7"/>
          <p:cNvGrpSpPr>
            <a:grpSpLocks/>
          </p:cNvGrpSpPr>
          <p:nvPr/>
        </p:nvGrpSpPr>
        <p:grpSpPr bwMode="auto">
          <a:xfrm>
            <a:off x="228600" y="2889250"/>
            <a:ext cx="8610600" cy="201613"/>
            <a:chOff x="144" y="1680"/>
            <a:chExt cx="5424" cy="144"/>
          </a:xfrm>
        </p:grpSpPr>
        <p:sp>
          <p:nvSpPr>
            <p:cNvPr id="98312" name="Rectangle 8"/>
            <p:cNvSpPr>
              <a:spLocks noChangeArrowheads="1"/>
            </p:cNvSpPr>
            <p:nvPr userDrawn="1"/>
          </p:nvSpPr>
          <p:spPr bwMode="auto">
            <a:xfrm>
              <a:off x="144" y="1680"/>
              <a:ext cx="1808" cy="144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8313" name="Rectangle 9"/>
            <p:cNvSpPr>
              <a:spLocks noChangeArrowheads="1"/>
            </p:cNvSpPr>
            <p:nvPr userDrawn="1"/>
          </p:nvSpPr>
          <p:spPr bwMode="auto">
            <a:xfrm>
              <a:off x="1952" y="1680"/>
              <a:ext cx="1808" cy="144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8314" name="Rectangle 10"/>
            <p:cNvSpPr>
              <a:spLocks noChangeArrowheads="1"/>
            </p:cNvSpPr>
            <p:nvPr userDrawn="1"/>
          </p:nvSpPr>
          <p:spPr bwMode="auto">
            <a:xfrm>
              <a:off x="3760" y="1680"/>
              <a:ext cx="1808" cy="144"/>
            </a:xfrm>
            <a:prstGeom prst="rect">
              <a:avLst/>
            </a:prstGeom>
            <a:solidFill>
              <a:schemeClr val="tx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4E2CE32-1B51-4D96-BA2C-9A6578DE3687}" type="datetimeFigureOut">
              <a:rPr lang="ru-RU"/>
              <a:pPr/>
              <a:t>22.10.2014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BC2A89-C664-43D8-98C3-A62636F9CA5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03A393B-E1E8-4FC9-909D-620A67BE5986}" type="datetimeFigureOut">
              <a:rPr lang="ru-RU"/>
              <a:pPr/>
              <a:t>22.10.2014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8D9246-B306-4CB2-9FB2-778973185B2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170977C-74BA-413D-8C0E-77C30354876D}" type="datetimeFigureOut">
              <a:rPr lang="ru-RU"/>
              <a:pPr/>
              <a:t>22.10.2014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556F7F-B04E-49CF-8E9B-A8687D0D16E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7E16278-B66B-4D43-81D4-4A74AFA203CE}" type="datetimeFigureOut">
              <a:rPr lang="ru-RU"/>
              <a:pPr/>
              <a:t>22.10.2014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BEDA7E-B5EA-4F2D-835F-49DEC242631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F54929E-BB88-439D-9E93-3F5F24017D54}" type="datetimeFigureOut">
              <a:rPr lang="ru-RU"/>
              <a:pPr/>
              <a:t>22.10.2014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49536E-49CE-4394-A216-064D3907E15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3E5AA82-5A8D-4154-9955-191E17D37C3F}" type="datetimeFigureOut">
              <a:rPr lang="ru-RU"/>
              <a:pPr/>
              <a:t>22.10.2014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77F89E-F4FF-4631-9A3B-CA8EB5AFA45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D614A36-0DD1-4F16-A2E0-BD4FEB455DF7}" type="datetimeFigureOut">
              <a:rPr lang="ru-RU"/>
              <a:pPr/>
              <a:t>22.10.2014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A7DA24-F0BA-4E69-8FA1-09435B5E29D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DCD7930-97CA-4674-8212-6D12CC9B84FF}" type="datetimeFigureOut">
              <a:rPr lang="ru-RU"/>
              <a:pPr/>
              <a:t>22.10.2014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571DCA-5A1D-4339-8B7D-932795E7084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3966E0A-A37F-46BC-94C6-D3420C1C3CD0}" type="datetimeFigureOut">
              <a:rPr lang="ru-RU"/>
              <a:pPr/>
              <a:t>22.10.2014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D9E9D2-3D9E-4ADB-AB97-79D334F3B2C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323A595-693C-44E8-8C75-DDC7CF4B77D3}" type="datetimeFigureOut">
              <a:rPr lang="ru-RU"/>
              <a:pPr/>
              <a:t>22.10.2014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D9E3A7-B445-40FB-A9AD-2DB20A3D6AD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 Black" pitchFamily="34" charset="0"/>
              </a:defRPr>
            </a:lvl1pPr>
          </a:lstStyle>
          <a:p>
            <a:pPr>
              <a:defRPr/>
            </a:pPr>
            <a:fld id="{5655FCFF-8F2B-4762-90EC-5B30BDAD8C5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grpSp>
        <p:nvGrpSpPr>
          <p:cNvPr id="1028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4101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400" dirty="0">
                <a:latin typeface="Times New Roman" pitchFamily="18" charset="0"/>
              </a:endParaRPr>
            </a:p>
          </p:txBody>
        </p:sp>
        <p:sp>
          <p:nvSpPr>
            <p:cNvPr id="4102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2400" dirty="0">
                <a:latin typeface="Times New Roman" pitchFamily="18" charset="0"/>
              </a:endParaRPr>
            </a:p>
          </p:txBody>
        </p:sp>
        <p:sp>
          <p:nvSpPr>
            <p:cNvPr id="4103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800" dirty="0">
                <a:solidFill>
                  <a:schemeClr val="hlink"/>
                </a:solidFill>
              </a:endParaRPr>
            </a:p>
          </p:txBody>
        </p:sp>
        <p:sp>
          <p:nvSpPr>
            <p:cNvPr id="4104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800" dirty="0">
                <a:solidFill>
                  <a:schemeClr val="hlink"/>
                </a:solidFill>
              </a:endParaRPr>
            </a:p>
          </p:txBody>
        </p:sp>
        <p:sp>
          <p:nvSpPr>
            <p:cNvPr id="4105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800" dirty="0">
                <a:solidFill>
                  <a:schemeClr val="accent2"/>
                </a:solidFill>
              </a:endParaRPr>
            </a:p>
          </p:txBody>
        </p:sp>
        <p:sp>
          <p:nvSpPr>
            <p:cNvPr id="4106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800" dirty="0">
                <a:solidFill>
                  <a:schemeClr val="hlink"/>
                </a:solidFill>
              </a:endParaRPr>
            </a:p>
          </p:txBody>
        </p:sp>
        <p:sp>
          <p:nvSpPr>
            <p:cNvPr id="4107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2400" dirty="0">
                <a:latin typeface="Times New Roman" pitchFamily="18" charset="0"/>
              </a:endParaRPr>
            </a:p>
          </p:txBody>
        </p:sp>
        <p:sp>
          <p:nvSpPr>
            <p:cNvPr id="4108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800" dirty="0">
                <a:solidFill>
                  <a:schemeClr val="accent2"/>
                </a:solidFill>
              </a:endParaRPr>
            </a:p>
          </p:txBody>
        </p:sp>
        <p:sp>
          <p:nvSpPr>
            <p:cNvPr id="4109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800" dirty="0">
                <a:solidFill>
                  <a:schemeClr val="accent2"/>
                </a:solidFill>
              </a:endParaRPr>
            </a:p>
          </p:txBody>
        </p:sp>
      </p:grpSp>
      <p:sp>
        <p:nvSpPr>
          <p:cNvPr id="1029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30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112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039" r:id="rId1"/>
    <p:sldLayoutId id="2147486040" r:id="rId2"/>
    <p:sldLayoutId id="2147486041" r:id="rId3"/>
    <p:sldLayoutId id="2147486042" r:id="rId4"/>
    <p:sldLayoutId id="2147486043" r:id="rId5"/>
    <p:sldLayoutId id="2147486044" r:id="rId6"/>
    <p:sldLayoutId id="2147486045" r:id="rId7"/>
    <p:sldLayoutId id="2147486046" r:id="rId8"/>
    <p:sldLayoutId id="2147486047" r:id="rId9"/>
    <p:sldLayoutId id="2147486048" r:id="rId10"/>
    <p:sldLayoutId id="2147486049" r:id="rId11"/>
    <p:sldLayoutId id="2147486050" r:id="rId12"/>
    <p:sldLayoutId id="2147486051" r:id="rId13"/>
    <p:sldLayoutId id="2147486037" r:id="rId14"/>
    <p:sldLayoutId id="2147486038" r:id="rId15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972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lt"/>
              </a:defRPr>
            </a:lvl1pPr>
          </a:lstStyle>
          <a:p>
            <a:fld id="{8766397A-D1C7-4EC0-A876-F7C5320FC0DD}" type="datetimeFigureOut">
              <a:rPr lang="ru-RU"/>
              <a:pPr/>
              <a:t>22.10.2014</a:t>
            </a:fld>
            <a:endParaRPr lang="ru-RU"/>
          </a:p>
        </p:txBody>
      </p:sp>
      <p:sp>
        <p:nvSpPr>
          <p:cNvPr id="972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972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lt"/>
              </a:defRPr>
            </a:lvl1pPr>
          </a:lstStyle>
          <a:p>
            <a:fld id="{AC5CC4AF-EA2F-40BD-AA45-1EDD7C94667F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97287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 sz="2400">
              <a:latin typeface="Times New Roman" pitchFamily="18" charset="0"/>
            </a:endParaRPr>
          </a:p>
        </p:txBody>
      </p:sp>
      <p:sp>
        <p:nvSpPr>
          <p:cNvPr id="97288" name="Line 8"/>
          <p:cNvSpPr>
            <a:spLocks noChangeShapeType="1"/>
          </p:cNvSpPr>
          <p:nvPr/>
        </p:nvSpPr>
        <p:spPr bwMode="auto">
          <a:xfrm>
            <a:off x="457200" y="1447800"/>
            <a:ext cx="80772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7289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 sz="2400">
              <a:latin typeface="Times New Roman" pitchFamily="18" charset="0"/>
            </a:endParaRPr>
          </a:p>
        </p:txBody>
      </p:sp>
      <p:sp>
        <p:nvSpPr>
          <p:cNvPr id="97290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 sz="2400">
              <a:latin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026" r:id="rId1"/>
    <p:sldLayoutId id="2147486027" r:id="rId2"/>
    <p:sldLayoutId id="2147486028" r:id="rId3"/>
    <p:sldLayoutId id="2147486029" r:id="rId4"/>
    <p:sldLayoutId id="2147486030" r:id="rId5"/>
    <p:sldLayoutId id="2147486031" r:id="rId6"/>
    <p:sldLayoutId id="2147486032" r:id="rId7"/>
    <p:sldLayoutId id="2147486033" r:id="rId8"/>
    <p:sldLayoutId id="2147486034" r:id="rId9"/>
    <p:sldLayoutId id="2147486035" r:id="rId10"/>
    <p:sldLayoutId id="2147486036" r:id="rId11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5"/>
          <p:cNvSpPr txBox="1">
            <a:spLocks noChangeArrowheads="1"/>
          </p:cNvSpPr>
          <p:nvPr/>
        </p:nvSpPr>
        <p:spPr bwMode="auto">
          <a:xfrm>
            <a:off x="642910" y="4652963"/>
            <a:ext cx="7858179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Калмыкова Екатерина Юрьевна</a:t>
            </a:r>
          </a:p>
          <a:p>
            <a:pPr algn="ctr"/>
            <a:r>
              <a:rPr lang="ru-RU" sz="2800" b="1" dirty="0" err="1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к.э.н</a:t>
            </a:r>
            <a:r>
              <a:rPr lang="ru-RU" sz="2800" b="1" dirty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., доцент кафедры</a:t>
            </a:r>
          </a:p>
          <a:p>
            <a:pPr algn="ctr"/>
            <a:r>
              <a:rPr lang="ru-RU" sz="2800" b="1" dirty="0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менеджмента</a:t>
            </a:r>
            <a:endParaRPr lang="ru-RU" sz="2800" b="1" dirty="0">
              <a:solidFill>
                <a:srgbClr val="216543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323850" y="2492375"/>
            <a:ext cx="8243888" cy="2151063"/>
          </a:xfrm>
        </p:spPr>
        <p:txBody>
          <a:bodyPr anchor="ctr"/>
          <a:lstStyle/>
          <a:p>
            <a:pPr algn="ctr"/>
            <a:r>
              <a:rPr lang="ru-RU" sz="3200" b="1" dirty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Руководство по изучению курса</a:t>
            </a:r>
            <a:r>
              <a:rPr lang="ru-RU" sz="3600" b="1" dirty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ru-RU" sz="4300" b="1" dirty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/>
            </a:r>
            <a:br>
              <a:rPr lang="ru-RU" sz="4300" b="1" dirty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</a:br>
            <a:r>
              <a:rPr lang="ru-RU" sz="4000" b="1" dirty="0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«</a:t>
            </a:r>
            <a:r>
              <a:rPr lang="ru-RU" sz="3600" b="1" dirty="0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ПРИКЛАДНАЯ ЭКОНОМИКА В УПРАВЛЕНИИ</a:t>
            </a:r>
            <a:r>
              <a:rPr lang="ru-RU" sz="4000" b="1" dirty="0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»</a:t>
            </a:r>
            <a:endParaRPr lang="ru-RU" sz="4000" b="1" dirty="0">
              <a:solidFill>
                <a:srgbClr val="216543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9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95288" y="620713"/>
            <a:ext cx="8229600" cy="647700"/>
          </a:xfrm>
        </p:spPr>
        <p:txBody>
          <a:bodyPr/>
          <a:lstStyle/>
          <a:p>
            <a:pPr algn="ctr"/>
            <a:r>
              <a:rPr lang="ru-RU" sz="3200" b="1" dirty="0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Структура курса</a:t>
            </a:r>
          </a:p>
        </p:txBody>
      </p:sp>
      <p:sp>
        <p:nvSpPr>
          <p:cNvPr id="75781" name="Номер слайда 3"/>
          <p:cNvSpPr txBox="1">
            <a:spLocks noGrp="1"/>
          </p:cNvSpPr>
          <p:nvPr/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F6A969E5-3F88-4F81-9DC9-33F733120CCA}" type="slidenum">
              <a:rPr lang="ru-RU" sz="1400" b="1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pPr algn="r"/>
              <a:t>2</a:t>
            </a:fld>
            <a:endParaRPr lang="ru-RU" sz="1400" b="1" dirty="0">
              <a:solidFill>
                <a:srgbClr val="216543"/>
              </a:solidFill>
              <a:latin typeface="Courier New" pitchFamily="49" charset="0"/>
              <a:cs typeface="Courier New" pitchFamily="49" charset="0"/>
            </a:endParaRPr>
          </a:p>
        </p:txBody>
      </p:sp>
      <p:graphicFrame>
        <p:nvGraphicFramePr>
          <p:cNvPr id="75866" name="Group 90"/>
          <p:cNvGraphicFramePr>
            <a:graphicFrameLocks noGrp="1"/>
          </p:cNvGraphicFramePr>
          <p:nvPr/>
        </p:nvGraphicFramePr>
        <p:xfrm>
          <a:off x="428596" y="1500174"/>
          <a:ext cx="8358246" cy="4014311"/>
        </p:xfrm>
        <a:graphic>
          <a:graphicData uri="http://schemas.openxmlformats.org/drawingml/2006/table">
            <a:tbl>
              <a:tblPr/>
              <a:tblGrid>
                <a:gridCol w="6286544"/>
                <a:gridCol w="2071702"/>
              </a:tblGrid>
              <a:tr h="45269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16543"/>
                        </a:solidFill>
                        <a:effectLst/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6543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</a:rPr>
                        <a:t>час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868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6543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</a:rPr>
                        <a:t>ЛЕКЦИИ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6543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</a:rPr>
                        <a:t>32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868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6543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</a:rPr>
                        <a:t>ПРАКТИЧЕСКИЕ ЗАНЯТИЯ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6543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</a:rPr>
                        <a:t>64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16543"/>
                        </a:solidFill>
                        <a:effectLst/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868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6543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</a:rPr>
                        <a:t>САМОСТОЯТЕЛЬНАЯ РАБОТА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6543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</a:rPr>
                        <a:t>120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868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6543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</a:rPr>
                        <a:t>ИТОГО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6543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</a:rPr>
                        <a:t>216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390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6543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</a:rPr>
                        <a:t>КУРСОВАЯ РАБОТА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216543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</a:rPr>
                        <a:t>диф.зачет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16543"/>
                        </a:solidFill>
                        <a:effectLst/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67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6543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</a:rPr>
                        <a:t>Аттестация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6543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</a:rPr>
                        <a:t>экзамен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285720" y="1428736"/>
            <a:ext cx="8572560" cy="5072098"/>
          </a:xfrm>
        </p:spPr>
        <p:txBody>
          <a:bodyPr/>
          <a:lstStyle/>
          <a:p>
            <a:pPr marL="0" indent="355600">
              <a:spcBef>
                <a:spcPts val="0"/>
              </a:spcBef>
              <a:buNone/>
            </a:pPr>
            <a:r>
              <a:rPr lang="ru-RU" sz="2200" b="1" dirty="0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ТЕМА 1. </a:t>
            </a:r>
            <a:r>
              <a:rPr lang="ru-RU" sz="2400" b="1" dirty="0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ПРЕДПРИЯТИЕ В СИСТЕМЕ НАЦИОНАЛЬНОЙ ЭКОНОМИКИ</a:t>
            </a:r>
            <a:r>
              <a:rPr lang="ru-RU" sz="2400" dirty="0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 </a:t>
            </a:r>
            <a:endParaRPr lang="ru-RU" sz="2200" b="1" dirty="0" smtClean="0">
              <a:solidFill>
                <a:srgbClr val="216543"/>
              </a:solidFill>
              <a:latin typeface="Courier New" pitchFamily="49" charset="0"/>
              <a:cs typeface="Courier New" pitchFamily="49" charset="0"/>
            </a:endParaRPr>
          </a:p>
          <a:p>
            <a:pPr marL="0" indent="355600">
              <a:spcBef>
                <a:spcPts val="0"/>
              </a:spcBef>
            </a:pPr>
            <a:r>
              <a:rPr lang="x-none" sz="2400" b="1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Понятие предприятия. Классификация предприятий по виду и характеру деятельности, размерам, формам собственности, отраслевой принадлежности и типу производства.</a:t>
            </a:r>
            <a:endParaRPr lang="ru-RU" sz="2400" b="1" dirty="0" smtClean="0">
              <a:solidFill>
                <a:srgbClr val="216543"/>
              </a:solidFill>
              <a:latin typeface="Courier New" pitchFamily="49" charset="0"/>
              <a:cs typeface="Courier New" pitchFamily="49" charset="0"/>
            </a:endParaRPr>
          </a:p>
          <a:p>
            <a:pPr marL="0" indent="355600">
              <a:spcBef>
                <a:spcPts val="0"/>
              </a:spcBef>
            </a:pPr>
            <a:r>
              <a:rPr lang="x-none" sz="2400" b="1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Организационно-правовые формы предприятий. </a:t>
            </a:r>
            <a:endParaRPr lang="ru-RU" sz="2400" b="1" dirty="0" smtClean="0">
              <a:solidFill>
                <a:srgbClr val="216543"/>
              </a:solidFill>
              <a:latin typeface="Courier New" pitchFamily="49" charset="0"/>
              <a:cs typeface="Courier New" pitchFamily="49" charset="0"/>
            </a:endParaRPr>
          </a:p>
          <a:p>
            <a:pPr marL="0" indent="355600">
              <a:spcBef>
                <a:spcPts val="0"/>
              </a:spcBef>
            </a:pPr>
            <a:r>
              <a:rPr lang="x-none" sz="2400" b="1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Сравнительные достоинства и недостатки различных организационно-правовых форм. </a:t>
            </a:r>
            <a:endParaRPr lang="ru-RU" sz="2400" b="1" dirty="0" smtClean="0">
              <a:solidFill>
                <a:srgbClr val="216543"/>
              </a:solidFill>
              <a:latin typeface="Courier New" pitchFamily="49" charset="0"/>
              <a:cs typeface="Courier New" pitchFamily="49" charset="0"/>
            </a:endParaRPr>
          </a:p>
          <a:p>
            <a:pPr marL="0" indent="355600">
              <a:spcBef>
                <a:spcPts val="0"/>
              </a:spcBef>
            </a:pPr>
            <a:r>
              <a:rPr lang="x-none" sz="2400" b="1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Основные учредительные документы, необходимые для создания предприятий различных форм. Порядок создания и ликвидаций предприятий</a:t>
            </a:r>
            <a:r>
              <a:rPr lang="x-none" sz="2200" b="1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.</a:t>
            </a:r>
            <a:endParaRPr lang="ru-RU" sz="2200" b="1" dirty="0" smtClean="0">
              <a:solidFill>
                <a:srgbClr val="216543"/>
              </a:solidFill>
              <a:latin typeface="Courier New" pitchFamily="49" charset="0"/>
              <a:cs typeface="Courier New" pitchFamily="49" charset="0"/>
            </a:endParaRPr>
          </a:p>
          <a:p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C10ED95-41BA-462F-8FC6-F2169442C3AB}" type="slidenum">
              <a:rPr lang="ru-RU" sz="1400" b="1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pPr>
                <a:defRPr/>
              </a:pPr>
              <a:t>3</a:t>
            </a:fld>
            <a:endParaRPr lang="ru-RU" sz="1400" b="1" dirty="0">
              <a:solidFill>
                <a:srgbClr val="216543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 bwMode="auto">
          <a:xfrm>
            <a:off x="428596" y="714356"/>
            <a:ext cx="7572428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216543"/>
                </a:solidFill>
                <a:effectLst/>
                <a:uLnTx/>
                <a:uFillTx/>
                <a:latin typeface="Courier New" pitchFamily="49" charset="0"/>
                <a:ea typeface="+mj-ea"/>
                <a:cs typeface="Courier New" pitchFamily="49" charset="0"/>
              </a:rPr>
              <a:t>Основные разделы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285720" y="1428736"/>
            <a:ext cx="8572560" cy="5072098"/>
          </a:xfrm>
        </p:spPr>
        <p:txBody>
          <a:bodyPr/>
          <a:lstStyle/>
          <a:p>
            <a:pPr marL="0" indent="355600">
              <a:spcBef>
                <a:spcPts val="0"/>
              </a:spcBef>
              <a:buNone/>
            </a:pPr>
            <a:r>
              <a:rPr lang="ru-RU" sz="2200" b="1" dirty="0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ТЕМА 2. </a:t>
            </a:r>
            <a:r>
              <a:rPr lang="ru-RU" sz="2400" b="1" dirty="0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ИМУЩЕСТВО ПРЕДПРИЯТИЯ</a:t>
            </a:r>
            <a:r>
              <a:rPr lang="ru-RU" sz="2400" dirty="0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 </a:t>
            </a:r>
            <a:endParaRPr lang="ru-RU" sz="2200" b="1" dirty="0" smtClean="0">
              <a:solidFill>
                <a:srgbClr val="216543"/>
              </a:solidFill>
              <a:latin typeface="Courier New" pitchFamily="49" charset="0"/>
              <a:cs typeface="Courier New" pitchFamily="49" charset="0"/>
            </a:endParaRPr>
          </a:p>
          <a:p>
            <a:pPr marL="0" indent="355600">
              <a:spcBef>
                <a:spcPts val="0"/>
              </a:spcBef>
            </a:pPr>
            <a:r>
              <a:rPr lang="ru-RU" sz="2400" b="1" dirty="0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Имущество предприятия, состав и классификация хозяйственных средств предприятия. </a:t>
            </a:r>
          </a:p>
          <a:p>
            <a:pPr marL="0" indent="355600">
              <a:spcBef>
                <a:spcPts val="0"/>
              </a:spcBef>
            </a:pPr>
            <a:r>
              <a:rPr lang="ru-RU" sz="2400" b="1" dirty="0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Активы предприятия. Структуры активов предприятия и факторы, ее определяющие. </a:t>
            </a:r>
          </a:p>
          <a:p>
            <a:pPr marL="0" indent="355600">
              <a:spcBef>
                <a:spcPts val="0"/>
              </a:spcBef>
            </a:pPr>
            <a:r>
              <a:rPr lang="ru-RU" sz="2400" b="1" dirty="0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Источники формирования имущества. Пассивы. Уставной капитал предприятия и порядок его образования на предприятиях с различной организационно-правовой формой. </a:t>
            </a:r>
          </a:p>
          <a:p>
            <a:pPr marL="0" indent="355600">
              <a:spcBef>
                <a:spcPts val="0"/>
              </a:spcBef>
            </a:pPr>
            <a:r>
              <a:rPr lang="ru-RU" sz="2400" b="1" dirty="0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 Баланс предприятия. Влияние структуры актива и пассива баланса на финансовое положение предприятия</a:t>
            </a:r>
            <a:endParaRPr lang="ru-RU" sz="2400" b="1" dirty="0">
              <a:solidFill>
                <a:srgbClr val="216543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C10ED95-41BA-462F-8FC6-F2169442C3AB}" type="slidenum">
              <a:rPr lang="ru-RU" sz="1400" b="1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pPr>
                <a:defRPr/>
              </a:pPr>
              <a:t>4</a:t>
            </a:fld>
            <a:endParaRPr lang="ru-RU" sz="1400" b="1" dirty="0">
              <a:solidFill>
                <a:srgbClr val="216543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 bwMode="auto">
          <a:xfrm>
            <a:off x="428596" y="714356"/>
            <a:ext cx="7572428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216543"/>
                </a:solidFill>
                <a:effectLst/>
                <a:uLnTx/>
                <a:uFillTx/>
                <a:latin typeface="Courier New" pitchFamily="49" charset="0"/>
                <a:ea typeface="+mj-ea"/>
                <a:cs typeface="Courier New" pitchFamily="49" charset="0"/>
              </a:rPr>
              <a:t>Основные разделы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285720" y="1428736"/>
            <a:ext cx="8572560" cy="5072098"/>
          </a:xfrm>
        </p:spPr>
        <p:txBody>
          <a:bodyPr/>
          <a:lstStyle/>
          <a:p>
            <a:pPr marL="0" indent="355600">
              <a:spcBef>
                <a:spcPts val="0"/>
              </a:spcBef>
              <a:buNone/>
            </a:pPr>
            <a:r>
              <a:rPr lang="ru-RU" sz="2200" b="1" dirty="0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ТЕМА 3. </a:t>
            </a:r>
            <a:r>
              <a:rPr lang="ru-RU" sz="2400" b="1" dirty="0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ОСНОВНЫЕ СРЕДСТВА </a:t>
            </a:r>
            <a:endParaRPr lang="ru-RU" sz="2200" b="1" dirty="0" smtClean="0">
              <a:solidFill>
                <a:srgbClr val="216543"/>
              </a:solidFill>
              <a:latin typeface="Courier New" pitchFamily="49" charset="0"/>
              <a:cs typeface="Courier New" pitchFamily="49" charset="0"/>
            </a:endParaRPr>
          </a:p>
          <a:p>
            <a:pPr marL="0" indent="355600">
              <a:spcBef>
                <a:spcPts val="0"/>
              </a:spcBef>
            </a:pPr>
            <a:r>
              <a:rPr lang="x-none" sz="2400" b="1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Экономическая сущность основных средств</a:t>
            </a:r>
            <a:r>
              <a:rPr lang="ru-RU" sz="2400" b="1" dirty="0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.</a:t>
            </a:r>
            <a:r>
              <a:rPr lang="x-none" sz="2400" b="1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 Классификация основных средств. Методы оценки основных средств. Износ основных фондов. Физический и моральный износы и методы их определения. Воспроизводство основных средств</a:t>
            </a:r>
            <a:r>
              <a:rPr lang="ru-RU" sz="2400" b="1" dirty="0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.</a:t>
            </a:r>
          </a:p>
          <a:p>
            <a:pPr marL="0" indent="355600">
              <a:spcBef>
                <a:spcPts val="0"/>
              </a:spcBef>
            </a:pPr>
            <a:r>
              <a:rPr lang="x-none" sz="2400" b="1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 Амортизация основных средств. Методы определения амортизационных отчислений: достоинства и недостатки. </a:t>
            </a:r>
            <a:endParaRPr lang="ru-RU" sz="2400" b="1" dirty="0" smtClean="0">
              <a:solidFill>
                <a:srgbClr val="216543"/>
              </a:solidFill>
              <a:latin typeface="Courier New" pitchFamily="49" charset="0"/>
              <a:cs typeface="Courier New" pitchFamily="49" charset="0"/>
            </a:endParaRPr>
          </a:p>
          <a:p>
            <a:pPr marL="0" indent="355600">
              <a:spcBef>
                <a:spcPts val="0"/>
              </a:spcBef>
            </a:pPr>
            <a:r>
              <a:rPr lang="x-none" sz="2400" b="1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Показатели, состояния, движения и эффективности использования основных фондов на предприятии. </a:t>
            </a:r>
            <a:endParaRPr lang="ru-RU" sz="2400" b="1" dirty="0" smtClean="0">
              <a:solidFill>
                <a:srgbClr val="216543"/>
              </a:solidFill>
              <a:latin typeface="Courier New" pitchFamily="49" charset="0"/>
              <a:cs typeface="Courier New" pitchFamily="49" charset="0"/>
            </a:endParaRPr>
          </a:p>
          <a:p>
            <a:pPr marL="0" indent="355600">
              <a:spcBef>
                <a:spcPts val="0"/>
              </a:spcBef>
            </a:pPr>
            <a:endParaRPr lang="ru-RU" sz="2400" b="1" dirty="0">
              <a:solidFill>
                <a:srgbClr val="216543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C10ED95-41BA-462F-8FC6-F2169442C3AB}" type="slidenum">
              <a:rPr lang="ru-RU" sz="1400" b="1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pPr>
                <a:defRPr/>
              </a:pPr>
              <a:t>5</a:t>
            </a:fld>
            <a:endParaRPr lang="ru-RU" sz="1400" b="1" dirty="0">
              <a:solidFill>
                <a:srgbClr val="216543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 bwMode="auto">
          <a:xfrm>
            <a:off x="428596" y="714356"/>
            <a:ext cx="7572428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216543"/>
                </a:solidFill>
                <a:effectLst/>
                <a:uLnTx/>
                <a:uFillTx/>
                <a:latin typeface="Courier New" pitchFamily="49" charset="0"/>
                <a:ea typeface="+mj-ea"/>
                <a:cs typeface="Courier New" pitchFamily="49" charset="0"/>
              </a:rPr>
              <a:t>Основные разделы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285720" y="1428736"/>
            <a:ext cx="8572560" cy="5072098"/>
          </a:xfrm>
        </p:spPr>
        <p:txBody>
          <a:bodyPr/>
          <a:lstStyle/>
          <a:p>
            <a:pPr marL="0" indent="355600">
              <a:spcBef>
                <a:spcPts val="0"/>
              </a:spcBef>
              <a:buNone/>
            </a:pPr>
            <a:r>
              <a:rPr lang="ru-RU" sz="2200" b="1" dirty="0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ТЕМА 4. </a:t>
            </a:r>
            <a:r>
              <a:rPr lang="ru-RU" sz="2400" b="1" dirty="0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НЕМАТЕРИАЛЬНЫЕ АКТИВЫ </a:t>
            </a:r>
          </a:p>
          <a:p>
            <a:pPr marL="0" indent="355600"/>
            <a:r>
              <a:rPr lang="ru-RU" sz="2400" b="1" dirty="0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Понятие нематериальных активов, их признаки. Методы оценки нематериальных активов.</a:t>
            </a:r>
          </a:p>
          <a:p>
            <a:pPr marL="0" indent="355600"/>
            <a:r>
              <a:rPr lang="ru-RU" sz="2400" b="1" dirty="0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 Первоначальная стоимость нематериальных активов, приобретенных за плату и созданных самим предприятием. </a:t>
            </a:r>
          </a:p>
          <a:p>
            <a:pPr marL="0" indent="355600"/>
            <a:r>
              <a:rPr lang="ru-RU" sz="2400" b="1" dirty="0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Сущность и цель процесса амортизации нематериальных активов. Срок полезного использования нематериальных активов. Способы начисления амортизации нематериальных активов.</a:t>
            </a:r>
          </a:p>
          <a:p>
            <a:pPr marL="0" indent="355600">
              <a:spcBef>
                <a:spcPts val="0"/>
              </a:spcBef>
            </a:pPr>
            <a:endParaRPr lang="ru-RU" sz="2400" b="1" dirty="0">
              <a:solidFill>
                <a:srgbClr val="216543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C10ED95-41BA-462F-8FC6-F2169442C3AB}" type="slidenum">
              <a:rPr lang="ru-RU" sz="1400" b="1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pPr>
                <a:defRPr/>
              </a:pPr>
              <a:t>6</a:t>
            </a:fld>
            <a:endParaRPr lang="ru-RU" sz="1400" b="1" dirty="0">
              <a:solidFill>
                <a:srgbClr val="216543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 bwMode="auto">
          <a:xfrm>
            <a:off x="428596" y="714356"/>
            <a:ext cx="7572428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216543"/>
                </a:solidFill>
                <a:effectLst/>
                <a:uLnTx/>
                <a:uFillTx/>
                <a:latin typeface="Courier New" pitchFamily="49" charset="0"/>
                <a:ea typeface="+mj-ea"/>
                <a:cs typeface="Courier New" pitchFamily="49" charset="0"/>
              </a:rPr>
              <a:t>Основные разделы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285720" y="1285860"/>
            <a:ext cx="8572560" cy="5214974"/>
          </a:xfrm>
        </p:spPr>
        <p:txBody>
          <a:bodyPr/>
          <a:lstStyle/>
          <a:p>
            <a:pPr marL="0" indent="355600">
              <a:spcBef>
                <a:spcPts val="0"/>
              </a:spcBef>
              <a:buNone/>
            </a:pPr>
            <a:r>
              <a:rPr lang="ru-RU" sz="2200" b="1" dirty="0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ТЕМА 5. </a:t>
            </a:r>
            <a:r>
              <a:rPr lang="ru-RU" sz="2400" b="1" dirty="0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ОБОРОТНЫЕ СРЕДСТВА </a:t>
            </a:r>
          </a:p>
          <a:p>
            <a:pPr marL="0" indent="355600"/>
            <a:r>
              <a:rPr lang="ru-RU" sz="2400" b="1" dirty="0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Экономическое содержание, состав и структура оборотных средств. Экономическая модель воспроизводства оборотных средств. Влияние размера оборотных средств на прибыль предприятия. </a:t>
            </a:r>
          </a:p>
          <a:p>
            <a:pPr marL="0" indent="355600"/>
            <a:r>
              <a:rPr lang="ru-RU" sz="2400" b="1" dirty="0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Методы определения потребности в оборотных средствах. </a:t>
            </a:r>
          </a:p>
          <a:p>
            <a:pPr marL="0" indent="355600"/>
            <a:r>
              <a:rPr lang="ru-RU" sz="2400" b="1" dirty="0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Показатели использования оборотных средств.</a:t>
            </a:r>
          </a:p>
          <a:p>
            <a:pPr marL="0" indent="355600"/>
            <a:r>
              <a:rPr lang="ru-RU" sz="2400" b="1" dirty="0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 Пути ускорения оборачиваемости оборотных средств. </a:t>
            </a:r>
          </a:p>
          <a:p>
            <a:pPr marL="0" indent="355600"/>
            <a:r>
              <a:rPr lang="ru-RU" sz="2400" b="1" dirty="0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Определение экономического эффекта от ускорения оборачиваемости оборотных средств.</a:t>
            </a:r>
          </a:p>
          <a:p>
            <a:pPr marL="0" indent="355600">
              <a:spcBef>
                <a:spcPts val="0"/>
              </a:spcBef>
            </a:pPr>
            <a:endParaRPr lang="ru-RU" sz="2400" b="1" dirty="0">
              <a:solidFill>
                <a:srgbClr val="216543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C10ED95-41BA-462F-8FC6-F2169442C3AB}" type="slidenum">
              <a:rPr lang="ru-RU" sz="1400" b="1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pPr>
                <a:defRPr/>
              </a:pPr>
              <a:t>7</a:t>
            </a:fld>
            <a:endParaRPr lang="ru-RU" sz="1400" b="1" dirty="0">
              <a:solidFill>
                <a:srgbClr val="216543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 bwMode="auto">
          <a:xfrm>
            <a:off x="428596" y="714356"/>
            <a:ext cx="7572428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216543"/>
                </a:solidFill>
                <a:effectLst/>
                <a:uLnTx/>
                <a:uFillTx/>
                <a:latin typeface="Courier New" pitchFamily="49" charset="0"/>
                <a:ea typeface="+mj-ea"/>
                <a:cs typeface="Courier New" pitchFamily="49" charset="0"/>
              </a:rPr>
              <a:t>Основные разделы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285720" y="1428736"/>
            <a:ext cx="8572560" cy="5072098"/>
          </a:xfrm>
        </p:spPr>
        <p:txBody>
          <a:bodyPr/>
          <a:lstStyle/>
          <a:p>
            <a:pPr marL="0" indent="355600">
              <a:spcBef>
                <a:spcPts val="0"/>
              </a:spcBef>
              <a:buNone/>
            </a:pPr>
            <a:r>
              <a:rPr lang="ru-RU" sz="2200" b="1" dirty="0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ТЕМА 6. </a:t>
            </a:r>
            <a:r>
              <a:rPr lang="ru-RU" sz="2400" b="1" dirty="0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КАДРЫ И ЗАРАБОТНАЯ ПЛАТА </a:t>
            </a:r>
            <a:endParaRPr lang="ru-RU" sz="2200" b="1" dirty="0" smtClean="0">
              <a:solidFill>
                <a:srgbClr val="216543"/>
              </a:solidFill>
              <a:latin typeface="Courier New" pitchFamily="49" charset="0"/>
              <a:cs typeface="Courier New" pitchFamily="49" charset="0"/>
            </a:endParaRPr>
          </a:p>
          <a:p>
            <a:pPr marL="0" indent="355600">
              <a:spcBef>
                <a:spcPts val="0"/>
              </a:spcBef>
            </a:pPr>
            <a:r>
              <a:rPr lang="ru-RU" sz="2400" b="1" dirty="0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Понятия профессии, специальности, квалификации. Факторы, влияющие на состав и структуру кадров. </a:t>
            </a:r>
          </a:p>
          <a:p>
            <a:pPr marL="0" indent="355600">
              <a:spcBef>
                <a:spcPts val="0"/>
              </a:spcBef>
            </a:pPr>
            <a:r>
              <a:rPr lang="ru-RU" sz="2400" b="1" dirty="0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Основные показатели, характеризующие уровень использования рабочего времени. </a:t>
            </a:r>
          </a:p>
          <a:p>
            <a:pPr marL="0" indent="355600">
              <a:spcBef>
                <a:spcPts val="0"/>
              </a:spcBef>
            </a:pPr>
            <a:r>
              <a:rPr lang="ru-RU" sz="2400" b="1" dirty="0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Производительность труда и трудоемкость. </a:t>
            </a:r>
          </a:p>
          <a:p>
            <a:pPr marL="0" indent="355600">
              <a:spcBef>
                <a:spcPts val="0"/>
              </a:spcBef>
            </a:pPr>
            <a:r>
              <a:rPr lang="ru-RU" sz="2400" b="1" dirty="0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Методы оценки производительности труда.</a:t>
            </a:r>
          </a:p>
          <a:p>
            <a:pPr marL="0" indent="355600">
              <a:spcBef>
                <a:spcPts val="0"/>
              </a:spcBef>
            </a:pPr>
            <a:r>
              <a:rPr lang="ru-RU" sz="2400" b="1" dirty="0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Понятие «заработная плата» и ее функции. Номинальная и реальная заработная плата. Системы оплаты труда. Тарифная ставка и тарифная сетка. Сдельная и повременная система оплаты труда. Бестарифная система оплаты труда.</a:t>
            </a:r>
            <a:endParaRPr lang="ru-RU" sz="2400" b="1" dirty="0">
              <a:solidFill>
                <a:srgbClr val="216543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C10ED95-41BA-462F-8FC6-F2169442C3AB}" type="slidenum">
              <a:rPr lang="ru-RU" sz="1400" b="1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pPr>
                <a:defRPr/>
              </a:pPr>
              <a:t>8</a:t>
            </a:fld>
            <a:endParaRPr lang="ru-RU" sz="1400" b="1" dirty="0">
              <a:solidFill>
                <a:srgbClr val="216543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 bwMode="auto">
          <a:xfrm>
            <a:off x="428596" y="714356"/>
            <a:ext cx="7572428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216543"/>
                </a:solidFill>
                <a:effectLst/>
                <a:uLnTx/>
                <a:uFillTx/>
                <a:latin typeface="Courier New" pitchFamily="49" charset="0"/>
                <a:ea typeface="+mj-ea"/>
                <a:cs typeface="Courier New" pitchFamily="49" charset="0"/>
              </a:rPr>
              <a:t>Основные разделы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285720" y="1428736"/>
            <a:ext cx="8572560" cy="5072098"/>
          </a:xfrm>
        </p:spPr>
        <p:txBody>
          <a:bodyPr/>
          <a:lstStyle/>
          <a:p>
            <a:pPr marL="0" indent="355600">
              <a:spcBef>
                <a:spcPts val="0"/>
              </a:spcBef>
              <a:buNone/>
            </a:pPr>
            <a:r>
              <a:rPr lang="ru-RU" sz="2200" b="1" dirty="0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ТЕМА 7.</a:t>
            </a:r>
            <a:r>
              <a:rPr lang="ru-RU" sz="2400" b="1" dirty="0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ИЗДЕРЖКИ ПРОИЗВОДСТВА И  СЕБЕСТОИМОСТЬ ПРОДУКЦИИ </a:t>
            </a:r>
            <a:endParaRPr lang="ru-RU" sz="2200" b="1" dirty="0" smtClean="0">
              <a:solidFill>
                <a:srgbClr val="216543"/>
              </a:solidFill>
              <a:latin typeface="Courier New" pitchFamily="49" charset="0"/>
              <a:cs typeface="Courier New" pitchFamily="49" charset="0"/>
            </a:endParaRPr>
          </a:p>
          <a:p>
            <a:pPr marL="0" indent="355600">
              <a:spcBef>
                <a:spcPts val="0"/>
              </a:spcBef>
            </a:pPr>
            <a:r>
              <a:rPr lang="ru-RU" sz="2400" b="1" dirty="0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Понятия издержек производства и себестоимости продукции. Состав затрат, включаемых в себестоимость продукции.</a:t>
            </a:r>
          </a:p>
          <a:p>
            <a:pPr marL="0" indent="355600">
              <a:spcBef>
                <a:spcPts val="0"/>
              </a:spcBef>
            </a:pPr>
            <a:r>
              <a:rPr lang="ru-RU" sz="2400" b="1" dirty="0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Классификация затрат на производство и реализацию продукции. </a:t>
            </a:r>
          </a:p>
          <a:p>
            <a:pPr marL="0" indent="355600">
              <a:spcBef>
                <a:spcPts val="0"/>
              </a:spcBef>
            </a:pPr>
            <a:r>
              <a:rPr lang="ru-RU" sz="2400" b="1" dirty="0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Смета затрат на производство продукции. Общепроизводственные, общехозяйственные и коммерческие расходы. </a:t>
            </a:r>
          </a:p>
          <a:p>
            <a:pPr marL="0" indent="355600">
              <a:spcBef>
                <a:spcPts val="0"/>
              </a:spcBef>
            </a:pPr>
            <a:r>
              <a:rPr lang="ru-RU" sz="2400" b="1" dirty="0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Методы калькулирования себестоимости продукции. </a:t>
            </a:r>
          </a:p>
          <a:p>
            <a:pPr marL="0" indent="355600">
              <a:spcBef>
                <a:spcPts val="0"/>
              </a:spcBef>
            </a:pPr>
            <a:r>
              <a:rPr lang="ru-RU" sz="2400" b="1" dirty="0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Факторы снижения себестоимости продукции.</a:t>
            </a:r>
            <a:endParaRPr lang="ru-RU" sz="2400" b="1" dirty="0">
              <a:solidFill>
                <a:srgbClr val="216543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C10ED95-41BA-462F-8FC6-F2169442C3AB}" type="slidenum">
              <a:rPr lang="ru-RU" sz="1400" b="1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pPr>
                <a:defRPr/>
              </a:pPr>
              <a:t>9</a:t>
            </a:fld>
            <a:endParaRPr lang="ru-RU" sz="1400" b="1" dirty="0">
              <a:solidFill>
                <a:srgbClr val="216543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 bwMode="auto">
          <a:xfrm>
            <a:off x="428596" y="714356"/>
            <a:ext cx="7572428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216543"/>
                </a:solidFill>
                <a:effectLst/>
                <a:uLnTx/>
                <a:uFillTx/>
                <a:latin typeface="Courier New" pitchFamily="49" charset="0"/>
                <a:ea typeface="+mj-ea"/>
                <a:cs typeface="Courier New" pitchFamily="49" charset="0"/>
              </a:rPr>
              <a:t>Основные разделы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285720" y="1428736"/>
            <a:ext cx="8572560" cy="5072098"/>
          </a:xfrm>
        </p:spPr>
        <p:txBody>
          <a:bodyPr/>
          <a:lstStyle/>
          <a:p>
            <a:pPr marL="0" indent="355600">
              <a:spcBef>
                <a:spcPts val="0"/>
              </a:spcBef>
              <a:buNone/>
            </a:pPr>
            <a:r>
              <a:rPr lang="ru-RU" sz="2200" b="1" dirty="0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ТЕМА 8. </a:t>
            </a:r>
            <a:r>
              <a:rPr lang="ru-RU" sz="2400" b="1" dirty="0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ПРИБЫЛЬ ПРЕДПРИЯТИЯ</a:t>
            </a:r>
            <a:r>
              <a:rPr lang="ru-RU" sz="2400" b="1" i="1" dirty="0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 </a:t>
            </a:r>
            <a:endParaRPr lang="ru-RU" sz="2200" b="1" dirty="0" smtClean="0">
              <a:solidFill>
                <a:srgbClr val="216543"/>
              </a:solidFill>
              <a:latin typeface="Courier New" pitchFamily="49" charset="0"/>
              <a:cs typeface="Courier New" pitchFamily="49" charset="0"/>
            </a:endParaRPr>
          </a:p>
          <a:p>
            <a:pPr marL="0" indent="355600"/>
            <a:r>
              <a:rPr lang="ru-RU" sz="2400" b="1" dirty="0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Понятия «прибыль предприятия» и «доходы предприятия». </a:t>
            </a:r>
          </a:p>
          <a:p>
            <a:pPr marL="0" indent="355600"/>
            <a:r>
              <a:rPr lang="ru-RU" sz="2400" b="1" dirty="0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Внереализационные и операционные доходы. Внереализационные и операционные расходы. Виды прибыли. </a:t>
            </a:r>
          </a:p>
          <a:p>
            <a:pPr marL="0" indent="355600"/>
            <a:r>
              <a:rPr lang="ru-RU" sz="2400" b="1" dirty="0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Порядок распределения чистой прибыли.</a:t>
            </a:r>
          </a:p>
          <a:p>
            <a:pPr marL="0" indent="355600"/>
            <a:r>
              <a:rPr lang="ru-RU" sz="2400" b="1" dirty="0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Показатели рентабельности.</a:t>
            </a:r>
            <a:endParaRPr lang="ru-RU" sz="2400" b="1" dirty="0">
              <a:solidFill>
                <a:srgbClr val="216543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C10ED95-41BA-462F-8FC6-F2169442C3AB}" type="slidenum">
              <a:rPr lang="ru-RU" sz="1400" b="1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pPr>
                <a:defRPr/>
              </a:pPr>
              <a:t>10</a:t>
            </a:fld>
            <a:endParaRPr lang="ru-RU" sz="1400" b="1" dirty="0">
              <a:solidFill>
                <a:srgbClr val="216543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 bwMode="auto">
          <a:xfrm>
            <a:off x="428596" y="714356"/>
            <a:ext cx="7572428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216543"/>
                </a:solidFill>
                <a:effectLst/>
                <a:uLnTx/>
                <a:uFillTx/>
                <a:latin typeface="Courier New" pitchFamily="49" charset="0"/>
                <a:ea typeface="+mj-ea"/>
                <a:cs typeface="Courier New" pitchFamily="49" charset="0"/>
              </a:rPr>
              <a:t>Основные разделы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285720" y="1428736"/>
            <a:ext cx="8572560" cy="5072098"/>
          </a:xfrm>
        </p:spPr>
        <p:txBody>
          <a:bodyPr/>
          <a:lstStyle/>
          <a:p>
            <a:pPr marL="0" indent="355600">
              <a:spcBef>
                <a:spcPts val="0"/>
              </a:spcBef>
              <a:buNone/>
            </a:pPr>
            <a:r>
              <a:rPr lang="ru-RU" sz="2200" b="1" dirty="0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ТЕМА 9. </a:t>
            </a:r>
            <a:r>
              <a:rPr lang="ru-RU" sz="2400" b="1" dirty="0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ЭФФЕКТИВНОСТЬ ХОЗЯЙСТВЕННОЙ ДЕЯТЕЛЬНОСТИ ПРЕДПРИЯТИЯ </a:t>
            </a:r>
            <a:endParaRPr lang="ru-RU" sz="2200" b="1" dirty="0" smtClean="0">
              <a:solidFill>
                <a:srgbClr val="216543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ru-RU" sz="2400" b="1" dirty="0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Показатели эффективности производства и финансового состояния предприятия. </a:t>
            </a:r>
          </a:p>
          <a:p>
            <a:r>
              <a:rPr lang="ru-RU" sz="2400" b="1" dirty="0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Понятие «точка безубыточности». Критический объем продаж. </a:t>
            </a:r>
          </a:p>
          <a:p>
            <a:r>
              <a:rPr lang="ru-RU" sz="2400" b="1" dirty="0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Запас финансовой прочности. Коэффициент операционного рычага. Эффект операционного рычага. </a:t>
            </a:r>
          </a:p>
          <a:p>
            <a:r>
              <a:rPr lang="ru-RU" sz="2400" b="1" dirty="0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Основные направления повышения эффективности производства.</a:t>
            </a:r>
          </a:p>
          <a:p>
            <a:pPr marL="0" indent="355600">
              <a:spcBef>
                <a:spcPts val="0"/>
              </a:spcBef>
            </a:pPr>
            <a:endParaRPr lang="ru-RU" sz="2400" b="1" dirty="0" smtClean="0">
              <a:solidFill>
                <a:srgbClr val="216543"/>
              </a:solidFill>
              <a:latin typeface="Courier New" pitchFamily="49" charset="0"/>
              <a:cs typeface="Courier New" pitchFamily="49" charset="0"/>
            </a:endParaRPr>
          </a:p>
          <a:p>
            <a:pPr marL="0" indent="355600">
              <a:spcBef>
                <a:spcPts val="0"/>
              </a:spcBef>
            </a:pPr>
            <a:endParaRPr lang="ru-RU" sz="2400" b="1" dirty="0">
              <a:solidFill>
                <a:srgbClr val="216543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C10ED95-41BA-462F-8FC6-F2169442C3AB}" type="slidenum">
              <a:rPr lang="ru-RU" sz="1400" b="1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pPr>
                <a:defRPr/>
              </a:pPr>
              <a:t>11</a:t>
            </a:fld>
            <a:endParaRPr lang="ru-RU" sz="1400" b="1" dirty="0">
              <a:solidFill>
                <a:srgbClr val="216543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 bwMode="auto">
          <a:xfrm>
            <a:off x="428596" y="714356"/>
            <a:ext cx="7572428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216543"/>
                </a:solidFill>
                <a:effectLst/>
                <a:uLnTx/>
                <a:uFillTx/>
                <a:latin typeface="Courier New" pitchFamily="49" charset="0"/>
                <a:ea typeface="+mj-ea"/>
                <a:cs typeface="Courier New" pitchFamily="49" charset="0"/>
              </a:rPr>
              <a:t>Основные разделы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285720" y="1428736"/>
            <a:ext cx="8572560" cy="5072098"/>
          </a:xfrm>
        </p:spPr>
        <p:txBody>
          <a:bodyPr/>
          <a:lstStyle/>
          <a:p>
            <a:pPr marL="0" indent="355600">
              <a:spcBef>
                <a:spcPts val="0"/>
              </a:spcBef>
            </a:pPr>
            <a:endParaRPr lang="ru-RU" sz="2400" b="1" dirty="0" smtClean="0">
              <a:solidFill>
                <a:srgbClr val="216543"/>
              </a:solidFill>
              <a:latin typeface="Courier New" pitchFamily="49" charset="0"/>
              <a:cs typeface="Courier New" pitchFamily="49" charset="0"/>
            </a:endParaRPr>
          </a:p>
          <a:p>
            <a:pPr marL="0" indent="355600">
              <a:spcBef>
                <a:spcPts val="0"/>
              </a:spcBef>
            </a:pPr>
            <a:endParaRPr lang="ru-RU" sz="2400" b="1" dirty="0">
              <a:solidFill>
                <a:srgbClr val="216543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C10ED95-41BA-462F-8FC6-F2169442C3AB}" type="slidenum">
              <a:rPr lang="ru-RU" sz="1400" b="1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pPr>
                <a:defRPr/>
              </a:pPr>
              <a:t>12</a:t>
            </a:fld>
            <a:endParaRPr lang="ru-RU" sz="1400" b="1" dirty="0">
              <a:solidFill>
                <a:srgbClr val="216543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 bwMode="auto">
          <a:xfrm>
            <a:off x="428596" y="714356"/>
            <a:ext cx="7572428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216543"/>
                </a:solidFill>
                <a:effectLst/>
                <a:uLnTx/>
                <a:uFillTx/>
                <a:latin typeface="Courier New" pitchFamily="49" charset="0"/>
                <a:ea typeface="+mj-ea"/>
                <a:cs typeface="Courier New" pitchFamily="49" charset="0"/>
              </a:rPr>
              <a:t>Основные результаты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14282" y="1397000"/>
          <a:ext cx="8643998" cy="5087228"/>
        </p:xfrm>
        <a:graphic>
          <a:graphicData uri="http://schemas.openxmlformats.org/drawingml/2006/table">
            <a:tbl>
              <a:tblPr/>
              <a:tblGrid>
                <a:gridCol w="1214446"/>
                <a:gridCol w="7429552"/>
              </a:tblGrid>
              <a:tr h="4603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216543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Формируемые </a:t>
                      </a:r>
                      <a:r>
                        <a:rPr lang="ru-RU" sz="1200" b="1" dirty="0" smtClean="0">
                          <a:solidFill>
                            <a:srgbClr val="216543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компетенции</a:t>
                      </a:r>
                      <a:endParaRPr lang="ru-RU" sz="1200" dirty="0">
                        <a:solidFill>
                          <a:srgbClr val="216543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2400" b="1" dirty="0">
                          <a:solidFill>
                            <a:srgbClr val="216543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Результаты освоения дисциплины</a:t>
                      </a:r>
                      <a:endParaRPr lang="ru-RU" sz="2400" dirty="0">
                        <a:solidFill>
                          <a:srgbClr val="216543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63610" marR="636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636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ru-RU" sz="1400" b="1" dirty="0">
                        <a:solidFill>
                          <a:srgbClr val="216543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b="1" dirty="0" smtClean="0">
                          <a:solidFill>
                            <a:srgbClr val="216543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З1.3</a:t>
                      </a:r>
                      <a:endParaRPr lang="ru-RU" sz="1400" b="1" dirty="0">
                        <a:solidFill>
                          <a:srgbClr val="216543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b="1" dirty="0">
                          <a:solidFill>
                            <a:srgbClr val="216543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З3.2</a:t>
                      </a: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b="1" dirty="0">
                          <a:solidFill>
                            <a:srgbClr val="216543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З7.3</a:t>
                      </a: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200" b="1" i="1" dirty="0">
                          <a:solidFill>
                            <a:srgbClr val="216543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В результате освоения дисциплины бакалавр должен </a:t>
                      </a:r>
                      <a:r>
                        <a:rPr lang="ru-RU" sz="1600" b="1" i="1" dirty="0">
                          <a:solidFill>
                            <a:srgbClr val="216543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знать:</a:t>
                      </a:r>
                      <a:r>
                        <a:rPr lang="ru-RU" sz="1200" b="1" i="1" dirty="0">
                          <a:solidFill>
                            <a:srgbClr val="216543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</a:t>
                      </a:r>
                      <a:endParaRPr lang="ru-RU" sz="1200" b="1" dirty="0">
                        <a:solidFill>
                          <a:srgbClr val="216543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  <a:p>
                      <a:pPr marL="0" indent="0" algn="just">
                        <a:lnSpc>
                          <a:spcPct val="115000"/>
                        </a:lnSpc>
                      </a:pPr>
                      <a:r>
                        <a:rPr lang="ru-RU" sz="1200" b="1" dirty="0">
                          <a:solidFill>
                            <a:srgbClr val="216543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Основные нормативные правовые документы;</a:t>
                      </a:r>
                    </a:p>
                    <a:p>
                      <a:pPr marL="0" indent="0" algn="just">
                        <a:lnSpc>
                          <a:spcPct val="115000"/>
                        </a:lnSpc>
                      </a:pPr>
                      <a:r>
                        <a:rPr lang="ru-RU" sz="1200" b="1" dirty="0">
                          <a:solidFill>
                            <a:srgbClr val="216543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Основные бизнес-процессы в организации;</a:t>
                      </a:r>
                    </a:p>
                    <a:p>
                      <a:pPr marL="0" indent="0" algn="just">
                        <a:lnSpc>
                          <a:spcPct val="115000"/>
                        </a:lnSpc>
                      </a:pPr>
                      <a:r>
                        <a:rPr lang="ru-RU" sz="1200" b="1" dirty="0">
                          <a:solidFill>
                            <a:srgbClr val="216543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Основные показатели финансовой устойчивости, ликвидности и платежеспособности, деловой и рыночной активности, эффективности и рентабельности деятельности</a:t>
                      </a: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99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ru-RU" sz="1400" b="1" dirty="0">
                        <a:solidFill>
                          <a:srgbClr val="216543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b="1" dirty="0" smtClean="0">
                          <a:solidFill>
                            <a:srgbClr val="216543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У3.3</a:t>
                      </a:r>
                      <a:endParaRPr lang="ru-RU" sz="1400" b="1" dirty="0">
                        <a:solidFill>
                          <a:srgbClr val="216543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endParaRPr lang="ru-RU" sz="1400" b="1" dirty="0" smtClean="0">
                        <a:solidFill>
                          <a:srgbClr val="216543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b="1" dirty="0" smtClean="0">
                          <a:solidFill>
                            <a:srgbClr val="216543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У4.2</a:t>
                      </a:r>
                      <a:endParaRPr lang="ru-RU" sz="1400" b="1" dirty="0">
                        <a:solidFill>
                          <a:srgbClr val="216543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b="1" dirty="0" smtClean="0">
                          <a:solidFill>
                            <a:srgbClr val="216543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У4.3</a:t>
                      </a:r>
                      <a:endParaRPr lang="ru-RU" sz="1400" b="1" dirty="0">
                        <a:solidFill>
                          <a:srgbClr val="216543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endParaRPr lang="ru-RU" sz="1400" b="1" dirty="0" smtClean="0">
                        <a:solidFill>
                          <a:srgbClr val="216543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b="1" dirty="0" smtClean="0">
                          <a:solidFill>
                            <a:srgbClr val="216543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У6.1</a:t>
                      </a:r>
                      <a:endParaRPr lang="ru-RU" sz="1400" b="1" dirty="0">
                        <a:solidFill>
                          <a:srgbClr val="216543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endParaRPr lang="ru-RU" sz="1400" b="1" dirty="0" smtClean="0">
                        <a:solidFill>
                          <a:srgbClr val="216543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b="1" dirty="0" smtClean="0">
                          <a:solidFill>
                            <a:srgbClr val="216543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У6.3</a:t>
                      </a:r>
                      <a:endParaRPr lang="ru-RU" sz="1400" b="1" dirty="0">
                        <a:solidFill>
                          <a:srgbClr val="216543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200" b="1" i="1" dirty="0">
                          <a:solidFill>
                            <a:srgbClr val="216543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В результате освоения дисциплины бакалавр  должен </a:t>
                      </a:r>
                      <a:r>
                        <a:rPr lang="ru-RU" sz="1600" b="1" i="1" dirty="0">
                          <a:solidFill>
                            <a:srgbClr val="216543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уметь: </a:t>
                      </a:r>
                      <a:endParaRPr lang="ru-RU" sz="1600" b="1" dirty="0">
                        <a:solidFill>
                          <a:srgbClr val="216543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  <a:p>
                      <a:pPr marL="0" indent="0" algn="just">
                        <a:lnSpc>
                          <a:spcPct val="115000"/>
                        </a:lnSpc>
                      </a:pPr>
                      <a:r>
                        <a:rPr lang="ru-RU" sz="1200" b="1" dirty="0">
                          <a:solidFill>
                            <a:srgbClr val="216543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Применять количественные и качественные методы анализа при принятии управленческих решений и строить экономические, финансовые и организационно-управленческие модели; </a:t>
                      </a:r>
                    </a:p>
                    <a:p>
                      <a:pPr marL="0" indent="0" algn="just">
                        <a:lnSpc>
                          <a:spcPct val="115000"/>
                        </a:lnSpc>
                      </a:pPr>
                      <a:r>
                        <a:rPr lang="ru-RU" sz="1200" b="1" dirty="0">
                          <a:solidFill>
                            <a:srgbClr val="216543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Калькулировать и анализировать себестоимость продукции;</a:t>
                      </a:r>
                    </a:p>
                    <a:p>
                      <a:pPr marL="0" indent="0" algn="just">
                        <a:lnSpc>
                          <a:spcPct val="115000"/>
                        </a:lnSpc>
                      </a:pPr>
                      <a:r>
                        <a:rPr lang="ru-RU" sz="1200" b="1" dirty="0">
                          <a:solidFill>
                            <a:srgbClr val="216543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Применять модели управления запасами, планировать потребность организации в запасах;</a:t>
                      </a:r>
                    </a:p>
                    <a:p>
                      <a:pPr marL="0" indent="0" algn="just">
                        <a:lnSpc>
                          <a:spcPct val="115000"/>
                        </a:lnSpc>
                      </a:pPr>
                      <a:r>
                        <a:rPr lang="ru-RU" sz="1200" b="1" dirty="0">
                          <a:solidFill>
                            <a:srgbClr val="216543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Систематизировать и получать необходимые данные для анализа деятельности предприятия отрасли;</a:t>
                      </a:r>
                    </a:p>
                    <a:p>
                      <a:pPr marL="0" indent="0" algn="just">
                        <a:lnSpc>
                          <a:spcPct val="115000"/>
                        </a:lnSpc>
                      </a:pPr>
                      <a:r>
                        <a:rPr lang="ru-RU" sz="1200" b="1" dirty="0">
                          <a:solidFill>
                            <a:srgbClr val="216543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Анализировать внешнюю и внутреннюю среду организации, выявлять ее ключевые элементы, оценивать их влияние на организацию</a:t>
                      </a: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636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ru-RU" sz="1400" b="1" dirty="0">
                        <a:solidFill>
                          <a:srgbClr val="216543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b="1" dirty="0">
                          <a:solidFill>
                            <a:srgbClr val="216543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В3.1</a:t>
                      </a: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b="1" dirty="0">
                          <a:solidFill>
                            <a:srgbClr val="216543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В3.3</a:t>
                      </a: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b="1" dirty="0">
                          <a:solidFill>
                            <a:srgbClr val="216543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В4.3</a:t>
                      </a: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200" b="1" i="1" dirty="0">
                          <a:solidFill>
                            <a:srgbClr val="216543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В результате освоения дисциплины бакалавр  должен </a:t>
                      </a:r>
                      <a:r>
                        <a:rPr lang="ru-RU" sz="1600" b="1" i="1" dirty="0">
                          <a:solidFill>
                            <a:srgbClr val="216543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владеть: </a:t>
                      </a:r>
                      <a:endParaRPr lang="ru-RU" sz="1600" b="1" dirty="0">
                        <a:solidFill>
                          <a:srgbClr val="216543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200" b="1" dirty="0">
                          <a:solidFill>
                            <a:srgbClr val="216543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Навыки калькулирования и анализа себестоимости продукции;</a:t>
                      </a:r>
                    </a:p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200" b="1" dirty="0">
                          <a:solidFill>
                            <a:srgbClr val="216543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Навыки моделирования бизнес-процессов;</a:t>
                      </a:r>
                    </a:p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200" b="1" dirty="0">
                          <a:solidFill>
                            <a:srgbClr val="216543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Навыками оценки экономических и социальных условий осуществления предпринимательской деятельности.</a:t>
                      </a: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4294967295"/>
          </p:nvPr>
        </p:nvSpPr>
        <p:spPr>
          <a:xfrm>
            <a:off x="457200" y="0"/>
            <a:ext cx="8229600" cy="5867400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endParaRPr lang="ru-RU" b="1" dirty="0" smtClean="0"/>
          </a:p>
          <a:p>
            <a:pPr algn="ctr">
              <a:spcBef>
                <a:spcPts val="0"/>
              </a:spcBef>
              <a:buFont typeface="Wingdings" pitchFamily="2" charset="2"/>
              <a:buNone/>
            </a:pPr>
            <a:r>
              <a:rPr lang="ru-RU" b="1" dirty="0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Формы работы студента в течении семестра по изучению курса</a:t>
            </a:r>
          </a:p>
          <a:p>
            <a:pPr marL="0" indent="355600" algn="just">
              <a:buFont typeface="+mj-lt"/>
              <a:buAutoNum type="arabicPeriod"/>
            </a:pPr>
            <a:r>
              <a:rPr lang="ru-RU" sz="2400" b="1" dirty="0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Посещение лекционных занятий.</a:t>
            </a:r>
          </a:p>
          <a:p>
            <a:pPr marL="0" indent="355600" algn="just">
              <a:buFont typeface="+mj-lt"/>
              <a:buAutoNum type="arabicPeriod"/>
            </a:pPr>
            <a:r>
              <a:rPr lang="ru-RU" sz="2400" b="1" dirty="0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Анализ материала лекций и чтение основной и дополнительной литературы.</a:t>
            </a:r>
          </a:p>
          <a:p>
            <a:pPr marL="0" indent="355600" algn="just">
              <a:buFont typeface="+mj-lt"/>
              <a:buAutoNum type="arabicPeriod"/>
            </a:pPr>
            <a:r>
              <a:rPr lang="ru-RU" sz="2400" b="1" dirty="0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Подготовка к практическому занятию.</a:t>
            </a:r>
          </a:p>
          <a:p>
            <a:pPr marL="0" indent="355600" algn="just">
              <a:buFont typeface="+mj-lt"/>
              <a:buAutoNum type="arabicPeriod"/>
            </a:pPr>
            <a:r>
              <a:rPr lang="ru-RU" sz="2400" b="1" dirty="0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Решение задач на практическом занятии.</a:t>
            </a:r>
          </a:p>
          <a:p>
            <a:pPr marL="0" indent="355600" algn="just">
              <a:buFont typeface="+mj-lt"/>
              <a:buAutoNum type="arabicPeriod"/>
            </a:pPr>
            <a:r>
              <a:rPr lang="ru-RU" sz="2400" b="1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Выполнение </a:t>
            </a:r>
            <a:r>
              <a:rPr lang="ru-RU" sz="2400" b="1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ИДЗ.</a:t>
            </a:r>
            <a:endParaRPr lang="ru-RU" sz="2400" b="1" dirty="0" smtClean="0">
              <a:solidFill>
                <a:srgbClr val="216543"/>
              </a:solidFill>
              <a:latin typeface="Courier New" pitchFamily="49" charset="0"/>
              <a:cs typeface="Courier New" pitchFamily="49" charset="0"/>
            </a:endParaRPr>
          </a:p>
          <a:p>
            <a:pPr marL="0" indent="355600" algn="just">
              <a:buFont typeface="+mj-lt"/>
              <a:buAutoNum type="arabicPeriod"/>
            </a:pPr>
            <a:r>
              <a:rPr lang="ru-RU" sz="2400" b="1" dirty="0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Выполнение Курсовой работы.</a:t>
            </a:r>
            <a:endParaRPr lang="ru-RU" sz="2400" b="1" dirty="0" smtClean="0">
              <a:solidFill>
                <a:srgbClr val="216543"/>
              </a:solidFill>
              <a:latin typeface="Courier New" pitchFamily="49" charset="0"/>
              <a:cs typeface="Courier New" pitchFamily="49" charset="0"/>
            </a:endParaRPr>
          </a:p>
          <a:p>
            <a:pPr marL="0" indent="355600" algn="just">
              <a:buFont typeface="+mj-lt"/>
              <a:buAutoNum type="arabicPeriod"/>
            </a:pPr>
            <a:r>
              <a:rPr lang="ru-RU" sz="2400" b="1" dirty="0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Подготовка к рубежному контролю (тесту).</a:t>
            </a:r>
          </a:p>
        </p:txBody>
      </p:sp>
      <p:sp>
        <p:nvSpPr>
          <p:cNvPr id="113667" name="Номер слайда 2"/>
          <p:cNvSpPr txBox="1">
            <a:spLocks noGrp="1"/>
          </p:cNvSpPr>
          <p:nvPr/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E6AA055-8A40-40B5-A0A2-4EB634076271}" type="slidenum">
              <a:rPr lang="ru-RU" sz="1400" b="1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pPr algn="r"/>
              <a:t>13</a:t>
            </a:fld>
            <a:endParaRPr lang="ru-RU" sz="1400" b="1" dirty="0">
              <a:solidFill>
                <a:srgbClr val="216543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4294967295"/>
          </p:nvPr>
        </p:nvSpPr>
        <p:spPr>
          <a:xfrm>
            <a:off x="457200" y="0"/>
            <a:ext cx="8229600" cy="6357958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endParaRPr lang="ru-RU" sz="3600" b="1" dirty="0" smtClean="0">
              <a:solidFill>
                <a:schemeClr val="bg1"/>
              </a:solidFill>
            </a:endParaRPr>
          </a:p>
          <a:p>
            <a:pPr algn="ctr">
              <a:buFont typeface="Wingdings" pitchFamily="2" charset="2"/>
              <a:buNone/>
            </a:pPr>
            <a:r>
              <a:rPr lang="ru-RU" b="1" dirty="0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Виды практических занятий</a:t>
            </a:r>
          </a:p>
          <a:p>
            <a:pPr algn="just">
              <a:buFont typeface="Wingdings" pitchFamily="2" charset="2"/>
              <a:buNone/>
            </a:pPr>
            <a:endParaRPr lang="ru-RU" dirty="0" smtClean="0"/>
          </a:p>
          <a:p>
            <a:pPr marL="0" indent="355600" algn="just"/>
            <a:r>
              <a:rPr lang="ru-RU" sz="2800" b="1" dirty="0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Тренинг по решению практических задач</a:t>
            </a:r>
            <a:endParaRPr lang="en-US" sz="2800" b="1" dirty="0" smtClean="0">
              <a:solidFill>
                <a:srgbClr val="216543"/>
              </a:solidFill>
              <a:latin typeface="Courier New" pitchFamily="49" charset="0"/>
              <a:cs typeface="Courier New" pitchFamily="49" charset="0"/>
            </a:endParaRPr>
          </a:p>
          <a:p>
            <a:pPr algn="just"/>
            <a:endParaRPr lang="ru-RU" dirty="0" smtClean="0"/>
          </a:p>
        </p:txBody>
      </p:sp>
      <p:sp>
        <p:nvSpPr>
          <p:cNvPr id="115715" name="Номер слайда 2"/>
          <p:cNvSpPr txBox="1">
            <a:spLocks noGrp="1"/>
          </p:cNvSpPr>
          <p:nvPr/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84DD988-68BF-4850-B18F-432963E3B2D6}" type="slidenum">
              <a:rPr lang="ru-RU" sz="1400" b="1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pPr algn="r"/>
              <a:t>14</a:t>
            </a:fld>
            <a:endParaRPr lang="ru-RU" sz="1400" b="1" dirty="0">
              <a:solidFill>
                <a:srgbClr val="216543"/>
              </a:solidFill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115716" name="Picture 2" descr="C:\Чистякова\Чистякова Н.О\Презентации\Материалы_Коробов\new present\DSC_523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5984" y="3429000"/>
            <a:ext cx="3949700" cy="262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Заголовок 3"/>
          <p:cNvSpPr>
            <a:spLocks noGrp="1"/>
          </p:cNvSpPr>
          <p:nvPr>
            <p:ph type="title" idx="4294967295"/>
          </p:nvPr>
        </p:nvSpPr>
        <p:spPr>
          <a:xfrm>
            <a:off x="785786" y="642918"/>
            <a:ext cx="7215238" cy="857256"/>
          </a:xfrm>
        </p:spPr>
        <p:txBody>
          <a:bodyPr/>
          <a:lstStyle/>
          <a:p>
            <a:pPr algn="ctr"/>
            <a:r>
              <a:rPr lang="ru-RU" sz="3200" b="1" dirty="0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Оценка результатов обучения</a:t>
            </a:r>
            <a:endParaRPr lang="ru-RU" dirty="0" smtClean="0">
              <a:solidFill>
                <a:srgbClr val="216543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23957" name="Номер слайда 2"/>
          <p:cNvSpPr txBox="1">
            <a:spLocks noGrp="1"/>
          </p:cNvSpPr>
          <p:nvPr/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C13BA4EE-9B21-4DFF-8230-14843BD78C16}" type="slidenum">
              <a:rPr lang="ru-RU" sz="1400" b="1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pPr algn="r"/>
              <a:t>15</a:t>
            </a:fld>
            <a:endParaRPr lang="ru-RU" sz="1400" b="1" dirty="0">
              <a:solidFill>
                <a:srgbClr val="216543"/>
              </a:solidFill>
              <a:latin typeface="Courier New" pitchFamily="49" charset="0"/>
              <a:cs typeface="Courier New" pitchFamily="49" charset="0"/>
            </a:endParaRPr>
          </a:p>
        </p:txBody>
      </p:sp>
      <p:graphicFrame>
        <p:nvGraphicFramePr>
          <p:cNvPr id="124000" name="Group 96"/>
          <p:cNvGraphicFramePr>
            <a:graphicFrameLocks noGrp="1"/>
          </p:cNvGraphicFramePr>
          <p:nvPr/>
        </p:nvGraphicFramePr>
        <p:xfrm>
          <a:off x="827088" y="1844675"/>
          <a:ext cx="7921625" cy="2050225"/>
        </p:xfrm>
        <a:graphic>
          <a:graphicData uri="http://schemas.openxmlformats.org/drawingml/2006/table">
            <a:tbl>
              <a:tblPr/>
              <a:tblGrid>
                <a:gridCol w="1981200"/>
                <a:gridCol w="1979612"/>
                <a:gridCol w="1981200"/>
                <a:gridCol w="1979613"/>
              </a:tblGrid>
              <a:tr h="11541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6543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</a:rPr>
                        <a:t>Отлично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6543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</a:rPr>
                        <a:t>Хорошо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16543"/>
                        </a:solidFill>
                        <a:effectLst/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6543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</a:rPr>
                        <a:t>Удовлетворительно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6543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</a:rPr>
                        <a:t>Неудовлетворительно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61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6543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</a:rPr>
                        <a:t>(90-100)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16543"/>
                        </a:solidFill>
                        <a:effectLst/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6543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</a:rPr>
                        <a:t>(70–89)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16543"/>
                        </a:solidFill>
                        <a:effectLst/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6543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</a:rPr>
                        <a:t>(55–69)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16543"/>
                        </a:solidFill>
                        <a:effectLst/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6543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</a:rPr>
                        <a:t>Менее 55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24039" name="Group 135"/>
          <p:cNvGraphicFramePr>
            <a:graphicFrameLocks noGrp="1"/>
          </p:cNvGraphicFramePr>
          <p:nvPr/>
        </p:nvGraphicFramePr>
        <p:xfrm>
          <a:off x="785787" y="4365625"/>
          <a:ext cx="7962926" cy="1562100"/>
        </p:xfrm>
        <a:graphic>
          <a:graphicData uri="http://schemas.openxmlformats.org/drawingml/2006/table">
            <a:tbl>
              <a:tblPr/>
              <a:tblGrid>
                <a:gridCol w="2071701"/>
                <a:gridCol w="2000264"/>
                <a:gridCol w="3890961"/>
              </a:tblGrid>
              <a:tr h="23336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16543"/>
                        </a:solidFill>
                        <a:effectLst/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6543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</a:rPr>
                        <a:t>Зачет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6543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</a:rPr>
                        <a:t>Работа в семестре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245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16543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</a:rPr>
                        <a:t>Min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216543"/>
                        </a:solidFill>
                        <a:effectLst/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16543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</a:rPr>
                        <a:t>55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216543"/>
                        </a:solidFill>
                        <a:effectLst/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6543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</a:rPr>
                        <a:t>40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16543"/>
                        </a:solidFill>
                        <a:effectLst/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245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16543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</a:rPr>
                        <a:t>Max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216543"/>
                        </a:solidFill>
                        <a:effectLst/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16543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</a:rPr>
                        <a:t>100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216543"/>
                        </a:solidFill>
                        <a:effectLst/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6543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</a:rPr>
                        <a:t>60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16543"/>
                        </a:solidFill>
                        <a:effectLst/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Заголовок 3"/>
          <p:cNvSpPr>
            <a:spLocks noGrp="1"/>
          </p:cNvSpPr>
          <p:nvPr>
            <p:ph type="title" idx="4294967295"/>
          </p:nvPr>
        </p:nvSpPr>
        <p:spPr>
          <a:xfrm>
            <a:off x="428596" y="785794"/>
            <a:ext cx="7604149" cy="1214446"/>
          </a:xfrm>
        </p:spPr>
        <p:txBody>
          <a:bodyPr/>
          <a:lstStyle/>
          <a:p>
            <a:pPr algn="ctr"/>
            <a:r>
              <a:rPr lang="ru-RU" sz="3200" b="1" dirty="0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Критерии оценки результатов обучения</a:t>
            </a:r>
            <a:endParaRPr lang="ru-RU" dirty="0" smtClean="0">
              <a:solidFill>
                <a:srgbClr val="216543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19861" name="Номер слайда 2"/>
          <p:cNvSpPr txBox="1">
            <a:spLocks noGrp="1"/>
          </p:cNvSpPr>
          <p:nvPr/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BEA7A851-EAED-47D0-9641-ECF0EA19F27E}" type="slidenum">
              <a:rPr lang="ru-RU" sz="1400" b="1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pPr algn="r"/>
              <a:t>16</a:t>
            </a:fld>
            <a:endParaRPr lang="ru-RU" sz="1400" b="1" dirty="0">
              <a:solidFill>
                <a:srgbClr val="216543"/>
              </a:solidFill>
              <a:latin typeface="Courier New" pitchFamily="49" charset="0"/>
              <a:cs typeface="Courier New" pitchFamily="49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500035" y="2000239"/>
          <a:ext cx="7929618" cy="3572088"/>
        </p:xfrm>
        <a:graphic>
          <a:graphicData uri="http://schemas.openxmlformats.org/drawingml/2006/table">
            <a:tbl>
              <a:tblPr/>
              <a:tblGrid>
                <a:gridCol w="4071965"/>
                <a:gridCol w="1857388"/>
                <a:gridCol w="2000265"/>
              </a:tblGrid>
              <a:tr h="445580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solidFill>
                            <a:srgbClr val="216543"/>
                          </a:solidFill>
                          <a:latin typeface="Courier New" pitchFamily="49" charset="0"/>
                          <a:ea typeface="Times New Roman"/>
                          <a:cs typeface="Courier New" pitchFamily="49" charset="0"/>
                        </a:rPr>
                        <a:t>Оценивающие мероприятия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solidFill>
                            <a:srgbClr val="216543"/>
                          </a:solidFill>
                          <a:latin typeface="Courier New" pitchFamily="49" charset="0"/>
                          <a:ea typeface="Times New Roman"/>
                          <a:cs typeface="Courier New" pitchFamily="49" charset="0"/>
                        </a:rPr>
                        <a:t>Кол-во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solidFill>
                            <a:srgbClr val="216543"/>
                          </a:solidFill>
                          <a:latin typeface="Courier New" pitchFamily="49" charset="0"/>
                          <a:ea typeface="Times New Roman"/>
                          <a:cs typeface="Courier New" pitchFamily="49" charset="0"/>
                        </a:rPr>
                        <a:t>Баллы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6974">
                <a:tc>
                  <a:txBody>
                    <a:bodyPr/>
                    <a:lstStyle/>
                    <a:p>
                      <a:pPr>
                        <a:tabLst>
                          <a:tab pos="982980" algn="l"/>
                        </a:tabLst>
                      </a:pPr>
                      <a:r>
                        <a:rPr lang="ru-RU" sz="2400" b="1">
                          <a:solidFill>
                            <a:srgbClr val="216543"/>
                          </a:solidFill>
                          <a:latin typeface="Courier New" pitchFamily="49" charset="0"/>
                          <a:ea typeface="Times New Roman"/>
                          <a:cs typeface="Courier New" pitchFamily="49" charset="0"/>
                        </a:rPr>
                        <a:t>Контрольная работа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solidFill>
                            <a:srgbClr val="216543"/>
                          </a:solidFill>
                          <a:latin typeface="Courier New" pitchFamily="49" charset="0"/>
                          <a:ea typeface="Times New Roman"/>
                          <a:cs typeface="Courier New" pitchFamily="49" charset="0"/>
                        </a:rPr>
                        <a:t>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solidFill>
                            <a:srgbClr val="216543"/>
                          </a:solidFill>
                          <a:latin typeface="Courier New" pitchFamily="49" charset="0"/>
                          <a:ea typeface="Times New Roman"/>
                          <a:cs typeface="Courier New" pitchFamily="49" charset="0"/>
                        </a:rPr>
                        <a:t>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6974">
                <a:tc>
                  <a:txBody>
                    <a:bodyPr/>
                    <a:lstStyle/>
                    <a:p>
                      <a:pPr>
                        <a:tabLst>
                          <a:tab pos="982980" algn="l"/>
                        </a:tabLst>
                      </a:pPr>
                      <a:r>
                        <a:rPr lang="ru-RU" sz="2400" b="1">
                          <a:solidFill>
                            <a:srgbClr val="216543"/>
                          </a:solidFill>
                          <a:latin typeface="Courier New" pitchFamily="49" charset="0"/>
                          <a:ea typeface="Times New Roman"/>
                          <a:cs typeface="Courier New" pitchFamily="49" charset="0"/>
                        </a:rPr>
                        <a:t>Защита ИДЗ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>
                          <a:solidFill>
                            <a:srgbClr val="216543"/>
                          </a:solidFill>
                          <a:latin typeface="Courier New" pitchFamily="49" charset="0"/>
                          <a:ea typeface="Times New Roman"/>
                          <a:cs typeface="Courier New" pitchFamily="49" charset="0"/>
                        </a:rPr>
                        <a:t>25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solidFill>
                            <a:srgbClr val="216543"/>
                          </a:solidFill>
                          <a:latin typeface="Courier New" pitchFamily="49" charset="0"/>
                          <a:ea typeface="Times New Roman"/>
                          <a:cs typeface="Courier New" pitchFamily="49" charset="0"/>
                        </a:rPr>
                        <a:t>25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6974">
                <a:tc>
                  <a:txBody>
                    <a:bodyPr/>
                    <a:lstStyle/>
                    <a:p>
                      <a:pPr>
                        <a:tabLst>
                          <a:tab pos="982980" algn="l"/>
                        </a:tabLst>
                      </a:pPr>
                      <a:r>
                        <a:rPr lang="ru-RU" sz="2400" b="1">
                          <a:solidFill>
                            <a:srgbClr val="216543"/>
                          </a:solidFill>
                          <a:latin typeface="Courier New" pitchFamily="49" charset="0"/>
                          <a:ea typeface="Times New Roman"/>
                          <a:cs typeface="Courier New" pitchFamily="49" charset="0"/>
                        </a:rPr>
                        <a:t>Тест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>
                          <a:solidFill>
                            <a:srgbClr val="216543"/>
                          </a:solidFill>
                          <a:latin typeface="Courier New" pitchFamily="49" charset="0"/>
                          <a:ea typeface="Times New Roman"/>
                          <a:cs typeface="Courier New" pitchFamily="49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solidFill>
                            <a:srgbClr val="216543"/>
                          </a:solidFill>
                          <a:latin typeface="Courier New" pitchFamily="49" charset="0"/>
                          <a:ea typeface="Times New Roman"/>
                          <a:cs typeface="Courier New" pitchFamily="49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6974">
                <a:tc>
                  <a:txBody>
                    <a:bodyPr/>
                    <a:lstStyle/>
                    <a:p>
                      <a:pPr>
                        <a:tabLst>
                          <a:tab pos="982980" algn="l"/>
                        </a:tabLst>
                      </a:pPr>
                      <a:r>
                        <a:rPr lang="ru-RU" sz="2400" b="1">
                          <a:solidFill>
                            <a:srgbClr val="216543"/>
                          </a:solidFill>
                          <a:latin typeface="Courier New" pitchFamily="49" charset="0"/>
                          <a:ea typeface="Times New Roman"/>
                          <a:cs typeface="Courier New" pitchFamily="49" charset="0"/>
                        </a:rPr>
                        <a:t>Проектная работа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>
                          <a:solidFill>
                            <a:srgbClr val="216543"/>
                          </a:solidFill>
                          <a:latin typeface="Courier New" pitchFamily="49" charset="0"/>
                          <a:ea typeface="Times New Roman"/>
                          <a:cs typeface="Courier New" pitchFamily="49" charset="0"/>
                        </a:rPr>
                        <a:t>11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solidFill>
                            <a:srgbClr val="216543"/>
                          </a:solidFill>
                          <a:latin typeface="Courier New" pitchFamily="49" charset="0"/>
                          <a:ea typeface="Times New Roman"/>
                          <a:cs typeface="Courier New" pitchFamily="49" charset="0"/>
                        </a:rPr>
                        <a:t>11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2672">
                <a:tc>
                  <a:txBody>
                    <a:bodyPr/>
                    <a:lstStyle/>
                    <a:p>
                      <a:pPr>
                        <a:tabLst>
                          <a:tab pos="982980" algn="l"/>
                        </a:tabLst>
                      </a:pPr>
                      <a:r>
                        <a:rPr lang="ru-RU" sz="2400" b="1">
                          <a:solidFill>
                            <a:srgbClr val="216543"/>
                          </a:solidFill>
                          <a:latin typeface="Courier New" pitchFamily="49" charset="0"/>
                          <a:ea typeface="Times New Roman"/>
                          <a:cs typeface="Courier New" pitchFamily="49" charset="0"/>
                        </a:rPr>
                        <a:t>ИТОГО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>
                        <a:solidFill>
                          <a:srgbClr val="216543"/>
                        </a:solidFill>
                        <a:latin typeface="Courier New" pitchFamily="49" charset="0"/>
                        <a:ea typeface="Times New Roman"/>
                        <a:cs typeface="Courier New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solidFill>
                            <a:srgbClr val="216543"/>
                          </a:solidFill>
                          <a:latin typeface="Courier New" pitchFamily="49" charset="0"/>
                          <a:ea typeface="Times New Roman"/>
                          <a:cs typeface="Courier New" pitchFamily="49" charset="0"/>
                        </a:rPr>
                        <a:t>60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4294967295"/>
          </p:nvPr>
        </p:nvSpPr>
        <p:spPr>
          <a:xfrm>
            <a:off x="285720" y="0"/>
            <a:ext cx="8572560" cy="6429396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endParaRPr lang="ru-RU" sz="3600" b="1" dirty="0" smtClean="0">
              <a:solidFill>
                <a:schemeClr val="bg1"/>
              </a:solidFill>
            </a:endParaRPr>
          </a:p>
          <a:p>
            <a:pPr algn="ctr">
              <a:buNone/>
            </a:pPr>
            <a:r>
              <a:rPr lang="ru-RU" sz="2800" b="1" dirty="0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Основная литература по курсу</a:t>
            </a:r>
          </a:p>
          <a:p>
            <a:pPr marL="0" lvl="0" indent="273050">
              <a:spcBef>
                <a:spcPts val="0"/>
              </a:spcBef>
            </a:pPr>
            <a:r>
              <a:rPr lang="x-none" sz="1600" b="1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Гражданский кодекс Российской Федерации.Ч.1,Ч.2с изменениями от 01.09.2014</a:t>
            </a:r>
            <a:endParaRPr lang="ru-RU" sz="1600" b="1" dirty="0" smtClean="0">
              <a:solidFill>
                <a:srgbClr val="216543"/>
              </a:solidFill>
              <a:latin typeface="Courier New" pitchFamily="49" charset="0"/>
              <a:cs typeface="Courier New" pitchFamily="49" charset="0"/>
            </a:endParaRPr>
          </a:p>
          <a:p>
            <a:pPr marL="0" lvl="0" indent="273050">
              <a:spcBef>
                <a:spcPts val="0"/>
              </a:spcBef>
            </a:pPr>
            <a:r>
              <a:rPr lang="x-none" sz="1600" b="1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Налоговый кодекс Российской Федерации.Ч.1,Ч.2 с изменениями от 28.06.2014</a:t>
            </a:r>
            <a:endParaRPr lang="ru-RU" sz="1600" b="1" dirty="0" smtClean="0">
              <a:solidFill>
                <a:srgbClr val="216543"/>
              </a:solidFill>
              <a:latin typeface="Courier New" pitchFamily="49" charset="0"/>
              <a:cs typeface="Courier New" pitchFamily="49" charset="0"/>
            </a:endParaRPr>
          </a:p>
          <a:p>
            <a:pPr marL="0" lvl="0" indent="273050">
              <a:spcBef>
                <a:spcPts val="0"/>
              </a:spcBef>
            </a:pPr>
            <a:r>
              <a:rPr lang="ru-RU" sz="1600" b="1" dirty="0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Экономика организации (предприятия): учебник / под ред. Н.А. Сафронова.—3-е </a:t>
            </a:r>
            <a:r>
              <a:rPr lang="ru-RU" sz="1600" b="1" dirty="0" err="1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изд.,перераб</a:t>
            </a:r>
            <a:r>
              <a:rPr lang="ru-RU" sz="1600" b="1" dirty="0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. и доп.— Москва: Магистр, 2009. </a:t>
            </a:r>
          </a:p>
          <a:p>
            <a:pPr marL="0" lvl="0" indent="273050">
              <a:spcBef>
                <a:spcPts val="0"/>
              </a:spcBef>
            </a:pPr>
            <a:r>
              <a:rPr lang="ru-RU" sz="1600" b="1" dirty="0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Экономика организаций (предприятий): учебник / И.В.Сергеев, И.И. Веретенникова; под ред. И. В. Сергеева. — 3-е изд., </a:t>
            </a:r>
            <a:r>
              <a:rPr lang="ru-RU" sz="1600" b="1" dirty="0" err="1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перераб</a:t>
            </a:r>
            <a:r>
              <a:rPr lang="ru-RU" sz="1600" b="1" dirty="0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. и доп. — Москва: Проспект </a:t>
            </a:r>
            <a:r>
              <a:rPr lang="ru-RU" sz="1600" b="1" dirty="0" err="1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Велби</a:t>
            </a:r>
            <a:r>
              <a:rPr lang="ru-RU" sz="1600" b="1" dirty="0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, 2006. </a:t>
            </a:r>
          </a:p>
          <a:p>
            <a:pPr marL="0" lvl="0" indent="273050">
              <a:spcBef>
                <a:spcPts val="0"/>
              </a:spcBef>
            </a:pPr>
            <a:r>
              <a:rPr lang="ru-RU" sz="1600" b="1" dirty="0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Экономика предприятия: </a:t>
            </a:r>
            <a:r>
              <a:rPr lang="ru-RU" sz="1600" b="1" dirty="0" err="1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учебник+практикум</a:t>
            </a:r>
            <a:r>
              <a:rPr lang="ru-RU" sz="1600" b="1" dirty="0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 / В.Д.Грибов, В. П. Грузинов. —5-е изд., </a:t>
            </a:r>
            <a:r>
              <a:rPr lang="ru-RU" sz="1600" b="1" dirty="0" err="1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перераб</a:t>
            </a:r>
            <a:r>
              <a:rPr lang="ru-RU" sz="1600" b="1" dirty="0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. и доп.. — Москва: Курс </a:t>
            </a:r>
            <a:r>
              <a:rPr lang="ru-RU" sz="1600" b="1" dirty="0" err="1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Инфра-М</a:t>
            </a:r>
            <a:r>
              <a:rPr lang="ru-RU" sz="1600" b="1" dirty="0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, 2013. </a:t>
            </a:r>
          </a:p>
          <a:p>
            <a:pPr marL="0" lvl="0" indent="273050">
              <a:spcBef>
                <a:spcPts val="0"/>
              </a:spcBef>
            </a:pPr>
            <a:r>
              <a:rPr lang="x-none" sz="1600" b="1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Экономика предприятия: учебник для вузов / под ред. В.М. Семенова.</a:t>
            </a:r>
            <a:r>
              <a:rPr lang="ru-RU" sz="1600" b="1" dirty="0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x-none" sz="1600" b="1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—5-е изд. — СПб.: Питер, 2010. </a:t>
            </a:r>
            <a:endParaRPr lang="ru-RU" sz="1600" b="1" dirty="0" smtClean="0">
              <a:solidFill>
                <a:srgbClr val="216543"/>
              </a:solidFill>
              <a:latin typeface="Courier New" pitchFamily="49" charset="0"/>
              <a:cs typeface="Courier New" pitchFamily="49" charset="0"/>
            </a:endParaRPr>
          </a:p>
          <a:p>
            <a:pPr marL="0" lvl="0" indent="273050">
              <a:spcBef>
                <a:spcPts val="0"/>
              </a:spcBef>
            </a:pPr>
            <a:r>
              <a:rPr lang="ru-RU" sz="1600" b="1" dirty="0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Экономика предприятия (организации): учебник / под ред. В. Я. Позднякова, О.В.Девяткина. — 4-е изд., </a:t>
            </a:r>
            <a:r>
              <a:rPr lang="ru-RU" sz="1600" b="1" dirty="0" err="1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перераб</a:t>
            </a:r>
            <a:r>
              <a:rPr lang="ru-RU" sz="1600" b="1" dirty="0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. и доп.— Москва: Инфра-М,2014. </a:t>
            </a:r>
          </a:p>
          <a:p>
            <a:pPr marL="0" lvl="0" indent="273050">
              <a:spcBef>
                <a:spcPts val="0"/>
              </a:spcBef>
            </a:pPr>
            <a:r>
              <a:rPr lang="ru-RU" sz="1600" b="1" dirty="0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Экономика предприятия (фирмы): учебник / Российская экономическая академия им. Г.В.Плеханова; под ред. О.И.Волкова; под ред. О.В. Девяткина. — 3-е изд., </a:t>
            </a:r>
            <a:r>
              <a:rPr lang="ru-RU" sz="1600" b="1" dirty="0" err="1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перераб</a:t>
            </a:r>
            <a:r>
              <a:rPr lang="ru-RU" sz="1600" b="1" dirty="0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. и доп. — Москва: </a:t>
            </a:r>
            <a:r>
              <a:rPr lang="ru-RU" sz="1600" b="1" dirty="0" err="1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Инфра-М</a:t>
            </a:r>
            <a:r>
              <a:rPr lang="ru-RU" sz="1600" b="1" dirty="0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, 2009. </a:t>
            </a:r>
          </a:p>
          <a:p>
            <a:pPr marL="0" lvl="0" indent="273050">
              <a:spcBef>
                <a:spcPts val="0"/>
              </a:spcBef>
            </a:pPr>
            <a:r>
              <a:rPr lang="ru-RU" sz="1600" b="1" dirty="0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Экономика предприятия (фирмы): учебник для бакалавров / под ред. В.Я.Горфинкеля. — Москва: Проспект, 2013. </a:t>
            </a:r>
          </a:p>
          <a:p>
            <a:pPr marL="0" lvl="0" indent="273050">
              <a:spcBef>
                <a:spcPts val="0"/>
              </a:spcBef>
              <a:buNone/>
            </a:pPr>
            <a:r>
              <a:rPr lang="ru-RU" sz="1600" dirty="0" smtClean="0"/>
              <a:t> </a:t>
            </a:r>
          </a:p>
          <a:p>
            <a:pPr algn="just"/>
            <a:endParaRPr lang="ru-RU" sz="1400" dirty="0" smtClean="0"/>
          </a:p>
        </p:txBody>
      </p:sp>
      <p:sp>
        <p:nvSpPr>
          <p:cNvPr id="115715" name="Номер слайда 2"/>
          <p:cNvSpPr txBox="1">
            <a:spLocks noGrp="1"/>
          </p:cNvSpPr>
          <p:nvPr/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84DD988-68BF-4850-B18F-432963E3B2D6}" type="slidenum">
              <a:rPr lang="ru-RU" sz="1400" b="1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pPr algn="r"/>
              <a:t>17</a:t>
            </a:fld>
            <a:endParaRPr lang="ru-RU" sz="1400" b="1" dirty="0">
              <a:solidFill>
                <a:srgbClr val="216543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4294967295"/>
          </p:nvPr>
        </p:nvSpPr>
        <p:spPr>
          <a:xfrm>
            <a:off x="457200" y="0"/>
            <a:ext cx="8229600" cy="6357958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endParaRPr lang="ru-RU" sz="3600" b="1" dirty="0" smtClean="0">
              <a:solidFill>
                <a:schemeClr val="bg1"/>
              </a:solidFill>
            </a:endParaRPr>
          </a:p>
          <a:p>
            <a:pPr algn="ctr">
              <a:buFont typeface="Wingdings" pitchFamily="2" charset="2"/>
              <a:buNone/>
            </a:pPr>
            <a:r>
              <a:rPr lang="ru-RU" sz="2800" b="1" dirty="0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Дополнительная литература по курсу</a:t>
            </a:r>
          </a:p>
          <a:p>
            <a:pPr marL="0" lvl="0" indent="355600"/>
            <a:endParaRPr lang="ru-RU" sz="1800" b="1" dirty="0" smtClean="0">
              <a:solidFill>
                <a:srgbClr val="216543"/>
              </a:solidFill>
              <a:latin typeface="Courier New" pitchFamily="49" charset="0"/>
              <a:cs typeface="Courier New" pitchFamily="49" charset="0"/>
            </a:endParaRPr>
          </a:p>
          <a:p>
            <a:pPr marL="0" lvl="0" indent="355600"/>
            <a:r>
              <a:rPr lang="x-none" sz="1800" b="1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Трудовой кодекс Российской Федерации. Ч.1, Ч.2 с изменениями от 28.06.2014</a:t>
            </a:r>
            <a:endParaRPr lang="ru-RU" sz="1800" b="1" dirty="0" smtClean="0">
              <a:solidFill>
                <a:srgbClr val="216543"/>
              </a:solidFill>
              <a:latin typeface="Courier New" pitchFamily="49" charset="0"/>
              <a:cs typeface="Courier New" pitchFamily="49" charset="0"/>
            </a:endParaRPr>
          </a:p>
          <a:p>
            <a:pPr marL="0" lvl="0" indent="355600"/>
            <a:r>
              <a:rPr lang="ru-RU" sz="1800" b="1" dirty="0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Экономика предприятия: учебное пособие / А.И.Ильин, </a:t>
            </a:r>
            <a:r>
              <a:rPr lang="ru-RU" sz="1800" b="1" dirty="0" err="1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С.В.Касько</a:t>
            </a:r>
            <a:r>
              <a:rPr lang="ru-RU" sz="1800" b="1" dirty="0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; под ред. А.И.Ильина. — 2-е изд., </a:t>
            </a:r>
            <a:r>
              <a:rPr lang="ru-RU" sz="1800" b="1" dirty="0" err="1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испр</a:t>
            </a:r>
            <a:r>
              <a:rPr lang="ru-RU" sz="1800" b="1" dirty="0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. — Минск: Новое знание, 2008. </a:t>
            </a:r>
          </a:p>
          <a:p>
            <a:pPr marL="0" lvl="0" indent="355600"/>
            <a:r>
              <a:rPr lang="ru-RU" sz="1800" b="1" dirty="0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Экономика предприятия (в схемах, таблицах, расчетах) : учебное пособие / В. К. Скляренко [и др.]. — Москва: </a:t>
            </a:r>
            <a:r>
              <a:rPr lang="ru-RU" sz="1800" b="1" dirty="0" err="1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Инфра-М</a:t>
            </a:r>
            <a:r>
              <a:rPr lang="ru-RU" sz="1800" b="1" dirty="0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, 2010. </a:t>
            </a:r>
          </a:p>
          <a:p>
            <a:pPr marL="0" lvl="0" indent="355600"/>
            <a:r>
              <a:rPr lang="ru-RU" sz="1800" b="1" dirty="0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Экономика промышленного предприятия : практикум / Н.Л. Зайцев. — 3-е изд. — Москва: </a:t>
            </a:r>
            <a:r>
              <a:rPr lang="ru-RU" sz="1800" b="1" dirty="0" err="1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Инфра-М</a:t>
            </a:r>
            <a:r>
              <a:rPr lang="ru-RU" sz="1800" b="1" dirty="0" smtClean="0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t>, 2006. </a:t>
            </a:r>
          </a:p>
          <a:p>
            <a:pPr algn="just">
              <a:buFont typeface="Wingdings" pitchFamily="2" charset="2"/>
              <a:buNone/>
            </a:pPr>
            <a:endParaRPr lang="ru-RU" dirty="0" smtClean="0"/>
          </a:p>
          <a:p>
            <a:pPr algn="just"/>
            <a:endParaRPr lang="ru-RU" dirty="0" smtClean="0"/>
          </a:p>
        </p:txBody>
      </p:sp>
      <p:sp>
        <p:nvSpPr>
          <p:cNvPr id="115715" name="Номер слайда 2"/>
          <p:cNvSpPr txBox="1">
            <a:spLocks noGrp="1"/>
          </p:cNvSpPr>
          <p:nvPr/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84DD988-68BF-4850-B18F-432963E3B2D6}" type="slidenum">
              <a:rPr lang="ru-RU" sz="1400" b="1">
                <a:solidFill>
                  <a:srgbClr val="216543"/>
                </a:solidFill>
                <a:latin typeface="Courier New" pitchFamily="49" charset="0"/>
                <a:cs typeface="Courier New" pitchFamily="49" charset="0"/>
              </a:rPr>
              <a:pPr algn="r"/>
              <a:t>18</a:t>
            </a:fld>
            <a:endParaRPr lang="ru-RU" sz="1400" b="1" dirty="0">
              <a:solidFill>
                <a:srgbClr val="216543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иксел">
  <a:themeElements>
    <a:clrScheme name="Пиксел 11">
      <a:dk1>
        <a:srgbClr val="000000"/>
      </a:dk1>
      <a:lt1>
        <a:srgbClr val="FFFFFF"/>
      </a:lt1>
      <a:dk2>
        <a:srgbClr val="000000"/>
      </a:dk2>
      <a:lt2>
        <a:srgbClr val="779F92"/>
      </a:lt2>
      <a:accent1>
        <a:srgbClr val="33CCCC"/>
      </a:accent1>
      <a:accent2>
        <a:srgbClr val="9DC2D7"/>
      </a:accent2>
      <a:accent3>
        <a:srgbClr val="FFFFFF"/>
      </a:accent3>
      <a:accent4>
        <a:srgbClr val="000000"/>
      </a:accent4>
      <a:accent5>
        <a:srgbClr val="ADE2E2"/>
      </a:accent5>
      <a:accent6>
        <a:srgbClr val="8EB0C3"/>
      </a:accent6>
      <a:hlink>
        <a:srgbClr val="006666"/>
      </a:hlink>
      <a:folHlink>
        <a:srgbClr val="CCCCFF"/>
      </a:folHlink>
    </a:clrScheme>
    <a:fontScheme name="Пиксел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иксел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Уровень">
  <a:themeElements>
    <a:clrScheme name="Уровень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Уровень">
      <a:majorFont>
        <a:latin typeface="Garamond"/>
        <a:ea typeface=""/>
        <a:cs typeface="Arial"/>
      </a:majorFont>
      <a:minorFont>
        <a:latin typeface="Verdana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Уровень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ровень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ровень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ровень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ровень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ровень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Уровень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Уровень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Pixel</Template>
  <TotalTime>8838</TotalTime>
  <Words>909</Words>
  <Application>Microsoft Office PowerPoint</Application>
  <PresentationFormat>Экран (4:3)</PresentationFormat>
  <Paragraphs>199</Paragraphs>
  <Slides>18</Slides>
  <Notes>8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18</vt:i4>
      </vt:variant>
    </vt:vector>
  </HeadingPairs>
  <TitlesOfParts>
    <vt:vector size="20" baseType="lpstr">
      <vt:lpstr>Пиксел</vt:lpstr>
      <vt:lpstr>Уровень</vt:lpstr>
      <vt:lpstr>Руководство по изучению курса  «ПРИКЛАДНАЯ ЭКОНОМИКА В УПРАВЛЕНИИ»</vt:lpstr>
      <vt:lpstr>Структура курса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Оценка результатов обучения</vt:lpstr>
      <vt:lpstr>Критерии оценки результатов обучения</vt:lpstr>
      <vt:lpstr>Слайд 17</vt:lpstr>
      <vt:lpstr>Слайд 18</vt:lpstr>
    </vt:vector>
  </TitlesOfParts>
  <Company>TPU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ТОМСКИЙ</dc:title>
  <dc:creator>SOLO</dc:creator>
  <cp:lastModifiedBy>admin</cp:lastModifiedBy>
  <cp:revision>884</cp:revision>
  <dcterms:created xsi:type="dcterms:W3CDTF">2003-04-11T09:57:08Z</dcterms:created>
  <dcterms:modified xsi:type="dcterms:W3CDTF">2014-10-22T14:01:49Z</dcterms:modified>
</cp:coreProperties>
</file>