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84" r:id="rId3"/>
    <p:sldId id="285" r:id="rId4"/>
    <p:sldId id="292" r:id="rId5"/>
    <p:sldId id="286" r:id="rId6"/>
    <p:sldId id="287" r:id="rId7"/>
    <p:sldId id="288" r:id="rId8"/>
    <p:sldId id="289" r:id="rId9"/>
    <p:sldId id="290" r:id="rId10"/>
    <p:sldId id="274" r:id="rId11"/>
    <p:sldId id="275" r:id="rId12"/>
    <p:sldId id="276" r:id="rId13"/>
    <p:sldId id="277" r:id="rId14"/>
    <p:sldId id="280" r:id="rId15"/>
    <p:sldId id="28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7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FC2C5-1AB6-4FD7-A3F4-D016FE04428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FF38B-913F-4907-AE09-23FDA7EB63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1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FF38B-913F-4907-AE09-23FDA7EB639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3F431B-17AE-4D5A-8241-91B39552156C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2714620"/>
            <a:ext cx="7920880" cy="338437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Нормирующие преобразователи </a:t>
            </a:r>
            <a:r>
              <a:rPr lang="ru-RU" dirty="0" err="1" smtClean="0">
                <a:solidFill>
                  <a:schemeClr val="tx1"/>
                </a:solidFill>
              </a:rPr>
              <a:t>термоЭДС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Схема нормирующего преобразователя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Функциональная связь между измеряемой </a:t>
            </a:r>
            <a:r>
              <a:rPr lang="ru-RU" dirty="0" err="1" smtClean="0">
                <a:solidFill>
                  <a:schemeClr val="tx1"/>
                </a:solidFill>
              </a:rPr>
              <a:t>термоЭДС</a:t>
            </a:r>
            <a:r>
              <a:rPr lang="ru-RU" dirty="0" smtClean="0">
                <a:solidFill>
                  <a:schemeClr val="tx1"/>
                </a:solidFill>
              </a:rPr>
              <a:t> и выходным током преобразователя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Магнитоэлектрические милливольтметры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Конструкция и принцип действия милливольтметра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Схема подключения термопары к милливольтметру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Технические характеристики милливольтметров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87220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effectLst/>
              </a:rPr>
              <a:t>НОРМИРУЮЩИЕ ИЗМЕРИТЕЛЬНЫЕ ПРЕОБРАЗОВАТЕЛИ ТЕРМОЭДС. МАГНИТОЭЛЕКТРИЧЕСКИЕ МИЛЛИВОЛЬТМЕТРЫ</a:t>
            </a: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9223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70567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Нормирующие измерительные преобразователи температуры</a:t>
            </a:r>
            <a:endParaRPr lang="ru-RU" sz="2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68760"/>
            <a:ext cx="849694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             Нормирующие  измерительные  преобразователи  </a:t>
            </a:r>
            <a:r>
              <a:rPr lang="ru-RU" sz="2200" dirty="0"/>
              <a:t>температуры  предназначены  для  преобразования  сигналов </a:t>
            </a:r>
            <a:r>
              <a:rPr lang="ru-RU" sz="2200" dirty="0" err="1"/>
              <a:t>термопреобразователей</a:t>
            </a:r>
            <a:r>
              <a:rPr lang="ru-RU" sz="2200" dirty="0"/>
              <a:t> - </a:t>
            </a:r>
            <a:r>
              <a:rPr lang="ru-RU" sz="2200" b="1" dirty="0"/>
              <a:t>термопар</a:t>
            </a:r>
            <a:r>
              <a:rPr lang="ru-RU" sz="2200" dirty="0"/>
              <a:t> и </a:t>
            </a:r>
            <a:r>
              <a:rPr lang="ru-RU" sz="2200" dirty="0" err="1" smtClean="0"/>
              <a:t>термопреобразователей</a:t>
            </a:r>
            <a:r>
              <a:rPr lang="ru-RU" sz="2200" dirty="0" smtClean="0"/>
              <a:t> </a:t>
            </a:r>
            <a:r>
              <a:rPr lang="ru-RU" sz="2200" b="1" dirty="0"/>
              <a:t>сопротивлений</a:t>
            </a:r>
            <a:r>
              <a:rPr lang="ru-RU" sz="2200" dirty="0"/>
              <a:t>  -  в унифицированные  сигналы  постоянного тока.  Нормирующие  измерительные преобразователи темпе-</a:t>
            </a:r>
            <a:r>
              <a:rPr lang="ru-RU" sz="2200" dirty="0" err="1"/>
              <a:t>ратуры</a:t>
            </a:r>
            <a:r>
              <a:rPr lang="ru-RU" sz="2200" dirty="0"/>
              <a:t> формируют токовый сигнал, который линейно зависит от температуры</a:t>
            </a:r>
            <a:r>
              <a:rPr lang="ru-RU" sz="2200" dirty="0" smtClean="0"/>
              <a:t>. </a:t>
            </a:r>
          </a:p>
          <a:p>
            <a:r>
              <a:rPr lang="ru-RU" sz="2200" dirty="0"/>
              <a:t> </a:t>
            </a:r>
            <a:r>
              <a:rPr lang="ru-RU" sz="2200" dirty="0" smtClean="0"/>
              <a:t>            </a:t>
            </a:r>
            <a:r>
              <a:rPr lang="ru-RU" sz="2400" dirty="0" smtClean="0"/>
              <a:t>Применение </a:t>
            </a:r>
            <a:r>
              <a:rPr lang="ru-RU" sz="2400" dirty="0"/>
              <a:t>нормирующих измерительных </a:t>
            </a:r>
            <a:r>
              <a:rPr lang="ru-RU" sz="2400" dirty="0" err="1" smtClean="0"/>
              <a:t>преоб-разователей</a:t>
            </a:r>
            <a:r>
              <a:rPr lang="ru-RU" sz="2400" dirty="0" smtClean="0"/>
              <a:t> </a:t>
            </a:r>
            <a:r>
              <a:rPr lang="ru-RU" sz="2400" dirty="0"/>
              <a:t>температуры </a:t>
            </a:r>
            <a:r>
              <a:rPr lang="ru-RU" sz="2400" b="1" dirty="0"/>
              <a:t>позволяет</a:t>
            </a:r>
            <a:r>
              <a:rPr lang="ru-RU" sz="2400" b="1" dirty="0" smtClean="0"/>
              <a:t>:</a:t>
            </a:r>
          </a:p>
          <a:p>
            <a:pPr lvl="0"/>
            <a:r>
              <a:rPr lang="ru-RU" sz="2400" dirty="0" smtClean="0"/>
              <a:t>- размещать </a:t>
            </a:r>
            <a:r>
              <a:rPr lang="ru-RU" sz="2400" dirty="0"/>
              <a:t>преобразователь </a:t>
            </a:r>
            <a:r>
              <a:rPr lang="ru-RU" sz="2400" dirty="0" smtClean="0"/>
              <a:t>в </a:t>
            </a:r>
            <a:r>
              <a:rPr lang="ru-RU" sz="2400" dirty="0"/>
              <a:t>соединительную головку датчика или в непосредственной близости от датчика;</a:t>
            </a:r>
          </a:p>
          <a:p>
            <a:pPr lvl="0"/>
            <a:r>
              <a:rPr lang="ru-RU" sz="2400" dirty="0" smtClean="0"/>
              <a:t>- усиливать </a:t>
            </a:r>
            <a:r>
              <a:rPr lang="ru-RU" sz="2400" dirty="0"/>
              <a:t>сигнал в месте расположения датчика и передавать усиленный сигнал на большие расстояния, тем самым снижать влияние электромагнитных помех</a:t>
            </a:r>
            <a:r>
              <a:rPr lang="ru-RU" sz="2400" dirty="0" smtClean="0"/>
              <a:t>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3628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208912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dirty="0" smtClean="0"/>
              <a:t>- компенсировать </a:t>
            </a:r>
            <a:r>
              <a:rPr lang="ru-RU" sz="2200" dirty="0"/>
              <a:t>влияние </a:t>
            </a:r>
            <a:r>
              <a:rPr lang="ru-RU" sz="2200" dirty="0" err="1" smtClean="0"/>
              <a:t>термоЭДС</a:t>
            </a:r>
            <a:r>
              <a:rPr lang="ru-RU" sz="2200" dirty="0" smtClean="0"/>
              <a:t> </a:t>
            </a:r>
            <a:r>
              <a:rPr lang="ru-RU" sz="2200" dirty="0"/>
              <a:t>"холодного спая" для термопар и проводить линеаризацию нелинейных НСХ </a:t>
            </a:r>
            <a:r>
              <a:rPr lang="ru-RU" sz="2200" dirty="0" err="1"/>
              <a:t>термопреобразователей</a:t>
            </a:r>
            <a:r>
              <a:rPr lang="ru-RU" sz="2200" dirty="0"/>
              <a:t> и поэтому использовать вторичные приборы без этой функции;</a:t>
            </a:r>
          </a:p>
          <a:p>
            <a:pPr lvl="0"/>
            <a:r>
              <a:rPr lang="ru-RU" sz="2200" dirty="0" smtClean="0"/>
              <a:t>- унифицировать </a:t>
            </a:r>
            <a:r>
              <a:rPr lang="ru-RU" sz="2200" dirty="0"/>
              <a:t>сигналы, используемые в системе, </a:t>
            </a:r>
            <a:r>
              <a:rPr lang="ru-RU" sz="2200" dirty="0" smtClean="0"/>
              <a:t>таким образом </a:t>
            </a:r>
            <a:r>
              <a:rPr lang="ru-RU" sz="2200" dirty="0"/>
              <a:t>упрощать номенклатуру применяемых </a:t>
            </a:r>
            <a:r>
              <a:rPr lang="ru-RU" sz="2200" dirty="0" smtClean="0"/>
              <a:t> </a:t>
            </a:r>
            <a:r>
              <a:rPr lang="ru-RU" sz="2200" dirty="0"/>
              <a:t>приборов;</a:t>
            </a:r>
          </a:p>
          <a:p>
            <a:pPr lvl="0"/>
            <a:r>
              <a:rPr lang="ru-RU" sz="2200" dirty="0" smtClean="0"/>
              <a:t>- своевременно </a:t>
            </a:r>
            <a:r>
              <a:rPr lang="ru-RU" sz="2200" dirty="0"/>
              <a:t>обнаруживать аварийные сигналы , упрощать обслуживание и ремонт систем;</a:t>
            </a:r>
          </a:p>
          <a:p>
            <a:pPr lvl="0"/>
            <a:r>
              <a:rPr lang="ru-RU" sz="2200" dirty="0" smtClean="0"/>
              <a:t>- снижать </a:t>
            </a:r>
            <a:r>
              <a:rPr lang="ru-RU" sz="2200" dirty="0"/>
              <a:t>затраты на компенсационные и </a:t>
            </a:r>
            <a:r>
              <a:rPr lang="ru-RU" sz="2200" dirty="0" err="1" smtClean="0"/>
              <a:t>коммуникацион-ные</a:t>
            </a:r>
            <a:r>
              <a:rPr lang="ru-RU" sz="2200" dirty="0" smtClean="0"/>
              <a:t> </a:t>
            </a:r>
            <a:r>
              <a:rPr lang="ru-RU" sz="2200" dirty="0"/>
              <a:t>провода при больших расстояниях между </a:t>
            </a:r>
            <a:r>
              <a:rPr lang="ru-RU" sz="2200" dirty="0" smtClean="0"/>
              <a:t>датчиком </a:t>
            </a:r>
            <a:r>
              <a:rPr lang="ru-RU" sz="2200" dirty="0"/>
              <a:t>и </a:t>
            </a:r>
            <a:r>
              <a:rPr lang="ru-RU" sz="2200" dirty="0" smtClean="0"/>
              <a:t>измерительным </a:t>
            </a:r>
            <a:r>
              <a:rPr lang="ru-RU" sz="2200" dirty="0"/>
              <a:t>прибором</a:t>
            </a:r>
            <a:r>
              <a:rPr lang="ru-RU" sz="2200" dirty="0" smtClean="0"/>
              <a:t>.</a:t>
            </a:r>
          </a:p>
          <a:p>
            <a:r>
              <a:rPr lang="ru-RU" sz="2200" dirty="0" smtClean="0"/>
              <a:t>              Нормирующие </a:t>
            </a:r>
            <a:r>
              <a:rPr lang="ru-RU" sz="2200" dirty="0"/>
              <a:t>измерительные преобразователи температуры классифицируют по следующим признакам:</a:t>
            </a:r>
          </a:p>
          <a:p>
            <a:r>
              <a:rPr lang="ru-RU" sz="2400" dirty="0"/>
              <a:t>по конструктивному исполнению и способу монтажа:</a:t>
            </a:r>
          </a:p>
          <a:p>
            <a:pPr lvl="0"/>
            <a:r>
              <a:rPr lang="ru-RU" sz="2200" dirty="0" smtClean="0"/>
              <a:t> - </a:t>
            </a:r>
            <a:r>
              <a:rPr lang="ru-RU" sz="2400" dirty="0" smtClean="0"/>
              <a:t>монтаж </a:t>
            </a:r>
            <a:r>
              <a:rPr lang="ru-RU" sz="2400" dirty="0"/>
              <a:t>на DIN-рельс 35 </a:t>
            </a:r>
            <a:r>
              <a:rPr lang="ru-RU" sz="2400" dirty="0" smtClean="0"/>
              <a:t>мм;</a:t>
            </a:r>
            <a:endParaRPr lang="ru-RU" sz="2400" dirty="0"/>
          </a:p>
          <a:p>
            <a:pPr lvl="0"/>
            <a:r>
              <a:rPr lang="ru-RU" sz="2400" dirty="0" smtClean="0"/>
              <a:t> - монтаж </a:t>
            </a:r>
            <a:r>
              <a:rPr lang="ru-RU" sz="2400" dirty="0"/>
              <a:t>в стандартную 4-х </a:t>
            </a:r>
            <a:r>
              <a:rPr lang="ru-RU" sz="2400" dirty="0" err="1"/>
              <a:t>клеммную</a:t>
            </a:r>
            <a:r>
              <a:rPr lang="ru-RU" sz="2400" dirty="0"/>
              <a:t> головку </a:t>
            </a:r>
            <a:r>
              <a:rPr lang="ru-RU" sz="2400" dirty="0" smtClean="0"/>
              <a:t>   </a:t>
            </a:r>
          </a:p>
          <a:p>
            <a:pPr lvl="0"/>
            <a:r>
              <a:rPr lang="ru-RU" sz="2400" dirty="0"/>
              <a:t> </a:t>
            </a:r>
            <a:r>
              <a:rPr lang="ru-RU" sz="2400" dirty="0" smtClean="0"/>
              <a:t>  </a:t>
            </a:r>
            <a:r>
              <a:rPr lang="ru-RU" sz="2400" dirty="0" err="1" smtClean="0"/>
              <a:t>термопреобразователя</a:t>
            </a:r>
            <a:r>
              <a:rPr lang="ru-RU" sz="2400" dirty="0" smtClean="0"/>
              <a:t> ;</a:t>
            </a:r>
            <a:endParaRPr lang="ru-RU" sz="2400" dirty="0"/>
          </a:p>
          <a:p>
            <a:pPr lvl="0"/>
            <a:r>
              <a:rPr lang="ru-RU" sz="2400" dirty="0" smtClean="0"/>
              <a:t> - монтаж </a:t>
            </a:r>
            <a:r>
              <a:rPr lang="ru-RU" sz="2400" dirty="0"/>
              <a:t>в </a:t>
            </a:r>
            <a:r>
              <a:rPr lang="ru-RU" sz="2400" dirty="0" err="1"/>
              <a:t>cоединительную</a:t>
            </a:r>
            <a:r>
              <a:rPr lang="ru-RU" sz="2400" dirty="0"/>
              <a:t> </a:t>
            </a:r>
            <a:r>
              <a:rPr lang="ru-RU" sz="2400" dirty="0" smtClean="0"/>
              <a:t>головку. </a:t>
            </a:r>
            <a:endParaRPr lang="ru-RU" sz="2400" dirty="0"/>
          </a:p>
          <a:p>
            <a:pPr lvl="0"/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217903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7"/>
            <a:ext cx="84296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 Схема нормирующего преобразователя приведена на рис. 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1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. </a:t>
            </a:r>
            <a:endParaRPr lang="ru-RU" sz="2200" dirty="0"/>
          </a:p>
        </p:txBody>
      </p:sp>
      <p:pic>
        <p:nvPicPr>
          <p:cNvPr id="27650" name="Picture 2" descr="htmlconvd-kD2PBP_html_5d3d5e0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57232"/>
            <a:ext cx="692948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596" y="6072206"/>
            <a:ext cx="835824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Рисунок</a:t>
            </a:r>
            <a:r>
              <a:rPr lang="en-US" sz="21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1</a:t>
            </a:r>
            <a:r>
              <a:rPr lang="ru-RU" sz="21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- Схема нормирующего преобразователя с термопарой</a:t>
            </a:r>
            <a:endParaRPr lang="ru-RU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57158" y="0"/>
            <a:ext cx="8358246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 основу работы нормирующего преобразователя положен компенсационный  метод измерения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термоЭДС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с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использова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нием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схемы  потенциометра  с  переменной  силой  рабочего тока.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Схема преобразователя приведена на рис. 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1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.  Здесь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I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—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контур измерения; 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II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— контур компенсации. Контур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I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содер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-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жит корректирующий мост КМ</a:t>
            </a:r>
            <a:r>
              <a:rPr lang="ru-RU" sz="2200" i="1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,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усилитель У</a:t>
            </a:r>
            <a:r>
              <a:rPr lang="ru-RU" sz="2200" baseline="-300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1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с токовым </a:t>
            </a:r>
            <a:r>
              <a:rPr lang="ru-RU" sz="2200" dirty="0" err="1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выхо-дом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 </a:t>
            </a:r>
            <a:r>
              <a:rPr lang="en-US" sz="2200" i="1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I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вых</a:t>
            </a:r>
            <a:r>
              <a:rPr lang="ru-RU" sz="2200" i="1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и резистор  </a:t>
            </a:r>
            <a:r>
              <a:rPr lang="ru-RU" sz="2200" i="1" dirty="0" err="1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R</a:t>
            </a:r>
            <a:r>
              <a:rPr lang="ru-RU" sz="2200" baseline="-30000" dirty="0" err="1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кн</a:t>
            </a:r>
            <a:r>
              <a:rPr lang="ru-RU" sz="2200" i="1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. 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К контуру 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I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с помощью </a:t>
            </a:r>
            <a:r>
              <a:rPr lang="ru-RU" sz="2200" dirty="0" err="1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удлинитель-ных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 проводов  F</a:t>
            </a:r>
            <a:r>
              <a:rPr lang="ru-RU" sz="2200" i="1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и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D</a:t>
            </a:r>
            <a:r>
              <a:rPr lang="ru-RU" sz="2200" i="1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подсоединен ТЭП  </a:t>
            </a:r>
            <a:r>
              <a:rPr lang="ru-RU" sz="2200" i="1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АВ.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     Корректирующий мост предназначен для</a:t>
            </a:r>
            <a:r>
              <a:rPr lang="en-US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автоматического введения  поправки  на  изменение  температуры  свободных  концов  ТЭП</a:t>
            </a:r>
            <a:r>
              <a:rPr lang="ru-RU" sz="2200" dirty="0" smtClean="0"/>
              <a:t>,   а также компенсации начальной  </a:t>
            </a:r>
            <a:r>
              <a:rPr lang="ru-RU" sz="2200" dirty="0" err="1" smtClean="0"/>
              <a:t>термо-ЭДС</a:t>
            </a:r>
            <a:r>
              <a:rPr lang="ru-RU" sz="2200" dirty="0" smtClean="0"/>
              <a:t>  в преобразователях,  нижний    предел   измерения которых не равен  0°С.   К диагонали  </a:t>
            </a:r>
            <a:r>
              <a:rPr lang="ru-RU" sz="2200" i="1" dirty="0" err="1" smtClean="0"/>
              <a:t>ab</a:t>
            </a:r>
            <a:r>
              <a:rPr lang="ru-RU" sz="2200" i="1" dirty="0" smtClean="0"/>
              <a:t> </a:t>
            </a:r>
            <a:r>
              <a:rPr lang="ru-RU" sz="2200" dirty="0" smtClean="0"/>
              <a:t>питания моста подведено </a:t>
            </a:r>
            <a:r>
              <a:rPr lang="ru-RU" sz="2200" dirty="0" err="1" smtClean="0"/>
              <a:t>стаби-лизированное</a:t>
            </a:r>
            <a:r>
              <a:rPr lang="ru-RU" sz="2200" dirty="0" smtClean="0"/>
              <a:t>  напряжение  постоянного тока. Резисторы </a:t>
            </a:r>
            <a:r>
              <a:rPr lang="ru-RU" sz="2200" i="1" dirty="0" smtClean="0"/>
              <a:t>R</a:t>
            </a:r>
            <a:r>
              <a:rPr lang="ru-RU" sz="2200" i="1" baseline="-25000" dirty="0" smtClean="0"/>
              <a:t>1</a:t>
            </a:r>
            <a:r>
              <a:rPr lang="ru-RU" sz="2200" i="1" dirty="0" smtClean="0"/>
              <a:t>, R</a:t>
            </a:r>
            <a:r>
              <a:rPr lang="ru-RU" sz="2200" i="1" baseline="-25000" dirty="0" smtClean="0"/>
              <a:t>2</a:t>
            </a:r>
            <a:r>
              <a:rPr lang="ru-RU" sz="2200" i="1" dirty="0" smtClean="0"/>
              <a:t>  </a:t>
            </a:r>
            <a:r>
              <a:rPr lang="ru-RU" sz="2200" dirty="0" smtClean="0"/>
              <a:t>и  </a:t>
            </a:r>
            <a:r>
              <a:rPr lang="ru-RU" sz="2200" i="1" dirty="0" smtClean="0"/>
              <a:t>R</a:t>
            </a:r>
            <a:r>
              <a:rPr lang="ru-RU" sz="2200" i="1" baseline="-25000" dirty="0" smtClean="0"/>
              <a:t>3</a:t>
            </a:r>
            <a:r>
              <a:rPr lang="ru-RU" sz="2200" i="1" dirty="0" smtClean="0"/>
              <a:t> </a:t>
            </a:r>
            <a:r>
              <a:rPr lang="ru-RU" sz="2200" dirty="0" smtClean="0"/>
              <a:t>— манганиновые, резистор  </a:t>
            </a:r>
            <a:r>
              <a:rPr lang="ru-RU" sz="2200" i="1" dirty="0" smtClean="0"/>
              <a:t>R</a:t>
            </a:r>
            <a:r>
              <a:rPr lang="ru-RU" sz="2200" i="1" baseline="-25000" dirty="0" smtClean="0"/>
              <a:t>M</a:t>
            </a:r>
            <a:r>
              <a:rPr lang="ru-RU" sz="2200" i="1" dirty="0" smtClean="0"/>
              <a:t> </a:t>
            </a:r>
            <a:r>
              <a:rPr lang="ru-RU" sz="2200" dirty="0" smtClean="0"/>
              <a:t>— из медного провода. Усилитель   У</a:t>
            </a:r>
            <a:r>
              <a:rPr lang="ru-RU" sz="2200" baseline="-25000" dirty="0" smtClean="0"/>
              <a:t>1</a:t>
            </a:r>
            <a:r>
              <a:rPr lang="ru-RU" sz="2200" i="1" dirty="0" smtClean="0"/>
              <a:t>  </a:t>
            </a:r>
            <a:r>
              <a:rPr lang="ru-RU" sz="2200" dirty="0" smtClean="0"/>
              <a:t>состоит  из  двух  каскадов:  магнитного   УМ</a:t>
            </a:r>
            <a:r>
              <a:rPr lang="ru-RU" sz="2200" i="1" dirty="0" smtClean="0"/>
              <a:t>, </a:t>
            </a:r>
            <a:r>
              <a:rPr lang="ru-RU" sz="2200" dirty="0" smtClean="0"/>
              <a:t>выполненного  по  двухтактной    </a:t>
            </a:r>
            <a:r>
              <a:rPr lang="ru-RU" sz="2200" dirty="0" err="1" smtClean="0"/>
              <a:t>двухполупериодной</a:t>
            </a:r>
            <a:r>
              <a:rPr lang="ru-RU" sz="2200" dirty="0" smtClean="0"/>
              <a:t> схеме</a:t>
            </a:r>
            <a:r>
              <a:rPr lang="ru-RU" sz="2400" dirty="0" smtClean="0"/>
              <a:t>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/>
              <a:t>и полупроводникового усилителя УП</a:t>
            </a:r>
            <a:r>
              <a:rPr lang="ru-RU" sz="2200" i="1" dirty="0" smtClean="0"/>
              <a:t>, </a:t>
            </a:r>
            <a:r>
              <a:rPr lang="ru-RU" sz="2200" dirty="0" smtClean="0"/>
              <a:t>работающего в режиме усиления постоянного тока.  </a:t>
            </a:r>
            <a:r>
              <a:rPr lang="ru-RU" sz="22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831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102097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</a:t>
            </a:r>
            <a:endParaRPr lang="ru-RU" sz="2200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57158" y="214290"/>
            <a:ext cx="828680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Усилитель 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</a:t>
            </a:r>
            <a:r>
              <a:rPr lang="ru-RU" sz="2200" baseline="-300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1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выполняет  функции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нуль-индикатора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      Контур компенсации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II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включает в себя резистор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22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</a:t>
            </a:r>
            <a:endParaRPr kumimoji="0" lang="ru-RU" sz="2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 усилитель  обратной связи 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</a:t>
            </a:r>
            <a:r>
              <a:rPr kumimoji="0" lang="ru-RU" sz="22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Этот усилитель  аналогичен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усилителю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</a:t>
            </a:r>
            <a:r>
              <a:rPr lang="ru-RU" sz="2200" baseline="-300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1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но включен с глубокой отрицательной связью по выходному току усилителя. Выходной ток 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ос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усилителя  У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2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является рабочим током контура 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II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и при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прохождении этого тока по сопротивлению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KH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на нем со стороны контура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II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соз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дается компенсирующее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напряжение 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</a:t>
            </a:r>
            <a:r>
              <a:rPr kumimoji="0" lang="ru-RU" sz="22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кн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=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I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ос </a:t>
            </a:r>
            <a:r>
              <a:rPr lang="ru-RU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ru-RU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KH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Со стороны  контура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к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резистору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ab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подводится сигнал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термопреобра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зователя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AB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tt'</a:t>
            </a:r>
            <a:r>
              <a:rPr kumimoji="0" lang="ru-RU" sz="22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o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),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сложенный с напряжением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U</a:t>
            </a:r>
            <a:r>
              <a:rPr kumimoji="0" lang="ru-RU" sz="22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en-US" sz="22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lang="en-US" sz="2200" i="1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создава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емым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в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измерительной диагонали 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cd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корректирующего моста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КМ.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Это напряжение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равно поправке на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температуру свобод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ных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концов ТЭП, т.е.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U</a:t>
            </a:r>
            <a:r>
              <a:rPr kumimoji="0" lang="en-US" sz="2000" b="0" i="1" u="none" strike="noStrike" cap="none" normalizeH="0" baseline="-3000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cd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= E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sz="2200" b="0" i="1" u="none" strike="noStrike" cap="none" normalizeH="0" baseline="-3000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lang="ru-RU" sz="2200" i="1" dirty="0" err="1" smtClean="0">
                <a:ea typeface="Times New Roman" pitchFamily="18" charset="0"/>
                <a:cs typeface="Arial" pitchFamily="34" charset="0"/>
              </a:rPr>
              <a:t>t'</a:t>
            </a:r>
            <a:r>
              <a:rPr lang="ru-RU" sz="2200" i="1" baseline="-30000" dirty="0" err="1" smtClean="0">
                <a:ea typeface="Times New Roman" pitchFamily="18" charset="0"/>
                <a:cs typeface="Arial" pitchFamily="34" charset="0"/>
              </a:rPr>
              <a:t>o</a:t>
            </a:r>
            <a:r>
              <a:rPr lang="ru-RU" sz="2200" i="1" dirty="0" err="1" smtClean="0">
                <a:ea typeface="Times New Roman" pitchFamily="18" charset="0"/>
                <a:cs typeface="Arial" pitchFamily="34" charset="0"/>
              </a:rPr>
              <a:t>t</a:t>
            </a:r>
            <a:r>
              <a:rPr lang="ru-RU" sz="2200" i="1" baseline="-30000" dirty="0" err="1" smtClean="0">
                <a:ea typeface="Times New Roman" pitchFamily="18" charset="0"/>
                <a:cs typeface="Arial" pitchFamily="34" charset="0"/>
              </a:rPr>
              <a:t>o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).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    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Таким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образом, этот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суммарный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сигнал,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равный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        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sz="2200" b="0" i="1" u="none" strike="noStrike" cap="none" normalizeH="0" baseline="-3000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tt</a:t>
            </a:r>
            <a:r>
              <a:rPr lang="ru-RU" sz="2200" i="1" baseline="-30000" dirty="0" err="1" smtClean="0">
                <a:ea typeface="Times New Roman" pitchFamily="18" charset="0"/>
                <a:cs typeface="Arial" pitchFamily="34" charset="0"/>
              </a:rPr>
              <a:t>o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=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AB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tt</a:t>
            </a:r>
            <a:r>
              <a:rPr lang="ru-RU" sz="2200" i="1" baseline="-30000" dirty="0" err="1" smtClean="0">
                <a:ea typeface="Times New Roman" pitchFamily="18" charset="0"/>
                <a:cs typeface="Arial" pitchFamily="34" charset="0"/>
              </a:rPr>
              <a:t>o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en-US" sz="2200" b="0" i="1" u="none" strike="noStrike" cap="none" normalizeH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+ U</a:t>
            </a:r>
            <a:r>
              <a:rPr kumimoji="0" lang="en-US" sz="2000" b="0" i="1" u="none" strike="noStrike" cap="none" normalizeH="0" baseline="-3000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cd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сравнивается с напряжением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i="1" dirty="0" smtClean="0">
                <a:ea typeface="Times New Roman" pitchFamily="18" charset="0"/>
                <a:cs typeface="Arial" pitchFamily="34" charset="0"/>
              </a:rPr>
              <a:t>U</a:t>
            </a:r>
            <a:r>
              <a:rPr lang="ru-RU" sz="2200" i="1" baseline="-30000" dirty="0" smtClean="0">
                <a:ea typeface="Times New Roman" pitchFamily="18" charset="0"/>
                <a:cs typeface="Arial" pitchFamily="34" charset="0"/>
              </a:rPr>
              <a:t>KH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 Не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баланс, равный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l-GR" sz="2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Δ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U = E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sz="2200" b="0" i="1" u="none" strike="noStrike" cap="none" normalizeH="0" baseline="-3000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tt</a:t>
            </a:r>
            <a:r>
              <a:rPr lang="ru-RU" sz="2200" i="1" baseline="-30000" dirty="0" err="1" smtClean="0">
                <a:ea typeface="Times New Roman" pitchFamily="18" charset="0"/>
                <a:cs typeface="Arial" pitchFamily="34" charset="0"/>
              </a:rPr>
              <a:t>o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U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KH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подается на усилитель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</a:t>
            </a:r>
            <a:r>
              <a:rPr kumimoji="0" lang="en-US" sz="22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</a:t>
            </a:r>
            <a:endParaRPr kumimoji="0" lang="en-US" sz="2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/>
              <a:t>где этот</a:t>
            </a:r>
            <a:r>
              <a:rPr lang="en-US" sz="2200" dirty="0" smtClean="0"/>
              <a:t> </a:t>
            </a:r>
            <a:r>
              <a:rPr lang="ru-RU" sz="2200" dirty="0" smtClean="0"/>
              <a:t> сигнал постоянного тока </a:t>
            </a:r>
            <a:r>
              <a:rPr lang="en-US" sz="2200" dirty="0" smtClean="0"/>
              <a:t> </a:t>
            </a:r>
            <a:r>
              <a:rPr lang="el-GR" sz="2200" dirty="0" smtClean="0">
                <a:ea typeface="Times New Roman" pitchFamily="18" charset="0"/>
                <a:cs typeface="Arial" pitchFamily="34" charset="0"/>
              </a:rPr>
              <a:t>Δ</a:t>
            </a:r>
            <a:r>
              <a:rPr lang="ru-RU" sz="2200" i="1" dirty="0" smtClean="0"/>
              <a:t>U </a:t>
            </a:r>
            <a:r>
              <a:rPr lang="en-US" sz="2200" i="1" dirty="0" smtClean="0"/>
              <a:t> </a:t>
            </a:r>
            <a:r>
              <a:rPr lang="ru-RU" sz="2200" dirty="0" smtClean="0"/>
              <a:t>преобразуется </a:t>
            </a:r>
            <a:r>
              <a:rPr lang="en-US" sz="2200" dirty="0" smtClean="0"/>
              <a:t> </a:t>
            </a:r>
            <a:r>
              <a:rPr lang="ru-RU" sz="2200" dirty="0" smtClean="0"/>
              <a:t>в маг</a:t>
            </a:r>
            <a:r>
              <a:rPr lang="en-US" sz="2200" dirty="0" smtClean="0"/>
              <a:t>-</a:t>
            </a:r>
            <a:r>
              <a:rPr lang="ru-RU" sz="2200" dirty="0" err="1" smtClean="0"/>
              <a:t>нитном</a:t>
            </a:r>
            <a:r>
              <a:rPr lang="ru-RU" sz="2200" dirty="0" smtClean="0"/>
              <a:t> усилителе </a:t>
            </a:r>
            <a:r>
              <a:rPr lang="ru-RU" sz="2200" i="1" dirty="0" smtClean="0"/>
              <a:t>УМ  </a:t>
            </a:r>
            <a:r>
              <a:rPr lang="ru-RU" sz="2200" dirty="0" smtClean="0"/>
              <a:t>в сигнал переменного тока</a:t>
            </a:r>
            <a:r>
              <a:rPr lang="en-US" sz="2200" dirty="0" smtClean="0"/>
              <a:t>.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4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500034" y="428604"/>
            <a:ext cx="8286808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/>
              <a:t>C</a:t>
            </a:r>
            <a:r>
              <a:rPr lang="ru-RU" sz="2200" dirty="0" err="1" smtClean="0"/>
              <a:t>игнал</a:t>
            </a:r>
            <a:r>
              <a:rPr lang="ru-RU" sz="2200" dirty="0" smtClean="0"/>
              <a:t> переменного тока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усиливается и опять преобразуется в сигнал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постоянного тока, который дополнительно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усилива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ется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 полупроводниковом усилителе 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УП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постоянного тока. 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  Выходной сигнал усилителя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</a:t>
            </a:r>
            <a:r>
              <a:rPr lang="en-US" sz="2200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создает ток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lang="en-US" sz="2200" i="1" dirty="0" smtClean="0">
                <a:ea typeface="Times New Roman" pitchFamily="18" charset="0"/>
                <a:cs typeface="Arial" pitchFamily="34" charset="0"/>
              </a:rPr>
              <a:t>I</a:t>
            </a:r>
            <a:r>
              <a:rPr lang="ru-RU" sz="2200" i="1" baseline="-30000" dirty="0" err="1" smtClean="0">
                <a:ea typeface="Times New Roman" pitchFamily="18" charset="0"/>
                <a:cs typeface="Arial" pitchFamily="34" charset="0"/>
              </a:rPr>
              <a:t>вых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который поступает во внешнюю цепь 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вн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 далее через делитель - в усилитель обратной связи </a:t>
            </a:r>
            <a:r>
              <a:rPr lang="ru-RU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У</a:t>
            </a:r>
            <a:r>
              <a:rPr lang="ru-RU" sz="2200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Выходной ток 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усилителя 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</a:t>
            </a:r>
            <a:r>
              <a:rPr kumimoji="0" lang="ru-RU" sz="22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изменяется и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изменяет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падение напряжения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U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KH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на рези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сторе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KH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до тех пор,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пока небаланс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lang="el-GR" sz="2200" dirty="0" smtClean="0">
                <a:ea typeface="Times New Roman" pitchFamily="18" charset="0"/>
                <a:cs typeface="Arial" pitchFamily="34" charset="0"/>
              </a:rPr>
              <a:t>Δ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U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не достигнет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неко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торой малой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величины </a:t>
            </a:r>
            <a:r>
              <a:rPr kumimoji="0" lang="el-GR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δ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U,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называемой статической ошибкой 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компенсации.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Наличие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статической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ошибки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компенсации 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приводит к тому, что в контуре измерения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проходит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недо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компенсированный ток. При этом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чем больше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измеряемая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термо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ЭДС, тем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больше этот ток.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lang="ru-RU" sz="2200" dirty="0" smtClean="0"/>
              <a:t>Исключить эту </a:t>
            </a:r>
            <a:r>
              <a:rPr lang="en-US" sz="2200" dirty="0" smtClean="0"/>
              <a:t> </a:t>
            </a:r>
            <a:r>
              <a:rPr lang="ru-RU" sz="2200" dirty="0" smtClean="0"/>
              <a:t>ошибку в устройствах, выполненных по статической </a:t>
            </a:r>
            <a:r>
              <a:rPr lang="ru-RU" sz="2200" dirty="0" err="1" smtClean="0"/>
              <a:t>автокомпенсаци</a:t>
            </a:r>
            <a:r>
              <a:rPr lang="en-US" sz="2200" dirty="0" smtClean="0"/>
              <a:t>-</a:t>
            </a:r>
            <a:r>
              <a:rPr lang="ru-RU" sz="2200" dirty="0" err="1" smtClean="0"/>
              <a:t>онной</a:t>
            </a:r>
            <a:r>
              <a:rPr lang="ru-RU" sz="2200" dirty="0" smtClean="0"/>
              <a:t> схеме, принципиально невозможно, так как выходной ток преобразователя </a:t>
            </a:r>
            <a:r>
              <a:rPr lang="en-US" sz="2200" dirty="0" smtClean="0"/>
              <a:t> </a:t>
            </a:r>
            <a:r>
              <a:rPr lang="en-US" sz="2200" i="1" dirty="0" smtClean="0"/>
              <a:t>I</a:t>
            </a:r>
            <a:r>
              <a:rPr lang="ru-RU" sz="2200" i="1" baseline="-25000" dirty="0" err="1" smtClean="0"/>
              <a:t>вых</a:t>
            </a:r>
            <a:r>
              <a:rPr lang="ru-RU" sz="2200" i="1" baseline="-25000" dirty="0" smtClean="0"/>
              <a:t> </a:t>
            </a:r>
            <a:r>
              <a:rPr lang="en-US" sz="2200" i="1" baseline="-25000" dirty="0" smtClean="0"/>
              <a:t> </a:t>
            </a:r>
            <a:r>
              <a:rPr lang="ru-RU" sz="2200" dirty="0" smtClean="0"/>
              <a:t>и </a:t>
            </a:r>
            <a:r>
              <a:rPr lang="en-US" sz="2200" dirty="0" smtClean="0"/>
              <a:t> </a:t>
            </a:r>
            <a:r>
              <a:rPr lang="ru-RU" sz="2200" dirty="0" smtClean="0"/>
              <a:t>ток контура </a:t>
            </a:r>
            <a:r>
              <a:rPr lang="en-US" sz="2200" dirty="0" smtClean="0"/>
              <a:t> </a:t>
            </a:r>
            <a:r>
              <a:rPr lang="ru-RU" sz="2200" dirty="0" smtClean="0"/>
              <a:t>компенсации </a:t>
            </a:r>
            <a:r>
              <a:rPr lang="en-US" sz="2200" dirty="0" smtClean="0"/>
              <a:t> </a:t>
            </a:r>
            <a:r>
              <a:rPr lang="en-US" sz="2200" i="1" dirty="0" smtClean="0"/>
              <a:t>I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о</a:t>
            </a:r>
            <a:r>
              <a:rPr lang="ru-RU" sz="2200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с</a:t>
            </a:r>
            <a:r>
              <a:rPr lang="ru-RU" sz="2200" dirty="0" smtClean="0"/>
              <a:t> определяются наличием этой ошибки и пропорциональны ей.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57158" y="357166"/>
            <a:ext cx="8358246" cy="6086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2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татическая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ошибка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автокомпенсационной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схемы может быть значительно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уменьшена,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если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использовать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усилитель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 большим коэффициентом усиления.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Рассмотрим связь между измеряемой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термо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ЭДС </a:t>
            </a:r>
            <a:r>
              <a:rPr lang="ru-RU" sz="2200" i="1" dirty="0" smtClean="0">
                <a:ea typeface="Times New Roman" pitchFamily="18" charset="0"/>
                <a:cs typeface="Arial" pitchFamily="34" charset="0"/>
              </a:rPr>
              <a:t>E</a:t>
            </a:r>
            <a:r>
              <a:rPr lang="ru-RU" sz="2200" i="1" baseline="-30000" dirty="0" smtClean="0">
                <a:ea typeface="Times New Roman" pitchFamily="18" charset="0"/>
                <a:cs typeface="Arial" pitchFamily="34" charset="0"/>
              </a:rPr>
              <a:t>A</a:t>
            </a:r>
            <a:r>
              <a:rPr lang="en-US" sz="2200" i="1" baseline="-30000" dirty="0" smtClean="0">
                <a:ea typeface="Times New Roman" pitchFamily="18" charset="0"/>
                <a:cs typeface="Arial" pitchFamily="34" charset="0"/>
              </a:rPr>
              <a:t>B</a:t>
            </a:r>
            <a:r>
              <a:rPr lang="ru-RU" sz="2200" i="1" dirty="0" smtClean="0">
                <a:ea typeface="Times New Roman" pitchFamily="18" charset="0"/>
                <a:cs typeface="Arial" pitchFamily="34" charset="0"/>
              </a:rPr>
              <a:t>(</a:t>
            </a:r>
            <a:r>
              <a:rPr lang="ru-RU" sz="2200" i="1" dirty="0" err="1" smtClean="0">
                <a:ea typeface="Times New Roman" pitchFamily="18" charset="0"/>
                <a:cs typeface="Arial" pitchFamily="34" charset="0"/>
              </a:rPr>
              <a:t>tt</a:t>
            </a:r>
            <a:r>
              <a:rPr lang="ru-RU" sz="2200" i="1" baseline="-30000" dirty="0" err="1" smtClean="0">
                <a:ea typeface="Times New Roman" pitchFamily="18" charset="0"/>
                <a:cs typeface="Arial" pitchFamily="34" charset="0"/>
              </a:rPr>
              <a:t>o</a:t>
            </a:r>
            <a:r>
              <a:rPr lang="ru-RU" sz="2200" i="1" dirty="0" smtClean="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200" i="1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 выходным током преобразователя  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ВЫ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 В соответствии со приведенным выше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Aft>
                <a:spcPct val="0"/>
              </a:spcAft>
            </a:pP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                          </a:t>
            </a:r>
            <a:r>
              <a:rPr lang="el-GR" sz="2200" dirty="0" smtClean="0">
                <a:ea typeface="Times New Roman" pitchFamily="18" charset="0"/>
                <a:cs typeface="Arial" pitchFamily="34" charset="0"/>
              </a:rPr>
              <a:t>Δ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U = E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AB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(tt</a:t>
            </a:r>
            <a:r>
              <a:rPr kumimoji="0" lang="ru-RU" sz="22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)-U</a:t>
            </a:r>
            <a:r>
              <a:rPr kumimoji="0" lang="ru-RU" sz="20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KH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.                             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 На выходах усилителей  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</a:t>
            </a:r>
            <a:r>
              <a:rPr lang="ru-RU" sz="2200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  У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2  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формируются сигналы</a:t>
            </a:r>
          </a:p>
          <a:p>
            <a:pPr lvl="0" algn="just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en-US" sz="2200" i="1" dirty="0" smtClean="0">
                <a:cs typeface="Arial" pitchFamily="34" charset="0"/>
              </a:rPr>
              <a:t> </a:t>
            </a:r>
            <a:r>
              <a:rPr lang="ru-RU" sz="2200" i="1" dirty="0" smtClean="0">
                <a:cs typeface="Arial" pitchFamily="34" charset="0"/>
              </a:rPr>
              <a:t>                            </a:t>
            </a:r>
            <a:r>
              <a:rPr lang="en-US" sz="2200" i="1" dirty="0" smtClean="0">
                <a:cs typeface="Arial" pitchFamily="34" charset="0"/>
              </a:rPr>
              <a:t>I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вых</a:t>
            </a:r>
            <a:r>
              <a:rPr lang="en-US" sz="2200" dirty="0" smtClean="0">
                <a:cs typeface="Arial" pitchFamily="34" charset="0"/>
              </a:rPr>
              <a:t>= </a:t>
            </a:r>
            <a:r>
              <a:rPr lang="en-US" sz="2200" i="1" dirty="0" smtClean="0">
                <a:cs typeface="Arial" pitchFamily="34" charset="0"/>
              </a:rPr>
              <a:t>k</a:t>
            </a:r>
            <a:r>
              <a:rPr lang="en-US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I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вх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= </a:t>
            </a:r>
            <a:r>
              <a:rPr lang="en-US" sz="2200" i="1" dirty="0" smtClean="0">
                <a:cs typeface="Arial" pitchFamily="34" charset="0"/>
              </a:rPr>
              <a:t>k</a:t>
            </a:r>
            <a:r>
              <a:rPr lang="en-US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el-GR" sz="2200" dirty="0" smtClean="0">
                <a:ea typeface="Times New Roman" pitchFamily="18" charset="0"/>
                <a:cs typeface="Arial" pitchFamily="34" charset="0"/>
              </a:rPr>
              <a:t>Δ</a:t>
            </a:r>
            <a:r>
              <a:rPr lang="ru-RU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U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/R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вх</a:t>
            </a:r>
            <a:r>
              <a:rPr lang="ru-RU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,                              </a:t>
            </a:r>
            <a:r>
              <a:rPr lang="ru-RU" sz="22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(2)</a:t>
            </a:r>
          </a:p>
          <a:p>
            <a:pPr lvl="0" algn="just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ru-RU" sz="2200" i="1" dirty="0" smtClean="0">
                <a:cs typeface="Arial" pitchFamily="34" charset="0"/>
              </a:rPr>
              <a:t>                                     </a:t>
            </a:r>
            <a:r>
              <a:rPr lang="en-US" sz="2200" i="1" dirty="0" smtClean="0">
                <a:cs typeface="Arial" pitchFamily="34" charset="0"/>
              </a:rPr>
              <a:t> I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ос</a:t>
            </a:r>
            <a:r>
              <a:rPr lang="en-US" sz="2200" dirty="0" smtClean="0">
                <a:cs typeface="Arial" pitchFamily="34" charset="0"/>
              </a:rPr>
              <a:t>= </a:t>
            </a:r>
            <a:r>
              <a:rPr lang="en-US" sz="2200" i="1" dirty="0" smtClean="0">
                <a:cs typeface="Arial" pitchFamily="34" charset="0"/>
              </a:rPr>
              <a:t>k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I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вых</a:t>
            </a:r>
            <a:r>
              <a:rPr lang="ru-RU" sz="2200" i="1" dirty="0" smtClean="0">
                <a:cs typeface="Arial" pitchFamily="34" charset="0"/>
              </a:rPr>
              <a:t> ,                                      </a:t>
            </a:r>
            <a:r>
              <a:rPr lang="ru-RU" sz="2200" dirty="0" smtClean="0">
                <a:cs typeface="Arial" pitchFamily="34" charset="0"/>
              </a:rPr>
              <a:t>(3)</a:t>
            </a:r>
          </a:p>
          <a:p>
            <a:pPr>
              <a:spcBef>
                <a:spcPts val="600"/>
              </a:spcBef>
            </a:pPr>
            <a:r>
              <a:rPr lang="ru-RU" sz="2200" dirty="0" smtClean="0"/>
              <a:t>   где </a:t>
            </a:r>
            <a:r>
              <a:rPr lang="ru-RU" sz="2200" i="1" dirty="0" smtClean="0"/>
              <a:t>k</a:t>
            </a:r>
            <a:r>
              <a:rPr lang="ru-RU" sz="2200" i="1" baseline="-25000" dirty="0" smtClean="0"/>
              <a:t>1</a:t>
            </a:r>
            <a:r>
              <a:rPr lang="ru-RU" sz="2200" i="1" dirty="0" smtClean="0"/>
              <a:t> </a:t>
            </a:r>
            <a:r>
              <a:rPr lang="ru-RU" sz="2200" dirty="0" smtClean="0"/>
              <a:t>и </a:t>
            </a:r>
            <a:r>
              <a:rPr lang="ru-RU" sz="2200" i="1" dirty="0" smtClean="0"/>
              <a:t>k</a:t>
            </a:r>
            <a:r>
              <a:rPr lang="ru-RU" sz="2200" i="1" baseline="-25000" dirty="0" smtClean="0"/>
              <a:t>2</a:t>
            </a:r>
            <a:r>
              <a:rPr lang="ru-RU" sz="2200" i="1" dirty="0" smtClean="0"/>
              <a:t> -</a:t>
            </a:r>
            <a:r>
              <a:rPr lang="ru-RU" sz="2200" dirty="0" smtClean="0"/>
              <a:t> коэффициенты усиления усилителей </a:t>
            </a:r>
            <a:r>
              <a:rPr lang="ru-RU" sz="2200" i="1" dirty="0" smtClean="0"/>
              <a:t>У</a:t>
            </a:r>
            <a:r>
              <a:rPr lang="ru-RU" sz="2200" i="1" baseline="-25000" dirty="0" smtClean="0"/>
              <a:t>1</a:t>
            </a:r>
            <a:r>
              <a:rPr lang="ru-RU" sz="2200" i="1" dirty="0" smtClean="0"/>
              <a:t> </a:t>
            </a:r>
            <a:r>
              <a:rPr lang="ru-RU" sz="2200" dirty="0" smtClean="0"/>
              <a:t>и У</a:t>
            </a:r>
            <a:r>
              <a:rPr lang="ru-RU" sz="2200" baseline="-25000" dirty="0" smtClean="0"/>
              <a:t>2</a:t>
            </a:r>
            <a:r>
              <a:rPr lang="ru-RU" sz="2200" dirty="0" smtClean="0"/>
              <a:t>;</a:t>
            </a:r>
          </a:p>
          <a:p>
            <a:pPr>
              <a:spcBef>
                <a:spcPts val="600"/>
              </a:spcBef>
            </a:pPr>
            <a:r>
              <a:rPr lang="ru-RU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I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вх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smtClean="0"/>
              <a:t>=</a:t>
            </a:r>
            <a:r>
              <a:rPr lang="ru-RU" sz="2200" i="1" dirty="0" smtClean="0"/>
              <a:t> </a:t>
            </a:r>
            <a:r>
              <a:rPr lang="el-GR" sz="2200" dirty="0" smtClean="0">
                <a:ea typeface="Times New Roman" pitchFamily="18" charset="0"/>
                <a:cs typeface="Arial" pitchFamily="34" charset="0"/>
              </a:rPr>
              <a:t>Δ</a:t>
            </a:r>
            <a:r>
              <a:rPr lang="ru-RU" sz="2200" i="1" dirty="0" smtClean="0"/>
              <a:t>U/R</a:t>
            </a:r>
            <a:r>
              <a:rPr lang="ru-RU" sz="2000" i="1" baseline="-25000" dirty="0" smtClean="0"/>
              <a:t>BX</a:t>
            </a:r>
            <a:r>
              <a:rPr lang="ru-RU" sz="2200" i="1" dirty="0" smtClean="0"/>
              <a:t> - </a:t>
            </a:r>
            <a:r>
              <a:rPr lang="ru-RU" sz="2200" dirty="0" smtClean="0"/>
              <a:t>ток, создаваемый во входной цепи усилителя      </a:t>
            </a:r>
          </a:p>
          <a:p>
            <a:r>
              <a:rPr lang="ru-RU" sz="2200" dirty="0" smtClean="0"/>
              <a:t>                      сигналом </a:t>
            </a:r>
            <a:r>
              <a:rPr lang="el-GR" sz="2200" dirty="0" smtClean="0">
                <a:ea typeface="Times New Roman" pitchFamily="18" charset="0"/>
                <a:cs typeface="Arial" pitchFamily="34" charset="0"/>
              </a:rPr>
              <a:t>Δ</a:t>
            </a:r>
            <a:r>
              <a:rPr lang="ru-RU" sz="2200" i="1" dirty="0" smtClean="0"/>
              <a:t>U; </a:t>
            </a:r>
          </a:p>
          <a:p>
            <a:r>
              <a:rPr lang="ru-RU" sz="2200" i="1" dirty="0" smtClean="0"/>
              <a:t>               R</a:t>
            </a:r>
            <a:r>
              <a:rPr lang="ru-RU" sz="2000" i="1" baseline="-25000" dirty="0" smtClean="0"/>
              <a:t>BX</a:t>
            </a:r>
            <a:r>
              <a:rPr lang="ru-RU" sz="2200" i="1" dirty="0" smtClean="0"/>
              <a:t> -</a:t>
            </a:r>
            <a:r>
              <a:rPr lang="ru-RU" sz="2200" dirty="0" smtClean="0"/>
              <a:t> сопротивление входной цепи усилителя У</a:t>
            </a:r>
            <a:r>
              <a:rPr lang="ru-RU" sz="2200" baseline="-25000" dirty="0" smtClean="0"/>
              <a:t>1 .</a:t>
            </a:r>
            <a:endParaRPr lang="ru-RU" sz="2200" dirty="0" smtClean="0"/>
          </a:p>
          <a:p>
            <a:pPr>
              <a:spcBef>
                <a:spcPts val="600"/>
              </a:spcBef>
            </a:pPr>
            <a:r>
              <a:rPr lang="ru-RU" sz="2200" dirty="0" smtClean="0"/>
              <a:t>Падение напряжения на резисторе </a:t>
            </a:r>
            <a:r>
              <a:rPr lang="ru-RU" sz="2200" i="1" dirty="0" smtClean="0"/>
              <a:t>R</a:t>
            </a:r>
            <a:r>
              <a:rPr lang="ru-RU" i="1" baseline="-25000" dirty="0" smtClean="0"/>
              <a:t>KH</a:t>
            </a:r>
            <a:r>
              <a:rPr lang="ru-RU" sz="2000" i="1" dirty="0" smtClean="0"/>
              <a:t> </a:t>
            </a:r>
            <a:r>
              <a:rPr lang="ru-RU" sz="2200" dirty="0" smtClean="0"/>
              <a:t>с учетом (3) составит</a:t>
            </a:r>
          </a:p>
          <a:p>
            <a:pPr lvl="0" algn="just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ru-RU" sz="2200" i="1" dirty="0" smtClean="0">
                <a:ea typeface="Times New Roman" pitchFamily="18" charset="0"/>
                <a:cs typeface="Arial" pitchFamily="34" charset="0"/>
              </a:rPr>
              <a:t>                            </a:t>
            </a:r>
            <a:r>
              <a:rPr lang="ru-RU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U</a:t>
            </a:r>
            <a:r>
              <a:rPr lang="ru-RU" sz="20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KH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= 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I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ос 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ru-RU" sz="20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KH</a:t>
            </a:r>
            <a:r>
              <a:rPr lang="ru-RU" sz="22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</a:t>
            </a:r>
            <a:r>
              <a:rPr lang="en-US" sz="2200" i="1" dirty="0" smtClean="0">
                <a:cs typeface="Arial" pitchFamily="34" charset="0"/>
              </a:rPr>
              <a:t>k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I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вых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ru-RU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KH</a:t>
            </a:r>
            <a:r>
              <a:rPr lang="ru-RU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.                              (4)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28596" y="285728"/>
            <a:ext cx="8501122" cy="204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Подставляя в выражение (1) </a:t>
            </a:r>
            <a:r>
              <a:rPr lang="el-GR" sz="2200" dirty="0" smtClean="0">
                <a:ea typeface="Times New Roman" pitchFamily="18" charset="0"/>
                <a:cs typeface="Arial" pitchFamily="34" charset="0"/>
              </a:rPr>
              <a:t>Δ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U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из (2) и 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U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22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из (4), находим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                           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2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вых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=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kE</a:t>
            </a:r>
            <a:r>
              <a:rPr kumimoji="0" lang="ru-RU" sz="22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AB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tt</a:t>
            </a:r>
            <a:r>
              <a:rPr kumimoji="0" lang="ru-RU" sz="16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Q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),                                    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(5)</a:t>
            </a:r>
          </a:p>
          <a:p>
            <a:pPr lvl="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где </a:t>
            </a:r>
            <a:r>
              <a:rPr lang="en-US" sz="2200" i="1" dirty="0" smtClean="0">
                <a:solidFill>
                  <a:srgbClr val="000000"/>
                </a:solidFill>
                <a:cs typeface="Arial" pitchFamily="34" charset="0"/>
              </a:rPr>
              <a:t>k = </a:t>
            </a:r>
            <a:r>
              <a:rPr lang="ru-RU" sz="2200" i="1" dirty="0" smtClean="0">
                <a:solidFill>
                  <a:srgbClr val="000000"/>
                </a:solidFill>
                <a:cs typeface="Arial" pitchFamily="34" charset="0"/>
              </a:rPr>
              <a:t>1/(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вх</a:t>
            </a:r>
            <a:r>
              <a:rPr lang="en-US" sz="2200" i="1" dirty="0" smtClean="0">
                <a:solidFill>
                  <a:srgbClr val="000000"/>
                </a:solidFill>
                <a:cs typeface="Arial" pitchFamily="34" charset="0"/>
              </a:rPr>
              <a:t>/k</a:t>
            </a:r>
            <a:r>
              <a:rPr lang="en-US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ru-RU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+</a:t>
            </a:r>
            <a:r>
              <a:rPr lang="en-US" sz="2200" i="1" dirty="0" smtClean="0">
                <a:solidFill>
                  <a:srgbClr val="000000"/>
                </a:solidFill>
                <a:cs typeface="Arial" pitchFamily="34" charset="0"/>
              </a:rPr>
              <a:t>k</a:t>
            </a:r>
            <a:r>
              <a:rPr lang="en-US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кн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) -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 коэффициент преобразования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                                      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нормирующего преобразователя </a:t>
            </a:r>
          </a:p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                                    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[</a:t>
            </a:r>
            <a:r>
              <a:rPr lang="ru-RU" sz="2200" dirty="0" smtClean="0">
                <a:solidFill>
                  <a:srgbClr val="000000"/>
                </a:solidFill>
                <a:cs typeface="Arial" pitchFamily="34" charset="0"/>
              </a:rPr>
              <a:t>при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sz="2200" i="1" dirty="0" smtClean="0">
                <a:solidFill>
                  <a:srgbClr val="000000"/>
                </a:solidFill>
                <a:cs typeface="Arial" pitchFamily="34" charset="0"/>
              </a:rPr>
              <a:t>k</a:t>
            </a:r>
            <a:r>
              <a:rPr lang="en-US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en-US" sz="22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→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∞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, </a:t>
            </a:r>
            <a:r>
              <a:rPr lang="en-US" sz="2200" i="1" dirty="0" smtClean="0">
                <a:solidFill>
                  <a:srgbClr val="000000"/>
                </a:solidFill>
                <a:cs typeface="Arial" pitchFamily="34" charset="0"/>
              </a:rPr>
              <a:t>k</a:t>
            </a:r>
            <a:r>
              <a:rPr lang="ru-RU" sz="2200" i="1" dirty="0" smtClean="0">
                <a:solidFill>
                  <a:srgbClr val="000000"/>
                </a:solidFill>
                <a:cs typeface="Arial" pitchFamily="34" charset="0"/>
              </a:rPr>
              <a:t> = 1/(</a:t>
            </a:r>
            <a:r>
              <a:rPr lang="en-US" sz="2200" i="1" dirty="0" smtClean="0">
                <a:solidFill>
                  <a:srgbClr val="000000"/>
                </a:solidFill>
                <a:cs typeface="Arial" pitchFamily="34" charset="0"/>
              </a:rPr>
              <a:t>k</a:t>
            </a:r>
            <a:r>
              <a:rPr lang="en-US" sz="2200" i="1" baseline="-30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R</a:t>
            </a:r>
            <a:r>
              <a:rPr lang="ru-RU" sz="2200" i="1" baseline="-30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кн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)].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66789" y="2723728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Магнитоэлектрические милливольтметры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3356992"/>
            <a:ext cx="7992888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200" dirty="0"/>
              <a:t>Магнитоэлектрические </a:t>
            </a:r>
            <a:r>
              <a:rPr lang="ru-RU" sz="2200" dirty="0" smtClean="0"/>
              <a:t>милливольтметры </a:t>
            </a:r>
            <a:r>
              <a:rPr lang="ru-RU" sz="2200" dirty="0"/>
              <a:t>предназначены для измерения температуры  в  комплекте  с  </a:t>
            </a:r>
            <a:r>
              <a:rPr lang="ru-RU" sz="2200" dirty="0" smtClean="0"/>
              <a:t> </a:t>
            </a:r>
            <a:r>
              <a:rPr lang="ru-RU" sz="2200" dirty="0" err="1" smtClean="0"/>
              <a:t>термоэлект-рическим</a:t>
            </a:r>
            <a:r>
              <a:rPr lang="ru-RU" sz="2200" dirty="0" smtClean="0"/>
              <a:t> преобразователем стандартной </a:t>
            </a:r>
            <a:r>
              <a:rPr lang="ru-RU" sz="2200" dirty="0"/>
              <a:t>градуировки. </a:t>
            </a:r>
            <a:endParaRPr lang="ru-RU" sz="2200" dirty="0" smtClean="0"/>
          </a:p>
          <a:p>
            <a:pPr algn="just">
              <a:spcAft>
                <a:spcPts val="600"/>
              </a:spcAft>
            </a:pPr>
            <a:r>
              <a:rPr lang="ru-RU" sz="2200" dirty="0" smtClean="0"/>
              <a:t>Принцип </a:t>
            </a:r>
            <a:r>
              <a:rPr lang="ru-RU" sz="2200" dirty="0"/>
              <a:t>действия </a:t>
            </a:r>
            <a:r>
              <a:rPr lang="ru-RU" sz="2200" dirty="0" smtClean="0"/>
              <a:t>пирометрических милливольтметров </a:t>
            </a:r>
            <a:r>
              <a:rPr lang="ru-RU" sz="2200" dirty="0"/>
              <a:t>основан на </a:t>
            </a:r>
            <a:r>
              <a:rPr lang="ru-RU" sz="2200" dirty="0" smtClean="0"/>
              <a:t>взаимодействии </a:t>
            </a:r>
            <a:r>
              <a:rPr lang="ru-RU" sz="2200" dirty="0"/>
              <a:t>неподвижного постоянного магнита и постоянного тока, </a:t>
            </a:r>
            <a:r>
              <a:rPr lang="ru-RU" sz="2200" dirty="0" smtClean="0"/>
              <a:t>протекающего </a:t>
            </a:r>
            <a:r>
              <a:rPr lang="ru-RU" sz="2200" dirty="0"/>
              <a:t>через обмотку подвижной рамки. </a:t>
            </a:r>
            <a:r>
              <a:rPr lang="ru-RU" sz="2200" dirty="0" smtClean="0"/>
              <a:t>Схема магнитоэлектрического </a:t>
            </a:r>
            <a:r>
              <a:rPr lang="ru-RU" sz="2200" dirty="0"/>
              <a:t>милливольтметра представлена на рис. 2.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57" y="923129"/>
            <a:ext cx="428394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564904"/>
            <a:ext cx="477162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Aft>
                <a:spcPts val="600"/>
              </a:spcAft>
            </a:pPr>
            <a:r>
              <a:rPr lang="ru-RU" sz="2000" dirty="0" smtClean="0"/>
              <a:t>   </a:t>
            </a:r>
            <a:endParaRPr lang="ru-RU" i="1" dirty="0"/>
          </a:p>
          <a:p>
            <a:pPr>
              <a:lnSpc>
                <a:spcPct val="80000"/>
              </a:lnSpc>
            </a:pPr>
            <a:r>
              <a:rPr lang="ru-RU" sz="2000" dirty="0" smtClean="0"/>
              <a:t>Рисунок 2 - </a:t>
            </a:r>
            <a:r>
              <a:rPr lang="ru-RU" sz="2000" dirty="0"/>
              <a:t>Схема </a:t>
            </a:r>
            <a:r>
              <a:rPr lang="ru-RU" sz="2000" dirty="0" err="1" smtClean="0"/>
              <a:t>магнитоэлектриче</a:t>
            </a:r>
            <a:r>
              <a:rPr lang="ru-RU" sz="2000" dirty="0" smtClean="0"/>
              <a:t>-    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dirty="0" smtClean="0"/>
              <a:t>                  </a:t>
            </a:r>
            <a:r>
              <a:rPr lang="ru-RU" sz="2000" dirty="0" err="1" smtClean="0"/>
              <a:t>ского</a:t>
            </a:r>
            <a:r>
              <a:rPr lang="ru-RU" sz="2000" dirty="0" smtClean="0"/>
              <a:t> милливольтметра:</a:t>
            </a:r>
          </a:p>
          <a:p>
            <a:r>
              <a:rPr lang="ru-RU" sz="2000" dirty="0" smtClean="0"/>
              <a:t>     1 – рамка; 2 – постоянный магнит; </a:t>
            </a:r>
          </a:p>
          <a:p>
            <a:r>
              <a:rPr lang="ru-RU" sz="2000" dirty="0" smtClean="0"/>
              <a:t>     3 – неподвижное кольцо; </a:t>
            </a:r>
          </a:p>
          <a:p>
            <a:r>
              <a:rPr lang="ru-RU" sz="2000" dirty="0" smtClean="0"/>
              <a:t>     4 – </a:t>
            </a:r>
            <a:r>
              <a:rPr lang="ru-RU" sz="2000" dirty="0" smtClean="0"/>
              <a:t>противодействующие пружины; </a:t>
            </a:r>
            <a:endParaRPr lang="ru-RU" sz="2000" dirty="0" smtClean="0"/>
          </a:p>
          <a:p>
            <a:r>
              <a:rPr lang="ru-RU" sz="2000" dirty="0" smtClean="0"/>
              <a:t>     5 – стрелка; 6 – корректор нуля; </a:t>
            </a:r>
          </a:p>
          <a:p>
            <a:r>
              <a:rPr lang="ru-RU" sz="2000" dirty="0" smtClean="0"/>
              <a:t>     7 –держатели; 8 – шкала</a:t>
            </a:r>
          </a:p>
          <a:p>
            <a:r>
              <a:rPr lang="ru-RU" sz="2000" dirty="0" smtClean="0"/>
              <a:t> </a:t>
            </a:r>
            <a:endParaRPr lang="ru-RU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6640"/>
            <a:ext cx="792088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200" dirty="0" smtClean="0"/>
              <a:t>Проводник </a:t>
            </a:r>
            <a:r>
              <a:rPr lang="ru-RU" sz="2200" dirty="0"/>
              <a:t>в форме прямоугольной рамки 1 помещен в радиальное поле постоянного магнита 2. Для создания радиального магнитного поля, т.е. поля с одинаковой  магнитной индукцией, круглый магнит и рамка </a:t>
            </a:r>
            <a:r>
              <a:rPr lang="ru-RU" sz="2200" dirty="0" err="1" smtClean="0"/>
              <a:t>помеще</a:t>
            </a:r>
            <a:r>
              <a:rPr lang="ru-RU" sz="2200" dirty="0" smtClean="0"/>
              <a:t>-</a:t>
            </a:r>
          </a:p>
          <a:p>
            <a:pPr>
              <a:spcAft>
                <a:spcPts val="600"/>
              </a:spcAft>
            </a:pPr>
            <a:r>
              <a:rPr lang="ru-RU" sz="2200" dirty="0" err="1" smtClean="0"/>
              <a:t>ны</a:t>
            </a:r>
            <a:r>
              <a:rPr lang="ru-RU" sz="2200" dirty="0" smtClean="0"/>
              <a:t> </a:t>
            </a:r>
            <a:r>
              <a:rPr lang="ru-RU" sz="2200" dirty="0"/>
              <a:t>в кольцо 3, выполненное из </a:t>
            </a:r>
            <a:r>
              <a:rPr lang="ru-RU" sz="2200" dirty="0" err="1"/>
              <a:t>магнитомягкой</a:t>
            </a:r>
            <a:r>
              <a:rPr lang="ru-RU" sz="2200" dirty="0"/>
              <a:t> стали. При прохождении тока </a:t>
            </a:r>
            <a:r>
              <a:rPr lang="en-US" sz="2200" b="1" i="1" dirty="0"/>
              <a:t>I</a:t>
            </a:r>
            <a:r>
              <a:rPr lang="ru-RU" sz="2200" dirty="0"/>
              <a:t> через рамку появляется магнитное </a:t>
            </a:r>
            <a:endParaRPr lang="ru-RU" sz="2200" dirty="0" smtClean="0"/>
          </a:p>
          <a:p>
            <a:r>
              <a:rPr lang="ru-RU" sz="2200" dirty="0" smtClean="0"/>
              <a:t>поле, </a:t>
            </a:r>
            <a:r>
              <a:rPr lang="ru-RU" sz="2200" dirty="0"/>
              <a:t>перпендикулярное полю постоянного магнита 2. В результате взаимодействия этих магнитных полей </a:t>
            </a:r>
            <a:r>
              <a:rPr lang="ru-RU" sz="2200" dirty="0" smtClean="0"/>
              <a:t>образу-</a:t>
            </a:r>
            <a:r>
              <a:rPr lang="ru-RU" sz="2200" dirty="0" err="1" smtClean="0"/>
              <a:t>ется</a:t>
            </a:r>
            <a:r>
              <a:rPr lang="ru-RU" sz="2200" dirty="0" smtClean="0"/>
              <a:t> </a:t>
            </a:r>
            <a:r>
              <a:rPr lang="ru-RU" sz="2200" dirty="0"/>
              <a:t>вращающий </a:t>
            </a:r>
            <a:r>
              <a:rPr lang="ru-RU" sz="2200" dirty="0" smtClean="0"/>
              <a:t>момент</a:t>
            </a:r>
          </a:p>
          <a:p>
            <a:r>
              <a:rPr lang="ru-RU" sz="2200" dirty="0"/>
              <a:t> </a:t>
            </a:r>
            <a:r>
              <a:rPr lang="ru-RU" sz="2200" dirty="0" smtClean="0"/>
              <a:t>                                                        ,</a:t>
            </a:r>
            <a:endParaRPr lang="ru-RU" sz="2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633433"/>
              </p:ext>
            </p:extLst>
          </p:nvPr>
        </p:nvGraphicFramePr>
        <p:xfrm>
          <a:off x="3131840" y="3372959"/>
          <a:ext cx="2365797" cy="496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Equation" r:id="rId3" imgW="1422400" imgH="266700" progId="">
                  <p:embed/>
                </p:oleObj>
              </mc:Choice>
              <mc:Fallback>
                <p:oleObj name="Equation" r:id="rId3" imgW="1422400" imgH="266700" progId="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372959"/>
                        <a:ext cx="2365797" cy="4965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907704" y="3861048"/>
            <a:ext cx="57606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где  </a:t>
            </a:r>
            <a:r>
              <a:rPr lang="ru-RU" sz="2200" b="1" i="1" dirty="0"/>
              <a:t>ω</a:t>
            </a:r>
            <a:r>
              <a:rPr lang="ru-RU" sz="2200" dirty="0"/>
              <a:t> – число витков в рамке,</a:t>
            </a:r>
          </a:p>
          <a:p>
            <a:r>
              <a:rPr lang="ru-RU" sz="2200" b="1" i="1" dirty="0" smtClean="0"/>
              <a:t>     </a:t>
            </a:r>
            <a:r>
              <a:rPr lang="en-US" sz="2200" b="1" i="1" dirty="0" smtClean="0"/>
              <a:t>b</a:t>
            </a:r>
            <a:r>
              <a:rPr lang="ru-RU" sz="2200" dirty="0"/>
              <a:t>, </a:t>
            </a:r>
            <a:r>
              <a:rPr lang="en-US" sz="2200" b="1" i="1" dirty="0"/>
              <a:t>l</a:t>
            </a:r>
            <a:r>
              <a:rPr lang="ru-RU" sz="2200" dirty="0"/>
              <a:t> – ширина и активная длина рамки,</a:t>
            </a:r>
          </a:p>
          <a:p>
            <a:r>
              <a:rPr lang="ru-RU" sz="2200" b="1" i="1" dirty="0" smtClean="0"/>
              <a:t>        В</a:t>
            </a:r>
            <a:r>
              <a:rPr lang="ru-RU" sz="2200" dirty="0" smtClean="0"/>
              <a:t> </a:t>
            </a:r>
            <a:r>
              <a:rPr lang="ru-RU" sz="2200" dirty="0"/>
              <a:t>– магнитная индукция,</a:t>
            </a:r>
          </a:p>
          <a:p>
            <a:r>
              <a:rPr lang="ru-RU" sz="2200" dirty="0" smtClean="0"/>
              <a:t>         </a:t>
            </a:r>
            <a:r>
              <a:rPr lang="en-US" sz="2200" b="1" i="1" dirty="0"/>
              <a:t>I</a:t>
            </a:r>
            <a:r>
              <a:rPr lang="ru-RU" sz="2200" dirty="0"/>
              <a:t> – сила тока.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68152" y="5229200"/>
            <a:ext cx="76328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dirty="0"/>
              <a:t>Величины </a:t>
            </a:r>
            <a:r>
              <a:rPr lang="ru-RU" sz="2200" b="1" i="1" dirty="0"/>
              <a:t>ω</a:t>
            </a:r>
            <a:r>
              <a:rPr lang="ru-RU" sz="2200" dirty="0"/>
              <a:t>, </a:t>
            </a:r>
            <a:r>
              <a:rPr lang="en-US" sz="2200" b="1" i="1" dirty="0"/>
              <a:t>b</a:t>
            </a:r>
            <a:r>
              <a:rPr lang="ru-RU" sz="2200" dirty="0"/>
              <a:t>, </a:t>
            </a:r>
            <a:r>
              <a:rPr lang="en-US" sz="2200" b="1" i="1" dirty="0"/>
              <a:t>l</a:t>
            </a:r>
            <a:r>
              <a:rPr lang="ru-RU" sz="2200" dirty="0"/>
              <a:t>, </a:t>
            </a:r>
            <a:r>
              <a:rPr lang="ru-RU" sz="2200" b="1" i="1" dirty="0"/>
              <a:t>В</a:t>
            </a:r>
            <a:r>
              <a:rPr lang="ru-RU" sz="2200" dirty="0"/>
              <a:t> постоянны, а произведение этих величин характеризует потокосцепление </a:t>
            </a:r>
            <a:r>
              <a:rPr lang="ru-RU" sz="2200" dirty="0" smtClean="0"/>
              <a:t>рамки</a:t>
            </a:r>
          </a:p>
          <a:p>
            <a:r>
              <a:rPr lang="ru-RU" sz="2200" dirty="0"/>
              <a:t> </a:t>
            </a:r>
            <a:r>
              <a:rPr lang="ru-RU" sz="2200" dirty="0" smtClean="0"/>
              <a:t>                                                        .</a:t>
            </a:r>
            <a:endParaRPr lang="ru-RU" sz="2200" dirty="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151704"/>
              </p:ext>
            </p:extLst>
          </p:nvPr>
        </p:nvGraphicFramePr>
        <p:xfrm>
          <a:off x="3275856" y="6022712"/>
          <a:ext cx="2376264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Equation" r:id="rId5" imgW="1066337" imgH="215806" progId="">
                  <p:embed/>
                </p:oleObj>
              </mc:Choice>
              <mc:Fallback>
                <p:oleObj name="Equation" r:id="rId5" imgW="1066337" imgH="215806" progId="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6022712"/>
                        <a:ext cx="2376264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0" y="67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735460"/>
              </p:ext>
            </p:extLst>
          </p:nvPr>
        </p:nvGraphicFramePr>
        <p:xfrm>
          <a:off x="3411825" y="908720"/>
          <a:ext cx="1294962" cy="423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Equation" r:id="rId3" imgW="837836" imgH="266584" progId="">
                  <p:embed/>
                </p:oleObj>
              </mc:Choice>
              <mc:Fallback>
                <p:oleObj name="Equation" r:id="rId3" imgW="837836" imgH="266584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1825" y="908720"/>
                        <a:ext cx="1294962" cy="4230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987925"/>
              </p:ext>
            </p:extLst>
          </p:nvPr>
        </p:nvGraphicFramePr>
        <p:xfrm>
          <a:off x="3689648" y="2132856"/>
          <a:ext cx="1080120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Equation" r:id="rId5" imgW="799753" imgH="266584" progId="">
                  <p:embed/>
                </p:oleObj>
              </mc:Choice>
              <mc:Fallback>
                <p:oleObj name="Equation" r:id="rId5" imgW="799753" imgH="266584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648" y="2132856"/>
                        <a:ext cx="1080120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088312"/>
              </p:ext>
            </p:extLst>
          </p:nvPr>
        </p:nvGraphicFramePr>
        <p:xfrm>
          <a:off x="3563888" y="3250727"/>
          <a:ext cx="1447894" cy="427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Equation" r:id="rId7" imgW="927100" imgH="241300" progId="">
                  <p:embed/>
                </p:oleObj>
              </mc:Choice>
              <mc:Fallback>
                <p:oleObj name="Equation" r:id="rId7" imgW="927100" imgH="2413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3250727"/>
                        <a:ext cx="1447894" cy="4271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17511" y="404664"/>
            <a:ext cx="7668344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      Вращающий момент рамки равен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                                                   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12506" y="1306058"/>
            <a:ext cx="813690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        В момент равновесия подвижной части механизма вращающий момент будет равен противодействующему моменту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2506" y="2492896"/>
            <a:ext cx="7848872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Противодействующий момент </a:t>
            </a:r>
            <a:r>
              <a:rPr kumimoji="0" lang="ru-RU" altLang="ru-RU" sz="2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М</a:t>
            </a:r>
            <a:r>
              <a:rPr kumimoji="0" lang="ru-RU" altLang="ru-RU" sz="2200" b="1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создается </a:t>
            </a:r>
            <a:r>
              <a:rPr lang="ru-RU" altLang="ru-RU" sz="22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пружиной </a:t>
            </a:r>
            <a:r>
              <a:rPr lang="ru-RU" altLang="ru-RU" sz="22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4</a:t>
            </a: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 вычисляется по формуле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                                                   , 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198240" y="3677836"/>
            <a:ext cx="712879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где  </a:t>
            </a:r>
            <a:r>
              <a:rPr kumimoji="0" lang="en-US" altLang="ru-RU" sz="2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k</a:t>
            </a:r>
            <a:r>
              <a:rPr kumimoji="0" lang="ru-RU" altLang="ru-RU" sz="2200" b="1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– удельный противодействующий момент,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  </a:t>
            </a:r>
            <a:r>
              <a:rPr kumimoji="0" lang="ru-RU" altLang="ru-RU" sz="2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α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угол перемещения стрелки 5.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698309" y="4441173"/>
            <a:ext cx="8047586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Таким образом угол перемещения стрелки милливольт-метра равен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124073"/>
              </p:ext>
            </p:extLst>
          </p:nvPr>
        </p:nvGraphicFramePr>
        <p:xfrm>
          <a:off x="3275856" y="4941168"/>
          <a:ext cx="2116063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Equation" r:id="rId9" imgW="1320227" imgH="495085" progId="">
                  <p:embed/>
                </p:oleObj>
              </mc:Choice>
              <mc:Fallback>
                <p:oleObj name="Equation" r:id="rId9" imgW="1320227" imgH="495085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941168"/>
                        <a:ext cx="2116063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1304494" y="5741150"/>
            <a:ext cx="708626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altLang="ru-RU" sz="2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altLang="ru-RU" sz="2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en-US" altLang="ru-RU" sz="2200" b="1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– чувствительность механизма к току.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364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2809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         Из последнего </a:t>
            </a:r>
            <a:r>
              <a:rPr lang="ru-RU" sz="2200" dirty="0"/>
              <a:t>уравнения </a:t>
            </a:r>
            <a:r>
              <a:rPr lang="ru-RU" sz="2200" dirty="0" smtClean="0"/>
              <a:t>видно</a:t>
            </a:r>
            <a:r>
              <a:rPr lang="ru-RU" sz="2200" dirty="0"/>
              <a:t>, что угол перемещения стрелки </a:t>
            </a:r>
            <a:r>
              <a:rPr lang="ru-RU" sz="2200" dirty="0" smtClean="0"/>
              <a:t>пропорционален </a:t>
            </a:r>
            <a:r>
              <a:rPr lang="ru-RU" sz="2200" dirty="0"/>
              <a:t>величине тока </a:t>
            </a:r>
            <a:r>
              <a:rPr lang="en-US" sz="2200" b="1" i="1" dirty="0" smtClean="0"/>
              <a:t>I</a:t>
            </a:r>
            <a:r>
              <a:rPr lang="ru-RU" sz="2200" b="1" i="1" dirty="0" smtClean="0"/>
              <a:t>. </a:t>
            </a:r>
            <a:r>
              <a:rPr lang="ru-RU" sz="2200" dirty="0" smtClean="0"/>
              <a:t>Чем </a:t>
            </a:r>
            <a:r>
              <a:rPr lang="ru-RU" sz="2200" dirty="0"/>
              <a:t>больше </a:t>
            </a:r>
            <a:r>
              <a:rPr lang="en-US" sz="2200" b="1" i="1" dirty="0"/>
              <a:t>S</a:t>
            </a:r>
            <a:r>
              <a:rPr lang="en-US" sz="2200" b="1" i="1" baseline="-25000" dirty="0"/>
              <a:t>I</a:t>
            </a:r>
            <a:r>
              <a:rPr lang="ru-RU" sz="2200" dirty="0"/>
              <a:t>, тем меньший ток нужен для равного перемещения подвижной </a:t>
            </a:r>
            <a:r>
              <a:rPr lang="ru-RU" sz="2200" dirty="0" smtClean="0"/>
              <a:t>части механизма милливольтметра.</a:t>
            </a:r>
          </a:p>
          <a:p>
            <a:r>
              <a:rPr lang="ru-RU" sz="2200" dirty="0" smtClean="0"/>
              <a:t>          На рис</a:t>
            </a:r>
            <a:r>
              <a:rPr lang="ru-RU" sz="2200" dirty="0"/>
              <a:t>. </a:t>
            </a:r>
            <a:r>
              <a:rPr lang="ru-RU" sz="2200" dirty="0" smtClean="0"/>
              <a:t>3 представлена схема подключения термопары к милливольтметру.</a:t>
            </a:r>
            <a:endParaRPr lang="ru-R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257" y="2384306"/>
            <a:ext cx="39624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1472" y="4357694"/>
            <a:ext cx="81439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/>
              <a:t>Рисунок 3 - Схема подключения термопары к милливольтметру</a:t>
            </a:r>
            <a:endParaRPr lang="ru-RU" sz="2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869160"/>
            <a:ext cx="8280920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          Величина </a:t>
            </a:r>
            <a:r>
              <a:rPr lang="ru-RU" sz="2200" dirty="0"/>
              <a:t>тока </a:t>
            </a:r>
            <a:r>
              <a:rPr lang="en-US" sz="2200" b="1" i="1" dirty="0"/>
              <a:t>I</a:t>
            </a:r>
            <a:r>
              <a:rPr lang="ru-RU" sz="2200" dirty="0"/>
              <a:t>, протекающего через рамку, </a:t>
            </a:r>
            <a:r>
              <a:rPr lang="ru-RU" sz="2200" dirty="0" smtClean="0"/>
              <a:t>равна</a:t>
            </a:r>
          </a:p>
          <a:p>
            <a:endParaRPr lang="ru-RU" sz="800" dirty="0"/>
          </a:p>
          <a:p>
            <a:r>
              <a:rPr lang="ru-RU" sz="2200" b="1" i="1" dirty="0"/>
              <a:t>         </a:t>
            </a:r>
            <a:r>
              <a:rPr lang="ru-RU" sz="2200" b="1" i="1" dirty="0" smtClean="0"/>
              <a:t>         </a:t>
            </a:r>
            <a:r>
              <a:rPr lang="en-US" sz="2200" b="1" i="1" dirty="0"/>
              <a:t>I =E(t,t</a:t>
            </a:r>
            <a:r>
              <a:rPr lang="en-US" sz="2200" b="1" i="1" baseline="-25000" dirty="0"/>
              <a:t>0</a:t>
            </a:r>
            <a:r>
              <a:rPr lang="en-US" sz="2200" b="1" i="1" dirty="0"/>
              <a:t>) / (</a:t>
            </a:r>
            <a:r>
              <a:rPr lang="en-US" sz="2200" b="1" i="1" dirty="0" err="1"/>
              <a:t>R</a:t>
            </a:r>
            <a:r>
              <a:rPr lang="en-US" sz="2200" b="1" i="1" baseline="-25000" dirty="0" err="1"/>
              <a:t>t</a:t>
            </a:r>
            <a:r>
              <a:rPr lang="en-US" sz="2200" b="1" i="1" baseline="-25000" dirty="0"/>
              <a:t> </a:t>
            </a:r>
            <a:r>
              <a:rPr lang="en-US" sz="2200" b="1" i="1" dirty="0"/>
              <a:t>+ R</a:t>
            </a:r>
            <a:r>
              <a:rPr lang="en-US" sz="2200" b="1" i="1" baseline="-25000" dirty="0"/>
              <a:t>K</a:t>
            </a:r>
            <a:r>
              <a:rPr lang="ru-RU" sz="2200" b="1" i="1" baseline="-25000" dirty="0"/>
              <a:t>П </a:t>
            </a:r>
            <a:r>
              <a:rPr lang="en-US" sz="2200" b="1" i="1" dirty="0"/>
              <a:t>+ R</a:t>
            </a:r>
            <a:r>
              <a:rPr lang="ru-RU" sz="2200" b="1" i="1" baseline="-25000" dirty="0"/>
              <a:t>М П </a:t>
            </a:r>
            <a:r>
              <a:rPr lang="en-US" sz="2200" b="1" i="1" dirty="0"/>
              <a:t>+ R</a:t>
            </a:r>
            <a:r>
              <a:rPr lang="ru-RU" sz="2200" b="1" i="1" baseline="-25000" dirty="0"/>
              <a:t>ПК </a:t>
            </a:r>
            <a:r>
              <a:rPr lang="en-US" sz="2200" b="1" i="1" dirty="0"/>
              <a:t>+ R</a:t>
            </a:r>
            <a:r>
              <a:rPr lang="ru-RU" sz="2200" b="1" i="1" baseline="-25000" dirty="0"/>
              <a:t>М</a:t>
            </a:r>
            <a:r>
              <a:rPr lang="en-US" sz="2200" b="1" i="1" dirty="0" smtClean="0"/>
              <a:t>)</a:t>
            </a:r>
            <a:r>
              <a:rPr lang="ru-RU" sz="2200" b="1" i="1" dirty="0" smtClean="0"/>
              <a:t>,</a:t>
            </a:r>
            <a:endParaRPr lang="ru-RU" sz="2200" dirty="0"/>
          </a:p>
          <a:p>
            <a:pPr>
              <a:spcBef>
                <a:spcPts val="600"/>
              </a:spcBef>
            </a:pPr>
            <a:r>
              <a:rPr lang="ru-RU" b="1" dirty="0" smtClean="0"/>
              <a:t>            </a:t>
            </a:r>
            <a:r>
              <a:rPr lang="en-US" b="1" dirty="0"/>
              <a:t> </a:t>
            </a:r>
            <a:r>
              <a:rPr lang="ru-RU" sz="2200" dirty="0" smtClean="0"/>
              <a:t>где  </a:t>
            </a:r>
            <a:r>
              <a:rPr lang="en-US" sz="2200" b="1" i="1" dirty="0"/>
              <a:t>E</a:t>
            </a:r>
            <a:r>
              <a:rPr lang="ru-RU" sz="2200" b="1" i="1" dirty="0"/>
              <a:t>(</a:t>
            </a:r>
            <a:r>
              <a:rPr lang="en-US" sz="2200" b="1" i="1" dirty="0"/>
              <a:t>t</a:t>
            </a:r>
            <a:r>
              <a:rPr lang="ru-RU" sz="2200" b="1" i="1" dirty="0"/>
              <a:t>,</a:t>
            </a:r>
            <a:r>
              <a:rPr lang="en-US" sz="2200" b="1" i="1" dirty="0"/>
              <a:t>t</a:t>
            </a:r>
            <a:r>
              <a:rPr lang="ru-RU" sz="2200" b="1" i="1" baseline="-25000" dirty="0"/>
              <a:t>0</a:t>
            </a:r>
            <a:r>
              <a:rPr lang="ru-RU" sz="2200" b="1" i="1" dirty="0"/>
              <a:t>)</a:t>
            </a:r>
            <a:r>
              <a:rPr lang="ru-RU" sz="2200" i="1" dirty="0"/>
              <a:t> </a:t>
            </a:r>
            <a:r>
              <a:rPr lang="ru-RU" sz="2200" dirty="0"/>
              <a:t>– ТЭДС термопары;</a:t>
            </a:r>
          </a:p>
          <a:p>
            <a:r>
              <a:rPr lang="ru-RU" sz="2200" b="1" i="1" dirty="0" smtClean="0"/>
              <a:t>                    </a:t>
            </a:r>
            <a:r>
              <a:rPr lang="ru-RU" sz="2200" b="1" i="1" dirty="0" smtClean="0"/>
              <a:t>  </a:t>
            </a:r>
            <a:r>
              <a:rPr lang="en-US" sz="2200" b="1" i="1" dirty="0" err="1" smtClean="0"/>
              <a:t>R</a:t>
            </a:r>
            <a:r>
              <a:rPr lang="en-US" sz="2200" b="1" i="1" baseline="-25000" dirty="0" err="1" smtClean="0"/>
              <a:t>t</a:t>
            </a:r>
            <a:r>
              <a:rPr lang="en-US" sz="2200" dirty="0" smtClean="0"/>
              <a:t> </a:t>
            </a:r>
            <a:r>
              <a:rPr lang="ru-RU" sz="2200" dirty="0" smtClean="0"/>
              <a:t>  </a:t>
            </a:r>
            <a:r>
              <a:rPr lang="ru-RU" sz="1600" dirty="0" smtClean="0"/>
              <a:t> </a:t>
            </a:r>
            <a:r>
              <a:rPr lang="ru-RU" sz="2200" dirty="0" smtClean="0"/>
              <a:t>– </a:t>
            </a:r>
            <a:r>
              <a:rPr lang="ru-RU" sz="2200" dirty="0"/>
              <a:t>сопротивление термопары;</a:t>
            </a:r>
          </a:p>
        </p:txBody>
      </p:sp>
    </p:spTree>
    <p:extLst>
      <p:ext uri="{BB962C8B-B14F-4D97-AF65-F5344CB8AC3E}">
        <p14:creationId xmlns:p14="http://schemas.microsoft.com/office/powerpoint/2010/main" val="2110378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806489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i="1" dirty="0"/>
              <a:t>R</a:t>
            </a:r>
            <a:r>
              <a:rPr lang="ru-RU" sz="2200" b="1" i="1" baseline="-25000" dirty="0"/>
              <a:t>КП</a:t>
            </a:r>
            <a:r>
              <a:rPr lang="ru-RU" sz="2200" i="1" dirty="0"/>
              <a:t> </a:t>
            </a:r>
            <a:r>
              <a:rPr lang="ru-RU" sz="2200" dirty="0"/>
              <a:t>–</a:t>
            </a:r>
            <a:r>
              <a:rPr lang="ru-RU" sz="2200" i="1" dirty="0"/>
              <a:t> </a:t>
            </a:r>
            <a:r>
              <a:rPr lang="ru-RU" sz="2200" dirty="0"/>
              <a:t>сопротивление компенсационных проводов;</a:t>
            </a:r>
          </a:p>
          <a:p>
            <a:r>
              <a:rPr lang="en-US" sz="2200" b="1" i="1" dirty="0"/>
              <a:t>R</a:t>
            </a:r>
            <a:r>
              <a:rPr lang="ru-RU" sz="2200" b="1" i="1" baseline="-25000" dirty="0"/>
              <a:t>МП</a:t>
            </a:r>
            <a:r>
              <a:rPr lang="ru-RU" sz="2200" i="1" dirty="0"/>
              <a:t> </a:t>
            </a:r>
            <a:r>
              <a:rPr lang="ru-RU" sz="2200" dirty="0"/>
              <a:t>–</a:t>
            </a:r>
            <a:r>
              <a:rPr lang="ru-RU" sz="2200" i="1" dirty="0"/>
              <a:t> </a:t>
            </a:r>
            <a:r>
              <a:rPr lang="ru-RU" sz="2200" dirty="0"/>
              <a:t>сопротивление медных проводов;</a:t>
            </a:r>
          </a:p>
          <a:p>
            <a:r>
              <a:rPr lang="en-US" sz="2200" b="1" i="1" dirty="0" smtClean="0"/>
              <a:t>R</a:t>
            </a:r>
            <a:r>
              <a:rPr lang="ru-RU" sz="2200" b="1" i="1" baseline="-25000" dirty="0"/>
              <a:t>ПК</a:t>
            </a:r>
            <a:r>
              <a:rPr lang="ru-RU" sz="2200" i="1" dirty="0"/>
              <a:t> </a:t>
            </a:r>
            <a:r>
              <a:rPr lang="ru-RU" sz="2200" dirty="0"/>
              <a:t>–</a:t>
            </a:r>
            <a:r>
              <a:rPr lang="ru-RU" sz="2200" i="1" dirty="0"/>
              <a:t> </a:t>
            </a:r>
            <a:r>
              <a:rPr lang="ru-RU" sz="2200" dirty="0"/>
              <a:t>сопротивление подгоночной катушки;</a:t>
            </a:r>
          </a:p>
          <a:p>
            <a:r>
              <a:rPr lang="en-US" sz="2200" b="1" i="1" dirty="0"/>
              <a:t>R</a:t>
            </a:r>
            <a:r>
              <a:rPr lang="ru-RU" sz="2200" b="1" i="1" baseline="-25000" dirty="0"/>
              <a:t>М</a:t>
            </a:r>
            <a:r>
              <a:rPr lang="ru-RU" sz="2200" b="1" i="1" dirty="0"/>
              <a:t>= </a:t>
            </a:r>
            <a:r>
              <a:rPr lang="en-US" sz="2200" b="1" i="1" dirty="0"/>
              <a:t>R</a:t>
            </a:r>
            <a:r>
              <a:rPr lang="ru-RU" sz="2200" b="1" i="1" baseline="-25000" dirty="0"/>
              <a:t>р </a:t>
            </a:r>
            <a:r>
              <a:rPr lang="ru-RU" sz="2200" b="1" i="1" dirty="0"/>
              <a:t>+ </a:t>
            </a:r>
            <a:r>
              <a:rPr lang="en-US" sz="2200" b="1" i="1" dirty="0"/>
              <a:t>R</a:t>
            </a:r>
            <a:r>
              <a:rPr lang="ru-RU" sz="2200" b="1" i="1" baseline="-25000" dirty="0" err="1"/>
              <a:t>доб</a:t>
            </a:r>
            <a:r>
              <a:rPr lang="ru-RU" sz="2200" i="1" dirty="0"/>
              <a:t> </a:t>
            </a:r>
            <a:r>
              <a:rPr lang="ru-RU" sz="2200" dirty="0"/>
              <a:t>– внутреннее сопротивление </a:t>
            </a:r>
            <a:r>
              <a:rPr lang="en-US" sz="2200" dirty="0"/>
              <a:t>MB</a:t>
            </a:r>
            <a:r>
              <a:rPr lang="ru-RU" sz="2200" dirty="0"/>
              <a:t>, состоящее </a:t>
            </a:r>
          </a:p>
          <a:p>
            <a:r>
              <a:rPr lang="ru-RU" sz="2200" b="1" i="1" dirty="0"/>
              <a:t>                       </a:t>
            </a:r>
            <a:r>
              <a:rPr lang="ru-RU" sz="2200" dirty="0" smtClean="0"/>
              <a:t>из </a:t>
            </a:r>
            <a:r>
              <a:rPr lang="ru-RU" sz="2200" dirty="0"/>
              <a:t>сопротивления рамки и добавочного </a:t>
            </a:r>
            <a:endParaRPr lang="ru-RU" sz="2200" dirty="0" smtClean="0"/>
          </a:p>
          <a:p>
            <a:r>
              <a:rPr lang="ru-RU" sz="2200" dirty="0"/>
              <a:t> </a:t>
            </a:r>
            <a:r>
              <a:rPr lang="ru-RU" sz="2200" dirty="0" smtClean="0"/>
              <a:t>                      сопротивления</a:t>
            </a:r>
            <a:r>
              <a:rPr lang="ru-RU" sz="2200" dirty="0"/>
              <a:t>;</a:t>
            </a:r>
          </a:p>
          <a:p>
            <a:r>
              <a:rPr lang="en-US" sz="2200" b="1" i="1" dirty="0" smtClean="0"/>
              <a:t>R</a:t>
            </a:r>
            <a:r>
              <a:rPr lang="ru-RU" sz="2200" b="1" i="1" baseline="-25000" dirty="0"/>
              <a:t>р</a:t>
            </a:r>
            <a:r>
              <a:rPr lang="ru-RU" sz="2200" dirty="0"/>
              <a:t>  –  сопротивление рамки, намотанной медным проводом;</a:t>
            </a:r>
          </a:p>
          <a:p>
            <a:r>
              <a:rPr lang="en-US" sz="2200" b="1" i="1" dirty="0"/>
              <a:t>R</a:t>
            </a:r>
            <a:r>
              <a:rPr lang="ru-RU" sz="2200" b="1" i="1" baseline="-25000" dirty="0" err="1" smtClean="0"/>
              <a:t>доб</a:t>
            </a:r>
            <a:r>
              <a:rPr lang="ru-RU" sz="2200" dirty="0" smtClean="0"/>
              <a:t> – добавочное </a:t>
            </a:r>
            <a:r>
              <a:rPr lang="ru-RU" sz="2200" dirty="0"/>
              <a:t>сопротивление милливольтметра.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133423"/>
            <a:ext cx="81369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    Магнитоэлектрический </a:t>
            </a:r>
            <a:r>
              <a:rPr lang="ru-RU" sz="2200" dirty="0"/>
              <a:t>милливольтметр имеет корректор нуля 6 и арретир, предназначенный для фиксации </a:t>
            </a:r>
            <a:r>
              <a:rPr lang="ru-RU" sz="2200" dirty="0" err="1" smtClean="0"/>
              <a:t>подвиж</a:t>
            </a:r>
            <a:r>
              <a:rPr lang="ru-RU" sz="2200" dirty="0" smtClean="0"/>
              <a:t>-ной части прибора </a:t>
            </a:r>
            <a:r>
              <a:rPr lang="ru-RU" sz="2200" dirty="0"/>
              <a:t>во время транспортировки. Милливольтметры оснащены устройством для компенсации температуры свободных концов термопары.</a:t>
            </a:r>
          </a:p>
          <a:p>
            <a:r>
              <a:rPr lang="ru-RU" sz="2200" dirty="0"/>
              <a:t>Классы точности  милливольтметров  К = 1; 1,5; 2,5. </a:t>
            </a:r>
            <a:endParaRPr lang="ru-RU" sz="2200" dirty="0" smtClean="0"/>
          </a:p>
          <a:p>
            <a:r>
              <a:rPr lang="ru-RU" sz="2200" smtClean="0"/>
              <a:t>Типы магнитоэлектрических </a:t>
            </a:r>
            <a:r>
              <a:rPr lang="ru-RU" sz="2200" dirty="0"/>
              <a:t>милливольтметров: </a:t>
            </a:r>
            <a:endParaRPr lang="ru-RU" sz="2200" dirty="0" smtClean="0"/>
          </a:p>
          <a:p>
            <a:r>
              <a:rPr lang="ru-RU" sz="2200" dirty="0" smtClean="0"/>
              <a:t>М - </a:t>
            </a:r>
            <a:r>
              <a:rPr lang="ru-RU" sz="2200" dirty="0"/>
              <a:t>64 (показывающий), </a:t>
            </a:r>
            <a:r>
              <a:rPr lang="ru-RU" sz="2200" dirty="0" smtClean="0"/>
              <a:t>  М-64-02   (</a:t>
            </a:r>
            <a:r>
              <a:rPr lang="ru-RU" sz="2200" dirty="0"/>
              <a:t>показывающий и сигнализирующий</a:t>
            </a:r>
            <a:r>
              <a:rPr lang="ru-RU" sz="2200" dirty="0" smtClean="0"/>
              <a:t>); </a:t>
            </a:r>
            <a:r>
              <a:rPr lang="ru-RU" sz="2200" dirty="0"/>
              <a:t>Ш4500, Ш69000, МВУ6-41 и МВУ6-51 (узкопрофильные) и </a:t>
            </a:r>
            <a:r>
              <a:rPr lang="ru-RU" sz="2200" dirty="0" smtClean="0"/>
              <a:t>др.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872678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9108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789</TotalTime>
  <Words>1425</Words>
  <Application>Microsoft Office PowerPoint</Application>
  <PresentationFormat>Экран (4:3)</PresentationFormat>
  <Paragraphs>110</Paragraphs>
  <Slides>15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Воздушный поток</vt:lpstr>
      <vt:lpstr>Equation</vt:lpstr>
      <vt:lpstr>НОРМИРУЮЩИЕ ИЗМЕРИТЕЛЬНЫЕ ПРЕОБРАЗОВАТЕЛИ ТЕРМОЭДС. МАГНИТОЭЛЕКТРИЧЕСКИЕ МИЛЛИВОЛЬТМЕТРЫ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vvm</dc:creator>
  <cp:lastModifiedBy>vvm</cp:lastModifiedBy>
  <cp:revision>101</cp:revision>
  <dcterms:created xsi:type="dcterms:W3CDTF">2016-02-26T11:21:15Z</dcterms:created>
  <dcterms:modified xsi:type="dcterms:W3CDTF">2016-05-24T07:58:23Z</dcterms:modified>
</cp:coreProperties>
</file>