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76" r:id="rId3"/>
    <p:sldId id="282" r:id="rId4"/>
    <p:sldId id="277" r:id="rId5"/>
    <p:sldId id="283" r:id="rId6"/>
    <p:sldId id="278" r:id="rId7"/>
    <p:sldId id="284" r:id="rId8"/>
    <p:sldId id="27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431B-17AE-4D5A-8241-91B39552156C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73F431B-17AE-4D5A-8241-91B39552156C}" type="datetimeFigureOut">
              <a:rPr lang="ru-RU" smtClean="0"/>
              <a:pPr/>
              <a:t>25.05.2016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0CF1A0-4D5E-4DC8-9224-4F8C43A40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99592" y="2276872"/>
            <a:ext cx="7848872" cy="302433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Мостовые методы измерения сопротивления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Трехпроводная схема подключения</a:t>
            </a:r>
            <a:endParaRPr lang="ru-RU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Четырехпроводная схема подключения</a:t>
            </a:r>
            <a:endParaRPr lang="ru-RU" sz="28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259632" y="332656"/>
            <a:ext cx="7175351" cy="1793167"/>
          </a:xfrm>
        </p:spPr>
        <p:txBody>
          <a:bodyPr/>
          <a:lstStyle/>
          <a:p>
            <a:pPr algn="ctr"/>
            <a:r>
              <a:rPr lang="ru-RU" sz="2800" b="0" dirty="0"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МОСТОВЫЕ МЕТОДЫ ИЗМЕРЕНИЯ </a:t>
            </a:r>
            <a:r>
              <a:rPr lang="ru-RU" sz="2800" b="0" dirty="0" smtClean="0"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СОПРОТИВЛЕНИЯ.</a:t>
            </a:r>
            <a:br>
              <a:rPr lang="ru-RU" sz="2800" b="0" dirty="0" smtClean="0"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СХЕМЫ ПОДКЛЮЧЕНИЯ ТПС К МОСТОВЫМ СХЕМАМ</a:t>
            </a:r>
            <a:endParaRPr lang="ru-RU" sz="2800" b="0" dirty="0"/>
          </a:p>
        </p:txBody>
      </p:sp>
    </p:spTree>
    <p:extLst>
      <p:ext uri="{BB962C8B-B14F-4D97-AF65-F5344CB8AC3E}">
        <p14:creationId xmlns:p14="http://schemas.microsoft.com/office/powerpoint/2010/main" val="1245436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-10413" y="344096"/>
            <a:ext cx="5378373" cy="4071966"/>
            <a:chOff x="3179" y="6372"/>
            <a:chExt cx="6018" cy="4319"/>
          </a:xfrm>
        </p:grpSpPr>
        <p:sp>
          <p:nvSpPr>
            <p:cNvPr id="33795" name="Text Box 3"/>
            <p:cNvSpPr txBox="1">
              <a:spLocks noChangeArrowheads="1"/>
            </p:cNvSpPr>
            <p:nvPr/>
          </p:nvSpPr>
          <p:spPr bwMode="auto">
            <a:xfrm>
              <a:off x="6359" y="8209"/>
              <a:ext cx="630" cy="47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  <a:sym typeface="Symbol" pitchFamily="18" charset="2"/>
                </a:rPr>
                <a:t></a:t>
              </a:r>
              <a:r>
                <a:rPr kumimoji="0" lang="en-US" sz="1400" b="1" i="1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3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796" name="Text Box 4"/>
            <p:cNvSpPr txBox="1">
              <a:spLocks noChangeArrowheads="1"/>
            </p:cNvSpPr>
            <p:nvPr/>
          </p:nvSpPr>
          <p:spPr bwMode="auto">
            <a:xfrm>
              <a:off x="5785" y="8209"/>
              <a:ext cx="630" cy="47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  <a:sym typeface="Symbol" pitchFamily="18" charset="2"/>
                </a:rPr>
                <a:t></a:t>
              </a:r>
              <a:r>
                <a:rPr kumimoji="0" lang="en-US" sz="1400" b="1" i="1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3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797" name="Text Box 5"/>
            <p:cNvSpPr txBox="1">
              <a:spLocks noChangeArrowheads="1"/>
            </p:cNvSpPr>
            <p:nvPr/>
          </p:nvSpPr>
          <p:spPr bwMode="auto">
            <a:xfrm>
              <a:off x="6057" y="8948"/>
              <a:ext cx="502" cy="5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798" name="Text Box 6"/>
            <p:cNvSpPr txBox="1">
              <a:spLocks noChangeArrowheads="1"/>
            </p:cNvSpPr>
            <p:nvPr/>
          </p:nvSpPr>
          <p:spPr bwMode="auto">
            <a:xfrm>
              <a:off x="8694" y="7887"/>
              <a:ext cx="503" cy="4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–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799" name="Text Box 7"/>
            <p:cNvSpPr txBox="1">
              <a:spLocks noChangeArrowheads="1"/>
            </p:cNvSpPr>
            <p:nvPr/>
          </p:nvSpPr>
          <p:spPr bwMode="auto">
            <a:xfrm>
              <a:off x="8063" y="7604"/>
              <a:ext cx="548" cy="5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Б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00" name="Text Box 8"/>
            <p:cNvSpPr txBox="1">
              <a:spLocks noChangeArrowheads="1"/>
            </p:cNvSpPr>
            <p:nvPr/>
          </p:nvSpPr>
          <p:spPr bwMode="auto">
            <a:xfrm>
              <a:off x="4961" y="9237"/>
              <a:ext cx="630" cy="5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3179" y="7712"/>
              <a:ext cx="502" cy="5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С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02" name="Line 10"/>
            <p:cNvSpPr>
              <a:spLocks noChangeShapeType="1"/>
            </p:cNvSpPr>
            <p:nvPr/>
          </p:nvSpPr>
          <p:spPr bwMode="auto">
            <a:xfrm>
              <a:off x="3657" y="7092"/>
              <a:ext cx="0" cy="1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3" name="Line 11"/>
            <p:cNvSpPr>
              <a:spLocks noChangeShapeType="1"/>
            </p:cNvSpPr>
            <p:nvPr/>
          </p:nvSpPr>
          <p:spPr bwMode="auto">
            <a:xfrm>
              <a:off x="3657" y="7092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>
              <a:off x="4947" y="7092"/>
              <a:ext cx="10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5" name="Line 13"/>
            <p:cNvSpPr>
              <a:spLocks noChangeShapeType="1"/>
            </p:cNvSpPr>
            <p:nvPr/>
          </p:nvSpPr>
          <p:spPr bwMode="auto">
            <a:xfrm>
              <a:off x="6515" y="7092"/>
              <a:ext cx="74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6" name="Line 14"/>
            <p:cNvSpPr>
              <a:spLocks noChangeShapeType="1"/>
            </p:cNvSpPr>
            <p:nvPr/>
          </p:nvSpPr>
          <p:spPr bwMode="auto">
            <a:xfrm>
              <a:off x="7257" y="7092"/>
              <a:ext cx="0" cy="1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7" name="Line 15"/>
            <p:cNvSpPr>
              <a:spLocks noChangeShapeType="1"/>
            </p:cNvSpPr>
            <p:nvPr/>
          </p:nvSpPr>
          <p:spPr bwMode="auto">
            <a:xfrm flipH="1">
              <a:off x="6627" y="8892"/>
              <a:ext cx="63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H="1">
              <a:off x="4916" y="8892"/>
              <a:ext cx="115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9" name="Line 17"/>
            <p:cNvSpPr>
              <a:spLocks noChangeShapeType="1"/>
            </p:cNvSpPr>
            <p:nvPr/>
          </p:nvSpPr>
          <p:spPr bwMode="auto">
            <a:xfrm>
              <a:off x="3657" y="8892"/>
              <a:ext cx="53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0" name="Line 18"/>
            <p:cNvSpPr>
              <a:spLocks noChangeShapeType="1"/>
            </p:cNvSpPr>
            <p:nvPr/>
          </p:nvSpPr>
          <p:spPr bwMode="auto">
            <a:xfrm>
              <a:off x="4191" y="8892"/>
              <a:ext cx="0" cy="3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1" name="Line 19"/>
            <p:cNvSpPr>
              <a:spLocks noChangeShapeType="1"/>
            </p:cNvSpPr>
            <p:nvPr/>
          </p:nvSpPr>
          <p:spPr bwMode="auto">
            <a:xfrm>
              <a:off x="4916" y="8892"/>
              <a:ext cx="0" cy="3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4916" y="9717"/>
              <a:ext cx="1" cy="2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3" name="Line 21"/>
            <p:cNvSpPr>
              <a:spLocks noChangeShapeType="1"/>
            </p:cNvSpPr>
            <p:nvPr/>
          </p:nvSpPr>
          <p:spPr bwMode="auto">
            <a:xfrm>
              <a:off x="4197" y="10691"/>
              <a:ext cx="71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4" name="Line 22"/>
            <p:cNvSpPr>
              <a:spLocks noChangeShapeType="1"/>
            </p:cNvSpPr>
            <p:nvPr/>
          </p:nvSpPr>
          <p:spPr bwMode="auto">
            <a:xfrm>
              <a:off x="5637" y="9250"/>
              <a:ext cx="0" cy="5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5" name="Line 23"/>
            <p:cNvSpPr>
              <a:spLocks noChangeShapeType="1"/>
            </p:cNvSpPr>
            <p:nvPr/>
          </p:nvSpPr>
          <p:spPr bwMode="auto">
            <a:xfrm flipV="1">
              <a:off x="5457" y="6372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>
              <a:off x="5637" y="9251"/>
              <a:ext cx="30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7" name="Line 25"/>
            <p:cNvSpPr>
              <a:spLocks noChangeShapeType="1"/>
            </p:cNvSpPr>
            <p:nvPr/>
          </p:nvSpPr>
          <p:spPr bwMode="auto">
            <a:xfrm>
              <a:off x="4557" y="10151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8" name="Line 26"/>
            <p:cNvSpPr>
              <a:spLocks noChangeShapeType="1"/>
            </p:cNvSpPr>
            <p:nvPr/>
          </p:nvSpPr>
          <p:spPr bwMode="auto">
            <a:xfrm>
              <a:off x="4197" y="9072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9" name="Text Box 27"/>
            <p:cNvSpPr txBox="1">
              <a:spLocks noChangeArrowheads="1"/>
            </p:cNvSpPr>
            <p:nvPr/>
          </p:nvSpPr>
          <p:spPr bwMode="auto">
            <a:xfrm>
              <a:off x="5897" y="6599"/>
              <a:ext cx="630" cy="3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20" name="Text Box 28"/>
            <p:cNvSpPr txBox="1">
              <a:spLocks noChangeArrowheads="1"/>
            </p:cNvSpPr>
            <p:nvPr/>
          </p:nvSpPr>
          <p:spPr bwMode="auto">
            <a:xfrm>
              <a:off x="4976" y="6639"/>
              <a:ext cx="442" cy="394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</a:t>
              </a:r>
              <a:r>
                <a:rPr lang="en-US" sz="1400" b="1" i="1" dirty="0">
                  <a:latin typeface="Calibri" pitchFamily="34" charset="0"/>
                  <a:cs typeface="Arial" pitchFamily="34" charset="0"/>
                </a:rPr>
                <a:t>D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21" name="Line 29"/>
            <p:cNvSpPr>
              <a:spLocks noChangeShapeType="1"/>
            </p:cNvSpPr>
            <p:nvPr/>
          </p:nvSpPr>
          <p:spPr bwMode="auto">
            <a:xfrm>
              <a:off x="5457" y="6372"/>
              <a:ext cx="32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2" name="Line 30"/>
            <p:cNvSpPr>
              <a:spLocks noChangeShapeType="1"/>
            </p:cNvSpPr>
            <p:nvPr/>
          </p:nvSpPr>
          <p:spPr bwMode="auto">
            <a:xfrm>
              <a:off x="8697" y="7910"/>
              <a:ext cx="0" cy="13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3" name="Rectangle 31"/>
            <p:cNvSpPr>
              <a:spLocks noChangeArrowheads="1"/>
            </p:cNvSpPr>
            <p:nvPr/>
          </p:nvSpPr>
          <p:spPr bwMode="auto">
            <a:xfrm>
              <a:off x="5945" y="6974"/>
              <a:ext cx="566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4" name="Rectangle 32"/>
            <p:cNvSpPr>
              <a:spLocks noChangeArrowheads="1"/>
            </p:cNvSpPr>
            <p:nvPr/>
          </p:nvSpPr>
          <p:spPr bwMode="auto">
            <a:xfrm>
              <a:off x="4385" y="6974"/>
              <a:ext cx="566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5" name="Text Box 33"/>
            <p:cNvSpPr txBox="1">
              <a:spLocks noChangeArrowheads="1"/>
            </p:cNvSpPr>
            <p:nvPr/>
          </p:nvSpPr>
          <p:spPr bwMode="auto">
            <a:xfrm>
              <a:off x="4378" y="9630"/>
              <a:ext cx="502" cy="29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В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26" name="Rectangle 34"/>
            <p:cNvSpPr>
              <a:spLocks noChangeArrowheads="1"/>
            </p:cNvSpPr>
            <p:nvPr/>
          </p:nvSpPr>
          <p:spPr bwMode="auto">
            <a:xfrm>
              <a:off x="6080" y="8759"/>
              <a:ext cx="566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7" name="Text Box 35"/>
            <p:cNvSpPr txBox="1">
              <a:spLocks noChangeArrowheads="1"/>
            </p:cNvSpPr>
            <p:nvPr/>
          </p:nvSpPr>
          <p:spPr bwMode="auto">
            <a:xfrm>
              <a:off x="4961" y="10062"/>
              <a:ext cx="630" cy="5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Т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28" name="Rectangle 36"/>
            <p:cNvSpPr>
              <a:spLocks noChangeArrowheads="1"/>
            </p:cNvSpPr>
            <p:nvPr/>
          </p:nvSpPr>
          <p:spPr bwMode="auto">
            <a:xfrm rot="5400000">
              <a:off x="4626" y="10157"/>
              <a:ext cx="566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9" name="Line 37"/>
            <p:cNvSpPr>
              <a:spLocks noChangeShapeType="1"/>
            </p:cNvSpPr>
            <p:nvPr/>
          </p:nvSpPr>
          <p:spPr bwMode="auto">
            <a:xfrm rot="24168051">
              <a:off x="4650" y="10353"/>
              <a:ext cx="50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30" name="Line 38"/>
            <p:cNvSpPr>
              <a:spLocks noChangeShapeType="1"/>
            </p:cNvSpPr>
            <p:nvPr/>
          </p:nvSpPr>
          <p:spPr bwMode="auto">
            <a:xfrm rot="16200000" flipH="1">
              <a:off x="4627" y="10093"/>
              <a:ext cx="17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31" name="Rectangle 39"/>
            <p:cNvSpPr>
              <a:spLocks noChangeArrowheads="1"/>
            </p:cNvSpPr>
            <p:nvPr/>
          </p:nvSpPr>
          <p:spPr bwMode="auto">
            <a:xfrm rot="-5400000">
              <a:off x="4627" y="9332"/>
              <a:ext cx="566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32" name="Text Box 40"/>
            <p:cNvSpPr txBox="1">
              <a:spLocks noChangeArrowheads="1"/>
            </p:cNvSpPr>
            <p:nvPr/>
          </p:nvSpPr>
          <p:spPr bwMode="auto">
            <a:xfrm>
              <a:off x="3554" y="9237"/>
              <a:ext cx="630" cy="5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33" name="Rectangle 41"/>
            <p:cNvSpPr>
              <a:spLocks noChangeArrowheads="1"/>
            </p:cNvSpPr>
            <p:nvPr/>
          </p:nvSpPr>
          <p:spPr bwMode="auto">
            <a:xfrm rot="-5400000">
              <a:off x="3907" y="9327"/>
              <a:ext cx="566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34" name="Line 42"/>
            <p:cNvSpPr>
              <a:spLocks noChangeShapeType="1"/>
            </p:cNvSpPr>
            <p:nvPr/>
          </p:nvSpPr>
          <p:spPr bwMode="auto">
            <a:xfrm>
              <a:off x="4913" y="10549"/>
              <a:ext cx="1" cy="1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35" name="Line 43"/>
            <p:cNvSpPr>
              <a:spLocks noChangeShapeType="1"/>
            </p:cNvSpPr>
            <p:nvPr/>
          </p:nvSpPr>
          <p:spPr bwMode="auto">
            <a:xfrm flipH="1">
              <a:off x="4913" y="9856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36" name="Oval 44"/>
            <p:cNvSpPr>
              <a:spLocks noChangeArrowheads="1"/>
            </p:cNvSpPr>
            <p:nvPr/>
          </p:nvSpPr>
          <p:spPr bwMode="auto">
            <a:xfrm>
              <a:off x="5412" y="7035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37" name="Line 45"/>
            <p:cNvSpPr>
              <a:spLocks noChangeShapeType="1"/>
            </p:cNvSpPr>
            <p:nvPr/>
          </p:nvSpPr>
          <p:spPr bwMode="auto">
            <a:xfrm>
              <a:off x="5850" y="8003"/>
              <a:ext cx="51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38" name="Line 46"/>
            <p:cNvSpPr>
              <a:spLocks noChangeShapeType="1"/>
            </p:cNvSpPr>
            <p:nvPr/>
          </p:nvSpPr>
          <p:spPr bwMode="auto">
            <a:xfrm>
              <a:off x="3645" y="8033"/>
              <a:ext cx="137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39" name="Line 47"/>
            <p:cNvSpPr>
              <a:spLocks noChangeShapeType="1"/>
            </p:cNvSpPr>
            <p:nvPr/>
          </p:nvSpPr>
          <p:spPr bwMode="auto">
            <a:xfrm>
              <a:off x="6370" y="8003"/>
              <a:ext cx="3" cy="7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40" name="Text Box 48"/>
            <p:cNvSpPr txBox="1">
              <a:spLocks noChangeArrowheads="1"/>
            </p:cNvSpPr>
            <p:nvPr/>
          </p:nvSpPr>
          <p:spPr bwMode="auto">
            <a:xfrm>
              <a:off x="4298" y="6599"/>
              <a:ext cx="630" cy="3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ru-RU" sz="1400" b="1" i="1" dirty="0" smtClean="0">
                  <a:latin typeface="Calibri" pitchFamily="34" charset="0"/>
                  <a:cs typeface="Arial" pitchFamily="34" charset="0"/>
                </a:rPr>
                <a:t>   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41" name="Oval 49"/>
            <p:cNvSpPr>
              <a:spLocks noChangeArrowheads="1"/>
            </p:cNvSpPr>
            <p:nvPr/>
          </p:nvSpPr>
          <p:spPr bwMode="auto">
            <a:xfrm>
              <a:off x="3612" y="7986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33842" name="Group 50"/>
            <p:cNvGrpSpPr>
              <a:grpSpLocks/>
            </p:cNvGrpSpPr>
            <p:nvPr/>
          </p:nvGrpSpPr>
          <p:grpSpPr bwMode="auto">
            <a:xfrm>
              <a:off x="4130" y="8958"/>
              <a:ext cx="117" cy="113"/>
              <a:chOff x="9603" y="14220"/>
              <a:chExt cx="117" cy="113"/>
            </a:xfrm>
          </p:grpSpPr>
          <p:sp>
            <p:nvSpPr>
              <p:cNvPr id="33843" name="Oval 51"/>
              <p:cNvSpPr>
                <a:spLocks noChangeArrowheads="1"/>
              </p:cNvSpPr>
              <p:nvPr/>
            </p:nvSpPr>
            <p:spPr bwMode="auto">
              <a:xfrm>
                <a:off x="9622" y="14232"/>
                <a:ext cx="85" cy="8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844" name="Line 52"/>
              <p:cNvSpPr>
                <a:spLocks noChangeShapeType="1"/>
              </p:cNvSpPr>
              <p:nvPr/>
            </p:nvSpPr>
            <p:spPr bwMode="auto">
              <a:xfrm flipH="1">
                <a:off x="9603" y="14220"/>
                <a:ext cx="117" cy="1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33845" name="Group 53"/>
            <p:cNvGrpSpPr>
              <a:grpSpLocks/>
            </p:cNvGrpSpPr>
            <p:nvPr/>
          </p:nvGrpSpPr>
          <p:grpSpPr bwMode="auto">
            <a:xfrm>
              <a:off x="4859" y="8946"/>
              <a:ext cx="117" cy="113"/>
              <a:chOff x="9603" y="14220"/>
              <a:chExt cx="117" cy="113"/>
            </a:xfrm>
          </p:grpSpPr>
          <p:sp>
            <p:nvSpPr>
              <p:cNvPr id="33846" name="Oval 54"/>
              <p:cNvSpPr>
                <a:spLocks noChangeArrowheads="1"/>
              </p:cNvSpPr>
              <p:nvPr/>
            </p:nvSpPr>
            <p:spPr bwMode="auto">
              <a:xfrm>
                <a:off x="9622" y="14232"/>
                <a:ext cx="85" cy="8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847" name="Line 55"/>
              <p:cNvSpPr>
                <a:spLocks noChangeShapeType="1"/>
              </p:cNvSpPr>
              <p:nvPr/>
            </p:nvSpPr>
            <p:spPr bwMode="auto">
              <a:xfrm flipH="1">
                <a:off x="9603" y="14220"/>
                <a:ext cx="117" cy="1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33848" name="Oval 56"/>
            <p:cNvSpPr>
              <a:spLocks noChangeArrowheads="1"/>
            </p:cNvSpPr>
            <p:nvPr/>
          </p:nvSpPr>
          <p:spPr bwMode="auto">
            <a:xfrm>
              <a:off x="4875" y="9816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49" name="Line 57"/>
            <p:cNvSpPr>
              <a:spLocks noChangeShapeType="1"/>
            </p:cNvSpPr>
            <p:nvPr/>
          </p:nvSpPr>
          <p:spPr bwMode="auto">
            <a:xfrm>
              <a:off x="4191" y="9724"/>
              <a:ext cx="1" cy="96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33850" name="Group 58"/>
            <p:cNvGrpSpPr>
              <a:grpSpLocks/>
            </p:cNvGrpSpPr>
            <p:nvPr/>
          </p:nvGrpSpPr>
          <p:grpSpPr bwMode="auto">
            <a:xfrm>
              <a:off x="5576" y="9198"/>
              <a:ext cx="117" cy="113"/>
              <a:chOff x="9603" y="14220"/>
              <a:chExt cx="117" cy="113"/>
            </a:xfrm>
          </p:grpSpPr>
          <p:sp>
            <p:nvSpPr>
              <p:cNvPr id="33851" name="Oval 59"/>
              <p:cNvSpPr>
                <a:spLocks noChangeArrowheads="1"/>
              </p:cNvSpPr>
              <p:nvPr/>
            </p:nvSpPr>
            <p:spPr bwMode="auto">
              <a:xfrm>
                <a:off x="9622" y="14232"/>
                <a:ext cx="85" cy="8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852" name="Line 60"/>
              <p:cNvSpPr>
                <a:spLocks noChangeShapeType="1"/>
              </p:cNvSpPr>
              <p:nvPr/>
            </p:nvSpPr>
            <p:spPr bwMode="auto">
              <a:xfrm flipH="1">
                <a:off x="9603" y="14220"/>
                <a:ext cx="117" cy="1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33853" name="Group 61"/>
            <p:cNvGrpSpPr>
              <a:grpSpLocks/>
            </p:cNvGrpSpPr>
            <p:nvPr/>
          </p:nvGrpSpPr>
          <p:grpSpPr bwMode="auto">
            <a:xfrm>
              <a:off x="5027" y="7612"/>
              <a:ext cx="820" cy="820"/>
              <a:chOff x="5450" y="7650"/>
              <a:chExt cx="820" cy="820"/>
            </a:xfrm>
          </p:grpSpPr>
          <p:sp>
            <p:nvSpPr>
              <p:cNvPr id="33854" name="Text Box 62"/>
              <p:cNvSpPr txBox="1">
                <a:spLocks noChangeArrowheads="1"/>
              </p:cNvSpPr>
              <p:nvPr/>
            </p:nvSpPr>
            <p:spPr bwMode="auto">
              <a:xfrm>
                <a:off x="5600" y="7850"/>
                <a:ext cx="630" cy="532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  </a:t>
                </a:r>
                <a:r>
                  <a:rPr kumimoji="0" lang="en-US" sz="1600" b="1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G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55" name="Oval 63"/>
              <p:cNvSpPr>
                <a:spLocks noChangeArrowheads="1"/>
              </p:cNvSpPr>
              <p:nvPr/>
            </p:nvSpPr>
            <p:spPr bwMode="auto">
              <a:xfrm>
                <a:off x="5450" y="7650"/>
                <a:ext cx="820" cy="82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33856" name="Text Box 64"/>
            <p:cNvSpPr txBox="1">
              <a:spLocks noChangeArrowheads="1"/>
            </p:cNvSpPr>
            <p:nvPr/>
          </p:nvSpPr>
          <p:spPr bwMode="auto">
            <a:xfrm>
              <a:off x="8657" y="7401"/>
              <a:ext cx="469" cy="39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3857" name="Group 65"/>
            <p:cNvGrpSpPr>
              <a:grpSpLocks/>
            </p:cNvGrpSpPr>
            <p:nvPr/>
          </p:nvGrpSpPr>
          <p:grpSpPr bwMode="auto">
            <a:xfrm>
              <a:off x="8477" y="7809"/>
              <a:ext cx="452" cy="109"/>
              <a:chOff x="8379" y="6828"/>
              <a:chExt cx="452" cy="109"/>
            </a:xfrm>
          </p:grpSpPr>
          <p:sp>
            <p:nvSpPr>
              <p:cNvPr id="33858" name="wlx247line2"/>
              <p:cNvSpPr>
                <a:spLocks noChangeShapeType="1"/>
              </p:cNvSpPr>
              <p:nvPr/>
            </p:nvSpPr>
            <p:spPr bwMode="auto">
              <a:xfrm rot="5400000">
                <a:off x="8590" y="6824"/>
                <a:ext cx="1" cy="22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859" name="wlx247line2"/>
              <p:cNvSpPr>
                <a:spLocks noChangeShapeType="1"/>
              </p:cNvSpPr>
              <p:nvPr/>
            </p:nvSpPr>
            <p:spPr bwMode="auto">
              <a:xfrm rot="5400000">
                <a:off x="8604" y="6603"/>
                <a:ext cx="1" cy="45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33860" name="Line 68"/>
            <p:cNvSpPr>
              <a:spLocks noChangeShapeType="1"/>
            </p:cNvSpPr>
            <p:nvPr/>
          </p:nvSpPr>
          <p:spPr bwMode="auto">
            <a:xfrm>
              <a:off x="8697" y="6372"/>
              <a:ext cx="0" cy="14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3861" name="Rectangle 69"/>
          <p:cNvSpPr>
            <a:spLocks noChangeArrowheads="1"/>
          </p:cNvSpPr>
          <p:nvPr/>
        </p:nvSpPr>
        <p:spPr bwMode="auto">
          <a:xfrm>
            <a:off x="0" y="4643446"/>
            <a:ext cx="4857784" cy="63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Рисунок 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1 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 Трехпроводная схема     </a:t>
            </a:r>
          </a:p>
          <a:p>
            <a:pPr marL="0" marR="0" lvl="0" indent="22860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 smtClean="0">
                <a:ea typeface="Times New Roman" pitchFamily="18" charset="0"/>
                <a:cs typeface="Arial" pitchFamily="34" charset="0"/>
              </a:rPr>
              <a:t>             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подключения ТПС</a:t>
            </a:r>
            <a:endParaRPr kumimoji="0" lang="ru-RU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3862" name="Rectangle 70"/>
          <p:cNvSpPr>
            <a:spLocks noChangeArrowheads="1"/>
          </p:cNvSpPr>
          <p:nvPr/>
        </p:nvSpPr>
        <p:spPr bwMode="auto">
          <a:xfrm>
            <a:off x="5072034" y="214290"/>
            <a:ext cx="3857684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 схеме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(1)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подвижный контакт включен в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измери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-тельную диагональ 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АС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сопротивление которой в момент отсчета при нуле-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вом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токе практически не имеет значения.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Для уменьшения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влия-ния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температуры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окружаю-щей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среды на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сопротивле-ние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соединительных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прово-дов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питание моста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перене-сено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к ТПС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r>
              <a:rPr lang="ru-RU" sz="2200" dirty="0" smtClean="0"/>
              <a:t>Уравнение равновесия этой схемы имеет вид: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64" name="Rectangle 7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3863" name="Object 71"/>
          <p:cNvGraphicFramePr>
            <a:graphicFrameLocks noChangeAspect="1"/>
          </p:cNvGraphicFramePr>
          <p:nvPr/>
        </p:nvGraphicFramePr>
        <p:xfrm>
          <a:off x="285720" y="5715016"/>
          <a:ext cx="3643338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8" r:id="rId3" imgW="2602370" imgH="266584" progId="Equation.DSMT4">
                  <p:embed/>
                </p:oleObj>
              </mc:Choice>
              <mc:Fallback>
                <p:oleObj r:id="rId3" imgW="2602370" imgH="266584" progId="Equation.DSMT4">
                  <p:embed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5715016"/>
                        <a:ext cx="3643338" cy="4286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Прямоугольник 72"/>
          <p:cNvSpPr/>
          <p:nvPr/>
        </p:nvSpPr>
        <p:spPr>
          <a:xfrm>
            <a:off x="3857620" y="5715016"/>
            <a:ext cx="528638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, или                                                   .</a:t>
            </a:r>
          </a:p>
          <a:p>
            <a:endParaRPr lang="ru-RU" sz="800" dirty="0" smtClean="0"/>
          </a:p>
          <a:p>
            <a:r>
              <a:rPr lang="ru-RU" sz="2200" dirty="0" smtClean="0"/>
              <a:t>(1)</a:t>
            </a:r>
            <a:endParaRPr lang="ru-RU" sz="2200" dirty="0"/>
          </a:p>
        </p:txBody>
      </p:sp>
      <p:sp>
        <p:nvSpPr>
          <p:cNvPr id="33866" name="Rectangle 7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3865" name="Object 73"/>
          <p:cNvGraphicFramePr>
            <a:graphicFrameLocks noChangeAspect="1"/>
          </p:cNvGraphicFramePr>
          <p:nvPr/>
        </p:nvGraphicFramePr>
        <p:xfrm>
          <a:off x="4714876" y="5500702"/>
          <a:ext cx="4143404" cy="857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9" r:id="rId5" imgW="2654300" imgH="558800" progId="Equation.DSMT4">
                  <p:embed/>
                </p:oleObj>
              </mc:Choice>
              <mc:Fallback>
                <p:oleObj r:id="rId5" imgW="2654300" imgH="558800" progId="Equation.DSMT4">
                  <p:embed/>
                  <p:pic>
                    <p:nvPicPr>
                      <p:cNvPr id="0" name="Picture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76" y="5500702"/>
                        <a:ext cx="4143404" cy="8572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ea typeface="Times New Roman" pitchFamily="18" charset="0"/>
                <a:cs typeface="Arial" pitchFamily="34" charset="0"/>
              </a:rPr>
              <a:t>Для уменьшения </a:t>
            </a:r>
            <a:r>
              <a:rPr lang="ru-RU" sz="2400" dirty="0" smtClean="0">
                <a:ea typeface="Times New Roman" pitchFamily="18" charset="0"/>
                <a:cs typeface="Arial" pitchFamily="34" charset="0"/>
              </a:rPr>
              <a:t>влияния </a:t>
            </a:r>
            <a:r>
              <a:rPr lang="ru-RU" sz="2400" dirty="0">
                <a:ea typeface="Times New Roman" pitchFamily="18" charset="0"/>
                <a:cs typeface="Arial" pitchFamily="34" charset="0"/>
              </a:rPr>
              <a:t>температуры окружаю-щей среды на </a:t>
            </a:r>
            <a:r>
              <a:rPr lang="ru-RU" sz="2400" dirty="0" smtClean="0">
                <a:ea typeface="Times New Roman" pitchFamily="18" charset="0"/>
                <a:cs typeface="Arial" pitchFamily="34" charset="0"/>
              </a:rPr>
              <a:t>сопротивление </a:t>
            </a:r>
            <a:r>
              <a:rPr lang="ru-RU" sz="2400" dirty="0">
                <a:ea typeface="Times New Roman" pitchFamily="18" charset="0"/>
                <a:cs typeface="Arial" pitchFamily="34" charset="0"/>
              </a:rPr>
              <a:t>соединительных </a:t>
            </a:r>
            <a:r>
              <a:rPr lang="ru-RU" sz="2400" dirty="0" smtClean="0">
                <a:ea typeface="Times New Roman" pitchFamily="18" charset="0"/>
                <a:cs typeface="Arial" pitchFamily="34" charset="0"/>
              </a:rPr>
              <a:t>проводов </a:t>
            </a:r>
            <a:r>
              <a:rPr lang="ru-RU" sz="2400" dirty="0">
                <a:ea typeface="Times New Roman" pitchFamily="18" charset="0"/>
                <a:cs typeface="Arial" pitchFamily="34" charset="0"/>
              </a:rPr>
              <a:t>питание моста </a:t>
            </a:r>
            <a:r>
              <a:rPr lang="ru-RU" sz="2400" dirty="0" smtClean="0">
                <a:ea typeface="Times New Roman" pitchFamily="18" charset="0"/>
                <a:cs typeface="Arial" pitchFamily="34" charset="0"/>
              </a:rPr>
              <a:t>перенесено </a:t>
            </a:r>
            <a:r>
              <a:rPr lang="ru-RU" sz="2400" dirty="0">
                <a:ea typeface="Times New Roman" pitchFamily="18" charset="0"/>
                <a:cs typeface="Arial" pitchFamily="34" charset="0"/>
              </a:rPr>
              <a:t>к ТПС</a:t>
            </a:r>
            <a:r>
              <a:rPr lang="ru-RU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r>
              <a:rPr lang="ru-RU" sz="2400" dirty="0"/>
              <a:t>Уравнение равновесия этой схемы имеет вид: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74865"/>
              </p:ext>
            </p:extLst>
          </p:nvPr>
        </p:nvGraphicFramePr>
        <p:xfrm>
          <a:off x="2822351" y="2276872"/>
          <a:ext cx="364331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0" r:id="rId3" imgW="2602370" imgH="266584" progId="Equation.DSMT4">
                  <p:embed/>
                </p:oleObj>
              </mc:Choice>
              <mc:Fallback>
                <p:oleObj r:id="rId3" imgW="2602370" imgH="266584" progId="Equation.DSMT4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2351" y="2276872"/>
                        <a:ext cx="3643313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497698"/>
              </p:ext>
            </p:extLst>
          </p:nvPr>
        </p:nvGraphicFramePr>
        <p:xfrm>
          <a:off x="2483768" y="3501008"/>
          <a:ext cx="414337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1" r:id="rId5" imgW="2654300" imgH="558800" progId="Equation.DSMT4">
                  <p:embed/>
                </p:oleObj>
              </mc:Choice>
              <mc:Fallback>
                <p:oleObj r:id="rId5" imgW="2654300" imgH="558800" progId="Equation.DSMT4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3501008"/>
                        <a:ext cx="4143375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812360" y="3717032"/>
            <a:ext cx="7863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(1)</a:t>
            </a:r>
            <a:endParaRPr lang="ru-RU" sz="2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44557" y="2924943"/>
            <a:ext cx="9361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или</a:t>
            </a:r>
            <a:endParaRPr lang="ru-RU" sz="2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4725144"/>
            <a:ext cx="5009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ea typeface="Times New Roman" pitchFamily="18" charset="0"/>
                <a:cs typeface="Arial" pitchFamily="34" charset="0"/>
              </a:rPr>
              <a:t> Из уравнения (1) видно, что при </a:t>
            </a:r>
            <a:endParaRPr lang="ru-RU" sz="2400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0496793"/>
              </p:ext>
            </p:extLst>
          </p:nvPr>
        </p:nvGraphicFramePr>
        <p:xfrm>
          <a:off x="5652120" y="4598788"/>
          <a:ext cx="17145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2" r:id="rId7" imgW="825142" imgH="495085" progId="Equation.DSMT4">
                  <p:embed/>
                </p:oleObj>
              </mc:Choice>
              <mc:Fallback>
                <p:oleObj r:id="rId7" imgW="825142" imgH="49508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4598788"/>
                        <a:ext cx="17145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95536" y="5362127"/>
            <a:ext cx="5660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ea typeface="Times New Roman" pitchFamily="18" charset="0"/>
                <a:cs typeface="Arial" pitchFamily="34" charset="0"/>
              </a:rPr>
              <a:t>сопротивление ТПС не зависит от </a:t>
            </a:r>
            <a:r>
              <a:rPr lang="en-US" sz="2400" b="1" i="1" dirty="0">
                <a:ea typeface="Times New Roman" pitchFamily="18" charset="0"/>
                <a:cs typeface="Arial" pitchFamily="34" charset="0"/>
              </a:rPr>
              <a:t>R</a:t>
            </a:r>
            <a:r>
              <a:rPr lang="ru-RU" sz="2400" b="1" i="1" baseline="-30000" dirty="0">
                <a:ea typeface="Times New Roman" pitchFamily="18" charset="0"/>
                <a:cs typeface="Arial" pitchFamily="34" charset="0"/>
              </a:rPr>
              <a:t>Л</a:t>
            </a:r>
            <a:r>
              <a:rPr lang="ru-RU" sz="2400" dirty="0">
                <a:ea typeface="Times New Roman" pitchFamily="18" charset="0"/>
                <a:cs typeface="Arial" pitchFamily="34" charset="0"/>
              </a:rPr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57967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28596" y="469558"/>
            <a:ext cx="8286808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Такое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положение схемы будет соответствовать лишь одной точке шкалы. В других точках изменение 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ru-RU" sz="2800" b="1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будет вносить дополнительную погрешность, но на порядок меньшую, чем при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двухпроводной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схеме, так как 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ru-RU" sz="2800" b="1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ru-RU" sz="2800" b="1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значительно больше чем 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ru-RU" sz="2800" b="1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ru-RU" sz="2800" b="1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’’</a:t>
            </a:r>
            <a:r>
              <a:rPr kumimoji="0" lang="en-US" sz="2800" b="1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max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ru-RU" sz="2800" b="1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ru-RU" sz="2800" b="1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’’</a:t>
            </a:r>
            <a:r>
              <a:rPr kumimoji="0" lang="en-US" sz="2800" b="1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max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≈ 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ru-RU" sz="2800" b="1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</a:t>
            </a:r>
          </a:p>
          <a:p>
            <a:pPr algn="just"/>
            <a:r>
              <a:rPr lang="ru-RU" sz="2800" i="1" dirty="0" smtClean="0"/>
              <a:t>        </a:t>
            </a:r>
            <a:r>
              <a:rPr lang="ru-RU" sz="2800" dirty="0" smtClean="0"/>
              <a:t>Четырехпроводные схемы включения ТП</a:t>
            </a:r>
            <a:r>
              <a:rPr lang="ru-RU" sz="2800" i="1" dirty="0" smtClean="0"/>
              <a:t>С </a:t>
            </a:r>
            <a:r>
              <a:rPr lang="ru-RU" sz="2800" dirty="0" smtClean="0"/>
              <a:t>приведены на рис. </a:t>
            </a:r>
            <a:r>
              <a:rPr lang="ru-RU" sz="2800" dirty="0" smtClean="0"/>
              <a:t>2 </a:t>
            </a:r>
            <a:r>
              <a:rPr lang="ru-RU" sz="2800" dirty="0" smtClean="0"/>
              <a:t>и рис. </a:t>
            </a:r>
            <a:r>
              <a:rPr lang="ru-RU" sz="2800" dirty="0" smtClean="0"/>
              <a:t>3. </a:t>
            </a:r>
            <a:r>
              <a:rPr lang="ru-RU" sz="2800" dirty="0" smtClean="0"/>
              <a:t>Для подсоединения ТПС в мостовую схему используют компенсационную схему с двумя парами соединительных проводов.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354925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В схеме (рис. 2) ТПС  и два провода образуют плечо моста  </a:t>
            </a:r>
            <a:r>
              <a:rPr lang="en-US" sz="2000" b="1" i="1" dirty="0"/>
              <a:t>R</a:t>
            </a:r>
            <a:r>
              <a:rPr lang="ru-RU" sz="2000" b="1" i="1" baseline="-25000" dirty="0"/>
              <a:t>2</a:t>
            </a:r>
            <a:r>
              <a:rPr lang="ru-RU" sz="2000" b="1" i="1" dirty="0"/>
              <a:t> = </a:t>
            </a:r>
            <a:r>
              <a:rPr lang="en-US" sz="2000" b="1" i="1" dirty="0"/>
              <a:t>R</a:t>
            </a:r>
            <a:r>
              <a:rPr lang="ru-RU" sz="2000" b="1" i="1" baseline="-25000" dirty="0"/>
              <a:t>Т</a:t>
            </a:r>
            <a:r>
              <a:rPr lang="ru-RU" sz="2000" b="1" i="1" dirty="0"/>
              <a:t> + 2</a:t>
            </a:r>
            <a:r>
              <a:rPr lang="en-US" sz="2000" b="1" i="1" dirty="0"/>
              <a:t>R</a:t>
            </a:r>
            <a:r>
              <a:rPr lang="ru-RU" sz="2000" b="1" i="1" baseline="-25000" dirty="0"/>
              <a:t>Л</a:t>
            </a:r>
            <a:r>
              <a:rPr lang="ru-RU" sz="2000" dirty="0"/>
              <a:t>, другое плечо состоит из постоянного сопротивления </a:t>
            </a:r>
            <a:r>
              <a:rPr lang="en-US" sz="2000" b="1" i="1" dirty="0"/>
              <a:t>R</a:t>
            </a:r>
            <a:r>
              <a:rPr lang="ru-RU" sz="2000" b="1" i="1" baseline="-25000" dirty="0"/>
              <a:t>0</a:t>
            </a:r>
            <a:r>
              <a:rPr lang="ru-RU" sz="2000" dirty="0"/>
              <a:t> и двух одинаковых проводов </a:t>
            </a:r>
            <a:r>
              <a:rPr lang="en-US" sz="2000" b="1" i="1" dirty="0"/>
              <a:t>R</a:t>
            </a:r>
            <a:r>
              <a:rPr lang="ru-RU" sz="2000" b="1" i="1" baseline="-25000" dirty="0"/>
              <a:t>4</a:t>
            </a:r>
            <a:r>
              <a:rPr lang="ru-RU" sz="2000" b="1" i="1" dirty="0"/>
              <a:t> = </a:t>
            </a:r>
            <a:r>
              <a:rPr lang="en-US" sz="2000" b="1" i="1" dirty="0"/>
              <a:t>R</a:t>
            </a:r>
            <a:r>
              <a:rPr lang="ru-RU" sz="2000" b="1" i="1" baseline="-25000" dirty="0"/>
              <a:t>0</a:t>
            </a:r>
            <a:r>
              <a:rPr lang="ru-RU" sz="2000" b="1" i="1" dirty="0"/>
              <a:t> + 2</a:t>
            </a:r>
            <a:r>
              <a:rPr lang="en-US" sz="2000" b="1" i="1" dirty="0"/>
              <a:t>R</a:t>
            </a:r>
            <a:r>
              <a:rPr lang="ru-RU" sz="2000" b="1" i="1" baseline="-25000" dirty="0"/>
              <a:t>Л</a:t>
            </a:r>
            <a:r>
              <a:rPr lang="ru-RU" sz="2000" dirty="0"/>
              <a:t>.  </a:t>
            </a:r>
          </a:p>
          <a:p>
            <a:pPr algn="just">
              <a:spcAft>
                <a:spcPts val="600"/>
              </a:spcAft>
            </a:pPr>
            <a:r>
              <a:rPr lang="ru-RU" sz="2000" dirty="0"/>
              <a:t>        Уравнение равновесия этой схемы имеет вид: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7553616"/>
              </p:ext>
            </p:extLst>
          </p:nvPr>
        </p:nvGraphicFramePr>
        <p:xfrm>
          <a:off x="666451" y="5835735"/>
          <a:ext cx="3643312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0" r:id="rId3" imgW="2603500" imgH="241300" progId="Equation.DSMT4">
                  <p:embed/>
                </p:oleObj>
              </mc:Choice>
              <mc:Fallback>
                <p:oleObj r:id="rId3" imgW="2603500" imgH="2413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451" y="5835735"/>
                        <a:ext cx="3643312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006903" y="5867980"/>
            <a:ext cx="27574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dirty="0"/>
              <a:t>.                         (2)   </a:t>
            </a: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042729" y="309297"/>
            <a:ext cx="4286673" cy="3786214"/>
            <a:chOff x="2665" y="7514"/>
            <a:chExt cx="5875" cy="4904"/>
          </a:xfrm>
        </p:grpSpPr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5139" y="11886"/>
              <a:ext cx="630" cy="5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Т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3167" y="11349"/>
              <a:ext cx="1849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</a:t>
              </a:r>
              <a:r>
                <a:rPr kumimoji="0" lang="ru-RU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Т</a:t>
              </a: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+2R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	</a:t>
              </a:r>
              <a:endParaRPr kumimoji="0" lang="ru-RU" sz="1400" b="1" i="1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400" b="1" i="1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7554" y="9251"/>
              <a:ext cx="502" cy="4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B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4400" y="9251"/>
              <a:ext cx="502" cy="4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5998" y="7514"/>
              <a:ext cx="502" cy="4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5174" y="8029"/>
              <a:ext cx="639" cy="537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2665" y="10904"/>
              <a:ext cx="630" cy="5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3" name="Group 10"/>
            <p:cNvGrpSpPr>
              <a:grpSpLocks/>
            </p:cNvGrpSpPr>
            <p:nvPr/>
          </p:nvGrpSpPr>
          <p:grpSpPr bwMode="auto">
            <a:xfrm>
              <a:off x="5841" y="8952"/>
              <a:ext cx="820" cy="820"/>
              <a:chOff x="5450" y="7650"/>
              <a:chExt cx="820" cy="820"/>
            </a:xfrm>
          </p:grpSpPr>
          <p:sp>
            <p:nvSpPr>
              <p:cNvPr id="64" name="Text Box 11"/>
              <p:cNvSpPr txBox="1">
                <a:spLocks noChangeArrowheads="1"/>
              </p:cNvSpPr>
              <p:nvPr/>
            </p:nvSpPr>
            <p:spPr bwMode="auto">
              <a:xfrm>
                <a:off x="5580" y="7777"/>
                <a:ext cx="630" cy="532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G</a:t>
                </a: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" name="Oval 12"/>
              <p:cNvSpPr>
                <a:spLocks noChangeArrowheads="1"/>
              </p:cNvSpPr>
              <p:nvPr/>
            </p:nvSpPr>
            <p:spPr bwMode="auto">
              <a:xfrm>
                <a:off x="5450" y="7650"/>
                <a:ext cx="820" cy="82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4863" y="9362"/>
              <a:ext cx="97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6657" y="9365"/>
              <a:ext cx="96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5879" y="10387"/>
              <a:ext cx="0" cy="1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4929" y="11792"/>
              <a:ext cx="18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5676" y="11792"/>
              <a:ext cx="19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5125" y="11682"/>
              <a:ext cx="567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 rot="18314207">
              <a:off x="5236" y="11777"/>
              <a:ext cx="50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>
              <a:off x="5165" y="11992"/>
              <a:ext cx="17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6019" y="10184"/>
              <a:ext cx="442" cy="460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sz="1400" b="1" i="1" dirty="0">
                  <a:latin typeface="Calibri" pitchFamily="34" charset="0"/>
                  <a:cs typeface="Arial" pitchFamily="34" charset="0"/>
                </a:rPr>
                <a:t>D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flipH="1" flipV="1">
              <a:off x="4842" y="8771"/>
              <a:ext cx="291" cy="2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 flipH="1">
              <a:off x="3966" y="7973"/>
              <a:ext cx="227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6613" y="11782"/>
              <a:ext cx="2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 flipH="1">
              <a:off x="3961" y="10742"/>
              <a:ext cx="227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 flipH="1">
              <a:off x="3193" y="10342"/>
              <a:ext cx="1730" cy="9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V="1">
              <a:off x="3193" y="10624"/>
              <a:ext cx="2681" cy="7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H="1">
              <a:off x="2755" y="11342"/>
              <a:ext cx="4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Text Box 29"/>
            <p:cNvSpPr txBox="1">
              <a:spLocks noChangeArrowheads="1"/>
            </p:cNvSpPr>
            <p:nvPr/>
          </p:nvSpPr>
          <p:spPr bwMode="auto">
            <a:xfrm>
              <a:off x="7603" y="10940"/>
              <a:ext cx="630" cy="5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>
              <a:off x="7672" y="11357"/>
              <a:ext cx="4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 flipV="1">
              <a:off x="6616" y="10750"/>
              <a:ext cx="1052" cy="6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5083" y="9022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6183" y="10692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7573" y="9302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4823" y="9302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6008" y="8381"/>
              <a:ext cx="572" cy="502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I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Г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 flipH="1">
              <a:off x="5913" y="8828"/>
              <a:ext cx="5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 flipV="1">
              <a:off x="4848" y="8417"/>
              <a:ext cx="345" cy="3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5199" y="8408"/>
              <a:ext cx="219" cy="2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Text Box 40"/>
            <p:cNvSpPr txBox="1">
              <a:spLocks noChangeArrowheads="1"/>
            </p:cNvSpPr>
            <p:nvPr/>
          </p:nvSpPr>
          <p:spPr bwMode="auto">
            <a:xfrm>
              <a:off x="7129" y="9774"/>
              <a:ext cx="639" cy="537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0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 Box 41"/>
            <p:cNvSpPr txBox="1">
              <a:spLocks noChangeArrowheads="1"/>
            </p:cNvSpPr>
            <p:nvPr/>
          </p:nvSpPr>
          <p:spPr bwMode="auto">
            <a:xfrm>
              <a:off x="6874" y="8151"/>
              <a:ext cx="639" cy="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3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 rot="2700000">
              <a:off x="5261" y="8381"/>
              <a:ext cx="1962" cy="196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 rot="2700000">
              <a:off x="6599" y="8504"/>
              <a:ext cx="565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 rot="-2775265">
              <a:off x="5279" y="8544"/>
              <a:ext cx="565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 rot="-2775265">
              <a:off x="6889" y="9694"/>
              <a:ext cx="565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 rot="-2533250">
              <a:off x="6538" y="10169"/>
              <a:ext cx="358" cy="1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6873" y="10122"/>
              <a:ext cx="0" cy="16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6613" y="10372"/>
              <a:ext cx="0" cy="14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Oval 49"/>
            <p:cNvSpPr>
              <a:spLocks noChangeArrowheads="1"/>
            </p:cNvSpPr>
            <p:nvPr/>
          </p:nvSpPr>
          <p:spPr bwMode="auto">
            <a:xfrm>
              <a:off x="6196" y="7940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 rot="2470736">
              <a:off x="4753" y="9783"/>
              <a:ext cx="1325" cy="22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4930" y="9444"/>
              <a:ext cx="0" cy="2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3" name="Group 52"/>
            <p:cNvGrpSpPr>
              <a:grpSpLocks/>
            </p:cNvGrpSpPr>
            <p:nvPr/>
          </p:nvGrpSpPr>
          <p:grpSpPr bwMode="auto">
            <a:xfrm>
              <a:off x="3359" y="8800"/>
              <a:ext cx="1068" cy="791"/>
              <a:chOff x="7993" y="6420"/>
              <a:chExt cx="1068" cy="791"/>
            </a:xfrm>
          </p:grpSpPr>
          <p:sp>
            <p:nvSpPr>
              <p:cNvPr id="58" name="Text Box 53"/>
              <p:cNvSpPr txBox="1">
                <a:spLocks noChangeArrowheads="1"/>
              </p:cNvSpPr>
              <p:nvPr/>
            </p:nvSpPr>
            <p:spPr bwMode="auto">
              <a:xfrm>
                <a:off x="8592" y="6822"/>
                <a:ext cx="469" cy="38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–</a:t>
                </a: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" name="Text Box 54"/>
              <p:cNvSpPr txBox="1">
                <a:spLocks noChangeArrowheads="1"/>
              </p:cNvSpPr>
              <p:nvPr/>
            </p:nvSpPr>
            <p:spPr bwMode="auto">
              <a:xfrm>
                <a:off x="7993" y="6567"/>
                <a:ext cx="630" cy="53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Б</a:t>
                </a: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" name="Text Box 55"/>
              <p:cNvSpPr txBox="1">
                <a:spLocks noChangeArrowheads="1"/>
              </p:cNvSpPr>
              <p:nvPr/>
            </p:nvSpPr>
            <p:spPr bwMode="auto">
              <a:xfrm>
                <a:off x="8559" y="6420"/>
                <a:ext cx="469" cy="39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+</a:t>
                </a: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61" name="Group 56"/>
              <p:cNvGrpSpPr>
                <a:grpSpLocks/>
              </p:cNvGrpSpPr>
              <p:nvPr/>
            </p:nvGrpSpPr>
            <p:grpSpPr bwMode="auto">
              <a:xfrm>
                <a:off x="8379" y="6828"/>
                <a:ext cx="452" cy="109"/>
                <a:chOff x="8379" y="6828"/>
                <a:chExt cx="452" cy="109"/>
              </a:xfrm>
            </p:grpSpPr>
            <p:sp>
              <p:nvSpPr>
                <p:cNvPr id="62" name="wlx247line2"/>
                <p:cNvSpPr>
                  <a:spLocks noChangeShapeType="1"/>
                </p:cNvSpPr>
                <p:nvPr/>
              </p:nvSpPr>
              <p:spPr bwMode="auto">
                <a:xfrm rot="5400000">
                  <a:off x="8590" y="6824"/>
                  <a:ext cx="1" cy="22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63" name="wlx247line2"/>
                <p:cNvSpPr>
                  <a:spLocks noChangeShapeType="1"/>
                </p:cNvSpPr>
                <p:nvPr/>
              </p:nvSpPr>
              <p:spPr bwMode="auto">
                <a:xfrm rot="5400000">
                  <a:off x="8604" y="6603"/>
                  <a:ext cx="1" cy="45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</p:grpSp>
        <p:sp>
          <p:nvSpPr>
            <p:cNvPr id="54" name="Line 59"/>
            <p:cNvSpPr>
              <a:spLocks noChangeShapeType="1"/>
            </p:cNvSpPr>
            <p:nvPr/>
          </p:nvSpPr>
          <p:spPr bwMode="auto">
            <a:xfrm>
              <a:off x="3963" y="9319"/>
              <a:ext cx="0" cy="14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Line 60"/>
            <p:cNvSpPr>
              <a:spLocks noChangeShapeType="1"/>
            </p:cNvSpPr>
            <p:nvPr/>
          </p:nvSpPr>
          <p:spPr bwMode="auto">
            <a:xfrm>
              <a:off x="3963" y="7974"/>
              <a:ext cx="0" cy="12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Text Box 61"/>
            <p:cNvSpPr txBox="1">
              <a:spLocks noChangeArrowheads="1"/>
            </p:cNvSpPr>
            <p:nvPr/>
          </p:nvSpPr>
          <p:spPr bwMode="auto">
            <a:xfrm>
              <a:off x="6973" y="10382"/>
              <a:ext cx="1567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4</a:t>
              </a: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en-US" sz="1400" b="1" i="1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0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+2R</a:t>
              </a:r>
              <a:r>
                <a:rPr kumimoji="0" lang="ru-RU" sz="1400" b="1" i="1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Line 62"/>
            <p:cNvSpPr>
              <a:spLocks noChangeShapeType="1"/>
            </p:cNvSpPr>
            <p:nvPr/>
          </p:nvSpPr>
          <p:spPr bwMode="auto">
            <a:xfrm flipH="1" flipV="1">
              <a:off x="6868" y="10550"/>
              <a:ext cx="800" cy="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66" name="Прямоугольник 65"/>
          <p:cNvSpPr/>
          <p:nvPr/>
        </p:nvSpPr>
        <p:spPr>
          <a:xfrm>
            <a:off x="350394" y="3928455"/>
            <a:ext cx="879360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i="1" dirty="0">
                <a:ea typeface="Times New Roman" pitchFamily="18" charset="0"/>
                <a:cs typeface="Arial" pitchFamily="34" charset="0"/>
              </a:rPr>
              <a:t>Рисунок 2 - Четырехпроводная </a:t>
            </a:r>
            <a:r>
              <a:rPr lang="ru-RU" i="1" dirty="0" smtClean="0">
                <a:ea typeface="Times New Roman" pitchFamily="18" charset="0"/>
                <a:cs typeface="Arial" pitchFamily="34" charset="0"/>
              </a:rPr>
              <a:t>компенсационная </a:t>
            </a:r>
            <a:r>
              <a:rPr lang="ru-RU" i="1" dirty="0">
                <a:ea typeface="Times New Roman" pitchFamily="18" charset="0"/>
                <a:cs typeface="Arial" pitchFamily="34" charset="0"/>
              </a:rPr>
              <a:t>схема включения ТПС</a:t>
            </a:r>
          </a:p>
        </p:txBody>
      </p:sp>
    </p:spTree>
    <p:extLst>
      <p:ext uri="{BB962C8B-B14F-4D97-AF65-F5344CB8AC3E}">
        <p14:creationId xmlns:p14="http://schemas.microsoft.com/office/powerpoint/2010/main" val="3612235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03" name="Rectangle 63"/>
          <p:cNvSpPr>
            <a:spLocks noChangeArrowheads="1"/>
          </p:cNvSpPr>
          <p:nvPr/>
        </p:nvSpPr>
        <p:spPr bwMode="auto">
          <a:xfrm>
            <a:off x="428596" y="605241"/>
            <a:ext cx="8358246" cy="2788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ea typeface="Times New Roman" pitchFamily="18" charset="0"/>
              <a:cs typeface="Arial" pitchFamily="34" charset="0"/>
            </a:endParaRPr>
          </a:p>
          <a:p>
            <a:r>
              <a:rPr lang="ru-RU" sz="2400" dirty="0" smtClean="0"/>
              <a:t>       Из уравнения равновесия видно, что  </a:t>
            </a:r>
            <a:r>
              <a:rPr lang="en-US" sz="2400" b="1" i="1" dirty="0" smtClean="0"/>
              <a:t>R</a:t>
            </a:r>
            <a:r>
              <a:rPr lang="ru-RU" sz="2400" b="1" i="1" baseline="-25000" dirty="0" smtClean="0"/>
              <a:t>Л</a:t>
            </a:r>
            <a:r>
              <a:rPr lang="ru-RU" sz="2400" dirty="0" smtClean="0"/>
              <a:t> находятся  с  двух  сторон от знака равенства. Следовательно, изменение  сопротивлений  </a:t>
            </a:r>
            <a:r>
              <a:rPr lang="ru-RU" sz="2400" dirty="0" smtClean="0"/>
              <a:t>соединительных </a:t>
            </a:r>
            <a:r>
              <a:rPr lang="ru-RU" sz="2400" dirty="0" smtClean="0"/>
              <a:t>проводов компенсируются. </a:t>
            </a:r>
          </a:p>
          <a:p>
            <a:r>
              <a:rPr lang="ru-RU" sz="2400" dirty="0" smtClean="0"/>
              <a:t>       Компенсацию  влияния </a:t>
            </a:r>
            <a:r>
              <a:rPr lang="ru-RU" sz="2400" dirty="0" smtClean="0"/>
              <a:t>соединительных  </a:t>
            </a:r>
            <a:r>
              <a:rPr lang="ru-RU" sz="2400" dirty="0" smtClean="0"/>
              <a:t>проводов  осуществляется при  четырехпроводном  включении ТПС с использованием нулевого </a:t>
            </a:r>
            <a:r>
              <a:rPr lang="ru-RU" sz="2400" dirty="0" smtClean="0"/>
              <a:t>метода </a:t>
            </a:r>
            <a:r>
              <a:rPr lang="ru-RU" sz="2400" dirty="0" smtClean="0"/>
              <a:t>измерений.</a:t>
            </a:r>
            <a:r>
              <a:rPr kumimoji="0" lang="ru-RU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40962" name="Picture 2" descr="http://kommuchet.ru/images/ktsp-n_razmer06_ye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789040"/>
            <a:ext cx="556260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  В схеме (рис. </a:t>
            </a:r>
            <a:r>
              <a:rPr lang="ru-RU" sz="2400" dirty="0" smtClean="0"/>
              <a:t>3) </a:t>
            </a:r>
            <a:r>
              <a:rPr lang="ru-RU" sz="2400" dirty="0" smtClean="0"/>
              <a:t>значение сопротивления </a:t>
            </a:r>
            <a:r>
              <a:rPr lang="en-US" sz="2400" b="1" i="1" dirty="0" smtClean="0"/>
              <a:t>R</a:t>
            </a:r>
            <a:r>
              <a:rPr lang="ru-RU" sz="2400" b="1" i="1" baseline="-25000" dirty="0" smtClean="0"/>
              <a:t>Т</a:t>
            </a:r>
            <a:r>
              <a:rPr lang="ru-RU" sz="2400" dirty="0" smtClean="0"/>
              <a:t> определяется по двум последовательным уравновешиваниям моста при двух различных включениях проводов. </a:t>
            </a:r>
            <a:endParaRPr lang="ru-RU" sz="2400" dirty="0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516224" y="1942549"/>
            <a:ext cx="4343808" cy="4510787"/>
            <a:chOff x="3051" y="3747"/>
            <a:chExt cx="5770" cy="5746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3803" y="5276"/>
              <a:ext cx="502" cy="4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5386" y="3747"/>
              <a:ext cx="502" cy="4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5342" y="6950"/>
              <a:ext cx="442" cy="466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sz="1400" b="1" i="1" dirty="0">
                  <a:latin typeface="Calibri" pitchFamily="34" charset="0"/>
                  <a:cs typeface="Arial" pitchFamily="34" charset="0"/>
                </a:rPr>
                <a:t>D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4344" y="5880"/>
              <a:ext cx="442" cy="466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b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366" y="5394"/>
              <a:ext cx="442" cy="472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4974" y="5857"/>
              <a:ext cx="442" cy="47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4553" y="4164"/>
              <a:ext cx="639" cy="537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051" y="7711"/>
              <a:ext cx="630" cy="5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5228" y="5167"/>
              <a:ext cx="820" cy="820"/>
              <a:chOff x="5450" y="7650"/>
              <a:chExt cx="820" cy="820"/>
            </a:xfrm>
          </p:grpSpPr>
          <p:sp>
            <p:nvSpPr>
              <p:cNvPr id="84" name="Text Box 13"/>
              <p:cNvSpPr txBox="1">
                <a:spLocks noChangeArrowheads="1"/>
              </p:cNvSpPr>
              <p:nvPr/>
            </p:nvSpPr>
            <p:spPr bwMode="auto">
              <a:xfrm>
                <a:off x="5580" y="7777"/>
                <a:ext cx="630" cy="532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G</a:t>
                </a: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" name="Oval 14"/>
              <p:cNvSpPr>
                <a:spLocks noChangeArrowheads="1"/>
              </p:cNvSpPr>
              <p:nvPr/>
            </p:nvSpPr>
            <p:spPr bwMode="auto">
              <a:xfrm>
                <a:off x="5450" y="7650"/>
                <a:ext cx="820" cy="82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>
              <a:off x="6044" y="5580"/>
              <a:ext cx="96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>
              <a:off x="4696" y="6039"/>
              <a:ext cx="0" cy="21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Text Box 17"/>
            <p:cNvSpPr txBox="1">
              <a:spLocks noChangeArrowheads="1"/>
            </p:cNvSpPr>
            <p:nvPr/>
          </p:nvSpPr>
          <p:spPr bwMode="auto">
            <a:xfrm>
              <a:off x="4636" y="8961"/>
              <a:ext cx="630" cy="5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Т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>
              <a:off x="4533" y="8787"/>
              <a:ext cx="6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Line 19"/>
            <p:cNvSpPr>
              <a:spLocks noChangeShapeType="1"/>
            </p:cNvSpPr>
            <p:nvPr/>
          </p:nvSpPr>
          <p:spPr bwMode="auto">
            <a:xfrm>
              <a:off x="5142" y="8787"/>
              <a:ext cx="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4600" y="8677"/>
              <a:ext cx="567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 rot="18314207">
              <a:off x="4711" y="8772"/>
              <a:ext cx="50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 flipH="1">
              <a:off x="4640" y="8987"/>
              <a:ext cx="17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Text Box 23"/>
            <p:cNvSpPr txBox="1">
              <a:spLocks noChangeArrowheads="1"/>
            </p:cNvSpPr>
            <p:nvPr/>
          </p:nvSpPr>
          <p:spPr bwMode="auto">
            <a:xfrm>
              <a:off x="5350" y="6360"/>
              <a:ext cx="442" cy="47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f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Line 24"/>
            <p:cNvSpPr>
              <a:spLocks noChangeShapeType="1"/>
            </p:cNvSpPr>
            <p:nvPr/>
          </p:nvSpPr>
          <p:spPr bwMode="auto">
            <a:xfrm flipH="1" flipV="1">
              <a:off x="4229" y="4986"/>
              <a:ext cx="291" cy="2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Line 25"/>
            <p:cNvSpPr>
              <a:spLocks noChangeShapeType="1"/>
            </p:cNvSpPr>
            <p:nvPr/>
          </p:nvSpPr>
          <p:spPr bwMode="auto">
            <a:xfrm flipH="1">
              <a:off x="5643" y="4188"/>
              <a:ext cx="270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Line 26"/>
            <p:cNvSpPr>
              <a:spLocks noChangeShapeType="1"/>
            </p:cNvSpPr>
            <p:nvPr/>
          </p:nvSpPr>
          <p:spPr bwMode="auto">
            <a:xfrm flipH="1">
              <a:off x="5608" y="6957"/>
              <a:ext cx="27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Line 27"/>
            <p:cNvSpPr>
              <a:spLocks noChangeShapeType="1"/>
            </p:cNvSpPr>
            <p:nvPr/>
          </p:nvSpPr>
          <p:spPr bwMode="auto">
            <a:xfrm flipH="1">
              <a:off x="3141" y="8166"/>
              <a:ext cx="4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6108" y="7719"/>
              <a:ext cx="630" cy="5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 flipH="1">
              <a:off x="6144" y="8166"/>
              <a:ext cx="4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Line 30"/>
            <p:cNvSpPr>
              <a:spLocks noChangeShapeType="1"/>
            </p:cNvSpPr>
            <p:nvPr/>
          </p:nvSpPr>
          <p:spPr bwMode="auto">
            <a:xfrm flipH="1" flipV="1">
              <a:off x="5091" y="7559"/>
              <a:ext cx="1052" cy="6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Oval 31"/>
            <p:cNvSpPr>
              <a:spLocks noChangeArrowheads="1"/>
            </p:cNvSpPr>
            <p:nvPr/>
          </p:nvSpPr>
          <p:spPr bwMode="auto">
            <a:xfrm>
              <a:off x="4488" y="5249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Oval 32"/>
            <p:cNvSpPr>
              <a:spLocks noChangeArrowheads="1"/>
            </p:cNvSpPr>
            <p:nvPr/>
          </p:nvSpPr>
          <p:spPr bwMode="auto">
            <a:xfrm>
              <a:off x="5570" y="6907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Oval 33"/>
            <p:cNvSpPr>
              <a:spLocks noChangeArrowheads="1"/>
            </p:cNvSpPr>
            <p:nvPr/>
          </p:nvSpPr>
          <p:spPr bwMode="auto">
            <a:xfrm>
              <a:off x="4210" y="5517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Text Box 34"/>
            <p:cNvSpPr txBox="1">
              <a:spLocks noChangeArrowheads="1"/>
            </p:cNvSpPr>
            <p:nvPr/>
          </p:nvSpPr>
          <p:spPr bwMode="auto">
            <a:xfrm>
              <a:off x="5419" y="4586"/>
              <a:ext cx="572" cy="502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I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Г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Line 35"/>
            <p:cNvSpPr>
              <a:spLocks noChangeShapeType="1"/>
            </p:cNvSpPr>
            <p:nvPr/>
          </p:nvSpPr>
          <p:spPr bwMode="auto">
            <a:xfrm flipH="1">
              <a:off x="5300" y="5067"/>
              <a:ext cx="5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Line 36"/>
            <p:cNvSpPr>
              <a:spLocks noChangeShapeType="1"/>
            </p:cNvSpPr>
            <p:nvPr/>
          </p:nvSpPr>
          <p:spPr bwMode="auto">
            <a:xfrm flipV="1">
              <a:off x="4232" y="4575"/>
              <a:ext cx="405" cy="4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Line 37"/>
            <p:cNvSpPr>
              <a:spLocks noChangeShapeType="1"/>
            </p:cNvSpPr>
            <p:nvPr/>
          </p:nvSpPr>
          <p:spPr bwMode="auto">
            <a:xfrm>
              <a:off x="4640" y="4572"/>
              <a:ext cx="219" cy="2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Text Box 38"/>
            <p:cNvSpPr txBox="1">
              <a:spLocks noChangeArrowheads="1"/>
            </p:cNvSpPr>
            <p:nvPr/>
          </p:nvSpPr>
          <p:spPr bwMode="auto">
            <a:xfrm>
              <a:off x="6350" y="6191"/>
              <a:ext cx="1269" cy="537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en-US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4</a:t>
              </a: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 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0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39"/>
            <p:cNvSpPr txBox="1">
              <a:spLocks noChangeArrowheads="1"/>
            </p:cNvSpPr>
            <p:nvPr/>
          </p:nvSpPr>
          <p:spPr bwMode="auto">
            <a:xfrm>
              <a:off x="6271" y="4358"/>
              <a:ext cx="1329" cy="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ru-RU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3</a:t>
              </a: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=R</a:t>
              </a:r>
              <a:r>
                <a:rPr kumimoji="0" lang="en-US" sz="1400" b="1" i="1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0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Rectangle 40"/>
            <p:cNvSpPr>
              <a:spLocks noChangeArrowheads="1"/>
            </p:cNvSpPr>
            <p:nvPr/>
          </p:nvSpPr>
          <p:spPr bwMode="auto">
            <a:xfrm rot="-2533250">
              <a:off x="5925" y="6384"/>
              <a:ext cx="358" cy="1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Oval 41"/>
            <p:cNvSpPr>
              <a:spLocks noChangeArrowheads="1"/>
            </p:cNvSpPr>
            <p:nvPr/>
          </p:nvSpPr>
          <p:spPr bwMode="auto">
            <a:xfrm>
              <a:off x="5583" y="4155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Text Box 42"/>
            <p:cNvSpPr txBox="1">
              <a:spLocks noChangeArrowheads="1"/>
            </p:cNvSpPr>
            <p:nvPr/>
          </p:nvSpPr>
          <p:spPr bwMode="auto">
            <a:xfrm>
              <a:off x="6985" y="5306"/>
              <a:ext cx="502" cy="4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B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Line 43"/>
            <p:cNvSpPr>
              <a:spLocks noChangeShapeType="1"/>
            </p:cNvSpPr>
            <p:nvPr/>
          </p:nvSpPr>
          <p:spPr bwMode="auto">
            <a:xfrm rot="20700000" flipV="1">
              <a:off x="4367" y="5800"/>
              <a:ext cx="90" cy="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Rectangle 44"/>
            <p:cNvSpPr>
              <a:spLocks noChangeArrowheads="1"/>
            </p:cNvSpPr>
            <p:nvPr/>
          </p:nvSpPr>
          <p:spPr bwMode="auto">
            <a:xfrm rot="2700000">
              <a:off x="4648" y="4596"/>
              <a:ext cx="1962" cy="196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Rectangle 45"/>
            <p:cNvSpPr>
              <a:spLocks noChangeArrowheads="1"/>
            </p:cNvSpPr>
            <p:nvPr/>
          </p:nvSpPr>
          <p:spPr bwMode="auto">
            <a:xfrm rot="2554580">
              <a:off x="4431" y="5820"/>
              <a:ext cx="287" cy="11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Line 46"/>
            <p:cNvSpPr>
              <a:spLocks noChangeShapeType="1"/>
            </p:cNvSpPr>
            <p:nvPr/>
          </p:nvSpPr>
          <p:spPr bwMode="auto">
            <a:xfrm>
              <a:off x="4367" y="5870"/>
              <a:ext cx="0" cy="2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Line 47"/>
            <p:cNvSpPr>
              <a:spLocks noChangeShapeType="1"/>
            </p:cNvSpPr>
            <p:nvPr/>
          </p:nvSpPr>
          <p:spPr bwMode="auto">
            <a:xfrm rot="21364633" flipV="1">
              <a:off x="4681" y="5594"/>
              <a:ext cx="235" cy="4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Line 48"/>
            <p:cNvSpPr>
              <a:spLocks noChangeShapeType="1"/>
            </p:cNvSpPr>
            <p:nvPr/>
          </p:nvSpPr>
          <p:spPr bwMode="auto">
            <a:xfrm rot="18488131" flipV="1">
              <a:off x="4873" y="5597"/>
              <a:ext cx="233" cy="4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Oval 49"/>
            <p:cNvSpPr>
              <a:spLocks noChangeArrowheads="1"/>
            </p:cNvSpPr>
            <p:nvPr/>
          </p:nvSpPr>
          <p:spPr bwMode="auto">
            <a:xfrm>
              <a:off x="4656" y="5987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Oval 50"/>
            <p:cNvSpPr>
              <a:spLocks noChangeArrowheads="1"/>
            </p:cNvSpPr>
            <p:nvPr/>
          </p:nvSpPr>
          <p:spPr bwMode="auto">
            <a:xfrm>
              <a:off x="5037" y="5987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Rectangle 51"/>
            <p:cNvSpPr>
              <a:spLocks noChangeArrowheads="1"/>
            </p:cNvSpPr>
            <p:nvPr/>
          </p:nvSpPr>
          <p:spPr bwMode="auto">
            <a:xfrm rot="2680334">
              <a:off x="4671" y="6194"/>
              <a:ext cx="496" cy="7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Rectangle 52"/>
            <p:cNvSpPr>
              <a:spLocks noChangeArrowheads="1"/>
            </p:cNvSpPr>
            <p:nvPr/>
          </p:nvSpPr>
          <p:spPr bwMode="auto">
            <a:xfrm rot="2735458">
              <a:off x="5050" y="6479"/>
              <a:ext cx="381" cy="1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Line 53"/>
            <p:cNvSpPr>
              <a:spLocks noChangeShapeType="1"/>
            </p:cNvSpPr>
            <p:nvPr/>
          </p:nvSpPr>
          <p:spPr bwMode="auto">
            <a:xfrm>
              <a:off x="5086" y="6052"/>
              <a:ext cx="0" cy="2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Oval 54"/>
            <p:cNvSpPr>
              <a:spLocks noChangeArrowheads="1"/>
            </p:cNvSpPr>
            <p:nvPr/>
          </p:nvSpPr>
          <p:spPr bwMode="auto">
            <a:xfrm>
              <a:off x="5342" y="6686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Line 55"/>
            <p:cNvSpPr>
              <a:spLocks noChangeShapeType="1"/>
            </p:cNvSpPr>
            <p:nvPr/>
          </p:nvSpPr>
          <p:spPr bwMode="auto">
            <a:xfrm>
              <a:off x="5379" y="6719"/>
              <a:ext cx="0" cy="14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Line 56"/>
            <p:cNvSpPr>
              <a:spLocks noChangeShapeType="1"/>
            </p:cNvSpPr>
            <p:nvPr/>
          </p:nvSpPr>
          <p:spPr bwMode="auto">
            <a:xfrm>
              <a:off x="4370" y="8208"/>
              <a:ext cx="32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Line 57"/>
            <p:cNvSpPr>
              <a:spLocks noChangeShapeType="1"/>
            </p:cNvSpPr>
            <p:nvPr/>
          </p:nvSpPr>
          <p:spPr bwMode="auto">
            <a:xfrm>
              <a:off x="5083" y="8215"/>
              <a:ext cx="29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Line 58"/>
            <p:cNvSpPr>
              <a:spLocks noChangeShapeType="1"/>
            </p:cNvSpPr>
            <p:nvPr/>
          </p:nvSpPr>
          <p:spPr bwMode="auto">
            <a:xfrm>
              <a:off x="4532" y="8208"/>
              <a:ext cx="0" cy="5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Line 59"/>
            <p:cNvSpPr>
              <a:spLocks noChangeShapeType="1"/>
            </p:cNvSpPr>
            <p:nvPr/>
          </p:nvSpPr>
          <p:spPr bwMode="auto">
            <a:xfrm>
              <a:off x="5229" y="8212"/>
              <a:ext cx="0" cy="5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Oval 60"/>
            <p:cNvSpPr>
              <a:spLocks noChangeArrowheads="1"/>
            </p:cNvSpPr>
            <p:nvPr/>
          </p:nvSpPr>
          <p:spPr bwMode="auto">
            <a:xfrm>
              <a:off x="4410" y="5756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Line 61"/>
            <p:cNvSpPr>
              <a:spLocks noChangeShapeType="1"/>
            </p:cNvSpPr>
            <p:nvPr/>
          </p:nvSpPr>
          <p:spPr bwMode="auto">
            <a:xfrm>
              <a:off x="4460" y="5810"/>
              <a:ext cx="0" cy="11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Line 62"/>
            <p:cNvSpPr>
              <a:spLocks noChangeShapeType="1"/>
            </p:cNvSpPr>
            <p:nvPr/>
          </p:nvSpPr>
          <p:spPr bwMode="auto">
            <a:xfrm flipH="1">
              <a:off x="4238" y="6734"/>
              <a:ext cx="11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Line 63"/>
            <p:cNvSpPr>
              <a:spLocks noChangeShapeType="1"/>
            </p:cNvSpPr>
            <p:nvPr/>
          </p:nvSpPr>
          <p:spPr bwMode="auto">
            <a:xfrm>
              <a:off x="4241" y="5597"/>
              <a:ext cx="0" cy="11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Line 64"/>
            <p:cNvSpPr>
              <a:spLocks noChangeShapeType="1"/>
            </p:cNvSpPr>
            <p:nvPr/>
          </p:nvSpPr>
          <p:spPr bwMode="auto">
            <a:xfrm flipH="1">
              <a:off x="4460" y="6959"/>
              <a:ext cx="11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Line 65"/>
            <p:cNvSpPr>
              <a:spLocks noChangeShapeType="1"/>
            </p:cNvSpPr>
            <p:nvPr/>
          </p:nvSpPr>
          <p:spPr bwMode="auto">
            <a:xfrm flipH="1" flipV="1">
              <a:off x="5385" y="7401"/>
              <a:ext cx="767" cy="76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Rectangle 66"/>
            <p:cNvSpPr>
              <a:spLocks noChangeArrowheads="1"/>
            </p:cNvSpPr>
            <p:nvPr/>
          </p:nvSpPr>
          <p:spPr bwMode="auto">
            <a:xfrm rot="-2775265">
              <a:off x="6073" y="6131"/>
              <a:ext cx="565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Rectangle 67"/>
            <p:cNvSpPr>
              <a:spLocks noChangeArrowheads="1"/>
            </p:cNvSpPr>
            <p:nvPr/>
          </p:nvSpPr>
          <p:spPr bwMode="auto">
            <a:xfrm rot="2700000">
              <a:off x="5986" y="4719"/>
              <a:ext cx="565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Oval 68"/>
            <p:cNvSpPr>
              <a:spLocks noChangeArrowheads="1"/>
            </p:cNvSpPr>
            <p:nvPr/>
          </p:nvSpPr>
          <p:spPr bwMode="auto">
            <a:xfrm>
              <a:off x="5186" y="8171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Oval 69"/>
            <p:cNvSpPr>
              <a:spLocks noChangeArrowheads="1"/>
            </p:cNvSpPr>
            <p:nvPr/>
          </p:nvSpPr>
          <p:spPr bwMode="auto">
            <a:xfrm>
              <a:off x="4490" y="8171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Oval 70"/>
            <p:cNvSpPr>
              <a:spLocks noChangeArrowheads="1"/>
            </p:cNvSpPr>
            <p:nvPr/>
          </p:nvSpPr>
          <p:spPr bwMode="auto">
            <a:xfrm>
              <a:off x="6960" y="5525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69" name="Group 71"/>
            <p:cNvGrpSpPr>
              <a:grpSpLocks/>
            </p:cNvGrpSpPr>
            <p:nvPr/>
          </p:nvGrpSpPr>
          <p:grpSpPr bwMode="auto">
            <a:xfrm>
              <a:off x="7753" y="5177"/>
              <a:ext cx="1068" cy="791"/>
              <a:chOff x="7993" y="6420"/>
              <a:chExt cx="1068" cy="791"/>
            </a:xfrm>
          </p:grpSpPr>
          <p:sp>
            <p:nvSpPr>
              <p:cNvPr id="78" name="Text Box 72"/>
              <p:cNvSpPr txBox="1">
                <a:spLocks noChangeArrowheads="1"/>
              </p:cNvSpPr>
              <p:nvPr/>
            </p:nvSpPr>
            <p:spPr bwMode="auto">
              <a:xfrm>
                <a:off x="8592" y="6822"/>
                <a:ext cx="469" cy="38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–</a:t>
                </a: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" name="Text Box 73"/>
              <p:cNvSpPr txBox="1">
                <a:spLocks noChangeArrowheads="1"/>
              </p:cNvSpPr>
              <p:nvPr/>
            </p:nvSpPr>
            <p:spPr bwMode="auto">
              <a:xfrm>
                <a:off x="7993" y="6567"/>
                <a:ext cx="630" cy="53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Б</a:t>
                </a: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" name="Text Box 74"/>
              <p:cNvSpPr txBox="1">
                <a:spLocks noChangeArrowheads="1"/>
              </p:cNvSpPr>
              <p:nvPr/>
            </p:nvSpPr>
            <p:spPr bwMode="auto">
              <a:xfrm>
                <a:off x="8559" y="6420"/>
                <a:ext cx="469" cy="39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+</a:t>
                </a: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81" name="Group 75"/>
              <p:cNvGrpSpPr>
                <a:grpSpLocks/>
              </p:cNvGrpSpPr>
              <p:nvPr/>
            </p:nvGrpSpPr>
            <p:grpSpPr bwMode="auto">
              <a:xfrm>
                <a:off x="8379" y="6828"/>
                <a:ext cx="452" cy="109"/>
                <a:chOff x="8379" y="6828"/>
                <a:chExt cx="452" cy="109"/>
              </a:xfrm>
            </p:grpSpPr>
            <p:sp>
              <p:nvSpPr>
                <p:cNvPr id="82" name="wlx247line2"/>
                <p:cNvSpPr>
                  <a:spLocks noChangeShapeType="1"/>
                </p:cNvSpPr>
                <p:nvPr/>
              </p:nvSpPr>
              <p:spPr bwMode="auto">
                <a:xfrm rot="5400000">
                  <a:off x="8590" y="6824"/>
                  <a:ext cx="1" cy="22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83" name="wlx247line2"/>
                <p:cNvSpPr>
                  <a:spLocks noChangeShapeType="1"/>
                </p:cNvSpPr>
                <p:nvPr/>
              </p:nvSpPr>
              <p:spPr bwMode="auto">
                <a:xfrm rot="5400000">
                  <a:off x="8604" y="6603"/>
                  <a:ext cx="1" cy="45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</p:grpSp>
        <p:sp>
          <p:nvSpPr>
            <p:cNvPr id="70" name="Line 78"/>
            <p:cNvSpPr>
              <a:spLocks noChangeShapeType="1"/>
            </p:cNvSpPr>
            <p:nvPr/>
          </p:nvSpPr>
          <p:spPr bwMode="auto">
            <a:xfrm>
              <a:off x="8350" y="4189"/>
              <a:ext cx="0" cy="13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Line 79"/>
            <p:cNvSpPr>
              <a:spLocks noChangeShapeType="1"/>
            </p:cNvSpPr>
            <p:nvPr/>
          </p:nvSpPr>
          <p:spPr bwMode="auto">
            <a:xfrm>
              <a:off x="8350" y="5684"/>
              <a:ext cx="0" cy="12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Text Box 80"/>
            <p:cNvSpPr txBox="1">
              <a:spLocks noChangeArrowheads="1"/>
            </p:cNvSpPr>
            <p:nvPr/>
          </p:nvSpPr>
          <p:spPr bwMode="auto">
            <a:xfrm>
              <a:off x="4734" y="5106"/>
              <a:ext cx="442" cy="472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F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81"/>
            <p:cNvSpPr>
              <a:spLocks noChangeArrowheads="1"/>
            </p:cNvSpPr>
            <p:nvPr/>
          </p:nvSpPr>
          <p:spPr bwMode="auto">
            <a:xfrm>
              <a:off x="4858" y="5536"/>
              <a:ext cx="85" cy="8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Line 82"/>
            <p:cNvSpPr>
              <a:spLocks noChangeShapeType="1"/>
            </p:cNvSpPr>
            <p:nvPr/>
          </p:nvSpPr>
          <p:spPr bwMode="auto">
            <a:xfrm>
              <a:off x="4904" y="5582"/>
              <a:ext cx="32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Rectangle 83"/>
            <p:cNvSpPr>
              <a:spLocks noChangeArrowheads="1"/>
            </p:cNvSpPr>
            <p:nvPr/>
          </p:nvSpPr>
          <p:spPr bwMode="auto">
            <a:xfrm rot="-2775265">
              <a:off x="4666" y="4759"/>
              <a:ext cx="565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Line 84"/>
            <p:cNvSpPr>
              <a:spLocks noChangeShapeType="1"/>
            </p:cNvSpPr>
            <p:nvPr/>
          </p:nvSpPr>
          <p:spPr bwMode="auto">
            <a:xfrm flipV="1">
              <a:off x="3579" y="7379"/>
              <a:ext cx="782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Line 85"/>
            <p:cNvSpPr>
              <a:spLocks noChangeShapeType="1"/>
            </p:cNvSpPr>
            <p:nvPr/>
          </p:nvSpPr>
          <p:spPr bwMode="auto">
            <a:xfrm rot="190372" flipV="1">
              <a:off x="3589" y="7571"/>
              <a:ext cx="1078" cy="6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86" name="Прямоугольник 85"/>
          <p:cNvSpPr/>
          <p:nvPr/>
        </p:nvSpPr>
        <p:spPr>
          <a:xfrm>
            <a:off x="5076056" y="2042702"/>
            <a:ext cx="36057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При первом уравновешивании концы проводов соединяют согласно следующей маркировке:  </a:t>
            </a:r>
            <a:r>
              <a:rPr lang="ru-RU" sz="2400" b="1" i="1" dirty="0"/>
              <a:t>А</a:t>
            </a:r>
            <a:r>
              <a:rPr lang="ru-RU" sz="2400" dirty="0"/>
              <a:t> к </a:t>
            </a:r>
            <a:r>
              <a:rPr lang="ru-RU" sz="2400" b="1" i="1" dirty="0"/>
              <a:t>а</a:t>
            </a:r>
            <a:r>
              <a:rPr lang="ru-RU" sz="2400" dirty="0"/>
              <a:t>;  </a:t>
            </a:r>
            <a:r>
              <a:rPr lang="en-US" sz="2400" b="1" i="1" dirty="0"/>
              <a:t>D</a:t>
            </a:r>
            <a:r>
              <a:rPr lang="ru-RU" sz="2400" dirty="0"/>
              <a:t> к </a:t>
            </a:r>
            <a:r>
              <a:rPr lang="en-US" sz="2400" b="1" i="1" dirty="0"/>
              <a:t>f</a:t>
            </a:r>
            <a:r>
              <a:rPr lang="ru-RU" sz="2400" dirty="0"/>
              <a:t>;  </a:t>
            </a:r>
            <a:r>
              <a:rPr lang="en-US" sz="2400" b="1" i="1" dirty="0"/>
              <a:t>F</a:t>
            </a:r>
            <a:r>
              <a:rPr lang="en-US" sz="2400" dirty="0"/>
              <a:t> </a:t>
            </a:r>
            <a:r>
              <a:rPr lang="ru-RU" sz="2400" dirty="0"/>
              <a:t>к </a:t>
            </a:r>
            <a:r>
              <a:rPr lang="en-US" sz="2400" b="1" i="1" dirty="0"/>
              <a:t>b</a:t>
            </a:r>
            <a:r>
              <a:rPr lang="ru-RU" sz="2400" dirty="0"/>
              <a:t>.</a:t>
            </a:r>
          </a:p>
        </p:txBody>
      </p:sp>
      <p:sp>
        <p:nvSpPr>
          <p:cNvPr id="87" name="Rectangle 86"/>
          <p:cNvSpPr>
            <a:spLocks noChangeArrowheads="1"/>
          </p:cNvSpPr>
          <p:nvPr/>
        </p:nvSpPr>
        <p:spPr bwMode="auto">
          <a:xfrm>
            <a:off x="2551820" y="5872117"/>
            <a:ext cx="626865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Рисунок </a:t>
            </a:r>
            <a:r>
              <a:rPr kumimoji="0" lang="ru-RU" sz="1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3 </a:t>
            </a:r>
            <a:r>
              <a:rPr kumimoji="0" lang="ru-RU" sz="1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  Четырехпроводная схема включения ТПС, </a:t>
            </a:r>
            <a:r>
              <a:rPr kumimoji="0" lang="ru-RU" sz="1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реализующая </a:t>
            </a:r>
            <a:r>
              <a:rPr kumimoji="0" lang="ru-RU" sz="1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нулевой метод измерения  </a:t>
            </a:r>
            <a:endParaRPr kumimoji="0" lang="ru-RU" sz="19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26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8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1814017"/>
              </p:ext>
            </p:extLst>
          </p:nvPr>
        </p:nvGraphicFramePr>
        <p:xfrm>
          <a:off x="1681883" y="1856246"/>
          <a:ext cx="5546599" cy="564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8" r:id="rId3" imgW="2616200" imgH="266700" progId="Equation.DSMT4">
                  <p:embed/>
                </p:oleObj>
              </mc:Choice>
              <mc:Fallback>
                <p:oleObj r:id="rId3" imgW="2616200" imgH="26670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1883" y="1856246"/>
                        <a:ext cx="5546599" cy="56406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164288" y="1844824"/>
            <a:ext cx="1296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. </a:t>
            </a:r>
            <a:r>
              <a:rPr lang="ru-RU" sz="2800" dirty="0" smtClean="0"/>
              <a:t>   (3)</a:t>
            </a:r>
            <a:endParaRPr lang="ru-RU" sz="2800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323528" y="2635751"/>
            <a:ext cx="8479844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 smtClean="0"/>
              <a:t>   При втором уравновешивании моста концы  проводов  переключаются:     </a:t>
            </a:r>
            <a:r>
              <a:rPr lang="ru-RU" sz="2400" b="1" i="1" dirty="0" smtClean="0"/>
              <a:t>А</a:t>
            </a:r>
            <a:r>
              <a:rPr lang="ru-RU" sz="2400" dirty="0" smtClean="0"/>
              <a:t> к </a:t>
            </a:r>
            <a:r>
              <a:rPr lang="en-US" sz="2400" b="1" i="1" dirty="0" smtClean="0"/>
              <a:t>f</a:t>
            </a:r>
            <a:r>
              <a:rPr lang="ru-RU" sz="2400" dirty="0" smtClean="0"/>
              <a:t>;  </a:t>
            </a:r>
            <a:r>
              <a:rPr lang="en-US" sz="2400" b="1" i="1" dirty="0" smtClean="0"/>
              <a:t>D</a:t>
            </a:r>
            <a:r>
              <a:rPr lang="ru-RU" sz="2400" dirty="0" smtClean="0"/>
              <a:t> к </a:t>
            </a:r>
            <a:r>
              <a:rPr lang="en-US" sz="2400" b="1" i="1" dirty="0" smtClean="0"/>
              <a:t>a</a:t>
            </a:r>
            <a:r>
              <a:rPr lang="ru-RU" sz="2400" dirty="0" smtClean="0"/>
              <a:t>;  </a:t>
            </a:r>
            <a:r>
              <a:rPr lang="en-US" sz="2400" b="1" i="1" dirty="0" smtClean="0"/>
              <a:t>F</a:t>
            </a:r>
            <a:r>
              <a:rPr lang="en-US" sz="2400" dirty="0" smtClean="0"/>
              <a:t> </a:t>
            </a:r>
            <a:r>
              <a:rPr lang="ru-RU" sz="2400" dirty="0" smtClean="0"/>
              <a:t>к </a:t>
            </a:r>
            <a:r>
              <a:rPr lang="ru-RU" sz="2400" b="1" i="1" dirty="0" smtClean="0"/>
              <a:t>е</a:t>
            </a:r>
            <a:r>
              <a:rPr lang="ru-RU" sz="2400" dirty="0" smtClean="0"/>
              <a:t>.  При этом </a:t>
            </a:r>
            <a:r>
              <a:rPr lang="en-US" sz="2400" b="1" i="1" dirty="0" smtClean="0"/>
              <a:t>R</a:t>
            </a:r>
            <a:r>
              <a:rPr lang="ru-RU" sz="2400" b="1" i="1" baseline="-25000" dirty="0" smtClean="0"/>
              <a:t>1</a:t>
            </a:r>
            <a:r>
              <a:rPr lang="ru-RU" sz="2400" dirty="0" smtClean="0"/>
              <a:t> = </a:t>
            </a:r>
            <a:r>
              <a:rPr lang="en-US" sz="2400" b="1" i="1" dirty="0" smtClean="0"/>
              <a:t>R</a:t>
            </a:r>
            <a:r>
              <a:rPr lang="ru-RU" sz="2400" b="1" i="1" baseline="-25000" dirty="0" smtClean="0"/>
              <a:t>1</a:t>
            </a:r>
            <a:r>
              <a:rPr lang="ru-RU" sz="2400" b="1" i="1" baseline="30000" dirty="0" smtClean="0"/>
              <a:t>’’</a:t>
            </a:r>
            <a:r>
              <a:rPr lang="ru-RU" sz="2400" dirty="0" smtClean="0"/>
              <a:t> и уравнение равновесия примет вид:</a:t>
            </a:r>
          </a:p>
          <a:p>
            <a:r>
              <a:rPr lang="ru-RU" sz="2400" dirty="0" smtClean="0"/>
              <a:t>                                                  </a:t>
            </a:r>
            <a:r>
              <a:rPr lang="en-US" sz="2400" dirty="0" smtClean="0"/>
              <a:t> </a:t>
            </a:r>
            <a:r>
              <a:rPr lang="ru-RU" sz="2400" dirty="0" smtClean="0"/>
              <a:t>                  .   (4)</a:t>
            </a:r>
            <a:endParaRPr lang="ru-RU" sz="2400" dirty="0" smtClean="0"/>
          </a:p>
          <a:p>
            <a:pPr>
              <a:spcBef>
                <a:spcPts val="600"/>
              </a:spcBef>
            </a:pPr>
            <a:r>
              <a:rPr lang="ru-RU" sz="2400" dirty="0" smtClean="0"/>
              <a:t>    </a:t>
            </a:r>
            <a:r>
              <a:rPr lang="ru-RU" sz="2400" dirty="0" smtClean="0"/>
              <a:t>Величина </a:t>
            </a:r>
            <a:r>
              <a:rPr lang="ru-RU" sz="2400" dirty="0" smtClean="0"/>
              <a:t>сопротивления  </a:t>
            </a:r>
            <a:r>
              <a:rPr lang="en-US" sz="2400" b="1" i="1" dirty="0" smtClean="0"/>
              <a:t>R</a:t>
            </a:r>
            <a:r>
              <a:rPr lang="ru-RU" sz="2400" b="1" i="1" baseline="-25000" dirty="0" smtClean="0"/>
              <a:t>Т</a:t>
            </a:r>
            <a:r>
              <a:rPr lang="ru-RU" sz="2400" dirty="0" smtClean="0"/>
              <a:t> ТПС вычисляется  по  результатам  двух уравновешиваний  схемы, как </a:t>
            </a:r>
            <a:r>
              <a:rPr lang="ru-RU" sz="2400" dirty="0" smtClean="0"/>
              <a:t>среднее </a:t>
            </a:r>
            <a:r>
              <a:rPr lang="ru-RU" sz="2400" dirty="0" smtClean="0"/>
              <a:t>арифметическое:</a:t>
            </a:r>
            <a:endParaRPr lang="ru-RU" sz="2400" dirty="0"/>
          </a:p>
        </p:txBody>
      </p:sp>
      <p:sp>
        <p:nvSpPr>
          <p:cNvPr id="37976" name="Rectangle 8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975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902686"/>
              </p:ext>
            </p:extLst>
          </p:nvPr>
        </p:nvGraphicFramePr>
        <p:xfrm>
          <a:off x="1187624" y="3861048"/>
          <a:ext cx="5544616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9" r:id="rId5" imgW="2616200" imgH="266700" progId="Equation.DSMT4">
                  <p:embed/>
                </p:oleObj>
              </mc:Choice>
              <mc:Fallback>
                <p:oleObj r:id="rId5" imgW="2616200" imgH="266700" progId="Equation.DSMT4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861048"/>
                        <a:ext cx="5544616" cy="50405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78" name="Rectangle 9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977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6002207"/>
              </p:ext>
            </p:extLst>
          </p:nvPr>
        </p:nvGraphicFramePr>
        <p:xfrm>
          <a:off x="3347864" y="5659427"/>
          <a:ext cx="1714512" cy="7821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10" r:id="rId6" imgW="1016000" imgH="469900" progId="Equation.DSMT4">
                  <p:embed/>
                </p:oleObj>
              </mc:Choice>
              <mc:Fallback>
                <p:oleObj r:id="rId6" imgW="1016000" imgH="469900" progId="Equation.DSMT4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5659427"/>
                        <a:ext cx="1714512" cy="78217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" name="Прямоугольник 93"/>
          <p:cNvSpPr/>
          <p:nvPr/>
        </p:nvSpPr>
        <p:spPr>
          <a:xfrm>
            <a:off x="5076056" y="5850461"/>
            <a:ext cx="2792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323528" y="188640"/>
            <a:ext cx="85347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Мост </a:t>
            </a:r>
            <a:r>
              <a:rPr lang="ru-RU" sz="2400" dirty="0"/>
              <a:t>уравновешивают с помощью резистора </a:t>
            </a:r>
            <a:r>
              <a:rPr lang="en-US" sz="2400" b="1" i="1" dirty="0"/>
              <a:t>R</a:t>
            </a:r>
            <a:r>
              <a:rPr lang="ru-RU" sz="2400" b="1" i="1" baseline="-25000" dirty="0"/>
              <a:t>1</a:t>
            </a:r>
            <a:r>
              <a:rPr lang="ru-RU" sz="2400" dirty="0"/>
              <a:t>, переменное сопротивление которого в положении равновесия </a:t>
            </a:r>
            <a:r>
              <a:rPr lang="en-US" sz="2400" b="1" i="1" dirty="0"/>
              <a:t>R</a:t>
            </a:r>
            <a:r>
              <a:rPr lang="ru-RU" sz="2400" b="1" i="1" baseline="-25000" dirty="0"/>
              <a:t>1 </a:t>
            </a:r>
            <a:r>
              <a:rPr lang="ru-RU" sz="2400" b="1" i="1" dirty="0"/>
              <a:t>= </a:t>
            </a:r>
            <a:r>
              <a:rPr lang="en-US" sz="2400" b="1" i="1" dirty="0"/>
              <a:t>R</a:t>
            </a:r>
            <a:r>
              <a:rPr lang="ru-RU" sz="2400" b="1" i="1" baseline="-25000" dirty="0"/>
              <a:t>1</a:t>
            </a:r>
            <a:r>
              <a:rPr lang="ru-RU" sz="2400" b="1" i="1" baseline="30000" dirty="0"/>
              <a:t>’</a:t>
            </a:r>
            <a:r>
              <a:rPr lang="ru-RU" sz="2400" dirty="0"/>
              <a:t>, т.е. уравнение равновесия будет иметь следующий вид:</a:t>
            </a:r>
            <a:endParaRPr lang="ru-RU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498</TotalTime>
  <Words>563</Words>
  <Application>Microsoft Office PowerPoint</Application>
  <PresentationFormat>Экран (4:3)</PresentationFormat>
  <Paragraphs>88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Воздушный поток</vt:lpstr>
      <vt:lpstr>MathType 6.0 Equation</vt:lpstr>
      <vt:lpstr>МОСТОВЫЕ МЕТОДЫ ИЗМЕРЕНИЯ СОПРОТИВЛЕНИЯ. СХЕМЫ ПОДКЛЮЧЕНИЯ ТПС К МОСТОВЫМ СХЕМАМ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vvm</dc:creator>
  <cp:lastModifiedBy>admin</cp:lastModifiedBy>
  <cp:revision>79</cp:revision>
  <dcterms:created xsi:type="dcterms:W3CDTF">2016-02-26T11:21:15Z</dcterms:created>
  <dcterms:modified xsi:type="dcterms:W3CDTF">2016-05-25T03:27:22Z</dcterms:modified>
</cp:coreProperties>
</file>