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Layouts/slideLayout15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0"/>
  </p:notesMasterIdLst>
  <p:sldIdLst>
    <p:sldId id="304" r:id="rId2"/>
    <p:sldId id="256" r:id="rId3"/>
    <p:sldId id="312" r:id="rId4"/>
    <p:sldId id="257" r:id="rId5"/>
    <p:sldId id="313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7" r:id="rId15"/>
    <p:sldId id="271" r:id="rId16"/>
    <p:sldId id="315" r:id="rId17"/>
    <p:sldId id="316" r:id="rId18"/>
    <p:sldId id="317" r:id="rId19"/>
    <p:sldId id="278" r:id="rId20"/>
    <p:sldId id="272" r:id="rId21"/>
    <p:sldId id="318" r:id="rId22"/>
    <p:sldId id="320" r:id="rId23"/>
    <p:sldId id="319" r:id="rId24"/>
    <p:sldId id="273" r:id="rId25"/>
    <p:sldId id="274" r:id="rId26"/>
    <p:sldId id="275" r:id="rId27"/>
    <p:sldId id="314" r:id="rId28"/>
    <p:sldId id="279" r:id="rId29"/>
    <p:sldId id="280" r:id="rId30"/>
    <p:sldId id="281" r:id="rId31"/>
    <p:sldId id="282" r:id="rId32"/>
    <p:sldId id="283" r:id="rId33"/>
    <p:sldId id="284" r:id="rId34"/>
    <p:sldId id="287" r:id="rId35"/>
    <p:sldId id="324" r:id="rId36"/>
    <p:sldId id="325" r:id="rId37"/>
    <p:sldId id="326" r:id="rId38"/>
    <p:sldId id="327" r:id="rId39"/>
    <p:sldId id="292" r:id="rId40"/>
    <p:sldId id="285" r:id="rId41"/>
    <p:sldId id="286" r:id="rId42"/>
    <p:sldId id="293" r:id="rId43"/>
    <p:sldId id="295" r:id="rId44"/>
    <p:sldId id="298" r:id="rId45"/>
    <p:sldId id="305" r:id="rId46"/>
    <p:sldId id="297" r:id="rId47"/>
    <p:sldId id="302" r:id="rId48"/>
    <p:sldId id="328" r:id="rId49"/>
    <p:sldId id="303" r:id="rId50"/>
    <p:sldId id="294" r:id="rId51"/>
    <p:sldId id="329" r:id="rId52"/>
    <p:sldId id="306" r:id="rId53"/>
    <p:sldId id="301" r:id="rId54"/>
    <p:sldId id="308" r:id="rId55"/>
    <p:sldId id="307" r:id="rId56"/>
    <p:sldId id="309" r:id="rId57"/>
    <p:sldId id="310" r:id="rId58"/>
    <p:sldId id="334" r:id="rId59"/>
    <p:sldId id="332" r:id="rId60"/>
    <p:sldId id="338" r:id="rId61"/>
    <p:sldId id="342" r:id="rId62"/>
    <p:sldId id="330" r:id="rId63"/>
    <p:sldId id="354" r:id="rId64"/>
    <p:sldId id="337" r:id="rId65"/>
    <p:sldId id="372" r:id="rId66"/>
    <p:sldId id="340" r:id="rId67"/>
    <p:sldId id="339" r:id="rId68"/>
    <p:sldId id="348" r:id="rId69"/>
    <p:sldId id="350" r:id="rId70"/>
    <p:sldId id="349" r:id="rId71"/>
    <p:sldId id="351" r:id="rId72"/>
    <p:sldId id="352" r:id="rId73"/>
    <p:sldId id="370" r:id="rId74"/>
    <p:sldId id="344" r:id="rId75"/>
    <p:sldId id="371" r:id="rId76"/>
    <p:sldId id="345" r:id="rId77"/>
    <p:sldId id="355" r:id="rId78"/>
    <p:sldId id="357" r:id="rId79"/>
    <p:sldId id="358" r:id="rId80"/>
    <p:sldId id="359" r:id="rId81"/>
    <p:sldId id="360" r:id="rId82"/>
    <p:sldId id="356" r:id="rId83"/>
    <p:sldId id="362" r:id="rId84"/>
    <p:sldId id="363" r:id="rId85"/>
    <p:sldId id="364" r:id="rId86"/>
    <p:sldId id="365" r:id="rId87"/>
    <p:sldId id="366" r:id="rId88"/>
    <p:sldId id="373" r:id="rId8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13" autoAdjust="0"/>
    <p:restoredTop sz="94660"/>
  </p:normalViewPr>
  <p:slideViewPr>
    <p:cSldViewPr>
      <p:cViewPr varScale="1">
        <p:scale>
          <a:sx n="83" d="100"/>
          <a:sy n="83" d="100"/>
        </p:scale>
        <p:origin x="-1435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4D366-83D5-45FA-937D-413590BD9B22}" type="datetimeFigureOut">
              <a:rPr lang="ru-RU" smtClean="0"/>
              <a:pPr/>
              <a:t>13.10.2024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9E1A33-030E-4CE2-8CD6-52CA5B8018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9E1A33-030E-4CE2-8CD6-52CA5B80186F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3000" y="695159"/>
            <a:ext cx="4571640" cy="342863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2799" cy="4111200"/>
          </a:xfrm>
        </p:spPr>
        <p:txBody>
          <a:bodyPr wrap="none" lIns="90000" tIns="45000" rIns="90000" bIns="45000" anchor="ctr"/>
          <a:lstStyle/>
          <a:p>
            <a:pPr lvl="0"/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3000" y="695159"/>
            <a:ext cx="4571640" cy="342863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2799" cy="4111200"/>
          </a:xfrm>
        </p:spPr>
        <p:txBody>
          <a:bodyPr wrap="none" lIns="90000" tIns="45000" rIns="90000" bIns="45000" anchor="ctr"/>
          <a:lstStyle/>
          <a:p>
            <a:pPr lvl="0"/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2799" cy="4111200"/>
          </a:xfrm>
        </p:spPr>
        <p:txBody>
          <a:bodyPr wrap="none" lIns="90000" tIns="45000" rIns="90000" bIns="45000" anchor="ctr"/>
          <a:lstStyle/>
          <a:p>
            <a:pPr lvl="0"/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2799" cy="4111200"/>
          </a:xfrm>
        </p:spPr>
        <p:txBody>
          <a:bodyPr wrap="none" lIns="90000" tIns="45000" rIns="90000" bIns="45000" anchor="ctr"/>
          <a:lstStyle/>
          <a:p>
            <a:pPr lvl="0"/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9E1A33-030E-4CE2-8CD6-52CA5B80186F}" type="slidenum">
              <a:rPr lang="ru-RU" smtClean="0"/>
              <a:pPr/>
              <a:t>44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0F71FD-657B-4667-A3D7-66393653FB71}" type="slidenum">
              <a:rPr lang="ru-RU" smtClean="0"/>
              <a:pPr/>
              <a:t>59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7E831-8478-452B-9B1F-8B9160D449C1}" type="slidenum">
              <a:rPr lang="ru-RU" smtClean="0"/>
              <a:pPr/>
              <a:t>73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0708AD-1916-4800-8CE8-A886AD5A9E7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есто для изображения из Интернета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7406354-76E0-42D3-ACFB-E8C9CEA69678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check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ABC8DA3-A864-4B5E-9EEE-D0BDE937ED2F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check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ru.wikipedia.org/wiki/&#1058;&#1088;&#1072;&#1076;&#1080;&#1094;&#1080;&#1086;&#1085;&#1085;&#1086;&#1077;_&#1086;&#1073;&#1097;&#1077;&#1089;&#1090;&#1074;&#1086;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&#1042;&#1077;&#1089;&#1090;&#1077;&#1088;&#1085;&#1080;&#1079;&#1072;&#1094;&#1080;&#1103;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ru.wikipedia.org/wiki/&#1056;&#1077;&#1074;&#1086;&#1083;&#1102;&#1094;&#1080;&#1103;_&#1052;&#1101;&#1081;&#1076;&#1079;&#1080;" TargetMode="External"/><Relationship Id="rId4" Type="http://schemas.openxmlformats.org/officeDocument/2006/relationships/hyperlink" Target="http://ru.wikipedia.org/wiki/&#1055;&#1077;&#1090;&#1088;_I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hyperlink" Target="https://ilibrary.ru/text/451/p.1/index.html" TargetMode="External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s://old.bigenc.ru/" TargetMode="External"/><Relationship Id="rId2" Type="http://schemas.openxmlformats.org/officeDocument/2006/relationships/hyperlink" Target="https://old.bigenc.ru/domestic_history/text/2006308" TargetMode="Externa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83065" y="357166"/>
            <a:ext cx="8032273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ru-RU" sz="2800" b="1" dirty="0" smtClean="0"/>
              <a:t>Лекция 8. Тема: Россия в Х</a:t>
            </a:r>
            <a:r>
              <a:rPr lang="en-US" sz="2800" b="1" dirty="0" smtClean="0"/>
              <a:t>VIII</a:t>
            </a:r>
            <a:r>
              <a:rPr lang="ru-RU" sz="2800" b="1" dirty="0" smtClean="0"/>
              <a:t> в. </a:t>
            </a:r>
            <a:br>
              <a:rPr lang="ru-RU" sz="2800" b="1" dirty="0" smtClean="0"/>
            </a:br>
            <a:r>
              <a:rPr lang="ru-RU" sz="2800" b="1" dirty="0" smtClean="0"/>
              <a:t>Петр</a:t>
            </a:r>
            <a:r>
              <a:rPr lang="en-US" sz="2800" b="1" dirty="0" smtClean="0"/>
              <a:t> I </a:t>
            </a:r>
            <a:r>
              <a:rPr lang="ru-RU" sz="2800" b="1" dirty="0" smtClean="0"/>
              <a:t>и его преобразования.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ru-RU" sz="2800" b="1" dirty="0" smtClean="0"/>
              <a:t> «Просвещенный» абсолютизм Екатерины </a:t>
            </a:r>
            <a:r>
              <a:rPr lang="en-US" sz="2800" b="1" dirty="0" smtClean="0"/>
              <a:t>II</a:t>
            </a:r>
            <a:r>
              <a:rPr lang="ru-RU" sz="2800" b="1" dirty="0" smtClean="0"/>
              <a:t> (4 ч.)</a:t>
            </a:r>
            <a:endParaRPr lang="ru-RU" sz="2800" b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US" b="1" dirty="0" smtClean="0"/>
              <a:t>XVIII  </a:t>
            </a:r>
            <a:r>
              <a:rPr lang="ru-RU" b="1" dirty="0" smtClean="0"/>
              <a:t> в мировой истории. </a:t>
            </a:r>
            <a:r>
              <a:rPr lang="ru-RU" b="1" dirty="0" err="1" smtClean="0"/>
              <a:t>Модернизационные</a:t>
            </a:r>
            <a:r>
              <a:rPr lang="ru-RU" b="1" dirty="0" smtClean="0"/>
              <a:t> процессы.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b="1" dirty="0" smtClean="0"/>
              <a:t>Внутренняя и внешняя политика Петра </a:t>
            </a:r>
            <a:r>
              <a:rPr lang="en-US" b="1" dirty="0" smtClean="0"/>
              <a:t>I</a:t>
            </a:r>
            <a:r>
              <a:rPr lang="ru-RU" b="1" dirty="0" smtClean="0"/>
              <a:t>. Особенности петровских реформ и модернизации.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b="1" dirty="0" smtClean="0"/>
              <a:t>Создание Российской империи  и ее основные характеристики.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b="1" dirty="0" smtClean="0"/>
              <a:t>Политика «просвещенного» абсолютизма Екатерины </a:t>
            </a:r>
            <a:r>
              <a:rPr lang="en-US" b="1" dirty="0" smtClean="0"/>
              <a:t>II</a:t>
            </a:r>
            <a:r>
              <a:rPr lang="ru-RU" b="1" dirty="0" smtClean="0"/>
              <a:t>. 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8321" y="1142984"/>
            <a:ext cx="8485645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XVIII</a:t>
            </a:r>
            <a:r>
              <a:rPr lang="ru-RU" dirty="0" smtClean="0"/>
              <a:t> столетие в европейской истории: век  Просвещения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ru-RU" dirty="0" smtClean="0"/>
              <a:t>От абсолютной монархии до французской революции 1789г. </a:t>
            </a:r>
          </a:p>
          <a:p>
            <a:pPr>
              <a:defRPr/>
            </a:pPr>
            <a:r>
              <a:rPr lang="ru-RU" dirty="0" smtClean="0"/>
              <a:t>В 1776 г. – провозглашение  США. </a:t>
            </a:r>
          </a:p>
          <a:p>
            <a:pPr>
              <a:defRPr/>
            </a:pPr>
            <a:r>
              <a:rPr lang="ru-RU" dirty="0" smtClean="0"/>
              <a:t> Век просвещения</a:t>
            </a:r>
          </a:p>
          <a:p>
            <a:pPr>
              <a:defRPr/>
            </a:pPr>
            <a:r>
              <a:rPr lang="ru-RU" dirty="0" smtClean="0"/>
              <a:t>Технические инновации:   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ru-RU" dirty="0" smtClean="0"/>
              <a:t>механизация ткацкого и прядильного  станков,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ru-RU" dirty="0" smtClean="0"/>
              <a:t>использование энергии воды,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ru-RU" dirty="0" smtClean="0"/>
              <a:t>изобретение паровой машины Д. Уаттом.</a:t>
            </a:r>
          </a:p>
          <a:p>
            <a:pPr>
              <a:defRPr/>
            </a:pPr>
            <a:r>
              <a:rPr lang="ru-RU" dirty="0" smtClean="0"/>
              <a:t>Технические изобретения ХVIII в. подготовили промышленный переворот первой трети ХIХ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352956" cy="497207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spc="-1" dirty="0" smtClean="0">
                <a:solidFill>
                  <a:srgbClr val="000000"/>
                </a:solidFill>
              </a:rPr>
              <a:t>Теория модернизации -</a:t>
            </a:r>
            <a:endParaRPr lang="ru-RU" spc="-1" dirty="0" smtClean="0">
              <a:solidFill>
                <a:srgbClr val="000000"/>
              </a:solidFill>
            </a:endParaRPr>
          </a:p>
          <a:p>
            <a:r>
              <a:rPr lang="ru-RU" spc="-1" dirty="0" smtClean="0">
                <a:solidFill>
                  <a:srgbClr val="000000"/>
                </a:solidFill>
              </a:rPr>
              <a:t>это одна из   теорий общественно-исторического развития.</a:t>
            </a:r>
          </a:p>
          <a:p>
            <a:endParaRPr lang="ru-RU" spc="-1" dirty="0" smtClean="0">
              <a:solidFill>
                <a:srgbClr val="000000"/>
              </a:solidFill>
            </a:endParaRPr>
          </a:p>
          <a:p>
            <a:endParaRPr lang="ru-RU" spc="-1" dirty="0" smtClean="0">
              <a:solidFill>
                <a:srgbClr val="000000"/>
              </a:solidFill>
            </a:endParaRPr>
          </a:p>
          <a:p>
            <a:r>
              <a:rPr lang="ru-RU" spc="-1" dirty="0" smtClean="0">
                <a:solidFill>
                  <a:srgbClr val="000000"/>
                </a:solidFill>
              </a:rPr>
              <a:t>Одна из объяснительных моделей, наряду с теориями: формационными,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pc="-1" dirty="0" err="1" smtClean="0">
                <a:solidFill>
                  <a:srgbClr val="000000"/>
                </a:solidFill>
              </a:rPr>
              <a:t>цивилизационными</a:t>
            </a:r>
            <a:r>
              <a:rPr lang="ru-RU" spc="-1" dirty="0" smtClean="0">
                <a:solidFill>
                  <a:srgbClr val="000000"/>
                </a:solidFill>
              </a:rPr>
              <a:t>, культурно-исторических типов и др.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spc="-1" dirty="0" smtClean="0">
                <a:solidFill>
                  <a:srgbClr val="000000"/>
                </a:solidFill>
              </a:rPr>
              <a:t>Модернизация -</a:t>
            </a:r>
            <a:r>
              <a:rPr lang="ru-RU" spc="-1" dirty="0" smtClean="0">
                <a:solidFill>
                  <a:srgbClr val="000000"/>
                </a:solidFill>
              </a:rPr>
              <a:t/>
            </a:r>
            <a:br>
              <a:rPr lang="ru-RU" spc="-1" dirty="0" smtClean="0">
                <a:solidFill>
                  <a:srgbClr val="000000"/>
                </a:solidFill>
              </a:rPr>
            </a:br>
            <a:endParaRPr lang="ru-RU" dirty="0" smtClean="0"/>
          </a:p>
          <a:p>
            <a:pPr>
              <a:buNone/>
            </a:pPr>
            <a:r>
              <a:rPr lang="ru-RU" spc="-1" dirty="0" smtClean="0">
                <a:solidFill>
                  <a:srgbClr val="000000"/>
                </a:solidFill>
              </a:rPr>
              <a:t>изменение в соответствии с требованиями современности: придание современного характера чему-либо,  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Rectangl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gradFill rotWithShape="0">
            <a:gsLst>
              <a:gs pos="0">
                <a:srgbClr val="C8B3E9"/>
              </a:gs>
              <a:gs pos="100000">
                <a:srgbClr val="F1EAF8"/>
              </a:gs>
            </a:gsLst>
            <a:lin ang="16200000"/>
          </a:gradFill>
          <a:ln w="9360">
            <a:solidFill>
              <a:srgbClr val="7D5FA0"/>
            </a:solidFill>
            <a:round/>
          </a:ln>
        </p:spPr>
        <p:txBody>
          <a:bodyPr lIns="90000" tIns="45000" rIns="90000" bIns="45000">
            <a:noAutofit/>
          </a:bodyPr>
          <a:lstStyle/>
          <a:p>
            <a:pPr algn="ctr"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4400" b="1" strike="noStrike" spc="-1">
                <a:solidFill>
                  <a:srgbClr val="000000"/>
                </a:solidFill>
                <a:latin typeface="Calibri"/>
              </a:rPr>
              <a:t> 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0" name="Rectangle 2"/>
          <p:cNvSpPr txBox="1"/>
          <p:nvPr/>
        </p:nvSpPr>
        <p:spPr>
          <a:xfrm>
            <a:off x="500034" y="1643050"/>
            <a:ext cx="4038120" cy="4525560"/>
          </a:xfrm>
          <a:prstGeom prst="rect">
            <a:avLst/>
          </a:prstGeom>
          <a:gradFill rotWithShape="0">
            <a:gsLst>
              <a:gs pos="0">
                <a:srgbClr val="A4C1FF"/>
              </a:gs>
              <a:gs pos="100000">
                <a:srgbClr val="E5EFFF"/>
              </a:gs>
            </a:gsLst>
            <a:lin ang="16200000"/>
          </a:gradFill>
          <a:ln w="9360">
            <a:solidFill>
              <a:srgbClr val="4A7EBB"/>
            </a:solidFill>
            <a:round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120000"/>
              </a:lnSpc>
              <a:spcBef>
                <a:spcPts val="638"/>
              </a:spcBef>
              <a:spcAft>
                <a:spcPts val="1417"/>
              </a:spcAft>
              <a:tabLst>
                <a:tab pos="34308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 </a:t>
            </a: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макропроцесс перехода от </a:t>
            </a:r>
            <a:r>
              <a:rPr lang="ru-RU" sz="2800" b="1" strike="noStrike" spc="-1" dirty="0">
                <a:solidFill>
                  <a:srgbClr val="000000"/>
                </a:solidFill>
                <a:latin typeface="Calibri"/>
                <a:hlinkClick r:id="rId2"/>
              </a:rPr>
              <a:t>традиционного общества</a:t>
            </a: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 к современному обществу, от аграрного к 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индустриальному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1" name="Содержимое 4"/>
          <p:cNvSpPr txBox="1"/>
          <p:nvPr/>
        </p:nvSpPr>
        <p:spPr>
          <a:xfrm>
            <a:off x="4648320" y="1600200"/>
            <a:ext cx="4038120" cy="4525560"/>
          </a:xfrm>
          <a:prstGeom prst="rect">
            <a:avLst/>
          </a:prstGeom>
          <a:solidFill>
            <a:srgbClr val="E6E0EC"/>
          </a:solidFill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Это комплексный процесс преобразования всех сторон жизни общества: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  <a:p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 - экономической (материальной)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  <a:p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 - социальной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  <a:p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 - политической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  <a:p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  - культурно-духовной 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  <a:p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2" name="WordArt 3"/>
          <p:cNvSpPr/>
          <p:nvPr/>
        </p:nvSpPr>
        <p:spPr>
          <a:xfrm>
            <a:off x="2340000" y="620640"/>
            <a:ext cx="4824000" cy="52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noAutofit/>
          </a:bodyPr>
          <a:lstStyle/>
          <a:p>
            <a:pPr algn="ctr"/>
            <a:r>
              <a:rPr lang="ru-RU" sz="3600" b="0" strike="noStrike" spc="-1" dirty="0">
                <a:solidFill>
                  <a:srgbClr val="000000"/>
                </a:solidFill>
                <a:latin typeface="Arial"/>
              </a:rPr>
              <a:t>модернизация</a:t>
            </a:r>
            <a:endParaRPr lang="ru-RU" sz="36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 idx="4294967295"/>
          </p:nvPr>
        </p:nvSpPr>
        <p:spPr>
          <a:xfrm>
            <a:off x="468360" y="-1246320"/>
            <a:ext cx="8229240" cy="162360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l">
              <a:buNone/>
            </a:pPr>
            <a:endParaRPr lang="ru-RU" sz="1800"/>
          </a:p>
        </p:txBody>
      </p:sp>
      <p:sp>
        <p:nvSpPr>
          <p:cNvPr id="3" name="Rectangle 2"/>
          <p:cNvSpPr txBox="1">
            <a:spLocks noGrp="1"/>
          </p:cNvSpPr>
          <p:nvPr>
            <p:ph type="body" idx="4294967295"/>
          </p:nvPr>
        </p:nvSpPr>
        <p:spPr>
          <a:xfrm>
            <a:off x="468360" y="189000"/>
            <a:ext cx="4038119" cy="6668640"/>
          </a:xfrm>
          <a:gradFill>
            <a:gsLst>
              <a:gs pos="0">
                <a:srgbClr val="A4C1FF"/>
              </a:gs>
              <a:gs pos="100000">
                <a:srgbClr val="E5EFFF"/>
              </a:gs>
            </a:gsLst>
            <a:lin ang="16200000"/>
          </a:gradFill>
          <a:ln w="9360">
            <a:solidFill>
              <a:srgbClr val="4A7EBB"/>
            </a:solidFill>
            <a:prstDash val="solid"/>
          </a:ln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9pPr>
          </a:lstStyle>
          <a:p>
            <a:pPr marL="533520" lvl="0" indent="-528120" algn="ctr">
              <a:spcBef>
                <a:spcPts val="700"/>
              </a:spcBef>
              <a:buNone/>
              <a:tabLst>
                <a:tab pos="1067040" algn="l"/>
                <a:tab pos="1171800" algn="l"/>
                <a:tab pos="1621080" algn="l"/>
                <a:tab pos="2070360" algn="l"/>
                <a:tab pos="2519639" algn="l"/>
                <a:tab pos="2968920" algn="l"/>
                <a:tab pos="3417840" algn="l"/>
                <a:tab pos="3867120" algn="l"/>
                <a:tab pos="4316399" algn="l"/>
                <a:tab pos="4765680" algn="l"/>
                <a:tab pos="5214960" algn="l"/>
                <a:tab pos="5664240" algn="l"/>
                <a:tab pos="6113520" algn="l"/>
                <a:tab pos="6562799" algn="l"/>
                <a:tab pos="7012079" algn="l"/>
                <a:tab pos="7461360" algn="l"/>
                <a:tab pos="7910639" algn="l"/>
                <a:tab pos="8359919" algn="l"/>
                <a:tab pos="8809199" algn="l"/>
                <a:tab pos="9258480" algn="l"/>
                <a:tab pos="9707760" algn="l"/>
              </a:tabLst>
            </a:pPr>
            <a:r>
              <a:rPr lang="ru-RU" sz="2400" b="1">
                <a:latin typeface="Calibri" pitchFamily="18"/>
              </a:rPr>
              <a:t>Традиционное</a:t>
            </a:r>
          </a:p>
          <a:p>
            <a:pPr marL="533520" lvl="0" indent="-528120" algn="ctr">
              <a:spcBef>
                <a:spcPts val="700"/>
              </a:spcBef>
              <a:buNone/>
              <a:tabLst>
                <a:tab pos="1067040" algn="l"/>
                <a:tab pos="1171800" algn="l"/>
                <a:tab pos="1621080" algn="l"/>
                <a:tab pos="2070360" algn="l"/>
                <a:tab pos="2519639" algn="l"/>
                <a:tab pos="2968920" algn="l"/>
                <a:tab pos="3417840" algn="l"/>
                <a:tab pos="3867120" algn="l"/>
                <a:tab pos="4316399" algn="l"/>
                <a:tab pos="4765680" algn="l"/>
                <a:tab pos="5214960" algn="l"/>
                <a:tab pos="5664240" algn="l"/>
                <a:tab pos="6113520" algn="l"/>
                <a:tab pos="6562799" algn="l"/>
                <a:tab pos="7012079" algn="l"/>
                <a:tab pos="7461360" algn="l"/>
                <a:tab pos="7910639" algn="l"/>
                <a:tab pos="8359919" algn="l"/>
                <a:tab pos="8809199" algn="l"/>
                <a:tab pos="9258480" algn="l"/>
                <a:tab pos="9707760" algn="l"/>
              </a:tabLst>
            </a:pPr>
            <a:r>
              <a:rPr lang="ru-RU" sz="2400" b="1" i="1" u="sng">
                <a:latin typeface="Calibri" pitchFamily="18"/>
              </a:rPr>
              <a:t>В экономической сфере</a:t>
            </a:r>
          </a:p>
          <a:p>
            <a:pPr marL="533520" lvl="0" indent="-528120">
              <a:spcBef>
                <a:spcPts val="700"/>
              </a:spcBef>
              <a:buNone/>
              <a:tabLst>
                <a:tab pos="1067040" algn="l"/>
                <a:tab pos="1171800" algn="l"/>
                <a:tab pos="1621080" algn="l"/>
                <a:tab pos="2070360" algn="l"/>
                <a:tab pos="2519639" algn="l"/>
                <a:tab pos="2968920" algn="l"/>
                <a:tab pos="3417840" algn="l"/>
                <a:tab pos="3867120" algn="l"/>
                <a:tab pos="4316399" algn="l"/>
                <a:tab pos="4765680" algn="l"/>
                <a:tab pos="5214960" algn="l"/>
                <a:tab pos="5664240" algn="l"/>
                <a:tab pos="6113520" algn="l"/>
                <a:tab pos="6562799" algn="l"/>
                <a:tab pos="7012079" algn="l"/>
                <a:tab pos="7461360" algn="l"/>
                <a:tab pos="7910639" algn="l"/>
                <a:tab pos="8359919" algn="l"/>
                <a:tab pos="8809199" algn="l"/>
                <a:tab pos="9258480" algn="l"/>
                <a:tab pos="9707760" algn="l"/>
              </a:tabLst>
            </a:pPr>
            <a:r>
              <a:rPr lang="ru-RU" sz="2400" b="1">
                <a:latin typeface="Calibri" pitchFamily="18"/>
              </a:rPr>
              <a:t>1. Аграрное (земледельческое)</a:t>
            </a:r>
          </a:p>
          <a:p>
            <a:pPr marL="533520" lvl="0" indent="-528120">
              <a:spcBef>
                <a:spcPts val="700"/>
              </a:spcBef>
              <a:buNone/>
              <a:tabLst>
                <a:tab pos="1067040" algn="l"/>
                <a:tab pos="1171800" algn="l"/>
                <a:tab pos="1621080" algn="l"/>
                <a:tab pos="2070360" algn="l"/>
                <a:tab pos="2519639" algn="l"/>
                <a:tab pos="2968920" algn="l"/>
                <a:tab pos="3417840" algn="l"/>
                <a:tab pos="3867120" algn="l"/>
                <a:tab pos="4316399" algn="l"/>
                <a:tab pos="4765680" algn="l"/>
                <a:tab pos="5214960" algn="l"/>
                <a:tab pos="5664240" algn="l"/>
                <a:tab pos="6113520" algn="l"/>
                <a:tab pos="6562799" algn="l"/>
                <a:tab pos="7012079" algn="l"/>
                <a:tab pos="7461360" algn="l"/>
                <a:tab pos="7910639" algn="l"/>
                <a:tab pos="8359919" algn="l"/>
                <a:tab pos="8809199" algn="l"/>
                <a:tab pos="9258480" algn="l"/>
                <a:tab pos="9707760" algn="l"/>
              </a:tabLst>
            </a:pPr>
            <a:r>
              <a:rPr lang="ru-RU" sz="2400" b="1">
                <a:latin typeface="Calibri" pitchFamily="18"/>
              </a:rPr>
              <a:t>2. Земля –основное богатство</a:t>
            </a:r>
          </a:p>
          <a:p>
            <a:pPr marL="533520" lvl="0" indent="-528120">
              <a:spcBef>
                <a:spcPts val="700"/>
              </a:spcBef>
              <a:buNone/>
              <a:tabLst>
                <a:tab pos="1067040" algn="l"/>
                <a:tab pos="1171800" algn="l"/>
                <a:tab pos="1621080" algn="l"/>
                <a:tab pos="2070360" algn="l"/>
                <a:tab pos="2519639" algn="l"/>
                <a:tab pos="2968920" algn="l"/>
                <a:tab pos="3417840" algn="l"/>
                <a:tab pos="3867120" algn="l"/>
                <a:tab pos="4316399" algn="l"/>
                <a:tab pos="4765680" algn="l"/>
                <a:tab pos="5214960" algn="l"/>
                <a:tab pos="5664240" algn="l"/>
                <a:tab pos="6113520" algn="l"/>
                <a:tab pos="6562799" algn="l"/>
                <a:tab pos="7012079" algn="l"/>
                <a:tab pos="7461360" algn="l"/>
                <a:tab pos="7910639" algn="l"/>
                <a:tab pos="8359919" algn="l"/>
                <a:tab pos="8809199" algn="l"/>
                <a:tab pos="9258480" algn="l"/>
                <a:tab pos="9707760" algn="l"/>
              </a:tabLst>
            </a:pPr>
            <a:r>
              <a:rPr lang="ru-RU" sz="2400" b="1">
                <a:latin typeface="Calibri" pitchFamily="18"/>
              </a:rPr>
              <a:t>3. Ручной труд</a:t>
            </a:r>
          </a:p>
          <a:p>
            <a:pPr marL="533520" lvl="0" indent="-528120">
              <a:spcBef>
                <a:spcPts val="700"/>
              </a:spcBef>
              <a:buNone/>
              <a:tabLst>
                <a:tab pos="1067040" algn="l"/>
                <a:tab pos="1171800" algn="l"/>
                <a:tab pos="1621080" algn="l"/>
                <a:tab pos="2070360" algn="l"/>
                <a:tab pos="2519639" algn="l"/>
                <a:tab pos="2968920" algn="l"/>
                <a:tab pos="3417840" algn="l"/>
                <a:tab pos="3867120" algn="l"/>
                <a:tab pos="4316399" algn="l"/>
                <a:tab pos="4765680" algn="l"/>
                <a:tab pos="5214960" algn="l"/>
                <a:tab pos="5664240" algn="l"/>
                <a:tab pos="6113520" algn="l"/>
                <a:tab pos="6562799" algn="l"/>
                <a:tab pos="7012079" algn="l"/>
                <a:tab pos="7461360" algn="l"/>
                <a:tab pos="7910639" algn="l"/>
                <a:tab pos="8359919" algn="l"/>
                <a:tab pos="8809199" algn="l"/>
                <a:tab pos="9258480" algn="l"/>
                <a:tab pos="9707760" algn="l"/>
              </a:tabLst>
            </a:pPr>
            <a:r>
              <a:rPr lang="ru-RU" sz="2400" b="1">
                <a:latin typeface="Calibri" pitchFamily="18"/>
              </a:rPr>
              <a:t>4. Низкая производительность</a:t>
            </a:r>
          </a:p>
          <a:p>
            <a:pPr marL="533520" lvl="0" indent="-528120">
              <a:spcBef>
                <a:spcPts val="700"/>
              </a:spcBef>
              <a:buNone/>
              <a:tabLst>
                <a:tab pos="1067040" algn="l"/>
                <a:tab pos="1171800" algn="l"/>
                <a:tab pos="1621080" algn="l"/>
                <a:tab pos="2070360" algn="l"/>
                <a:tab pos="2519639" algn="l"/>
                <a:tab pos="2968920" algn="l"/>
                <a:tab pos="3417840" algn="l"/>
                <a:tab pos="3867120" algn="l"/>
                <a:tab pos="4316399" algn="l"/>
                <a:tab pos="4765680" algn="l"/>
                <a:tab pos="5214960" algn="l"/>
                <a:tab pos="5664240" algn="l"/>
                <a:tab pos="6113520" algn="l"/>
                <a:tab pos="6562799" algn="l"/>
                <a:tab pos="7012079" algn="l"/>
                <a:tab pos="7461360" algn="l"/>
                <a:tab pos="7910639" algn="l"/>
                <a:tab pos="8359919" algn="l"/>
                <a:tab pos="8809199" algn="l"/>
                <a:tab pos="9258480" algn="l"/>
                <a:tab pos="9707760" algn="l"/>
              </a:tabLst>
            </a:pPr>
            <a:r>
              <a:rPr lang="ru-RU" sz="2400" b="1">
                <a:latin typeface="Calibri" pitchFamily="18"/>
              </a:rPr>
              <a:t>5. Бедное. На грани воспроизводства</a:t>
            </a:r>
          </a:p>
          <a:p>
            <a:pPr marL="533520" lvl="0" indent="-528120">
              <a:spcBef>
                <a:spcPts val="700"/>
              </a:spcBef>
              <a:buNone/>
              <a:tabLst>
                <a:tab pos="1067040" algn="l"/>
                <a:tab pos="1171800" algn="l"/>
                <a:tab pos="1621080" algn="l"/>
                <a:tab pos="2070360" algn="l"/>
                <a:tab pos="2519639" algn="l"/>
                <a:tab pos="2968920" algn="l"/>
                <a:tab pos="3417840" algn="l"/>
                <a:tab pos="3867120" algn="l"/>
                <a:tab pos="4316399" algn="l"/>
                <a:tab pos="4765680" algn="l"/>
                <a:tab pos="5214960" algn="l"/>
                <a:tab pos="5664240" algn="l"/>
                <a:tab pos="6113520" algn="l"/>
                <a:tab pos="6562799" algn="l"/>
                <a:tab pos="7012079" algn="l"/>
                <a:tab pos="7461360" algn="l"/>
                <a:tab pos="7910639" algn="l"/>
                <a:tab pos="8359919" algn="l"/>
                <a:tab pos="8809199" algn="l"/>
                <a:tab pos="9258480" algn="l"/>
                <a:tab pos="9707760" algn="l"/>
              </a:tabLst>
            </a:pPr>
            <a:endParaRPr lang="ru-RU" sz="2400">
              <a:latin typeface="Calibri" pitchFamily="18"/>
            </a:endParaRPr>
          </a:p>
        </p:txBody>
      </p:sp>
      <p:sp>
        <p:nvSpPr>
          <p:cNvPr id="4" name="Rectangle 3"/>
          <p:cNvSpPr txBox="1">
            <a:spLocks noGrp="1"/>
          </p:cNvSpPr>
          <p:nvPr>
            <p:ph type="body" idx="4294967295"/>
          </p:nvPr>
        </p:nvSpPr>
        <p:spPr>
          <a:xfrm>
            <a:off x="4572000" y="765000"/>
            <a:ext cx="4038119" cy="5832000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9pPr>
          </a:lstStyle>
          <a:p>
            <a:pPr marL="0" lvl="0" indent="0">
              <a:spcBef>
                <a:spcPts val="700"/>
              </a:spcBef>
              <a:buClr>
                <a:srgbClr val="00FFFF"/>
              </a:buClr>
              <a:buFont typeface="Arial" pitchFamily="32"/>
              <a:buChar char="•"/>
              <a:tabLst>
                <a:tab pos="338040" algn="l"/>
                <a:tab pos="442800" algn="l"/>
                <a:tab pos="892079" algn="l"/>
                <a:tab pos="1341360" algn="l"/>
                <a:tab pos="1790640" algn="l"/>
                <a:tab pos="2239920" algn="l"/>
                <a:tab pos="2689200" algn="l"/>
                <a:tab pos="3138479" algn="l"/>
                <a:tab pos="3587760" algn="l"/>
                <a:tab pos="4037039" algn="l"/>
                <a:tab pos="4486320" algn="l"/>
                <a:tab pos="4935600" algn="l"/>
                <a:tab pos="5384880" algn="l"/>
                <a:tab pos="5834160" algn="l"/>
                <a:tab pos="6283440" algn="l"/>
                <a:tab pos="6732719" algn="l"/>
                <a:tab pos="7182000" algn="l"/>
                <a:tab pos="7631280" algn="l"/>
                <a:tab pos="8080199" algn="l"/>
                <a:tab pos="8529480" algn="l"/>
                <a:tab pos="8978760" algn="l"/>
              </a:tabLst>
            </a:pPr>
            <a:r>
              <a:rPr lang="ru-RU">
                <a:latin typeface="Calibri" pitchFamily="18"/>
              </a:rPr>
              <a:t>  </a:t>
            </a:r>
          </a:p>
        </p:txBody>
      </p:sp>
      <p:sp>
        <p:nvSpPr>
          <p:cNvPr id="5" name="Rectangle 4"/>
          <p:cNvSpPr/>
          <p:nvPr/>
        </p:nvSpPr>
        <p:spPr>
          <a:xfrm>
            <a:off x="4788000" y="188640"/>
            <a:ext cx="4038119" cy="6668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D7E4BD"/>
          </a:solidFill>
          <a:ln>
            <a:noFill/>
            <a:prstDash val="solid"/>
          </a:ln>
        </p:spPr>
        <p:txBody>
          <a:bodyPr vert="horz" wrap="square" lIns="90000" tIns="46800" rIns="90000" bIns="46800" anchor="t" anchorCtr="0" compatLnSpc="0"/>
          <a:lstStyle/>
          <a:p>
            <a:pPr marL="533520" marR="0" lvl="0" indent="-528120" algn="ctr" rtl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None/>
              <a:tabLst>
                <a:tab pos="1067040" algn="l"/>
                <a:tab pos="1514520" algn="l"/>
                <a:tab pos="1963800" algn="l"/>
                <a:tab pos="2413080" algn="l"/>
                <a:tab pos="2862360" algn="l"/>
                <a:tab pos="3311640" algn="l"/>
                <a:tab pos="3760920" algn="l"/>
                <a:tab pos="4210199" algn="l"/>
                <a:tab pos="4659480" algn="l"/>
                <a:tab pos="5108760" algn="l"/>
                <a:tab pos="5558040" algn="l"/>
                <a:tab pos="6007320" algn="l"/>
                <a:tab pos="6456600" algn="l"/>
                <a:tab pos="6905880" algn="l"/>
                <a:tab pos="7355159" algn="l"/>
                <a:tab pos="7804440" algn="l"/>
                <a:tab pos="8253360" algn="l"/>
                <a:tab pos="8702640" algn="l"/>
                <a:tab pos="9151920" algn="l"/>
                <a:tab pos="9601200" algn="l"/>
                <a:tab pos="10050480" algn="l"/>
              </a:tabLst>
            </a:pPr>
            <a:r>
              <a:rPr lang="ru-RU" sz="2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Модернизированное</a:t>
            </a:r>
          </a:p>
          <a:p>
            <a:pPr marL="533520" marR="0" lvl="0" indent="-528120" algn="ctr" rtl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None/>
              <a:tabLst>
                <a:tab pos="1067040" algn="l"/>
                <a:tab pos="1514520" algn="l"/>
                <a:tab pos="1963800" algn="l"/>
                <a:tab pos="2413080" algn="l"/>
                <a:tab pos="2862360" algn="l"/>
                <a:tab pos="3311640" algn="l"/>
                <a:tab pos="3760920" algn="l"/>
                <a:tab pos="4210199" algn="l"/>
                <a:tab pos="4659480" algn="l"/>
                <a:tab pos="5108760" algn="l"/>
                <a:tab pos="5558040" algn="l"/>
                <a:tab pos="6007320" algn="l"/>
                <a:tab pos="6456600" algn="l"/>
                <a:tab pos="6905880" algn="l"/>
                <a:tab pos="7355159" algn="l"/>
                <a:tab pos="7804440" algn="l"/>
                <a:tab pos="8253360" algn="l"/>
                <a:tab pos="8702640" algn="l"/>
                <a:tab pos="9151920" algn="l"/>
                <a:tab pos="9601200" algn="l"/>
                <a:tab pos="10050480" algn="l"/>
              </a:tabLst>
            </a:pPr>
            <a:r>
              <a:rPr lang="ru-RU" sz="2800" b="1" i="1" u="sng" strike="noStrike" kern="1200" spc="0">
                <a:ln>
                  <a:noFill/>
                </a:ln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Arial" pitchFamily="2"/>
              </a:rPr>
              <a:t>В экономической сфере</a:t>
            </a:r>
          </a:p>
          <a:p>
            <a:pPr marL="533520" marR="0" lvl="0" indent="-528120" algn="l" rtl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None/>
              <a:tabLst>
                <a:tab pos="1067040" algn="l"/>
                <a:tab pos="1514520" algn="l"/>
                <a:tab pos="1963800" algn="l"/>
                <a:tab pos="2413080" algn="l"/>
                <a:tab pos="2862360" algn="l"/>
                <a:tab pos="3311640" algn="l"/>
                <a:tab pos="3760920" algn="l"/>
                <a:tab pos="4210199" algn="l"/>
                <a:tab pos="4659480" algn="l"/>
                <a:tab pos="5108760" algn="l"/>
                <a:tab pos="5558040" algn="l"/>
                <a:tab pos="6007320" algn="l"/>
                <a:tab pos="6456600" algn="l"/>
                <a:tab pos="6905880" algn="l"/>
                <a:tab pos="7355159" algn="l"/>
                <a:tab pos="7804440" algn="l"/>
                <a:tab pos="8253360" algn="l"/>
                <a:tab pos="8702640" algn="l"/>
                <a:tab pos="9151920" algn="l"/>
                <a:tab pos="9601200" algn="l"/>
                <a:tab pos="10050480" algn="l"/>
              </a:tabLst>
            </a:pPr>
            <a:r>
              <a:rPr lang="ru-RU" sz="2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1. Машинное (индустриальное)</a:t>
            </a:r>
          </a:p>
          <a:p>
            <a:pPr marL="533520" marR="0" lvl="0" indent="-528120" algn="l" rtl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None/>
              <a:tabLst>
                <a:tab pos="1067040" algn="l"/>
                <a:tab pos="1514520" algn="l"/>
                <a:tab pos="1963800" algn="l"/>
                <a:tab pos="2413080" algn="l"/>
                <a:tab pos="2862360" algn="l"/>
                <a:tab pos="3311640" algn="l"/>
                <a:tab pos="3760920" algn="l"/>
                <a:tab pos="4210199" algn="l"/>
                <a:tab pos="4659480" algn="l"/>
                <a:tab pos="5108760" algn="l"/>
                <a:tab pos="5558040" algn="l"/>
                <a:tab pos="6007320" algn="l"/>
                <a:tab pos="6456600" algn="l"/>
                <a:tab pos="6905880" algn="l"/>
                <a:tab pos="7355159" algn="l"/>
                <a:tab pos="7804440" algn="l"/>
                <a:tab pos="8253360" algn="l"/>
                <a:tab pos="8702640" algn="l"/>
                <a:tab pos="9151920" algn="l"/>
                <a:tab pos="9601200" algn="l"/>
                <a:tab pos="10050480" algn="l"/>
              </a:tabLst>
            </a:pPr>
            <a:r>
              <a:rPr lang="ru-RU" sz="2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2. Средства производства (техника, заводы и пр.)</a:t>
            </a:r>
          </a:p>
          <a:p>
            <a:pPr marL="533520" marR="0" lvl="0" indent="-528120" algn="l" rtl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None/>
              <a:tabLst>
                <a:tab pos="1067040" algn="l"/>
                <a:tab pos="1514520" algn="l"/>
                <a:tab pos="1963800" algn="l"/>
                <a:tab pos="2413080" algn="l"/>
                <a:tab pos="2862360" algn="l"/>
                <a:tab pos="3311640" algn="l"/>
                <a:tab pos="3760920" algn="l"/>
                <a:tab pos="4210199" algn="l"/>
                <a:tab pos="4659480" algn="l"/>
                <a:tab pos="5108760" algn="l"/>
                <a:tab pos="5558040" algn="l"/>
                <a:tab pos="6007320" algn="l"/>
                <a:tab pos="6456600" algn="l"/>
                <a:tab pos="6905880" algn="l"/>
                <a:tab pos="7355159" algn="l"/>
                <a:tab pos="7804440" algn="l"/>
                <a:tab pos="8253360" algn="l"/>
                <a:tab pos="8702640" algn="l"/>
                <a:tab pos="9151920" algn="l"/>
                <a:tab pos="9601200" algn="l"/>
                <a:tab pos="10050480" algn="l"/>
              </a:tabLst>
            </a:pPr>
            <a:r>
              <a:rPr lang="ru-RU" sz="2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3. Механизированный (машинный)</a:t>
            </a:r>
          </a:p>
          <a:p>
            <a:pPr marL="533520" marR="0" lvl="0" indent="-528120" algn="l" rtl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None/>
              <a:tabLst>
                <a:tab pos="1067040" algn="l"/>
                <a:tab pos="1514520" algn="l"/>
                <a:tab pos="1963800" algn="l"/>
                <a:tab pos="2413080" algn="l"/>
                <a:tab pos="2862360" algn="l"/>
                <a:tab pos="3311640" algn="l"/>
                <a:tab pos="3760920" algn="l"/>
                <a:tab pos="4210199" algn="l"/>
                <a:tab pos="4659480" algn="l"/>
                <a:tab pos="5108760" algn="l"/>
                <a:tab pos="5558040" algn="l"/>
                <a:tab pos="6007320" algn="l"/>
                <a:tab pos="6456600" algn="l"/>
                <a:tab pos="6905880" algn="l"/>
                <a:tab pos="7355159" algn="l"/>
                <a:tab pos="7804440" algn="l"/>
                <a:tab pos="8253360" algn="l"/>
                <a:tab pos="8702640" algn="l"/>
                <a:tab pos="9151920" algn="l"/>
                <a:tab pos="9601200" algn="l"/>
                <a:tab pos="10050480" algn="l"/>
              </a:tabLst>
            </a:pPr>
            <a:r>
              <a:rPr lang="ru-RU" sz="2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4. Рост производи-тельности</a:t>
            </a:r>
          </a:p>
          <a:p>
            <a:pPr marL="533520" marR="0" lvl="0" indent="-528120" algn="l" rtl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None/>
              <a:tabLst>
                <a:tab pos="1067040" algn="l"/>
                <a:tab pos="1514520" algn="l"/>
                <a:tab pos="1963800" algn="l"/>
                <a:tab pos="2413080" algn="l"/>
                <a:tab pos="2862360" algn="l"/>
                <a:tab pos="3311640" algn="l"/>
                <a:tab pos="3760920" algn="l"/>
                <a:tab pos="4210199" algn="l"/>
                <a:tab pos="4659480" algn="l"/>
                <a:tab pos="5108760" algn="l"/>
                <a:tab pos="5558040" algn="l"/>
                <a:tab pos="6007320" algn="l"/>
                <a:tab pos="6456600" algn="l"/>
                <a:tab pos="6905880" algn="l"/>
                <a:tab pos="7355159" algn="l"/>
                <a:tab pos="7804440" algn="l"/>
                <a:tab pos="8253360" algn="l"/>
                <a:tab pos="8702640" algn="l"/>
                <a:tab pos="9151920" algn="l"/>
                <a:tab pos="9601200" algn="l"/>
                <a:tab pos="10050480" algn="l"/>
              </a:tabLst>
            </a:pPr>
            <a:r>
              <a:rPr lang="ru-RU" sz="2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5. Рост благополучия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 idx="4294967295"/>
          </p:nvPr>
        </p:nvSpPr>
        <p:spPr>
          <a:xfrm>
            <a:off x="468360" y="-636480"/>
            <a:ext cx="8229240" cy="70308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l">
              <a:buNone/>
            </a:pPr>
            <a:endParaRPr lang="ru-RU" sz="1800"/>
          </a:p>
        </p:txBody>
      </p:sp>
      <p:sp>
        <p:nvSpPr>
          <p:cNvPr id="3" name="Rectangle 2"/>
          <p:cNvSpPr txBox="1">
            <a:spLocks noGrp="1"/>
          </p:cNvSpPr>
          <p:nvPr>
            <p:ph type="body" idx="4294967295"/>
          </p:nvPr>
        </p:nvSpPr>
        <p:spPr>
          <a:xfrm>
            <a:off x="457200" y="0"/>
            <a:ext cx="4038119" cy="6524280"/>
          </a:xfrm>
          <a:gradFill>
            <a:gsLst>
              <a:gs pos="0">
                <a:srgbClr val="A4C1FF"/>
              </a:gs>
              <a:gs pos="100000">
                <a:srgbClr val="E5EFFF"/>
              </a:gs>
            </a:gsLst>
            <a:lin ang="16200000"/>
          </a:gradFill>
          <a:ln w="9360">
            <a:solidFill>
              <a:srgbClr val="4A7EBB"/>
            </a:solidFill>
            <a:prstDash val="solid"/>
          </a:ln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9pPr>
          </a:lstStyle>
          <a:p>
            <a:pPr marL="0" lvl="0" indent="0">
              <a:spcBef>
                <a:spcPts val="601"/>
              </a:spcBef>
              <a:buClr>
                <a:srgbClr val="FFFFFF"/>
              </a:buClr>
              <a:buFont typeface="Arial" pitchFamily="32"/>
              <a:buChar char="•"/>
              <a:tabLst>
                <a:tab pos="528480" algn="l"/>
                <a:tab pos="633240" algn="l"/>
                <a:tab pos="1082520" algn="l"/>
                <a:tab pos="1531800" algn="l"/>
                <a:tab pos="1981080" algn="l"/>
                <a:tab pos="2430360" algn="l"/>
                <a:tab pos="2879640" algn="l"/>
                <a:tab pos="3328919" algn="l"/>
                <a:tab pos="3778200" algn="l"/>
                <a:tab pos="4227479" algn="l"/>
                <a:tab pos="4676760" algn="l"/>
                <a:tab pos="5126040" algn="l"/>
                <a:tab pos="5575320" algn="l"/>
                <a:tab pos="6024600" algn="l"/>
                <a:tab pos="6473879" algn="l"/>
                <a:tab pos="6923160" algn="l"/>
                <a:tab pos="7372440" algn="l"/>
                <a:tab pos="7821720" algn="l"/>
                <a:tab pos="8270999" algn="l"/>
                <a:tab pos="8720280" algn="l"/>
                <a:tab pos="9169560" algn="l"/>
              </a:tabLst>
            </a:pPr>
            <a:r>
              <a:rPr lang="ru-RU" sz="2400" b="1">
                <a:latin typeface="Calibri" pitchFamily="18"/>
              </a:rPr>
              <a:t>Традиционное</a:t>
            </a:r>
          </a:p>
          <a:p>
            <a:pPr marL="528480" lvl="0" indent="-528120" algn="ctr">
              <a:spcBef>
                <a:spcPts val="601"/>
              </a:spcBef>
              <a:buNone/>
              <a:tabLst>
                <a:tab pos="1056960" algn="l"/>
                <a:tab pos="1161720" algn="l"/>
                <a:tab pos="1611000" algn="l"/>
                <a:tab pos="2060280" algn="l"/>
                <a:tab pos="2509560" algn="l"/>
                <a:tab pos="2958840" algn="l"/>
                <a:tab pos="3408120" algn="l"/>
                <a:tab pos="3857399" algn="l"/>
                <a:tab pos="4306680" algn="l"/>
                <a:tab pos="4755959" algn="l"/>
                <a:tab pos="5205240" algn="l"/>
                <a:tab pos="5654520" algn="l"/>
                <a:tab pos="6103800" algn="l"/>
                <a:tab pos="6553080" algn="l"/>
                <a:tab pos="7002359" algn="l"/>
                <a:tab pos="7451640" algn="l"/>
                <a:tab pos="7900920" algn="l"/>
                <a:tab pos="8350200" algn="l"/>
                <a:tab pos="8799479" algn="l"/>
                <a:tab pos="9248760" algn="l"/>
                <a:tab pos="9698040" algn="l"/>
              </a:tabLst>
            </a:pPr>
            <a:r>
              <a:rPr lang="ru-RU" sz="2400" b="1" i="1" u="sng">
                <a:latin typeface="Calibri" pitchFamily="18"/>
              </a:rPr>
              <a:t>В культурно-духовной сфере:</a:t>
            </a:r>
          </a:p>
          <a:p>
            <a:pPr marL="528480" lvl="0" indent="-528120">
              <a:spcBef>
                <a:spcPts val="601"/>
              </a:spcBef>
              <a:buNone/>
              <a:tabLst>
                <a:tab pos="1056960" algn="l"/>
                <a:tab pos="1161720" algn="l"/>
                <a:tab pos="1611000" algn="l"/>
                <a:tab pos="2060280" algn="l"/>
                <a:tab pos="2509560" algn="l"/>
                <a:tab pos="2958840" algn="l"/>
                <a:tab pos="3408120" algn="l"/>
                <a:tab pos="3857399" algn="l"/>
                <a:tab pos="4306680" algn="l"/>
                <a:tab pos="4755959" algn="l"/>
                <a:tab pos="5205240" algn="l"/>
                <a:tab pos="5654520" algn="l"/>
                <a:tab pos="6103800" algn="l"/>
                <a:tab pos="6553080" algn="l"/>
                <a:tab pos="7002359" algn="l"/>
                <a:tab pos="7451640" algn="l"/>
                <a:tab pos="7900920" algn="l"/>
                <a:tab pos="8350200" algn="l"/>
                <a:tab pos="8799479" algn="l"/>
                <a:tab pos="9248760" algn="l"/>
                <a:tab pos="9698040" algn="l"/>
              </a:tabLst>
            </a:pPr>
            <a:r>
              <a:rPr lang="ru-RU" sz="2400" b="1">
                <a:latin typeface="Calibri" pitchFamily="18"/>
              </a:rPr>
              <a:t>1. Религия – основа жизненных ориентиров</a:t>
            </a:r>
          </a:p>
          <a:p>
            <a:pPr marL="528480" lvl="0" indent="-528120">
              <a:spcBef>
                <a:spcPts val="601"/>
              </a:spcBef>
              <a:buNone/>
              <a:tabLst>
                <a:tab pos="1056960" algn="l"/>
                <a:tab pos="1161720" algn="l"/>
                <a:tab pos="1611000" algn="l"/>
                <a:tab pos="2060280" algn="l"/>
                <a:tab pos="2509560" algn="l"/>
                <a:tab pos="2958840" algn="l"/>
                <a:tab pos="3408120" algn="l"/>
                <a:tab pos="3857399" algn="l"/>
                <a:tab pos="4306680" algn="l"/>
                <a:tab pos="4755959" algn="l"/>
                <a:tab pos="5205240" algn="l"/>
                <a:tab pos="5654520" algn="l"/>
                <a:tab pos="6103800" algn="l"/>
                <a:tab pos="6553080" algn="l"/>
                <a:tab pos="7002359" algn="l"/>
                <a:tab pos="7451640" algn="l"/>
                <a:tab pos="7900920" algn="l"/>
                <a:tab pos="8350200" algn="l"/>
                <a:tab pos="8799479" algn="l"/>
                <a:tab pos="9248760" algn="l"/>
                <a:tab pos="9698040" algn="l"/>
              </a:tabLst>
            </a:pPr>
            <a:endParaRPr lang="ru-RU" sz="2400" b="1">
              <a:latin typeface="Calibri" pitchFamily="18"/>
            </a:endParaRPr>
          </a:p>
          <a:p>
            <a:pPr marL="528480" lvl="0" indent="-528120">
              <a:spcBef>
                <a:spcPts val="601"/>
              </a:spcBef>
              <a:buNone/>
              <a:tabLst>
                <a:tab pos="1056960" algn="l"/>
                <a:tab pos="1161720" algn="l"/>
                <a:tab pos="1611000" algn="l"/>
                <a:tab pos="2060280" algn="l"/>
                <a:tab pos="2509560" algn="l"/>
                <a:tab pos="2958840" algn="l"/>
                <a:tab pos="3408120" algn="l"/>
                <a:tab pos="3857399" algn="l"/>
                <a:tab pos="4306680" algn="l"/>
                <a:tab pos="4755959" algn="l"/>
                <a:tab pos="5205240" algn="l"/>
                <a:tab pos="5654520" algn="l"/>
                <a:tab pos="6103800" algn="l"/>
                <a:tab pos="6553080" algn="l"/>
                <a:tab pos="7002359" algn="l"/>
                <a:tab pos="7451640" algn="l"/>
                <a:tab pos="7900920" algn="l"/>
                <a:tab pos="8350200" algn="l"/>
                <a:tab pos="8799479" algn="l"/>
                <a:tab pos="9248760" algn="l"/>
                <a:tab pos="9698040" algn="l"/>
              </a:tabLst>
            </a:pPr>
            <a:r>
              <a:rPr lang="ru-RU" sz="2400" b="1">
                <a:latin typeface="Calibri" pitchFamily="18"/>
              </a:rPr>
              <a:t>2. Богоцентричный мир</a:t>
            </a:r>
          </a:p>
          <a:p>
            <a:pPr marL="528480" lvl="0" indent="-528120">
              <a:spcBef>
                <a:spcPts val="601"/>
              </a:spcBef>
              <a:buNone/>
              <a:tabLst>
                <a:tab pos="1056960" algn="l"/>
                <a:tab pos="1161720" algn="l"/>
                <a:tab pos="1611000" algn="l"/>
                <a:tab pos="2060280" algn="l"/>
                <a:tab pos="2509560" algn="l"/>
                <a:tab pos="2958840" algn="l"/>
                <a:tab pos="3408120" algn="l"/>
                <a:tab pos="3857399" algn="l"/>
                <a:tab pos="4306680" algn="l"/>
                <a:tab pos="4755959" algn="l"/>
                <a:tab pos="5205240" algn="l"/>
                <a:tab pos="5654520" algn="l"/>
                <a:tab pos="6103800" algn="l"/>
                <a:tab pos="6553080" algn="l"/>
                <a:tab pos="7002359" algn="l"/>
                <a:tab pos="7451640" algn="l"/>
                <a:tab pos="7900920" algn="l"/>
                <a:tab pos="8350200" algn="l"/>
                <a:tab pos="8799479" algn="l"/>
                <a:tab pos="9248760" algn="l"/>
                <a:tab pos="9698040" algn="l"/>
              </a:tabLst>
            </a:pPr>
            <a:endParaRPr lang="ru-RU" sz="2400" b="1">
              <a:latin typeface="Calibri" pitchFamily="18"/>
            </a:endParaRPr>
          </a:p>
          <a:p>
            <a:pPr marL="528480" lvl="0" indent="-528120">
              <a:spcBef>
                <a:spcPts val="601"/>
              </a:spcBef>
              <a:buNone/>
              <a:tabLst>
                <a:tab pos="1056960" algn="l"/>
                <a:tab pos="1161720" algn="l"/>
                <a:tab pos="1611000" algn="l"/>
                <a:tab pos="2060280" algn="l"/>
                <a:tab pos="2509560" algn="l"/>
                <a:tab pos="2958840" algn="l"/>
                <a:tab pos="3408120" algn="l"/>
                <a:tab pos="3857399" algn="l"/>
                <a:tab pos="4306680" algn="l"/>
                <a:tab pos="4755959" algn="l"/>
                <a:tab pos="5205240" algn="l"/>
                <a:tab pos="5654520" algn="l"/>
                <a:tab pos="6103800" algn="l"/>
                <a:tab pos="6553080" algn="l"/>
                <a:tab pos="7002359" algn="l"/>
                <a:tab pos="7451640" algn="l"/>
                <a:tab pos="7900920" algn="l"/>
                <a:tab pos="8350200" algn="l"/>
                <a:tab pos="8799479" algn="l"/>
                <a:tab pos="9248760" algn="l"/>
                <a:tab pos="9698040" algn="l"/>
              </a:tabLst>
            </a:pPr>
            <a:r>
              <a:rPr lang="ru-RU" sz="2400" b="1">
                <a:latin typeface="Calibri" pitchFamily="18"/>
              </a:rPr>
              <a:t>3. Традиция, повторение опыта предков</a:t>
            </a:r>
          </a:p>
          <a:p>
            <a:pPr marL="528480" lvl="0" indent="-528120">
              <a:spcBef>
                <a:spcPts val="601"/>
              </a:spcBef>
              <a:buNone/>
              <a:tabLst>
                <a:tab pos="1056960" algn="l"/>
                <a:tab pos="1161720" algn="l"/>
                <a:tab pos="1611000" algn="l"/>
                <a:tab pos="2060280" algn="l"/>
                <a:tab pos="2509560" algn="l"/>
                <a:tab pos="2958840" algn="l"/>
                <a:tab pos="3408120" algn="l"/>
                <a:tab pos="3857399" algn="l"/>
                <a:tab pos="4306680" algn="l"/>
                <a:tab pos="4755959" algn="l"/>
                <a:tab pos="5205240" algn="l"/>
                <a:tab pos="5654520" algn="l"/>
                <a:tab pos="6103800" algn="l"/>
                <a:tab pos="6553080" algn="l"/>
                <a:tab pos="7002359" algn="l"/>
                <a:tab pos="7451640" algn="l"/>
                <a:tab pos="7900920" algn="l"/>
                <a:tab pos="8350200" algn="l"/>
                <a:tab pos="8799479" algn="l"/>
                <a:tab pos="9248760" algn="l"/>
                <a:tab pos="9698040" algn="l"/>
              </a:tabLst>
            </a:pPr>
            <a:r>
              <a:rPr lang="ru-RU" sz="2400" b="1">
                <a:latin typeface="Calibri" pitchFamily="18"/>
              </a:rPr>
              <a:t>4. Консерватизм, заст</a:t>
            </a:r>
            <a:r>
              <a:rPr lang="ru-RU" sz="2400">
                <a:latin typeface="Calibri" pitchFamily="18"/>
              </a:rPr>
              <a:t>ой</a:t>
            </a:r>
          </a:p>
        </p:txBody>
      </p:sp>
      <p:sp>
        <p:nvSpPr>
          <p:cNvPr id="4" name="Rectangle 3"/>
          <p:cNvSpPr txBox="1">
            <a:spLocks noGrp="1"/>
          </p:cNvSpPr>
          <p:nvPr>
            <p:ph type="body" idx="4294967295"/>
          </p:nvPr>
        </p:nvSpPr>
        <p:spPr>
          <a:xfrm>
            <a:off x="4572000" y="0"/>
            <a:ext cx="4038119" cy="6452999"/>
          </a:xfrm>
          <a:solidFill>
            <a:srgbClr val="E6B9B8"/>
          </a:solidFill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9pPr>
          </a:lstStyle>
          <a:p>
            <a:pPr marL="533520" lvl="0" indent="-528120">
              <a:spcBef>
                <a:spcPts val="700"/>
              </a:spcBef>
              <a:buNone/>
              <a:tabLst>
                <a:tab pos="1067040" algn="l"/>
                <a:tab pos="1171800" algn="l"/>
                <a:tab pos="1621080" algn="l"/>
                <a:tab pos="2070360" algn="l"/>
                <a:tab pos="2519639" algn="l"/>
                <a:tab pos="2968920" algn="l"/>
                <a:tab pos="3417840" algn="l"/>
                <a:tab pos="3867120" algn="l"/>
                <a:tab pos="4316399" algn="l"/>
                <a:tab pos="4765680" algn="l"/>
                <a:tab pos="5214960" algn="l"/>
                <a:tab pos="5664240" algn="l"/>
                <a:tab pos="6113520" algn="l"/>
                <a:tab pos="6562799" algn="l"/>
                <a:tab pos="7012079" algn="l"/>
                <a:tab pos="7461360" algn="l"/>
                <a:tab pos="7910639" algn="l"/>
                <a:tab pos="8359919" algn="l"/>
                <a:tab pos="8809199" algn="l"/>
                <a:tab pos="9258480" algn="l"/>
                <a:tab pos="9707760" algn="l"/>
              </a:tabLst>
            </a:pPr>
            <a:r>
              <a:rPr lang="ru-RU" b="1">
                <a:latin typeface="Calibri" pitchFamily="18"/>
              </a:rPr>
              <a:t>Модернизированное</a:t>
            </a:r>
          </a:p>
          <a:p>
            <a:pPr marL="533520" lvl="0" indent="-528120" algn="ctr">
              <a:spcBef>
                <a:spcPts val="601"/>
              </a:spcBef>
              <a:buNone/>
              <a:tabLst>
                <a:tab pos="1067040" algn="l"/>
                <a:tab pos="1171800" algn="l"/>
                <a:tab pos="1621080" algn="l"/>
                <a:tab pos="2070360" algn="l"/>
                <a:tab pos="2519639" algn="l"/>
                <a:tab pos="2968920" algn="l"/>
                <a:tab pos="3417840" algn="l"/>
                <a:tab pos="3867120" algn="l"/>
                <a:tab pos="4316399" algn="l"/>
                <a:tab pos="4765680" algn="l"/>
                <a:tab pos="5214960" algn="l"/>
                <a:tab pos="5664240" algn="l"/>
                <a:tab pos="6113520" algn="l"/>
                <a:tab pos="6562799" algn="l"/>
                <a:tab pos="7012079" algn="l"/>
                <a:tab pos="7461360" algn="l"/>
                <a:tab pos="7910639" algn="l"/>
                <a:tab pos="8359919" algn="l"/>
                <a:tab pos="8809199" algn="l"/>
                <a:tab pos="9258480" algn="l"/>
                <a:tab pos="9707760" algn="l"/>
              </a:tabLst>
            </a:pPr>
            <a:r>
              <a:rPr lang="ru-RU" sz="2400" b="1" i="1" u="sng">
                <a:latin typeface="Calibri" pitchFamily="18"/>
              </a:rPr>
              <a:t>В культурно-духовной сфере:</a:t>
            </a:r>
          </a:p>
          <a:p>
            <a:pPr marL="533520" lvl="0" indent="-528120">
              <a:spcBef>
                <a:spcPts val="601"/>
              </a:spcBef>
              <a:buNone/>
              <a:tabLst>
                <a:tab pos="1067040" algn="l"/>
                <a:tab pos="1171800" algn="l"/>
                <a:tab pos="1621080" algn="l"/>
                <a:tab pos="2070360" algn="l"/>
                <a:tab pos="2519639" algn="l"/>
                <a:tab pos="2968920" algn="l"/>
                <a:tab pos="3417840" algn="l"/>
                <a:tab pos="3867120" algn="l"/>
                <a:tab pos="4316399" algn="l"/>
                <a:tab pos="4765680" algn="l"/>
                <a:tab pos="5214960" algn="l"/>
                <a:tab pos="5664240" algn="l"/>
                <a:tab pos="6113520" algn="l"/>
                <a:tab pos="6562799" algn="l"/>
                <a:tab pos="7012079" algn="l"/>
                <a:tab pos="7461360" algn="l"/>
                <a:tab pos="7910639" algn="l"/>
                <a:tab pos="8359919" algn="l"/>
                <a:tab pos="8809199" algn="l"/>
                <a:tab pos="9258480" algn="l"/>
                <a:tab pos="9707760" algn="l"/>
              </a:tabLst>
            </a:pPr>
            <a:r>
              <a:rPr lang="ru-RU" sz="2400" b="1">
                <a:latin typeface="Calibri" pitchFamily="18"/>
              </a:rPr>
              <a:t>1. Секуляризация</a:t>
            </a:r>
          </a:p>
          <a:p>
            <a:pPr marL="533520" lvl="0" indent="-528120">
              <a:spcBef>
                <a:spcPts val="601"/>
              </a:spcBef>
              <a:buNone/>
              <a:tabLst>
                <a:tab pos="1067040" algn="l"/>
                <a:tab pos="1171800" algn="l"/>
                <a:tab pos="1621080" algn="l"/>
                <a:tab pos="2070360" algn="l"/>
                <a:tab pos="2519639" algn="l"/>
                <a:tab pos="2968920" algn="l"/>
                <a:tab pos="3417840" algn="l"/>
                <a:tab pos="3867120" algn="l"/>
                <a:tab pos="4316399" algn="l"/>
                <a:tab pos="4765680" algn="l"/>
                <a:tab pos="5214960" algn="l"/>
                <a:tab pos="5664240" algn="l"/>
                <a:tab pos="6113520" algn="l"/>
                <a:tab pos="6562799" algn="l"/>
                <a:tab pos="7012079" algn="l"/>
                <a:tab pos="7461360" algn="l"/>
                <a:tab pos="7910639" algn="l"/>
                <a:tab pos="8359919" algn="l"/>
                <a:tab pos="8809199" algn="l"/>
                <a:tab pos="9258480" algn="l"/>
                <a:tab pos="9707760" algn="l"/>
              </a:tabLst>
            </a:pPr>
            <a:r>
              <a:rPr lang="ru-RU" sz="2400" b="1">
                <a:latin typeface="Calibri" pitchFamily="18"/>
              </a:rPr>
              <a:t>2. Антропоцентричность.</a:t>
            </a:r>
          </a:p>
          <a:p>
            <a:pPr marL="533520" lvl="0" indent="-528120">
              <a:spcBef>
                <a:spcPts val="601"/>
              </a:spcBef>
              <a:buNone/>
              <a:tabLst>
                <a:tab pos="1067040" algn="l"/>
                <a:tab pos="1171800" algn="l"/>
                <a:tab pos="1621080" algn="l"/>
                <a:tab pos="2070360" algn="l"/>
                <a:tab pos="2519639" algn="l"/>
                <a:tab pos="2968920" algn="l"/>
                <a:tab pos="3417840" algn="l"/>
                <a:tab pos="3867120" algn="l"/>
                <a:tab pos="4316399" algn="l"/>
                <a:tab pos="4765680" algn="l"/>
                <a:tab pos="5214960" algn="l"/>
                <a:tab pos="5664240" algn="l"/>
                <a:tab pos="6113520" algn="l"/>
                <a:tab pos="6562799" algn="l"/>
                <a:tab pos="7012079" algn="l"/>
                <a:tab pos="7461360" algn="l"/>
                <a:tab pos="7910639" algn="l"/>
                <a:tab pos="8359919" algn="l"/>
                <a:tab pos="8809199" algn="l"/>
                <a:tab pos="9258480" algn="l"/>
                <a:tab pos="9707760" algn="l"/>
              </a:tabLst>
            </a:pPr>
            <a:r>
              <a:rPr lang="ru-RU" sz="2400" b="1">
                <a:latin typeface="Calibri" pitchFamily="18"/>
              </a:rPr>
              <a:t>3. Рационализация сознания</a:t>
            </a:r>
          </a:p>
          <a:p>
            <a:pPr marL="533520" lvl="0" indent="-528120">
              <a:spcBef>
                <a:spcPts val="601"/>
              </a:spcBef>
              <a:buNone/>
              <a:tabLst>
                <a:tab pos="1067040" algn="l"/>
                <a:tab pos="1171800" algn="l"/>
                <a:tab pos="1621080" algn="l"/>
                <a:tab pos="2070360" algn="l"/>
                <a:tab pos="2519639" algn="l"/>
                <a:tab pos="2968920" algn="l"/>
                <a:tab pos="3417840" algn="l"/>
                <a:tab pos="3867120" algn="l"/>
                <a:tab pos="4316399" algn="l"/>
                <a:tab pos="4765680" algn="l"/>
                <a:tab pos="5214960" algn="l"/>
                <a:tab pos="5664240" algn="l"/>
                <a:tab pos="6113520" algn="l"/>
                <a:tab pos="6562799" algn="l"/>
                <a:tab pos="7012079" algn="l"/>
                <a:tab pos="7461360" algn="l"/>
                <a:tab pos="7910639" algn="l"/>
                <a:tab pos="8359919" algn="l"/>
                <a:tab pos="8809199" algn="l"/>
                <a:tab pos="9258480" algn="l"/>
                <a:tab pos="9707760" algn="l"/>
              </a:tabLst>
            </a:pPr>
            <a:r>
              <a:rPr lang="ru-RU" sz="2400" b="1">
                <a:latin typeface="Calibri" pitchFamily="18"/>
              </a:rPr>
              <a:t>4. Роль науки</a:t>
            </a:r>
          </a:p>
          <a:p>
            <a:pPr marL="533520" lvl="0" indent="-528120">
              <a:spcBef>
                <a:spcPts val="601"/>
              </a:spcBef>
              <a:buNone/>
              <a:tabLst>
                <a:tab pos="1067040" algn="l"/>
                <a:tab pos="1171800" algn="l"/>
                <a:tab pos="1621080" algn="l"/>
                <a:tab pos="2070360" algn="l"/>
                <a:tab pos="2519639" algn="l"/>
                <a:tab pos="2968920" algn="l"/>
                <a:tab pos="3417840" algn="l"/>
                <a:tab pos="3867120" algn="l"/>
                <a:tab pos="4316399" algn="l"/>
                <a:tab pos="4765680" algn="l"/>
                <a:tab pos="5214960" algn="l"/>
                <a:tab pos="5664240" algn="l"/>
                <a:tab pos="6113520" algn="l"/>
                <a:tab pos="6562799" algn="l"/>
                <a:tab pos="7012079" algn="l"/>
                <a:tab pos="7461360" algn="l"/>
                <a:tab pos="7910639" algn="l"/>
                <a:tab pos="8359919" algn="l"/>
                <a:tab pos="8809199" algn="l"/>
                <a:tab pos="9258480" algn="l"/>
                <a:tab pos="9707760" algn="l"/>
              </a:tabLst>
            </a:pPr>
            <a:r>
              <a:rPr lang="ru-RU" sz="2400" b="1">
                <a:latin typeface="Calibri" pitchFamily="18"/>
              </a:rPr>
              <a:t>5. Религиозный и иной идейный плюрализм и толерантность</a:t>
            </a:r>
          </a:p>
          <a:p>
            <a:pPr marL="533520" lvl="0" indent="-528120">
              <a:spcBef>
                <a:spcPts val="601"/>
              </a:spcBef>
              <a:buNone/>
              <a:tabLst>
                <a:tab pos="1067040" algn="l"/>
                <a:tab pos="1171800" algn="l"/>
                <a:tab pos="1621080" algn="l"/>
                <a:tab pos="2070360" algn="l"/>
                <a:tab pos="2519639" algn="l"/>
                <a:tab pos="2968920" algn="l"/>
                <a:tab pos="3417840" algn="l"/>
                <a:tab pos="3867120" algn="l"/>
                <a:tab pos="4316399" algn="l"/>
                <a:tab pos="4765680" algn="l"/>
                <a:tab pos="5214960" algn="l"/>
                <a:tab pos="5664240" algn="l"/>
                <a:tab pos="6113520" algn="l"/>
                <a:tab pos="6562799" algn="l"/>
                <a:tab pos="7012079" algn="l"/>
                <a:tab pos="7461360" algn="l"/>
                <a:tab pos="7910639" algn="l"/>
                <a:tab pos="8359919" algn="l"/>
                <a:tab pos="8809199" algn="l"/>
                <a:tab pos="9258480" algn="l"/>
                <a:tab pos="9707760" algn="l"/>
              </a:tabLst>
            </a:pPr>
            <a:r>
              <a:rPr lang="ru-RU" sz="2400" b="1">
                <a:latin typeface="Calibri" pitchFamily="18"/>
              </a:rPr>
              <a:t>6. динамичность</a:t>
            </a:r>
          </a:p>
          <a:p>
            <a:pPr marL="533520" lvl="0" indent="-528120">
              <a:spcBef>
                <a:spcPts val="601"/>
              </a:spcBef>
              <a:buNone/>
              <a:tabLst>
                <a:tab pos="1067040" algn="l"/>
                <a:tab pos="1171800" algn="l"/>
                <a:tab pos="1621080" algn="l"/>
                <a:tab pos="2070360" algn="l"/>
                <a:tab pos="2519639" algn="l"/>
                <a:tab pos="2968920" algn="l"/>
                <a:tab pos="3417840" algn="l"/>
                <a:tab pos="3867120" algn="l"/>
                <a:tab pos="4316399" algn="l"/>
                <a:tab pos="4765680" algn="l"/>
                <a:tab pos="5214960" algn="l"/>
                <a:tab pos="5664240" algn="l"/>
                <a:tab pos="6113520" algn="l"/>
                <a:tab pos="6562799" algn="l"/>
                <a:tab pos="7012079" algn="l"/>
                <a:tab pos="7461360" algn="l"/>
                <a:tab pos="7910639" algn="l"/>
                <a:tab pos="8359919" algn="l"/>
                <a:tab pos="8809199" algn="l"/>
                <a:tab pos="9258480" algn="l"/>
                <a:tab pos="9707760" algn="l"/>
              </a:tabLst>
            </a:pPr>
            <a:endParaRPr lang="ru-RU" sz="2400">
              <a:latin typeface="Calibri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 idx="4294967295"/>
          </p:nvPr>
        </p:nvSpPr>
        <p:spPr>
          <a:xfrm>
            <a:off x="457200" y="-12600"/>
            <a:ext cx="8229240" cy="70308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l">
              <a:buNone/>
            </a:pPr>
            <a:endParaRPr lang="ru-RU" sz="1800"/>
          </a:p>
        </p:txBody>
      </p:sp>
      <p:sp>
        <p:nvSpPr>
          <p:cNvPr id="3" name="Rectangle 2"/>
          <p:cNvSpPr txBox="1">
            <a:spLocks noGrp="1"/>
          </p:cNvSpPr>
          <p:nvPr>
            <p:ph type="body" idx="4294967295"/>
          </p:nvPr>
        </p:nvSpPr>
        <p:spPr>
          <a:xfrm>
            <a:off x="539641" y="428604"/>
            <a:ext cx="4032360" cy="6168756"/>
          </a:xfrm>
          <a:gradFill>
            <a:gsLst>
              <a:gs pos="0">
                <a:srgbClr val="D9FDA6"/>
              </a:gs>
              <a:gs pos="100000">
                <a:srgbClr val="F4FFE6"/>
              </a:gs>
            </a:gsLst>
            <a:lin ang="16200000"/>
          </a:gradFill>
          <a:ln w="9360">
            <a:solidFill>
              <a:srgbClr val="98B855"/>
            </a:solidFill>
            <a:prstDash val="solid"/>
          </a:ln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9pPr>
          </a:lstStyle>
          <a:p>
            <a:pPr marL="533520" lvl="0" indent="-528120" algn="ctr">
              <a:spcBef>
                <a:spcPts val="601"/>
              </a:spcBef>
              <a:buNone/>
              <a:tabLst>
                <a:tab pos="1067040" algn="l"/>
                <a:tab pos="1171800" algn="l"/>
                <a:tab pos="1621080" algn="l"/>
                <a:tab pos="2070360" algn="l"/>
                <a:tab pos="2519639" algn="l"/>
                <a:tab pos="2968920" algn="l"/>
                <a:tab pos="3417840" algn="l"/>
                <a:tab pos="3867120" algn="l"/>
                <a:tab pos="4316399" algn="l"/>
                <a:tab pos="4765680" algn="l"/>
                <a:tab pos="5214960" algn="l"/>
                <a:tab pos="5664240" algn="l"/>
                <a:tab pos="6113520" algn="l"/>
                <a:tab pos="6562799" algn="l"/>
                <a:tab pos="7012079" algn="l"/>
                <a:tab pos="7461360" algn="l"/>
                <a:tab pos="7910639" algn="l"/>
                <a:tab pos="8359919" algn="l"/>
                <a:tab pos="8809199" algn="l"/>
                <a:tab pos="9258480" algn="l"/>
                <a:tab pos="9707760" algn="l"/>
              </a:tabLst>
            </a:pPr>
            <a:r>
              <a:rPr lang="ru-RU" sz="2400" b="1" dirty="0">
                <a:latin typeface="Calibri" pitchFamily="18"/>
              </a:rPr>
              <a:t>Традиционное</a:t>
            </a:r>
          </a:p>
          <a:p>
            <a:pPr marL="533520" lvl="0" indent="-528120" algn="ctr">
              <a:spcBef>
                <a:spcPts val="601"/>
              </a:spcBef>
              <a:buNone/>
              <a:tabLst>
                <a:tab pos="1067040" algn="l"/>
                <a:tab pos="1171800" algn="l"/>
                <a:tab pos="1621080" algn="l"/>
                <a:tab pos="2070360" algn="l"/>
                <a:tab pos="2519639" algn="l"/>
                <a:tab pos="2968920" algn="l"/>
                <a:tab pos="3417840" algn="l"/>
                <a:tab pos="3867120" algn="l"/>
                <a:tab pos="4316399" algn="l"/>
                <a:tab pos="4765680" algn="l"/>
                <a:tab pos="5214960" algn="l"/>
                <a:tab pos="5664240" algn="l"/>
                <a:tab pos="6113520" algn="l"/>
                <a:tab pos="6562799" algn="l"/>
                <a:tab pos="7012079" algn="l"/>
                <a:tab pos="7461360" algn="l"/>
                <a:tab pos="7910639" algn="l"/>
                <a:tab pos="8359919" algn="l"/>
                <a:tab pos="8809199" algn="l"/>
                <a:tab pos="9258480" algn="l"/>
                <a:tab pos="9707760" algn="l"/>
              </a:tabLst>
            </a:pPr>
            <a:r>
              <a:rPr lang="ru-RU" sz="2400" b="1" i="1" u="sng" dirty="0">
                <a:latin typeface="Calibri" pitchFamily="18"/>
              </a:rPr>
              <a:t>в политической сфере</a:t>
            </a:r>
          </a:p>
          <a:p>
            <a:pPr marL="533520" lvl="0" indent="-528120">
              <a:spcBef>
                <a:spcPts val="601"/>
              </a:spcBef>
              <a:buNone/>
              <a:tabLst>
                <a:tab pos="1067040" algn="l"/>
                <a:tab pos="1171800" algn="l"/>
                <a:tab pos="1621080" algn="l"/>
                <a:tab pos="2070360" algn="l"/>
                <a:tab pos="2519639" algn="l"/>
                <a:tab pos="2968920" algn="l"/>
                <a:tab pos="3417840" algn="l"/>
                <a:tab pos="3867120" algn="l"/>
                <a:tab pos="4316399" algn="l"/>
                <a:tab pos="4765680" algn="l"/>
                <a:tab pos="5214960" algn="l"/>
                <a:tab pos="5664240" algn="l"/>
                <a:tab pos="6113520" algn="l"/>
                <a:tab pos="6562799" algn="l"/>
                <a:tab pos="7012079" algn="l"/>
                <a:tab pos="7461360" algn="l"/>
                <a:tab pos="7910639" algn="l"/>
                <a:tab pos="8359919" algn="l"/>
                <a:tab pos="8809199" algn="l"/>
                <a:tab pos="9258480" algn="l"/>
                <a:tab pos="9707760" algn="l"/>
              </a:tabLst>
            </a:pPr>
            <a:r>
              <a:rPr lang="ru-RU" sz="2400" b="1" dirty="0">
                <a:latin typeface="Calibri" pitchFamily="18"/>
              </a:rPr>
              <a:t>1.Абсолютная власть монарха</a:t>
            </a:r>
          </a:p>
          <a:p>
            <a:pPr marL="533520" lvl="0" indent="-528120">
              <a:spcBef>
                <a:spcPts val="601"/>
              </a:spcBef>
              <a:buNone/>
              <a:tabLst>
                <a:tab pos="1067040" algn="l"/>
                <a:tab pos="1171800" algn="l"/>
                <a:tab pos="1621080" algn="l"/>
                <a:tab pos="2070360" algn="l"/>
                <a:tab pos="2519639" algn="l"/>
                <a:tab pos="2968920" algn="l"/>
                <a:tab pos="3417840" algn="l"/>
                <a:tab pos="3867120" algn="l"/>
                <a:tab pos="4316399" algn="l"/>
                <a:tab pos="4765680" algn="l"/>
                <a:tab pos="5214960" algn="l"/>
                <a:tab pos="5664240" algn="l"/>
                <a:tab pos="6113520" algn="l"/>
                <a:tab pos="6562799" algn="l"/>
                <a:tab pos="7012079" algn="l"/>
                <a:tab pos="7461360" algn="l"/>
                <a:tab pos="7910639" algn="l"/>
                <a:tab pos="8359919" algn="l"/>
                <a:tab pos="8809199" algn="l"/>
                <a:tab pos="9258480" algn="l"/>
                <a:tab pos="9707760" algn="l"/>
              </a:tabLst>
            </a:pPr>
            <a:r>
              <a:rPr lang="ru-RU" sz="2400" b="1" dirty="0">
                <a:latin typeface="Calibri" pitchFamily="18"/>
              </a:rPr>
              <a:t>2. Нет разделения властей</a:t>
            </a:r>
          </a:p>
          <a:p>
            <a:pPr marL="533520" lvl="0" indent="-528120">
              <a:spcBef>
                <a:spcPts val="601"/>
              </a:spcBef>
              <a:buNone/>
              <a:tabLst>
                <a:tab pos="1067040" algn="l"/>
                <a:tab pos="1171800" algn="l"/>
                <a:tab pos="1621080" algn="l"/>
                <a:tab pos="2070360" algn="l"/>
                <a:tab pos="2519639" algn="l"/>
                <a:tab pos="2968920" algn="l"/>
                <a:tab pos="3417840" algn="l"/>
                <a:tab pos="3867120" algn="l"/>
                <a:tab pos="4316399" algn="l"/>
                <a:tab pos="4765680" algn="l"/>
                <a:tab pos="5214960" algn="l"/>
                <a:tab pos="5664240" algn="l"/>
                <a:tab pos="6113520" algn="l"/>
                <a:tab pos="6562799" algn="l"/>
                <a:tab pos="7012079" algn="l"/>
                <a:tab pos="7461360" algn="l"/>
                <a:tab pos="7910639" algn="l"/>
                <a:tab pos="8359919" algn="l"/>
                <a:tab pos="8809199" algn="l"/>
                <a:tab pos="9258480" algn="l"/>
                <a:tab pos="9707760" algn="l"/>
              </a:tabLst>
            </a:pPr>
            <a:r>
              <a:rPr lang="ru-RU" sz="2400" b="1" dirty="0">
                <a:latin typeface="Calibri" pitchFamily="18"/>
              </a:rPr>
              <a:t>3. Нет свободного (гражданского) общества</a:t>
            </a:r>
          </a:p>
          <a:p>
            <a:pPr marL="533520" lvl="0" indent="-528120">
              <a:spcBef>
                <a:spcPts val="601"/>
              </a:spcBef>
              <a:buNone/>
              <a:tabLst>
                <a:tab pos="1067040" algn="l"/>
                <a:tab pos="1171800" algn="l"/>
                <a:tab pos="1621080" algn="l"/>
                <a:tab pos="2070360" algn="l"/>
                <a:tab pos="2519639" algn="l"/>
                <a:tab pos="2968920" algn="l"/>
                <a:tab pos="3417840" algn="l"/>
                <a:tab pos="3867120" algn="l"/>
                <a:tab pos="4316399" algn="l"/>
                <a:tab pos="4765680" algn="l"/>
                <a:tab pos="5214960" algn="l"/>
                <a:tab pos="5664240" algn="l"/>
                <a:tab pos="6113520" algn="l"/>
                <a:tab pos="6562799" algn="l"/>
                <a:tab pos="7012079" algn="l"/>
                <a:tab pos="7461360" algn="l"/>
                <a:tab pos="7910639" algn="l"/>
                <a:tab pos="8359919" algn="l"/>
                <a:tab pos="8809199" algn="l"/>
                <a:tab pos="9258480" algn="l"/>
                <a:tab pos="9707760" algn="l"/>
              </a:tabLst>
            </a:pPr>
            <a:r>
              <a:rPr lang="ru-RU" sz="2400" b="1" dirty="0">
                <a:latin typeface="Calibri" pitchFamily="18"/>
              </a:rPr>
              <a:t>4. Нет участия масс в политике</a:t>
            </a:r>
          </a:p>
          <a:p>
            <a:pPr marL="533520" lvl="0" indent="-528120">
              <a:spcBef>
                <a:spcPts val="601"/>
              </a:spcBef>
              <a:buNone/>
              <a:tabLst>
                <a:tab pos="1067040" algn="l"/>
                <a:tab pos="1171800" algn="l"/>
                <a:tab pos="1621080" algn="l"/>
                <a:tab pos="2070360" algn="l"/>
                <a:tab pos="2519639" algn="l"/>
                <a:tab pos="2968920" algn="l"/>
                <a:tab pos="3417840" algn="l"/>
                <a:tab pos="3867120" algn="l"/>
                <a:tab pos="4316399" algn="l"/>
                <a:tab pos="4765680" algn="l"/>
                <a:tab pos="5214960" algn="l"/>
                <a:tab pos="5664240" algn="l"/>
                <a:tab pos="6113520" algn="l"/>
                <a:tab pos="6562799" algn="l"/>
                <a:tab pos="7012079" algn="l"/>
                <a:tab pos="7461360" algn="l"/>
                <a:tab pos="7910639" algn="l"/>
                <a:tab pos="8359919" algn="l"/>
                <a:tab pos="8809199" algn="l"/>
                <a:tab pos="9258480" algn="l"/>
                <a:tab pos="9707760" algn="l"/>
              </a:tabLst>
            </a:pPr>
            <a:r>
              <a:rPr lang="ru-RU" sz="2400" b="1" dirty="0">
                <a:latin typeface="Calibri" pitchFamily="18"/>
              </a:rPr>
              <a:t>5. Нет свободного индивида-гражданина</a:t>
            </a:r>
          </a:p>
        </p:txBody>
      </p:sp>
      <p:sp>
        <p:nvSpPr>
          <p:cNvPr id="4" name="Rectangle 3"/>
          <p:cNvSpPr txBox="1">
            <a:spLocks noGrp="1"/>
          </p:cNvSpPr>
          <p:nvPr>
            <p:ph type="body" idx="4294967295"/>
          </p:nvPr>
        </p:nvSpPr>
        <p:spPr>
          <a:xfrm>
            <a:off x="4648320" y="620640"/>
            <a:ext cx="4038119" cy="5976720"/>
          </a:xfrm>
          <a:gradFill>
            <a:gsLst>
              <a:gs pos="0">
                <a:srgbClr val="FFA7A4"/>
              </a:gs>
              <a:gs pos="100000">
                <a:srgbClr val="FFE5E5"/>
              </a:gs>
            </a:gsLst>
            <a:lin ang="16200000"/>
          </a:gradFill>
          <a:ln w="9360">
            <a:solidFill>
              <a:srgbClr val="BE4B48"/>
            </a:solidFill>
            <a:prstDash val="solid"/>
          </a:ln>
        </p:spPr>
        <p:txBody>
          <a:bodyPr>
            <a:normAutofit lnSpcReduction="10000"/>
          </a:bodyPr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9pPr>
          </a:lstStyle>
          <a:p>
            <a:pPr marL="457200" lvl="0" indent="-452160">
              <a:spcBef>
                <a:spcPts val="601"/>
              </a:spcBef>
              <a:buNone/>
              <a:tabLst>
                <a:tab pos="914400" algn="l"/>
                <a:tab pos="1019160" algn="l"/>
                <a:tab pos="1468439" algn="l"/>
                <a:tab pos="1917719" algn="l"/>
                <a:tab pos="2367000" algn="l"/>
                <a:tab pos="2816280" algn="l"/>
                <a:tab pos="3265560" algn="l"/>
                <a:tab pos="3714840" algn="l"/>
                <a:tab pos="4164119" algn="l"/>
                <a:tab pos="4613400" algn="l"/>
                <a:tab pos="5062680" algn="l"/>
                <a:tab pos="5511959" algn="l"/>
                <a:tab pos="5961240" algn="l"/>
                <a:tab pos="6410160" algn="l"/>
                <a:tab pos="6859440" algn="l"/>
                <a:tab pos="7308720" algn="l"/>
                <a:tab pos="7757999" algn="l"/>
                <a:tab pos="8207279" algn="l"/>
                <a:tab pos="8656560" algn="l"/>
                <a:tab pos="9105840" algn="l"/>
                <a:tab pos="9555120" algn="l"/>
              </a:tabLst>
            </a:pPr>
            <a:r>
              <a:rPr lang="ru-RU" sz="2400" b="1">
                <a:latin typeface="Calibri" pitchFamily="18"/>
              </a:rPr>
              <a:t>Модернизированное</a:t>
            </a:r>
          </a:p>
          <a:p>
            <a:pPr marL="457200" lvl="0" indent="-452160" algn="ctr">
              <a:spcBef>
                <a:spcPts val="601"/>
              </a:spcBef>
              <a:buNone/>
              <a:tabLst>
                <a:tab pos="914400" algn="l"/>
                <a:tab pos="1019160" algn="l"/>
                <a:tab pos="1468439" algn="l"/>
                <a:tab pos="1917719" algn="l"/>
                <a:tab pos="2367000" algn="l"/>
                <a:tab pos="2816280" algn="l"/>
                <a:tab pos="3265560" algn="l"/>
                <a:tab pos="3714840" algn="l"/>
                <a:tab pos="4164119" algn="l"/>
                <a:tab pos="4613400" algn="l"/>
                <a:tab pos="5062680" algn="l"/>
                <a:tab pos="5511959" algn="l"/>
                <a:tab pos="5961240" algn="l"/>
                <a:tab pos="6410160" algn="l"/>
                <a:tab pos="6859440" algn="l"/>
                <a:tab pos="7308720" algn="l"/>
                <a:tab pos="7757999" algn="l"/>
                <a:tab pos="8207279" algn="l"/>
                <a:tab pos="8656560" algn="l"/>
                <a:tab pos="9105840" algn="l"/>
                <a:tab pos="9555120" algn="l"/>
              </a:tabLst>
            </a:pPr>
            <a:r>
              <a:rPr lang="ru-RU" sz="2400" b="1" i="1" u="sng">
                <a:latin typeface="Calibri" pitchFamily="18"/>
              </a:rPr>
              <a:t>в политической сфере</a:t>
            </a:r>
          </a:p>
          <a:p>
            <a:pPr marL="457200" lvl="0" indent="-452160">
              <a:spcBef>
                <a:spcPts val="601"/>
              </a:spcBef>
              <a:buNone/>
              <a:tabLst>
                <a:tab pos="914400" algn="l"/>
                <a:tab pos="1019160" algn="l"/>
                <a:tab pos="1468439" algn="l"/>
                <a:tab pos="1917719" algn="l"/>
                <a:tab pos="2367000" algn="l"/>
                <a:tab pos="2816280" algn="l"/>
                <a:tab pos="3265560" algn="l"/>
                <a:tab pos="3714840" algn="l"/>
                <a:tab pos="4164119" algn="l"/>
                <a:tab pos="4613400" algn="l"/>
                <a:tab pos="5062680" algn="l"/>
                <a:tab pos="5511959" algn="l"/>
                <a:tab pos="5961240" algn="l"/>
                <a:tab pos="6410160" algn="l"/>
                <a:tab pos="6859440" algn="l"/>
                <a:tab pos="7308720" algn="l"/>
                <a:tab pos="7757999" algn="l"/>
                <a:tab pos="8207279" algn="l"/>
                <a:tab pos="8656560" algn="l"/>
                <a:tab pos="9105840" algn="l"/>
                <a:tab pos="9555120" algn="l"/>
              </a:tabLst>
            </a:pPr>
            <a:r>
              <a:rPr lang="ru-RU" sz="2400" b="1">
                <a:latin typeface="Calibri" pitchFamily="18"/>
              </a:rPr>
              <a:t>1. Республиканизм или ограничение власти монарха</a:t>
            </a:r>
          </a:p>
          <a:p>
            <a:pPr marL="457200" lvl="0" indent="-452160">
              <a:spcBef>
                <a:spcPts val="601"/>
              </a:spcBef>
              <a:buNone/>
              <a:tabLst>
                <a:tab pos="914400" algn="l"/>
                <a:tab pos="1019160" algn="l"/>
                <a:tab pos="1468439" algn="l"/>
                <a:tab pos="1917719" algn="l"/>
                <a:tab pos="2367000" algn="l"/>
                <a:tab pos="2816280" algn="l"/>
                <a:tab pos="3265560" algn="l"/>
                <a:tab pos="3714840" algn="l"/>
                <a:tab pos="4164119" algn="l"/>
                <a:tab pos="4613400" algn="l"/>
                <a:tab pos="5062680" algn="l"/>
                <a:tab pos="5511959" algn="l"/>
                <a:tab pos="5961240" algn="l"/>
                <a:tab pos="6410160" algn="l"/>
                <a:tab pos="6859440" algn="l"/>
                <a:tab pos="7308720" algn="l"/>
                <a:tab pos="7757999" algn="l"/>
                <a:tab pos="8207279" algn="l"/>
                <a:tab pos="8656560" algn="l"/>
                <a:tab pos="9105840" algn="l"/>
                <a:tab pos="9555120" algn="l"/>
              </a:tabLst>
            </a:pPr>
            <a:r>
              <a:rPr lang="ru-RU" sz="2400" b="1">
                <a:latin typeface="Calibri" pitchFamily="18"/>
              </a:rPr>
              <a:t>2. Разделение властей</a:t>
            </a:r>
          </a:p>
          <a:p>
            <a:pPr marL="457200" lvl="0" indent="-452160">
              <a:spcBef>
                <a:spcPts val="601"/>
              </a:spcBef>
              <a:buNone/>
              <a:tabLst>
                <a:tab pos="914400" algn="l"/>
                <a:tab pos="1019160" algn="l"/>
                <a:tab pos="1468439" algn="l"/>
                <a:tab pos="1917719" algn="l"/>
                <a:tab pos="2367000" algn="l"/>
                <a:tab pos="2816280" algn="l"/>
                <a:tab pos="3265560" algn="l"/>
                <a:tab pos="3714840" algn="l"/>
                <a:tab pos="4164119" algn="l"/>
                <a:tab pos="4613400" algn="l"/>
                <a:tab pos="5062680" algn="l"/>
                <a:tab pos="5511959" algn="l"/>
                <a:tab pos="5961240" algn="l"/>
                <a:tab pos="6410160" algn="l"/>
                <a:tab pos="6859440" algn="l"/>
                <a:tab pos="7308720" algn="l"/>
                <a:tab pos="7757999" algn="l"/>
                <a:tab pos="8207279" algn="l"/>
                <a:tab pos="8656560" algn="l"/>
                <a:tab pos="9105840" algn="l"/>
                <a:tab pos="9555120" algn="l"/>
              </a:tabLst>
            </a:pPr>
            <a:r>
              <a:rPr lang="ru-RU" sz="2400" b="1">
                <a:latin typeface="Calibri" pitchFamily="18"/>
              </a:rPr>
              <a:t>3. Появление гражданского общества</a:t>
            </a:r>
          </a:p>
          <a:p>
            <a:pPr marL="457200" lvl="0" indent="-452160">
              <a:spcBef>
                <a:spcPts val="601"/>
              </a:spcBef>
              <a:buNone/>
              <a:tabLst>
                <a:tab pos="914400" algn="l"/>
                <a:tab pos="1019160" algn="l"/>
                <a:tab pos="1468439" algn="l"/>
                <a:tab pos="1917719" algn="l"/>
                <a:tab pos="2367000" algn="l"/>
                <a:tab pos="2816280" algn="l"/>
                <a:tab pos="3265560" algn="l"/>
                <a:tab pos="3714840" algn="l"/>
                <a:tab pos="4164119" algn="l"/>
                <a:tab pos="4613400" algn="l"/>
                <a:tab pos="5062680" algn="l"/>
                <a:tab pos="5511959" algn="l"/>
                <a:tab pos="5961240" algn="l"/>
                <a:tab pos="6410160" algn="l"/>
                <a:tab pos="6859440" algn="l"/>
                <a:tab pos="7308720" algn="l"/>
                <a:tab pos="7757999" algn="l"/>
                <a:tab pos="8207279" algn="l"/>
                <a:tab pos="8656560" algn="l"/>
                <a:tab pos="9105840" algn="l"/>
                <a:tab pos="9555120" algn="l"/>
              </a:tabLst>
            </a:pPr>
            <a:r>
              <a:rPr lang="ru-RU" sz="2400" b="1">
                <a:latin typeface="Calibri" pitchFamily="18"/>
              </a:rPr>
              <a:t>4. Массовизация политики (партии, выборы)</a:t>
            </a:r>
          </a:p>
          <a:p>
            <a:pPr marL="457200" lvl="0" indent="-452160">
              <a:spcBef>
                <a:spcPts val="601"/>
              </a:spcBef>
              <a:buNone/>
              <a:tabLst>
                <a:tab pos="914400" algn="l"/>
                <a:tab pos="1019160" algn="l"/>
                <a:tab pos="1468439" algn="l"/>
                <a:tab pos="1917719" algn="l"/>
                <a:tab pos="2367000" algn="l"/>
                <a:tab pos="2816280" algn="l"/>
                <a:tab pos="3265560" algn="l"/>
                <a:tab pos="3714840" algn="l"/>
                <a:tab pos="4164119" algn="l"/>
                <a:tab pos="4613400" algn="l"/>
                <a:tab pos="5062680" algn="l"/>
                <a:tab pos="5511959" algn="l"/>
                <a:tab pos="5961240" algn="l"/>
                <a:tab pos="6410160" algn="l"/>
                <a:tab pos="6859440" algn="l"/>
                <a:tab pos="7308720" algn="l"/>
                <a:tab pos="7757999" algn="l"/>
                <a:tab pos="8207279" algn="l"/>
                <a:tab pos="8656560" algn="l"/>
                <a:tab pos="9105840" algn="l"/>
                <a:tab pos="9555120" algn="l"/>
              </a:tabLst>
            </a:pPr>
            <a:r>
              <a:rPr lang="ru-RU" sz="2400" b="1">
                <a:latin typeface="Calibri" pitchFamily="18"/>
              </a:rPr>
              <a:t>5. Демократизация</a:t>
            </a:r>
          </a:p>
          <a:p>
            <a:pPr marL="0" lvl="0" indent="0">
              <a:spcBef>
                <a:spcPts val="601"/>
              </a:spcBef>
              <a:buClr>
                <a:srgbClr val="FFFFFF"/>
              </a:buClr>
              <a:buFont typeface="Times New Roman" pitchFamily="16"/>
              <a:buChar char="•"/>
              <a:tabLst>
                <a:tab pos="457200" algn="l"/>
                <a:tab pos="561960" algn="l"/>
                <a:tab pos="1011239" algn="l"/>
                <a:tab pos="1460519" algn="l"/>
                <a:tab pos="1909800" algn="l"/>
                <a:tab pos="2359080" algn="l"/>
                <a:tab pos="2808360" algn="l"/>
                <a:tab pos="3257640" algn="l"/>
                <a:tab pos="3706919" algn="l"/>
                <a:tab pos="4156200" algn="l"/>
                <a:tab pos="4605480" algn="l"/>
                <a:tab pos="5054759" algn="l"/>
                <a:tab pos="5504040" algn="l"/>
                <a:tab pos="5952960" algn="l"/>
                <a:tab pos="6402240" algn="l"/>
                <a:tab pos="6851520" algn="l"/>
                <a:tab pos="7300799" algn="l"/>
                <a:tab pos="7750079" algn="l"/>
                <a:tab pos="8199360" algn="l"/>
                <a:tab pos="8648640" algn="l"/>
                <a:tab pos="9097920" algn="l"/>
              </a:tabLst>
            </a:pPr>
            <a:r>
              <a:rPr lang="ru-RU" sz="2400" b="1">
                <a:latin typeface="Calibri" pitchFamily="18"/>
              </a:rPr>
              <a:t>Права и свободы личности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5"/>
          <p:cNvSpPr txBox="1">
            <a:spLocks noGrp="1"/>
          </p:cNvSpPr>
          <p:nvPr>
            <p:ph type="body" idx="4294967295"/>
          </p:nvPr>
        </p:nvSpPr>
        <p:spPr>
          <a:xfrm>
            <a:off x="4714876" y="214290"/>
            <a:ext cx="4038119" cy="5937119"/>
          </a:xfrm>
          <a:solidFill>
            <a:srgbClr val="C6D9F1"/>
          </a:solidFill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9pPr>
          </a:lstStyle>
          <a:p>
            <a:pPr marL="0" lvl="0" indent="0">
              <a:spcBef>
                <a:spcPts val="638"/>
              </a:spcBef>
              <a:buNone/>
            </a:pPr>
            <a:r>
              <a:rPr lang="ru-RU" sz="2400" b="1" dirty="0">
                <a:latin typeface="Times New Roman" pitchFamily="18"/>
                <a:cs typeface="Times New Roman" pitchFamily="16"/>
              </a:rPr>
              <a:t>«Органическая» модернизация </a:t>
            </a:r>
            <a:r>
              <a:rPr lang="ru-RU" sz="2400" dirty="0">
                <a:latin typeface="Times New Roman" pitchFamily="18"/>
                <a:cs typeface="Times New Roman" pitchFamily="16"/>
              </a:rPr>
              <a:t>осуществляется при опоре на внутренние ресурсы и культурную базу</a:t>
            </a:r>
          </a:p>
          <a:p>
            <a:pPr marL="0" lvl="0" indent="0">
              <a:spcBef>
                <a:spcPts val="638"/>
              </a:spcBef>
              <a:buFont typeface="Arial" pitchFamily="32"/>
              <a:buChar char="•"/>
            </a:pPr>
            <a:r>
              <a:rPr lang="ru-RU" sz="2400" b="1" dirty="0">
                <a:latin typeface="Times New Roman" pitchFamily="18"/>
                <a:cs typeface="Times New Roman" pitchFamily="16"/>
              </a:rPr>
              <a:t>«Неорганическая» модернизация</a:t>
            </a:r>
          </a:p>
          <a:p>
            <a:pPr marL="0" lvl="0" indent="0">
              <a:spcBef>
                <a:spcPts val="638"/>
              </a:spcBef>
              <a:buNone/>
            </a:pPr>
            <a:r>
              <a:rPr lang="ru-RU" sz="2400" b="1" dirty="0">
                <a:latin typeface="Times New Roman" pitchFamily="18"/>
                <a:cs typeface="Times New Roman" pitchFamily="16"/>
              </a:rPr>
              <a:t>	</a:t>
            </a:r>
            <a:r>
              <a:rPr lang="ru-RU" sz="2400" dirty="0">
                <a:latin typeface="Times New Roman" pitchFamily="18"/>
                <a:cs typeface="Times New Roman" pitchFamily="16"/>
              </a:rPr>
              <a:t>носит вторичный, догоняющий характер, связана с «вызовом» или прямой угрозой со стороны более развитых государств.</a:t>
            </a:r>
          </a:p>
        </p:txBody>
      </p:sp>
      <p:sp>
        <p:nvSpPr>
          <p:cNvPr id="3" name="TextBox 7"/>
          <p:cNvSpPr/>
          <p:nvPr/>
        </p:nvSpPr>
        <p:spPr>
          <a:xfrm>
            <a:off x="611640" y="5733360"/>
            <a:ext cx="3600000" cy="3337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600" b="0" i="1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 </a:t>
            </a:r>
          </a:p>
        </p:txBody>
      </p:sp>
      <p:sp>
        <p:nvSpPr>
          <p:cNvPr id="4" name="Содержимое 9"/>
          <p:cNvSpPr txBox="1">
            <a:spLocks noGrp="1"/>
          </p:cNvSpPr>
          <p:nvPr>
            <p:ph type="body" idx="4294967295"/>
          </p:nvPr>
        </p:nvSpPr>
        <p:spPr>
          <a:xfrm>
            <a:off x="457200" y="357166"/>
            <a:ext cx="4038119" cy="5768594"/>
          </a:xfrm>
          <a:gradFill>
            <a:gsLst>
              <a:gs pos="0">
                <a:srgbClr val="A4C1FF"/>
              </a:gs>
              <a:gs pos="100000">
                <a:srgbClr val="E5EFFF"/>
              </a:gs>
            </a:gsLst>
            <a:lin ang="16200000"/>
          </a:gradFill>
          <a:ln w="9360">
            <a:solidFill>
              <a:srgbClr val="4A7EBB"/>
            </a:solidFill>
            <a:prstDash val="solid"/>
          </a:ln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9pPr>
          </a:lstStyle>
          <a:p>
            <a:pPr marL="0" lvl="0" indent="0" algn="ctr">
              <a:spcBef>
                <a:spcPts val="638"/>
              </a:spcBef>
              <a:buClr>
                <a:srgbClr val="00FF00"/>
              </a:buClr>
              <a:buFont typeface="Arial" pitchFamily="32"/>
              <a:buChar char="•"/>
              <a:tabLst>
                <a:tab pos="338040" algn="l"/>
                <a:tab pos="442800" algn="l"/>
                <a:tab pos="892079" algn="l"/>
                <a:tab pos="1341360" algn="l"/>
                <a:tab pos="1790640" algn="l"/>
                <a:tab pos="2239920" algn="l"/>
                <a:tab pos="2689200" algn="l"/>
                <a:tab pos="3138479" algn="l"/>
                <a:tab pos="3587760" algn="l"/>
                <a:tab pos="4037039" algn="l"/>
                <a:tab pos="4486320" algn="l"/>
                <a:tab pos="4935600" algn="l"/>
                <a:tab pos="5384880" algn="l"/>
                <a:tab pos="5834160" algn="l"/>
                <a:tab pos="6283440" algn="l"/>
                <a:tab pos="6732719" algn="l"/>
                <a:tab pos="7182000" algn="l"/>
                <a:tab pos="7631280" algn="l"/>
                <a:tab pos="8080199" algn="l"/>
                <a:tab pos="8529480" algn="l"/>
                <a:tab pos="8978760" algn="l"/>
              </a:tabLst>
            </a:pPr>
            <a:r>
              <a:rPr lang="ru-RU" b="1" i="1" dirty="0">
                <a:latin typeface="Calibri" pitchFamily="18"/>
              </a:rPr>
              <a:t>Когда понимается, что надо модернизироваться?</a:t>
            </a:r>
          </a:p>
          <a:p>
            <a:pPr marL="0" lvl="0" indent="0" algn="ctr">
              <a:spcBef>
                <a:spcPts val="638"/>
              </a:spcBef>
              <a:buNone/>
              <a:tabLst>
                <a:tab pos="338040" algn="l"/>
                <a:tab pos="442800" algn="l"/>
                <a:tab pos="892079" algn="l"/>
                <a:tab pos="1341360" algn="l"/>
                <a:tab pos="1790640" algn="l"/>
                <a:tab pos="2239920" algn="l"/>
                <a:tab pos="2689200" algn="l"/>
                <a:tab pos="3138479" algn="l"/>
                <a:tab pos="3587760" algn="l"/>
                <a:tab pos="4037039" algn="l"/>
                <a:tab pos="4486320" algn="l"/>
                <a:tab pos="4935600" algn="l"/>
                <a:tab pos="5384880" algn="l"/>
                <a:tab pos="5834160" algn="l"/>
                <a:tab pos="6283440" algn="l"/>
                <a:tab pos="6732719" algn="l"/>
                <a:tab pos="7182000" algn="l"/>
                <a:tab pos="7631280" algn="l"/>
                <a:tab pos="8080199" algn="l"/>
                <a:tab pos="8529480" algn="l"/>
                <a:tab pos="8978760" algn="l"/>
              </a:tabLst>
            </a:pPr>
            <a:endParaRPr lang="ru-RU" b="1" i="1" dirty="0">
              <a:latin typeface="Calibri" pitchFamily="18"/>
            </a:endParaRPr>
          </a:p>
          <a:p>
            <a:pPr marL="0" lvl="0" indent="0" algn="ctr">
              <a:spcBef>
                <a:spcPts val="638"/>
              </a:spcBef>
              <a:buNone/>
              <a:tabLst>
                <a:tab pos="338040" algn="l"/>
                <a:tab pos="442800" algn="l"/>
                <a:tab pos="892079" algn="l"/>
                <a:tab pos="1341360" algn="l"/>
                <a:tab pos="1790640" algn="l"/>
                <a:tab pos="2239920" algn="l"/>
                <a:tab pos="2689200" algn="l"/>
                <a:tab pos="3138479" algn="l"/>
                <a:tab pos="3587760" algn="l"/>
                <a:tab pos="4037039" algn="l"/>
                <a:tab pos="4486320" algn="l"/>
                <a:tab pos="4935600" algn="l"/>
                <a:tab pos="5384880" algn="l"/>
                <a:tab pos="5834160" algn="l"/>
                <a:tab pos="6283440" algn="l"/>
                <a:tab pos="6732719" algn="l"/>
                <a:tab pos="7182000" algn="l"/>
                <a:tab pos="7631280" algn="l"/>
                <a:tab pos="8080199" algn="l"/>
                <a:tab pos="8529480" algn="l"/>
                <a:tab pos="8978760" algn="l"/>
              </a:tabLst>
            </a:pPr>
            <a:endParaRPr lang="ru-RU" b="1" i="1" dirty="0">
              <a:latin typeface="Calibri" pitchFamily="18"/>
            </a:endParaRPr>
          </a:p>
          <a:p>
            <a:pPr marL="0" lvl="0" indent="0" algn="ctr">
              <a:spcBef>
                <a:spcPts val="638"/>
              </a:spcBef>
              <a:buClr>
                <a:srgbClr val="00FF00"/>
              </a:buClr>
              <a:buFont typeface="Arial" pitchFamily="32"/>
              <a:buChar char="•"/>
              <a:tabLst>
                <a:tab pos="338040" algn="l"/>
                <a:tab pos="442800" algn="l"/>
                <a:tab pos="892079" algn="l"/>
                <a:tab pos="1341360" algn="l"/>
                <a:tab pos="1790640" algn="l"/>
                <a:tab pos="2239920" algn="l"/>
                <a:tab pos="2689200" algn="l"/>
                <a:tab pos="3138479" algn="l"/>
                <a:tab pos="3587760" algn="l"/>
                <a:tab pos="4037039" algn="l"/>
                <a:tab pos="4486320" algn="l"/>
                <a:tab pos="4935600" algn="l"/>
                <a:tab pos="5384880" algn="l"/>
                <a:tab pos="5834160" algn="l"/>
                <a:tab pos="6283440" algn="l"/>
                <a:tab pos="6732719" algn="l"/>
                <a:tab pos="7182000" algn="l"/>
                <a:tab pos="7631280" algn="l"/>
                <a:tab pos="8080199" algn="l"/>
                <a:tab pos="8529480" algn="l"/>
                <a:tab pos="8978760" algn="l"/>
              </a:tabLst>
            </a:pPr>
            <a:r>
              <a:rPr lang="ru-RU" b="1" i="1" dirty="0">
                <a:latin typeface="Calibri" pitchFamily="18"/>
              </a:rPr>
              <a:t>Кем понимается?</a:t>
            </a:r>
          </a:p>
          <a:p>
            <a:pPr marL="0" lvl="0" indent="0">
              <a:spcBef>
                <a:spcPts val="638"/>
              </a:spcBef>
              <a:buNone/>
              <a:tabLst>
                <a:tab pos="338040" algn="l"/>
                <a:tab pos="442800" algn="l"/>
                <a:tab pos="892079" algn="l"/>
                <a:tab pos="1341360" algn="l"/>
                <a:tab pos="1790640" algn="l"/>
                <a:tab pos="2239920" algn="l"/>
                <a:tab pos="2689200" algn="l"/>
                <a:tab pos="3138479" algn="l"/>
                <a:tab pos="3587760" algn="l"/>
                <a:tab pos="4037039" algn="l"/>
                <a:tab pos="4486320" algn="l"/>
                <a:tab pos="4935600" algn="l"/>
                <a:tab pos="5384880" algn="l"/>
                <a:tab pos="5834160" algn="l"/>
                <a:tab pos="6283440" algn="l"/>
                <a:tab pos="6732719" algn="l"/>
                <a:tab pos="7182000" algn="l"/>
                <a:tab pos="7631280" algn="l"/>
                <a:tab pos="8080199" algn="l"/>
                <a:tab pos="8529480" algn="l"/>
                <a:tab pos="8978760" algn="l"/>
              </a:tabLst>
            </a:pPr>
            <a:endParaRPr lang="ru-RU" dirty="0">
              <a:latin typeface="Calibri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 idx="4294967295"/>
          </p:nvPr>
        </p:nvSpPr>
        <p:spPr>
          <a:xfrm>
            <a:off x="457200" y="171360"/>
            <a:ext cx="8229240" cy="162216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l">
              <a:buNone/>
            </a:pPr>
            <a:endParaRPr lang="ru-RU" sz="1800"/>
          </a:p>
        </p:txBody>
      </p:sp>
      <p:sp>
        <p:nvSpPr>
          <p:cNvPr id="3" name="Rectangle 2"/>
          <p:cNvSpPr txBox="1">
            <a:spLocks noGrp="1"/>
          </p:cNvSpPr>
          <p:nvPr>
            <p:ph type="body" idx="4294967295"/>
          </p:nvPr>
        </p:nvSpPr>
        <p:spPr>
          <a:xfrm>
            <a:off x="457200" y="571480"/>
            <a:ext cx="8229600" cy="5554683"/>
          </a:xfrm>
          <a:solidFill>
            <a:srgbClr val="DBEEF4"/>
          </a:solidFill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9pPr>
          </a:lstStyle>
          <a:p>
            <a:pPr marL="0" lvl="0" indent="-337680">
              <a:spcBef>
                <a:spcPts val="700"/>
              </a:spcBef>
              <a:buNone/>
              <a:tabLst>
                <a:tab pos="343080" algn="l"/>
                <a:tab pos="447840" algn="l"/>
                <a:tab pos="896759" algn="l"/>
                <a:tab pos="1346040" algn="l"/>
                <a:tab pos="1795320" algn="l"/>
                <a:tab pos="2244600" algn="l"/>
                <a:tab pos="2693880" algn="l"/>
                <a:tab pos="3143159" algn="l"/>
                <a:tab pos="3592440" algn="l"/>
                <a:tab pos="4041719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79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800" dirty="0">
                <a:latin typeface="Calibri" pitchFamily="18"/>
              </a:rPr>
              <a:t>Ответом стран с изначально </a:t>
            </a:r>
            <a:r>
              <a:rPr lang="ru-RU" sz="2800" dirty="0" err="1">
                <a:latin typeface="Calibri" pitchFamily="18"/>
              </a:rPr>
              <a:t>незападной</a:t>
            </a:r>
            <a:r>
              <a:rPr lang="ru-RU" sz="2800" dirty="0">
                <a:latin typeface="Calibri" pitchFamily="18"/>
              </a:rPr>
              <a:t> культурой на наступление западной цивилизации стала </a:t>
            </a:r>
            <a:r>
              <a:rPr lang="ru-RU" sz="2800" b="1" i="1" u="sng" dirty="0">
                <a:latin typeface="Calibri" pitchFamily="18"/>
              </a:rPr>
              <a:t>догоняющая модернизация.  </a:t>
            </a:r>
          </a:p>
          <a:p>
            <a:pPr marL="0" lvl="0" indent="-337680">
              <a:spcBef>
                <a:spcPts val="700"/>
              </a:spcBef>
              <a:buNone/>
              <a:tabLst>
                <a:tab pos="343080" algn="l"/>
                <a:tab pos="447840" algn="l"/>
                <a:tab pos="896759" algn="l"/>
                <a:tab pos="1346040" algn="l"/>
                <a:tab pos="1795320" algn="l"/>
                <a:tab pos="2244600" algn="l"/>
                <a:tab pos="2693880" algn="l"/>
                <a:tab pos="3143159" algn="l"/>
                <a:tab pos="3592440" algn="l"/>
                <a:tab pos="4041719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79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800" u="sng" dirty="0">
                <a:latin typeface="Calibri" pitchFamily="18"/>
              </a:rPr>
              <a:t>Приближение изначально </a:t>
            </a:r>
            <a:r>
              <a:rPr lang="ru-RU" sz="2800" u="sng" dirty="0" err="1">
                <a:latin typeface="Calibri" pitchFamily="18"/>
              </a:rPr>
              <a:t>незападного</a:t>
            </a:r>
            <a:r>
              <a:rPr lang="ru-RU" sz="2800" dirty="0">
                <a:latin typeface="Calibri" pitchFamily="18"/>
              </a:rPr>
              <a:t> общество к западному  - </a:t>
            </a:r>
            <a:r>
              <a:rPr lang="ru-RU" sz="2800" b="1" i="1" dirty="0" err="1">
                <a:latin typeface="Calibri" pitchFamily="18"/>
                <a:hlinkClick r:id="rId3"/>
              </a:rPr>
              <a:t>вестернизация</a:t>
            </a:r>
            <a:r>
              <a:rPr lang="ru-RU" b="1" i="1" dirty="0">
                <a:latin typeface="Calibri" pitchFamily="18"/>
              </a:rPr>
              <a:t> </a:t>
            </a:r>
            <a:r>
              <a:rPr lang="ru-RU" sz="2800" dirty="0">
                <a:latin typeface="Calibri" pitchFamily="18"/>
              </a:rPr>
              <a:t>.</a:t>
            </a:r>
          </a:p>
          <a:p>
            <a:pPr marL="0" lvl="0" indent="-337680">
              <a:spcBef>
                <a:spcPts val="700"/>
              </a:spcBef>
              <a:buNone/>
              <a:tabLst>
                <a:tab pos="343080" algn="l"/>
                <a:tab pos="447840" algn="l"/>
                <a:tab pos="896759" algn="l"/>
                <a:tab pos="1346040" algn="l"/>
                <a:tab pos="1795320" algn="l"/>
                <a:tab pos="2244600" algn="l"/>
                <a:tab pos="2693880" algn="l"/>
                <a:tab pos="3143159" algn="l"/>
                <a:tab pos="3592440" algn="l"/>
                <a:tab pos="4041719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79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800" dirty="0">
                <a:latin typeface="Calibri" pitchFamily="18"/>
              </a:rPr>
              <a:t>Пример -реформы </a:t>
            </a:r>
            <a:r>
              <a:rPr lang="ru-RU" sz="2800" i="1" dirty="0">
                <a:latin typeface="Calibri" pitchFamily="18"/>
                <a:hlinkClick r:id="rId4"/>
              </a:rPr>
              <a:t>Петра I</a:t>
            </a:r>
            <a:r>
              <a:rPr lang="ru-RU" sz="2800" dirty="0">
                <a:latin typeface="Calibri" pitchFamily="18"/>
              </a:rPr>
              <a:t> в России "</a:t>
            </a:r>
            <a:r>
              <a:rPr lang="ru-RU" sz="2800" i="1" dirty="0">
                <a:latin typeface="Calibri" pitchFamily="18"/>
                <a:hlinkClick r:id="rId5"/>
              </a:rPr>
              <a:t>Революция </a:t>
            </a:r>
            <a:r>
              <a:rPr lang="ru-RU" sz="2800" i="1" dirty="0" err="1">
                <a:latin typeface="Calibri" pitchFamily="18"/>
                <a:hlinkClick r:id="rId5"/>
              </a:rPr>
              <a:t>Мэйдзи</a:t>
            </a:r>
            <a:r>
              <a:rPr lang="ru-RU" sz="2800" dirty="0">
                <a:latin typeface="Calibri" pitchFamily="18"/>
              </a:rPr>
              <a:t>" в Японии,  «революция </a:t>
            </a:r>
            <a:r>
              <a:rPr lang="ru-RU" sz="2800" dirty="0" err="1">
                <a:latin typeface="Calibri" pitchFamily="18"/>
              </a:rPr>
              <a:t>Кемаля</a:t>
            </a:r>
            <a:r>
              <a:rPr lang="ru-RU" sz="2800" dirty="0">
                <a:latin typeface="Calibri" pitchFamily="18"/>
              </a:rPr>
              <a:t> </a:t>
            </a:r>
            <a:r>
              <a:rPr lang="ru-RU" sz="2800" dirty="0" err="1">
                <a:latin typeface="Calibri" pitchFamily="18"/>
              </a:rPr>
              <a:t>Ататюрка</a:t>
            </a:r>
            <a:r>
              <a:rPr lang="ru-RU" sz="2800" dirty="0">
                <a:latin typeface="Calibri" pitchFamily="18"/>
              </a:rPr>
              <a:t> в Турции» и др.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6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3419640" cy="26715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одержимое 5"/>
          <p:cNvSpPr txBox="1">
            <a:spLocks noGrp="1"/>
          </p:cNvSpPr>
          <p:nvPr>
            <p:ph type="body" idx="4294967295"/>
          </p:nvPr>
        </p:nvSpPr>
        <p:spPr>
          <a:xfrm>
            <a:off x="3491999" y="116640"/>
            <a:ext cx="5256360" cy="2520000"/>
          </a:xfrm>
        </p:spPr>
        <p:txBody>
          <a:bodyPr>
            <a:normAutofit fontScale="92500" lnSpcReduction="20000"/>
          </a:bodyPr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9pPr>
          </a:lstStyle>
          <a:p>
            <a:pPr marL="0" lvl="0" indent="0" algn="ctr">
              <a:spcBef>
                <a:spcPts val="638"/>
              </a:spcBef>
              <a:buNone/>
            </a:pPr>
            <a:r>
              <a:rPr lang="ru-RU" sz="2000" b="1" dirty="0">
                <a:latin typeface="Times New Roman" pitchFamily="18"/>
                <a:cs typeface="Times New Roman" pitchFamily="16"/>
              </a:rPr>
              <a:t>Этапы (попытки) российской модернизации:</a:t>
            </a:r>
          </a:p>
          <a:p>
            <a:pPr marL="360000" lvl="0" indent="0">
              <a:spcBef>
                <a:spcPts val="601"/>
              </a:spcBef>
              <a:spcAft>
                <a:spcPts val="601"/>
              </a:spcAft>
              <a:buNone/>
            </a:pPr>
            <a:r>
              <a:rPr lang="ru-RU" sz="2000" dirty="0">
                <a:latin typeface="Times New Roman" pitchFamily="18"/>
                <a:cs typeface="Times New Roman" pitchFamily="16"/>
              </a:rPr>
              <a:t>1) Петровская модернизация первой четверти XVIII века;</a:t>
            </a:r>
          </a:p>
          <a:p>
            <a:pPr marL="360000" lvl="0" indent="0">
              <a:spcBef>
                <a:spcPts val="601"/>
              </a:spcBef>
              <a:spcAft>
                <a:spcPts val="601"/>
              </a:spcAft>
              <a:buNone/>
            </a:pPr>
            <a:r>
              <a:rPr lang="ru-RU" sz="2000" dirty="0">
                <a:latin typeface="Times New Roman" pitchFamily="18"/>
                <a:cs typeface="Times New Roman" pitchFamily="16"/>
              </a:rPr>
              <a:t>2) Модернизация, осуществленная Александром II во второй половине XIX в.;</a:t>
            </a:r>
          </a:p>
          <a:p>
            <a:pPr marL="360000" lvl="0" indent="0">
              <a:spcBef>
                <a:spcPts val="601"/>
              </a:spcBef>
              <a:spcAft>
                <a:spcPts val="601"/>
              </a:spcAft>
              <a:buNone/>
            </a:pPr>
            <a:r>
              <a:rPr lang="ru-RU" sz="2000" dirty="0">
                <a:latin typeface="Times New Roman" pitchFamily="18"/>
                <a:cs typeface="Times New Roman" pitchFamily="16"/>
              </a:rPr>
              <a:t> 3) </a:t>
            </a:r>
            <a:r>
              <a:rPr lang="ru-RU" sz="2000" dirty="0" err="1">
                <a:latin typeface="Times New Roman" pitchFamily="18"/>
                <a:cs typeface="Times New Roman" pitchFamily="16"/>
              </a:rPr>
              <a:t>Столыпинская</a:t>
            </a:r>
            <a:r>
              <a:rPr lang="ru-RU" sz="2000" dirty="0">
                <a:latin typeface="Times New Roman" pitchFamily="18"/>
                <a:cs typeface="Times New Roman" pitchFamily="16"/>
              </a:rPr>
              <a:t> модернизация начала XX в.;</a:t>
            </a:r>
          </a:p>
          <a:p>
            <a:pPr marL="360000" lvl="0" indent="0">
              <a:spcBef>
                <a:spcPts val="601"/>
              </a:spcBef>
              <a:spcAft>
                <a:spcPts val="601"/>
              </a:spcAft>
              <a:buNone/>
            </a:pPr>
            <a:endParaRPr lang="ru-RU" sz="2000" dirty="0">
              <a:latin typeface="Times New Roman" pitchFamily="18"/>
              <a:cs typeface="Times New Roman" pitchFamily="16"/>
            </a:endParaRPr>
          </a:p>
        </p:txBody>
      </p:sp>
      <p:sp>
        <p:nvSpPr>
          <p:cNvPr id="4" name="Содержимое 5"/>
          <p:cNvSpPr/>
          <p:nvPr/>
        </p:nvSpPr>
        <p:spPr>
          <a:xfrm>
            <a:off x="4428000" y="2564999"/>
            <a:ext cx="4536000" cy="1728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0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2000" b="0" i="0" u="none" strike="noStrike" kern="1200" spc="0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Microsoft YaHei" pitchFamily="2"/>
              <a:cs typeface="Times New Roman" pitchFamily="18"/>
            </a:endParaRP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4) сталинская модернизация 1930-х гг.;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5) современная модернизация, открытая эпохой Б.Н. Ельцина.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None/>
              <a:tabLst/>
            </a:pPr>
            <a:endParaRPr lang="ru-RU" sz="2000" b="0" i="0" u="none" strike="noStrike" kern="1200" spc="0" dirty="0">
              <a:ln>
                <a:noFill/>
              </a:ln>
              <a:solidFill>
                <a:srgbClr val="000000"/>
              </a:solidFill>
              <a:latin typeface="Times New Roman" pitchFamily="18"/>
              <a:ea typeface="Microsoft YaHei" pitchFamily="2"/>
              <a:cs typeface="Times New Roman" pitchFamily="18"/>
            </a:endParaRP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l="31818" t="43359" r="31818" b="43359"/>
          <a:stretch>
            <a:fillRect/>
          </a:stretch>
        </p:blipFill>
        <p:spPr>
          <a:xfrm>
            <a:off x="755639" y="2951999"/>
            <a:ext cx="2916359" cy="2204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4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4392000" y="4131360"/>
            <a:ext cx="3634560" cy="24206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Rectangle 1"/>
          <p:cNvSpPr txBox="1"/>
          <p:nvPr/>
        </p:nvSpPr>
        <p:spPr>
          <a:xfrm>
            <a:off x="457200" y="171360"/>
            <a:ext cx="8229240" cy="162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2" name="Rectangle 2"/>
          <p:cNvSpPr txBox="1"/>
          <p:nvPr/>
        </p:nvSpPr>
        <p:spPr>
          <a:xfrm>
            <a:off x="357158" y="1142984"/>
            <a:ext cx="4138162" cy="5143536"/>
          </a:xfrm>
          <a:prstGeom prst="rect">
            <a:avLst/>
          </a:prstGeom>
          <a:solidFill>
            <a:srgbClr val="EEECE1"/>
          </a:solidFill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pPr marL="339840" indent="-337680">
              <a:spcBef>
                <a:spcPts val="601"/>
              </a:spcBef>
              <a:spcAft>
                <a:spcPts val="1417"/>
              </a:spcAft>
              <a:buClr>
                <a:srgbClr val="000000"/>
              </a:buClr>
              <a:buSzPct val="45000"/>
              <a:tabLst>
                <a:tab pos="0" algn="l"/>
                <a:tab pos="104760" algn="l"/>
                <a:tab pos="554040" algn="l"/>
                <a:tab pos="1003320" algn="l"/>
                <a:tab pos="1452600" algn="l"/>
                <a:tab pos="1901880" algn="l"/>
                <a:tab pos="2351160" algn="l"/>
                <a:tab pos="2800440" algn="l"/>
                <a:tab pos="3249720" algn="l"/>
                <a:tab pos="3699000" algn="l"/>
                <a:tab pos="4148280" algn="l"/>
                <a:tab pos="4597560" algn="l"/>
                <a:tab pos="5046840" algn="l"/>
                <a:tab pos="5495760" algn="l"/>
                <a:tab pos="5945040" algn="l"/>
                <a:tab pos="6394320" algn="l"/>
                <a:tab pos="6843600" algn="l"/>
                <a:tab pos="7292880" algn="l"/>
                <a:tab pos="7742160" algn="l"/>
                <a:tab pos="8191440" algn="l"/>
                <a:tab pos="8640720" algn="l"/>
              </a:tabLst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Петр I</a:t>
            </a:r>
            <a:r>
              <a:rPr lang="ru-RU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3200" b="0" strike="noStrike" spc="-1" dirty="0" smtClean="0">
                <a:solidFill>
                  <a:srgbClr val="000000"/>
                </a:solidFill>
                <a:latin typeface="Calibri"/>
              </a:rPr>
              <a:t> великий </a:t>
            </a:r>
            <a:r>
              <a:rPr lang="ru-RU" sz="3200" spc="-1" dirty="0" smtClean="0">
                <a:solidFill>
                  <a:srgbClr val="000000"/>
                </a:solidFill>
                <a:latin typeface="Calibri"/>
              </a:rPr>
              <a:t>(Петр Алексеевич Романов) </a:t>
            </a:r>
            <a:r>
              <a:rPr lang="ru-RU" sz="3200" b="0" strike="noStrike" spc="-1" dirty="0" smtClean="0">
                <a:solidFill>
                  <a:srgbClr val="000000"/>
                </a:solidFill>
                <a:latin typeface="Calibri"/>
              </a:rPr>
              <a:t>(</a:t>
            </a:r>
            <a:r>
              <a:rPr lang="ru-RU" sz="3200" b="0" strike="noStrike" spc="-1" dirty="0">
                <a:solidFill>
                  <a:srgbClr val="000000"/>
                </a:solidFill>
                <a:latin typeface="Calibri"/>
              </a:rPr>
              <a:t>1672-     1725), российский царь с 1682 (правил с 1689), первый российский император (с </a:t>
            </a:r>
            <a:r>
              <a:rPr lang="ru-RU" sz="3200" b="0" strike="noStrike" spc="-1" dirty="0" smtClean="0">
                <a:solidFill>
                  <a:srgbClr val="000000"/>
                </a:solidFill>
                <a:latin typeface="Calibri"/>
              </a:rPr>
              <a:t>1721).</a:t>
            </a:r>
          </a:p>
          <a:p>
            <a:pPr marL="339840" indent="-337680">
              <a:spcBef>
                <a:spcPts val="601"/>
              </a:spcBef>
              <a:spcAft>
                <a:spcPts val="1417"/>
              </a:spcAft>
              <a:buClr>
                <a:srgbClr val="000000"/>
              </a:buClr>
              <a:buSzPct val="45000"/>
              <a:tabLst>
                <a:tab pos="0" algn="l"/>
                <a:tab pos="104760" algn="l"/>
                <a:tab pos="554040" algn="l"/>
                <a:tab pos="1003320" algn="l"/>
                <a:tab pos="1452600" algn="l"/>
                <a:tab pos="1901880" algn="l"/>
                <a:tab pos="2351160" algn="l"/>
                <a:tab pos="2800440" algn="l"/>
                <a:tab pos="3249720" algn="l"/>
                <a:tab pos="3699000" algn="l"/>
                <a:tab pos="4148280" algn="l"/>
                <a:tab pos="4597560" algn="l"/>
                <a:tab pos="5046840" algn="l"/>
                <a:tab pos="5495760" algn="l"/>
                <a:tab pos="5945040" algn="l"/>
                <a:tab pos="6394320" algn="l"/>
                <a:tab pos="6843600" algn="l"/>
                <a:tab pos="7292880" algn="l"/>
                <a:tab pos="7742160" algn="l"/>
                <a:tab pos="8191440" algn="l"/>
                <a:tab pos="8640720" algn="l"/>
              </a:tabLst>
            </a:pPr>
            <a:r>
              <a:rPr lang="ru-RU" sz="2000" spc="-1" dirty="0" smtClean="0">
                <a:solidFill>
                  <a:srgbClr val="000000"/>
                </a:solidFill>
                <a:latin typeface="Calibri"/>
              </a:rPr>
              <a:t>Неординарная, психопатически-гениальная личность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endParaRPr lang="ru-RU" sz="2000" b="0" strike="noStrike" spc="-1" dirty="0">
              <a:solidFill>
                <a:srgbClr val="000000"/>
              </a:solidFill>
              <a:latin typeface="Calibri"/>
            </a:endParaRPr>
          </a:p>
          <a:p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3" name="Rectangle 3"/>
          <p:cNvSpPr txBox="1"/>
          <p:nvPr/>
        </p:nvSpPr>
        <p:spPr>
          <a:xfrm>
            <a:off x="4714876" y="1071546"/>
            <a:ext cx="4038120" cy="5000660"/>
          </a:xfrm>
          <a:prstGeom prst="rect">
            <a:avLst/>
          </a:prstGeom>
          <a:solidFill>
            <a:srgbClr val="8EB4E3"/>
          </a:solidFill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84" name="Picture 4"/>
          <p:cNvPicPr/>
          <p:nvPr/>
        </p:nvPicPr>
        <p:blipFill>
          <a:blip r:embed="rId2"/>
          <a:stretch/>
        </p:blipFill>
        <p:spPr>
          <a:xfrm>
            <a:off x="5004000" y="1772640"/>
            <a:ext cx="3024000" cy="38163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dirty="0" smtClean="0">
                <a:solidFill>
                  <a:schemeClr val="tx1"/>
                </a:solidFill>
              </a:rPr>
              <a:t>В начале славных дел</a:t>
            </a:r>
          </a:p>
        </p:txBody>
      </p:sp>
      <p:sp>
        <p:nvSpPr>
          <p:cNvPr id="2457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071546"/>
            <a:ext cx="5040312" cy="5786454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effectLst/>
              </a:rPr>
              <a:t>Расправился с Софьей и стрельцами </a:t>
            </a:r>
          </a:p>
          <a:p>
            <a:pPr>
              <a:buFont typeface="Wingdings" pitchFamily="2" charset="2"/>
              <a:buNone/>
            </a:pPr>
            <a:r>
              <a:rPr lang="ru-RU" sz="2400" b="1" dirty="0" smtClean="0">
                <a:effectLst/>
              </a:rPr>
              <a:t>Начало пути: Азовские походы (1695, 1696),</a:t>
            </a:r>
            <a:r>
              <a:rPr lang="ru-RU" sz="2400" dirty="0" smtClean="0"/>
              <a:t> Турецкую крепость Азов в устье Дона  удалось взять   со второго раза. Для этого был построен флот  на р.Воронеж.  </a:t>
            </a:r>
          </a:p>
          <a:p>
            <a:pPr eaLnBrk="1" hangingPunct="1"/>
            <a:r>
              <a:rPr lang="ru-RU" sz="2400" b="1" dirty="0" smtClean="0">
                <a:effectLst/>
              </a:rPr>
              <a:t> «Великое посольство».</a:t>
            </a:r>
          </a:p>
          <a:p>
            <a:pPr eaLnBrk="1" hangingPunct="1"/>
            <a:r>
              <a:rPr lang="ru-RU" sz="2400" b="1" dirty="0" smtClean="0">
                <a:effectLst/>
              </a:rPr>
              <a:t>1700 г.   - начало Северной войны за право выхода к Балтийскому морю </a:t>
            </a:r>
          </a:p>
        </p:txBody>
      </p:sp>
      <p:pic>
        <p:nvPicPr>
          <p:cNvPr id="24580" name="Picture 7" descr="0_3d164_c74d5e3b_L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364163" y="1142985"/>
            <a:ext cx="3455987" cy="5022866"/>
          </a:xfr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Rectangle 1"/>
          <p:cNvSpPr txBox="1"/>
          <p:nvPr/>
        </p:nvSpPr>
        <p:spPr>
          <a:xfrm>
            <a:off x="457200" y="171360"/>
            <a:ext cx="8229240" cy="162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6" name="Rectangle 2"/>
          <p:cNvSpPr txBox="1"/>
          <p:nvPr/>
        </p:nvSpPr>
        <p:spPr>
          <a:xfrm>
            <a:off x="457200" y="428604"/>
            <a:ext cx="8229240" cy="5697156"/>
          </a:xfrm>
          <a:prstGeom prst="rect">
            <a:avLst/>
          </a:prstGeom>
          <a:solidFill>
            <a:srgbClr val="DCE6F2"/>
          </a:solidFill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r>
              <a:rPr lang="ru-RU" sz="3200" b="0" strike="noStrike" spc="-1" dirty="0">
                <a:solidFill>
                  <a:srgbClr val="000000"/>
                </a:solidFill>
                <a:latin typeface="Calibri"/>
              </a:rPr>
              <a:t>К концу ХVII началу ХVIII вв. обнаружилось отставание России в социально-экономическом, военно-техническом развитии от европейских стран.</a:t>
            </a:r>
          </a:p>
          <a:p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  <a:p>
            <a:pPr marL="338040" indent="-337680">
              <a:spcBef>
                <a:spcPts val="638"/>
              </a:spcBef>
              <a:spcAft>
                <a:spcPts val="1417"/>
              </a:spcAft>
              <a:buClr>
                <a:srgbClr val="FFFFFF"/>
              </a:buClr>
              <a:buSzPct val="45000"/>
              <a:buFont typeface="Arial"/>
              <a:buChar char="•"/>
              <a:tabLst>
                <a:tab pos="338040" algn="l"/>
                <a:tab pos="442800" algn="l"/>
                <a:tab pos="892080" algn="l"/>
                <a:tab pos="1341360" algn="l"/>
                <a:tab pos="1790640" algn="l"/>
                <a:tab pos="2239920" algn="l"/>
                <a:tab pos="2689200" algn="l"/>
                <a:tab pos="3138480" algn="l"/>
                <a:tab pos="3587760" algn="l"/>
                <a:tab pos="4037040" algn="l"/>
                <a:tab pos="4486320" algn="l"/>
                <a:tab pos="4935600" algn="l"/>
                <a:tab pos="5384880" algn="l"/>
                <a:tab pos="5834160" algn="l"/>
                <a:tab pos="6283440" algn="l"/>
                <a:tab pos="6732720" algn="l"/>
                <a:tab pos="7182000" algn="l"/>
                <a:tab pos="7631280" algn="l"/>
                <a:tab pos="8080200" algn="l"/>
                <a:tab pos="8529480" algn="l"/>
                <a:tab pos="8978760" algn="l"/>
              </a:tabLst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«Великое посольство» Петра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  <a:p>
            <a:pPr marL="338040" indent="-337680">
              <a:spcBef>
                <a:spcPts val="638"/>
              </a:spcBef>
              <a:spcAft>
                <a:spcPts val="1417"/>
              </a:spcAft>
              <a:buClr>
                <a:srgbClr val="FFFFFF"/>
              </a:buClr>
              <a:buSzPct val="45000"/>
              <a:buFont typeface="Arial"/>
              <a:buChar char="•"/>
              <a:tabLst>
                <a:tab pos="338040" algn="l"/>
                <a:tab pos="442800" algn="l"/>
                <a:tab pos="892080" algn="l"/>
                <a:tab pos="1341360" algn="l"/>
                <a:tab pos="1790640" algn="l"/>
                <a:tab pos="2239920" algn="l"/>
                <a:tab pos="2689200" algn="l"/>
                <a:tab pos="3138480" algn="l"/>
                <a:tab pos="3587760" algn="l"/>
                <a:tab pos="4037040" algn="l"/>
                <a:tab pos="4486320" algn="l"/>
                <a:tab pos="4935600" algn="l"/>
                <a:tab pos="5384880" algn="l"/>
                <a:tab pos="5834160" algn="l"/>
                <a:tab pos="6283440" algn="l"/>
                <a:tab pos="6732720" algn="l"/>
                <a:tab pos="7182000" algn="l"/>
                <a:tab pos="7631280" algn="l"/>
                <a:tab pos="8080200" algn="l"/>
                <a:tab pos="8529480" algn="l"/>
                <a:tab pos="8978760" algn="l"/>
              </a:tabLst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Северная война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805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4000" dirty="0"/>
              <a:t>Строительство флота в Воронеже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5076825" y="908050"/>
            <a:ext cx="4067175" cy="594995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marL="0" indent="0" algn="ctr">
              <a:buFontTx/>
              <a:buNone/>
              <a:defRPr/>
            </a:pPr>
            <a:r>
              <a:rPr lang="ru-RU" sz="2400" dirty="0"/>
              <a:t>С осени 1696 г. </a:t>
            </a:r>
            <a:br>
              <a:rPr lang="ru-RU" sz="2400" dirty="0"/>
            </a:br>
            <a:r>
              <a:rPr lang="ru-RU" sz="2400" dirty="0"/>
              <a:t>на Воронежской верфи развернулось большое строительство.</a:t>
            </a:r>
          </a:p>
          <a:p>
            <a:pPr marL="0" indent="0" algn="ctr">
              <a:buFontTx/>
              <a:buNone/>
              <a:defRPr/>
            </a:pPr>
            <a:r>
              <a:rPr lang="ru-RU" sz="2400" dirty="0"/>
              <a:t>В Воронеж были согнаны тысячи крестьян.</a:t>
            </a:r>
          </a:p>
          <a:p>
            <a:pPr marL="0" indent="0" algn="ctr">
              <a:buFontTx/>
              <a:buNone/>
              <a:defRPr/>
            </a:pPr>
            <a:r>
              <a:rPr lang="ru-RU" sz="2400" dirty="0"/>
              <a:t>Царь приказал, чтобы дворяне строили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ru-RU" sz="2400" dirty="0"/>
              <a:t>1 корабль с каждых 8 тыс. крестьянских дворов, монастыри – 1 корабль</a:t>
            </a:r>
            <a:br>
              <a:rPr lang="ru-RU" sz="2400" dirty="0"/>
            </a:br>
            <a:r>
              <a:rPr lang="ru-RU" sz="2400" dirty="0"/>
              <a:t>с каждых 10 тыс. дворов.</a:t>
            </a:r>
          </a:p>
          <a:p>
            <a:pPr marL="0" indent="0" algn="ctr">
              <a:buFontTx/>
              <a:buNone/>
              <a:defRPr/>
            </a:pPr>
            <a:r>
              <a:rPr lang="ru-RU" sz="2400" dirty="0"/>
              <a:t>12 кораблей должны были построить города.</a:t>
            </a:r>
          </a:p>
        </p:txBody>
      </p:sp>
      <p:pic>
        <p:nvPicPr>
          <p:cNvPr id="31748" name="Picture 6" descr="Вид Воронежа, дворца и цейхгауза Петра I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836613"/>
            <a:ext cx="5003800" cy="3802062"/>
          </a:xfrm>
          <a:noFill/>
        </p:spPr>
      </p:pic>
      <p:sp>
        <p:nvSpPr>
          <p:cNvPr id="31749" name="Text Box 10"/>
          <p:cNvSpPr txBox="1">
            <a:spLocks noChangeArrowheads="1"/>
          </p:cNvSpPr>
          <p:nvPr/>
        </p:nvSpPr>
        <p:spPr bwMode="auto">
          <a:xfrm>
            <a:off x="0" y="4581525"/>
            <a:ext cx="49323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000"/>
              <a:t>Панорама Воронежа, </a:t>
            </a:r>
            <a:r>
              <a:rPr lang="en-US" sz="2000"/>
              <a:t/>
            </a:r>
            <a:br>
              <a:rPr lang="en-US" sz="2000"/>
            </a:br>
            <a:r>
              <a:rPr lang="ru-RU" sz="2000"/>
              <a:t>дворец и цейхгауз</a:t>
            </a:r>
            <a:r>
              <a:rPr lang="en-US" sz="2000"/>
              <a:t> </a:t>
            </a:r>
            <a:r>
              <a:rPr lang="ru-RU" sz="2000"/>
              <a:t>Петра</a:t>
            </a:r>
            <a:r>
              <a:rPr lang="en-US" sz="2000"/>
              <a:t> I</a:t>
            </a:r>
            <a:endParaRPr lang="ru-RU" sz="2000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8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38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38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89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805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4000" dirty="0"/>
              <a:t>Строительство флота в Воронеже</a:t>
            </a:r>
            <a:r>
              <a:rPr lang="ru-RU" dirty="0"/>
              <a:t> 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6084888" y="981075"/>
            <a:ext cx="3059112" cy="587692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marL="0" indent="0" algn="ctr">
              <a:buFontTx/>
              <a:buNone/>
              <a:defRPr/>
            </a:pPr>
            <a:r>
              <a:rPr lang="ru-RU" sz="2400" dirty="0"/>
              <a:t>Работа на верфях была крайне тяжела, работники пытались бежать, </a:t>
            </a:r>
            <a:br>
              <a:rPr lang="ru-RU" sz="2400" dirty="0"/>
            </a:br>
            <a:r>
              <a:rPr lang="ru-RU" sz="2400" dirty="0"/>
              <a:t>а в 1698 г. </a:t>
            </a:r>
            <a:br>
              <a:rPr lang="ru-RU" sz="2400" dirty="0"/>
            </a:br>
            <a:r>
              <a:rPr lang="ru-RU" sz="2400" dirty="0"/>
              <a:t>подняли восстание.</a:t>
            </a:r>
          </a:p>
          <a:p>
            <a:pPr marL="0" indent="0" algn="ctr">
              <a:buFontTx/>
              <a:buNone/>
              <a:defRPr/>
            </a:pPr>
            <a:r>
              <a:rPr lang="ru-RU" sz="2400" dirty="0"/>
              <a:t>После подавления бунта царь окружил Воронеж войсками, </a:t>
            </a:r>
            <a:br>
              <a:rPr lang="ru-RU" sz="2400" dirty="0"/>
            </a:br>
            <a:r>
              <a:rPr lang="ru-RU" sz="2400" dirty="0"/>
              <a:t>а за побеги </a:t>
            </a:r>
            <a:br>
              <a:rPr lang="ru-RU" sz="2400" dirty="0"/>
            </a:br>
            <a:r>
              <a:rPr lang="ru-RU" sz="2400" dirty="0"/>
              <a:t>приказал вешать.</a:t>
            </a:r>
          </a:p>
          <a:p>
            <a:pPr marL="0" indent="0" algn="ctr">
              <a:buFontTx/>
              <a:buNone/>
              <a:defRPr/>
            </a:pPr>
            <a:endParaRPr lang="ru-RU" sz="2400" dirty="0"/>
          </a:p>
        </p:txBody>
      </p:sp>
      <p:pic>
        <p:nvPicPr>
          <p:cNvPr id="33796" name="Picture 17" descr="На воронежской верфи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908050"/>
            <a:ext cx="6084888" cy="3797300"/>
          </a:xfrm>
          <a:noFill/>
        </p:spPr>
      </p:pic>
      <p:sp>
        <p:nvSpPr>
          <p:cNvPr id="40981" name="Text Box 21"/>
          <p:cNvSpPr txBox="1">
            <a:spLocks noChangeArrowheads="1"/>
          </p:cNvSpPr>
          <p:nvPr/>
        </p:nvSpPr>
        <p:spPr bwMode="auto">
          <a:xfrm>
            <a:off x="0" y="5734050"/>
            <a:ext cx="914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dirty="0"/>
              <a:t>К весне 1698 г. на воду были спущены</a:t>
            </a:r>
            <a:br>
              <a:rPr lang="ru-RU" sz="2400" dirty="0"/>
            </a:br>
            <a:r>
              <a:rPr lang="ru-RU" sz="2400" dirty="0"/>
              <a:t> 52 корабля</a:t>
            </a:r>
          </a:p>
        </p:txBody>
      </p:sp>
      <p:sp>
        <p:nvSpPr>
          <p:cNvPr id="33798" name="Text Box 22"/>
          <p:cNvSpPr txBox="1">
            <a:spLocks noChangeArrowheads="1"/>
          </p:cNvSpPr>
          <p:nvPr/>
        </p:nvSpPr>
        <p:spPr bwMode="auto">
          <a:xfrm>
            <a:off x="0" y="4797425"/>
            <a:ext cx="62277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000" dirty="0"/>
              <a:t>Строительство кораблей на Воронежской верфи.</a:t>
            </a:r>
            <a:br>
              <a:rPr lang="ru-RU" sz="2000" dirty="0"/>
            </a:br>
            <a:r>
              <a:rPr lang="ru-RU" sz="2000" dirty="0"/>
              <a:t>Неизвестный художник </a:t>
            </a:r>
            <a:r>
              <a:rPr lang="en-US" sz="2000" dirty="0"/>
              <a:t>XVIII </a:t>
            </a:r>
            <a:r>
              <a:rPr lang="ru-RU" sz="2000" dirty="0"/>
              <a:t>в.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0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409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0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6613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4000"/>
              <a:t>Великое посольство</a:t>
            </a:r>
          </a:p>
        </p:txBody>
      </p:sp>
      <p:sp>
        <p:nvSpPr>
          <p:cNvPr id="47112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2571750" y="981075"/>
            <a:ext cx="4376738" cy="540067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 algn="ctr">
              <a:buFontTx/>
              <a:buNone/>
              <a:defRPr/>
            </a:pPr>
            <a:r>
              <a:rPr lang="ru-RU" sz="2400" b="1" dirty="0"/>
              <a:t>В марте 1697 г. из Москвы выехало в Европу </a:t>
            </a:r>
            <a:br>
              <a:rPr lang="ru-RU" sz="2400" b="1" dirty="0"/>
            </a:br>
            <a:r>
              <a:rPr lang="ru-RU" sz="2400" b="1" dirty="0"/>
              <a:t>«Великое посольство».</a:t>
            </a:r>
          </a:p>
          <a:p>
            <a:pPr marL="0" indent="0" algn="ctr">
              <a:buFontTx/>
              <a:buNone/>
              <a:defRPr/>
            </a:pPr>
            <a:r>
              <a:rPr lang="ru-RU" sz="2400" b="1" dirty="0"/>
              <a:t>Великими послами стали</a:t>
            </a:r>
            <a:br>
              <a:rPr lang="ru-RU" sz="2400" b="1" dirty="0"/>
            </a:br>
            <a:r>
              <a:rPr lang="ru-RU" sz="2400" b="1" dirty="0"/>
              <a:t>Франц Лефорт, </a:t>
            </a:r>
            <a:br>
              <a:rPr lang="ru-RU" sz="2400" b="1" dirty="0"/>
            </a:br>
            <a:r>
              <a:rPr lang="ru-RU" sz="2400" b="1" dirty="0"/>
              <a:t>глава Посольского приказа Федор Головин</a:t>
            </a:r>
            <a:br>
              <a:rPr lang="ru-RU" sz="2400" b="1" dirty="0"/>
            </a:br>
            <a:r>
              <a:rPr lang="ru-RU" sz="2400" b="1" dirty="0"/>
              <a:t>и думный дьяк</a:t>
            </a:r>
            <a:br>
              <a:rPr lang="ru-RU" sz="2400" b="1" dirty="0"/>
            </a:br>
            <a:r>
              <a:rPr lang="ru-RU" sz="2400" b="1" dirty="0"/>
              <a:t>Прокофий Возницын</a:t>
            </a:r>
            <a:r>
              <a:rPr lang="ru-RU" sz="2000" b="1" dirty="0"/>
              <a:t>.</a:t>
            </a:r>
          </a:p>
          <a:p>
            <a:pPr marL="0" indent="0" algn="ctr">
              <a:buFontTx/>
              <a:buNone/>
              <a:defRPr/>
            </a:pPr>
            <a:r>
              <a:rPr lang="ru-RU" sz="2400" b="1" dirty="0"/>
              <a:t>Общая численность посольства, включая переводчиков и обслугу, превышала 250 человек</a:t>
            </a:r>
            <a:r>
              <a:rPr lang="ru-RU" sz="2400" b="1" dirty="0" smtClean="0"/>
              <a:t>.</a:t>
            </a:r>
          </a:p>
          <a:p>
            <a:pPr marL="0" indent="0" algn="ctr">
              <a:buFontTx/>
              <a:buNone/>
              <a:defRPr/>
            </a:pPr>
            <a:r>
              <a:rPr lang="ru-RU" sz="2400" b="1" dirty="0" smtClean="0"/>
              <a:t>Бомбардир Михайлов</a:t>
            </a:r>
            <a:endParaRPr lang="ru-RU" sz="2400" b="1" dirty="0"/>
          </a:p>
        </p:txBody>
      </p:sp>
      <p:pic>
        <p:nvPicPr>
          <p:cNvPr id="35844" name="Picture 11" descr="Головин Федор Алексеевич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6719888" y="765175"/>
            <a:ext cx="2424112" cy="3095625"/>
          </a:xfrm>
          <a:noFill/>
        </p:spPr>
      </p:pic>
      <p:pic>
        <p:nvPicPr>
          <p:cNvPr id="35845" name="Picture 12" descr="Лефорт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765175"/>
            <a:ext cx="2489200" cy="3240088"/>
          </a:xfrm>
          <a:noFill/>
        </p:spPr>
      </p:pic>
      <p:sp>
        <p:nvSpPr>
          <p:cNvPr id="35846" name="Text Box 13"/>
          <p:cNvSpPr txBox="1">
            <a:spLocks noChangeArrowheads="1"/>
          </p:cNvSpPr>
          <p:nvPr/>
        </p:nvSpPr>
        <p:spPr bwMode="auto">
          <a:xfrm>
            <a:off x="7167563" y="3860800"/>
            <a:ext cx="19764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000"/>
              <a:t>Ф.А. Головин</a:t>
            </a:r>
          </a:p>
        </p:txBody>
      </p:sp>
      <p:sp>
        <p:nvSpPr>
          <p:cNvPr id="35847" name="Text Box 14"/>
          <p:cNvSpPr txBox="1">
            <a:spLocks noChangeArrowheads="1"/>
          </p:cNvSpPr>
          <p:nvPr/>
        </p:nvSpPr>
        <p:spPr bwMode="auto">
          <a:xfrm>
            <a:off x="0" y="4005263"/>
            <a:ext cx="2124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000"/>
              <a:t>Ф. Лефорт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7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47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47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47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2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684213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sz="3600" dirty="0" smtClean="0">
                <a:solidFill>
                  <a:schemeClr val="tx1"/>
                </a:solidFill>
                <a:effectLst/>
              </a:rPr>
              <a:t>“</a:t>
            </a:r>
            <a:r>
              <a:rPr lang="ru-RU" sz="3600" dirty="0" smtClean="0">
                <a:solidFill>
                  <a:schemeClr val="tx1"/>
                </a:solidFill>
                <a:effectLst/>
              </a:rPr>
              <a:t>Великое  посольство </a:t>
            </a:r>
            <a:r>
              <a:rPr lang="en-US" sz="3600" dirty="0" smtClean="0">
                <a:solidFill>
                  <a:schemeClr val="tx1"/>
                </a:solidFill>
                <a:effectLst/>
              </a:rPr>
              <a:t>” </a:t>
            </a:r>
            <a:r>
              <a:rPr lang="ru-RU" sz="3600" dirty="0" smtClean="0">
                <a:solidFill>
                  <a:schemeClr val="tx1"/>
                </a:solidFill>
                <a:effectLst/>
              </a:rPr>
              <a:t> в Европу в </a:t>
            </a:r>
            <a:r>
              <a:rPr lang="en-US" sz="3600" dirty="0" smtClean="0">
                <a:solidFill>
                  <a:schemeClr val="tx1"/>
                </a:solidFill>
                <a:effectLst/>
              </a:rPr>
              <a:t>16</a:t>
            </a:r>
            <a:r>
              <a:rPr lang="ru-RU" sz="3600" dirty="0" smtClean="0">
                <a:solidFill>
                  <a:schemeClr val="tx1"/>
                </a:solidFill>
                <a:effectLst/>
              </a:rPr>
              <a:t>9</a:t>
            </a:r>
            <a:r>
              <a:rPr lang="en-US" sz="3600" dirty="0" smtClean="0">
                <a:solidFill>
                  <a:schemeClr val="tx1"/>
                </a:solidFill>
                <a:effectLst/>
              </a:rPr>
              <a:t>7-1699</a:t>
            </a:r>
            <a:endParaRPr lang="ru-RU" sz="3600" dirty="0" smtClean="0">
              <a:solidFill>
                <a:schemeClr val="tx1"/>
              </a:solidFill>
              <a:effectLst/>
            </a:endParaRPr>
          </a:p>
        </p:txBody>
      </p:sp>
      <p:pic>
        <p:nvPicPr>
          <p:cNvPr id="27651" name="Picture 2" descr="C:\Users\irina\Documents\Russian Culture\lecture 4-5\картинки\e21f313d885425677881b70b9df6c20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2997200"/>
            <a:ext cx="4454525" cy="3860800"/>
          </a:xfrm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500563" y="908050"/>
            <a:ext cx="4643437" cy="594995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  <a:defRPr/>
            </a:pPr>
            <a:r>
              <a:rPr lang="ru-RU" dirty="0" smtClean="0">
                <a:effectLst/>
              </a:rPr>
              <a:t>«</a:t>
            </a:r>
            <a:r>
              <a:rPr lang="ru-RU" b="1" i="1" dirty="0" smtClean="0">
                <a:effectLst/>
              </a:rPr>
              <a:t>Он вывез из Европы не только знания, впечатления, трудовые мозоли, но и идею, которую он сформулировал предельно просто: чтобы сделать Россию столь же великой как и великие державы Европы, надо  как можно скорее перенять у Европы все необходимое».    </a:t>
            </a:r>
          </a:p>
          <a:p>
            <a:pPr>
              <a:buFont typeface="Wingdings" pitchFamily="2" charset="2"/>
              <a:buNone/>
              <a:defRPr/>
            </a:pPr>
            <a:r>
              <a:rPr lang="ru-RU" b="1" i="1" dirty="0" smtClean="0">
                <a:effectLst/>
              </a:rPr>
              <a:t>  </a:t>
            </a:r>
            <a:r>
              <a:rPr lang="ru-RU" b="1" dirty="0" smtClean="0">
                <a:effectLst/>
              </a:rPr>
              <a:t>Евгений Анисимов</a:t>
            </a:r>
            <a:endParaRPr lang="ru-RU" b="1" dirty="0">
              <a:effectLst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4294967295"/>
          </p:nvPr>
        </p:nvSpPr>
        <p:spPr>
          <a:xfrm>
            <a:off x="0" y="620713"/>
            <a:ext cx="4356100" cy="259238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en-US" b="1" dirty="0" smtClean="0"/>
              <a:t> </a:t>
            </a:r>
            <a:r>
              <a:rPr lang="ru-RU" sz="2400" b="1" dirty="0" smtClean="0">
                <a:effectLst/>
              </a:rPr>
              <a:t>Целью этой миссии было укрепление и расширение союза России с рядом европейских стран против Османской империи.</a:t>
            </a:r>
            <a:endParaRPr lang="en-US" sz="2400" b="1" dirty="0" smtClean="0">
              <a:effectLst/>
            </a:endParaRPr>
          </a:p>
        </p:txBody>
      </p:sp>
      <p:pic>
        <p:nvPicPr>
          <p:cNvPr id="27654" name="Picture 2" descr="C:\Users\irina\Documents\Russian Culture\lecture 4-5\картинки\e21f313d885425677881b70b9df6c2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997200"/>
            <a:ext cx="4454525" cy="386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Picture 2" descr="C:\Users\irina\Documents\Russian Culture\lecture 4-5\картинки\e21f313d885425677881b70b9df6c2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997200"/>
            <a:ext cx="4240243" cy="386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Заголовок 3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8" name="Rectangle 2"/>
          <p:cNvSpPr txBox="1"/>
          <p:nvPr/>
        </p:nvSpPr>
        <p:spPr>
          <a:xfrm>
            <a:off x="357158" y="714356"/>
            <a:ext cx="4252434" cy="5768594"/>
          </a:xfrm>
          <a:prstGeom prst="rect">
            <a:avLst/>
          </a:prstGeom>
          <a:gradFill rotWithShape="0">
            <a:gsLst>
              <a:gs pos="0">
                <a:srgbClr val="A4C1FF"/>
              </a:gs>
              <a:gs pos="100000">
                <a:srgbClr val="E5EFFF"/>
              </a:gs>
            </a:gsLst>
            <a:lin ang="16200000"/>
          </a:gradFill>
          <a:ln w="9360">
            <a:solidFill>
              <a:srgbClr val="4A7EBB"/>
            </a:solidFill>
            <a:round/>
          </a:ln>
        </p:spPr>
        <p:txBody>
          <a:bodyPr lIns="90000" tIns="45000" rIns="90000" bIns="45000">
            <a:noAutofit/>
          </a:bodyPr>
          <a:lstStyle/>
          <a:p>
            <a:pPr indent="-342720">
              <a:buClr>
                <a:srgbClr val="000000"/>
              </a:buClr>
              <a:buSzPct val="45000"/>
              <a:tabLst>
                <a:tab pos="34308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200" b="1" strike="noStrike" spc="-1" dirty="0">
                <a:solidFill>
                  <a:srgbClr val="C00000"/>
                </a:solidFill>
                <a:latin typeface="Garamond"/>
              </a:rPr>
              <a:t>Северная война </a:t>
            </a:r>
            <a:r>
              <a:rPr lang="ru-RU" sz="3200" b="1" strike="noStrike" spc="-1" dirty="0">
                <a:solidFill>
                  <a:srgbClr val="000000"/>
                </a:solidFill>
                <a:latin typeface="Garamond"/>
              </a:rPr>
              <a:t>(1700—1721) — война между Швецией и Северным союзом (Россия, Саксония, Польша, Дания) за гегемонию на Балтике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9" name="Содержимое 4"/>
          <p:cNvSpPr txBox="1"/>
          <p:nvPr/>
        </p:nvSpPr>
        <p:spPr>
          <a:xfrm>
            <a:off x="4648320" y="571480"/>
            <a:ext cx="4038120" cy="5554280"/>
          </a:xfrm>
          <a:prstGeom prst="rect">
            <a:avLst/>
          </a:prstGeom>
          <a:solidFill>
            <a:srgbClr val="EBF1DE"/>
          </a:solidFill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pPr indent="-342720">
              <a:buClr>
                <a:srgbClr val="000000"/>
              </a:buClr>
              <a:buSzPct val="45000"/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Со времен </a:t>
            </a:r>
            <a:r>
              <a:rPr lang="ru-RU" sz="3200" b="1" strike="noStrike" spc="-1" dirty="0" smtClean="0">
                <a:solidFill>
                  <a:srgbClr val="000000"/>
                </a:solidFill>
                <a:latin typeface="Calibri"/>
              </a:rPr>
              <a:t>В. Ключевского </a:t>
            </a: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утвердилось мнение о том, что все преобразования России в эпоху Петра были вызваны Северной </a:t>
            </a:r>
            <a:r>
              <a:rPr lang="ru-RU" sz="3200" b="1" strike="noStrike" spc="-1" dirty="0" smtClean="0">
                <a:solidFill>
                  <a:srgbClr val="000000"/>
                </a:solidFill>
                <a:latin typeface="Calibri"/>
              </a:rPr>
              <a:t>войной</a:t>
            </a:r>
          </a:p>
          <a:p>
            <a:pPr indent="-342720">
              <a:buClr>
                <a:srgbClr val="000000"/>
              </a:buClr>
              <a:buSzPct val="45000"/>
            </a:pPr>
            <a:endParaRPr lang="ru-RU" sz="3200" b="1" spc="-1" dirty="0">
              <a:solidFill>
                <a:srgbClr val="000000"/>
              </a:solidFill>
              <a:latin typeface="Calibri"/>
            </a:endParaRPr>
          </a:p>
          <a:p>
            <a:pPr indent="-342720">
              <a:buClr>
                <a:srgbClr val="000000"/>
              </a:buClr>
              <a:buSzPct val="45000"/>
            </a:pP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spcBef>
                <a:spcPts val="638"/>
              </a:spcBef>
              <a:spcAft>
                <a:spcPts val="1417"/>
              </a:spcAft>
            </a:pP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Текст 3"/>
          <p:cNvSpPr>
            <a:spLocks noGrp="1"/>
          </p:cNvSpPr>
          <p:nvPr>
            <p:ph type="body"/>
          </p:nvPr>
        </p:nvSpPr>
        <p:spPr>
          <a:xfrm>
            <a:off x="4673600" y="1600200"/>
            <a:ext cx="4016375" cy="4757758"/>
          </a:xfrm>
        </p:spPr>
        <p:txBody>
          <a:bodyPr>
            <a:normAutofit fontScale="55000" lnSpcReduction="20000"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b="1" i="1" dirty="0" smtClean="0"/>
          </a:p>
          <a:p>
            <a:r>
              <a:rPr lang="ru-RU" b="1" i="1" dirty="0" smtClean="0"/>
              <a:t>ДЗ: Составьте структурно-логическую схему, подтверждающую верность мысли Ключевского</a:t>
            </a:r>
            <a:endParaRPr lang="ru-RU" b="1" i="1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FF0000"/>
                </a:solidFill>
              </a:rPr>
              <a:t>Северная война (1700-1721)</a:t>
            </a:r>
          </a:p>
        </p:txBody>
      </p:sp>
      <p:pic>
        <p:nvPicPr>
          <p:cNvPr id="39939" name="Picture 9" descr="MAP18_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8596" y="1214422"/>
            <a:ext cx="8143932" cy="5257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2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6613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4000" b="1" dirty="0" err="1">
                <a:solidFill>
                  <a:srgbClr val="FF0000"/>
                </a:solidFill>
              </a:rPr>
              <a:t>Прутский</a:t>
            </a:r>
            <a:r>
              <a:rPr lang="ru-RU" sz="4000" b="1" dirty="0">
                <a:solidFill>
                  <a:srgbClr val="FF0000"/>
                </a:solidFill>
              </a:rPr>
              <a:t> поход</a:t>
            </a:r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836613"/>
            <a:ext cx="4495800" cy="4592652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0" indent="0" algn="ctr">
              <a:buFontTx/>
              <a:buNone/>
              <a:defRPr/>
            </a:pPr>
            <a:r>
              <a:rPr lang="ru-RU" sz="2400" dirty="0" smtClean="0"/>
              <a:t>В </a:t>
            </a:r>
            <a:r>
              <a:rPr lang="ru-RU" sz="2400" dirty="0"/>
              <a:t>конце 1710 г. Турция объявила России войну.</a:t>
            </a:r>
          </a:p>
        </p:txBody>
      </p:sp>
      <p:pic>
        <p:nvPicPr>
          <p:cNvPr id="40964" name="Picture 7" descr="Прутский поход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908050"/>
            <a:ext cx="4643438" cy="3267075"/>
          </a:xfrm>
          <a:noFill/>
        </p:spPr>
      </p:pic>
      <p:sp>
        <p:nvSpPr>
          <p:cNvPr id="130056" name="Text Box 8"/>
          <p:cNvSpPr txBox="1">
            <a:spLocks noChangeArrowheads="1"/>
          </p:cNvSpPr>
          <p:nvPr/>
        </p:nvSpPr>
        <p:spPr bwMode="auto">
          <a:xfrm>
            <a:off x="4643438" y="1671638"/>
            <a:ext cx="4643437" cy="378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dirty="0"/>
              <a:t>Пётр решил опередить турок и вторгнуться на их территорию.</a:t>
            </a:r>
          </a:p>
          <a:p>
            <a:pPr algn="ctr"/>
            <a:r>
              <a:rPr lang="ru-RU" sz="2400" dirty="0"/>
              <a:t>Ранней весной 1711 г. он двинул армию к границам турецких вассальных княжеств: Молдавии и Валахии.</a:t>
            </a:r>
          </a:p>
          <a:p>
            <a:pPr algn="ctr"/>
            <a:r>
              <a:rPr lang="ru-RU" sz="2400" dirty="0"/>
              <a:t>Но, переправившись через Прут, 38-тысячная русская армия была окружена 140-тысячным турецким войском.</a:t>
            </a:r>
          </a:p>
        </p:txBody>
      </p:sp>
      <p:sp>
        <p:nvSpPr>
          <p:cNvPr id="40966" name="Прямоугольник 2"/>
          <p:cNvSpPr>
            <a:spLocks noChangeArrowheads="1"/>
          </p:cNvSpPr>
          <p:nvPr/>
        </p:nvSpPr>
        <p:spPr bwMode="auto">
          <a:xfrm>
            <a:off x="179388" y="5456238"/>
            <a:ext cx="87137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Мир с турками: вернуть Азов,  срыть Таганрог,  пропустить Карла XII  в Швецию через Польшу  и не вмешиваться  в польские дела.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0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0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0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0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0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0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00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00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00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00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00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00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Северная война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214422"/>
            <a:ext cx="7672776" cy="4956816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Rectangle 1"/>
          <p:cNvSpPr txBox="1"/>
          <p:nvPr/>
        </p:nvSpPr>
        <p:spPr>
          <a:xfrm>
            <a:off x="214282" y="142852"/>
            <a:ext cx="8858312" cy="6715148"/>
          </a:xfrm>
          <a:prstGeom prst="rect">
            <a:avLst/>
          </a:prstGeom>
          <a:solidFill>
            <a:srgbClr val="4F81BD"/>
          </a:solidFill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1" name="Rectangle 2"/>
          <p:cNvSpPr txBox="1"/>
          <p:nvPr/>
        </p:nvSpPr>
        <p:spPr>
          <a:xfrm>
            <a:off x="457200" y="1600200"/>
            <a:ext cx="8226000" cy="4525560"/>
          </a:xfrm>
          <a:prstGeom prst="rect">
            <a:avLst/>
          </a:prstGeom>
          <a:solidFill>
            <a:srgbClr val="95B3D7"/>
          </a:solidFill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92" name="Picture 3"/>
          <p:cNvPicPr/>
          <p:nvPr/>
        </p:nvPicPr>
        <p:blipFill>
          <a:blip r:embed="rId2"/>
          <a:stretch/>
        </p:blipFill>
        <p:spPr>
          <a:xfrm>
            <a:off x="357158" y="179280"/>
            <a:ext cx="8462640" cy="667872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Заголовок 3"/>
          <p:cNvSpPr txBox="1"/>
          <p:nvPr/>
        </p:nvSpPr>
        <p:spPr>
          <a:xfrm>
            <a:off x="457200" y="274680"/>
            <a:ext cx="8229240" cy="2736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4" name="Rectangle 2"/>
          <p:cNvSpPr txBox="1"/>
          <p:nvPr/>
        </p:nvSpPr>
        <p:spPr>
          <a:xfrm>
            <a:off x="457200" y="642918"/>
            <a:ext cx="4038120" cy="5786478"/>
          </a:xfrm>
          <a:prstGeom prst="rect">
            <a:avLst/>
          </a:prstGeom>
          <a:solidFill>
            <a:srgbClr val="948A54"/>
          </a:solidFill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pPr marL="338040" indent="-337680">
              <a:spcBef>
                <a:spcPts val="638"/>
              </a:spcBef>
              <a:spcAft>
                <a:spcPts val="1417"/>
              </a:spcAft>
              <a:buClr>
                <a:srgbClr val="FFFFFF"/>
              </a:buClr>
              <a:buSzPct val="45000"/>
              <a:tabLst>
                <a:tab pos="338040" algn="l"/>
                <a:tab pos="442800" algn="l"/>
                <a:tab pos="892080" algn="l"/>
                <a:tab pos="1341360" algn="l"/>
                <a:tab pos="1790640" algn="l"/>
                <a:tab pos="2239920" algn="l"/>
                <a:tab pos="2689200" algn="l"/>
                <a:tab pos="3138480" algn="l"/>
                <a:tab pos="3587760" algn="l"/>
                <a:tab pos="4037040" algn="l"/>
                <a:tab pos="4486320" algn="l"/>
                <a:tab pos="4935600" algn="l"/>
                <a:tab pos="5384880" algn="l"/>
                <a:tab pos="5834160" algn="l"/>
                <a:tab pos="6283440" algn="l"/>
                <a:tab pos="6732720" algn="l"/>
                <a:tab pos="7182000" algn="l"/>
                <a:tab pos="7631280" algn="l"/>
                <a:tab pos="8080200" algn="l"/>
                <a:tab pos="8529480" algn="l"/>
                <a:tab pos="8978760" algn="l"/>
              </a:tabLst>
            </a:pPr>
            <a:r>
              <a:rPr lang="ru-RU" sz="3200" b="0" strike="noStrike" spc="-1" dirty="0">
                <a:solidFill>
                  <a:srgbClr val="000000"/>
                </a:solidFill>
                <a:latin typeface="Calibri"/>
              </a:rPr>
              <a:t>Петр задумывает серию реформ, направленных на преобразование российской </a:t>
            </a:r>
          </a:p>
          <a:p>
            <a:pPr marL="338040" indent="-337680">
              <a:spcBef>
                <a:spcPts val="638"/>
              </a:spcBef>
              <a:spcAft>
                <a:spcPts val="1417"/>
              </a:spcAft>
              <a:buClr>
                <a:srgbClr val="FFFFFF"/>
              </a:buClr>
              <a:buSzPct val="45000"/>
              <a:buFont typeface="Arial"/>
              <a:buChar char="•"/>
              <a:tabLst>
                <a:tab pos="338040" algn="l"/>
                <a:tab pos="442800" algn="l"/>
                <a:tab pos="892080" algn="l"/>
                <a:tab pos="1341360" algn="l"/>
                <a:tab pos="1790640" algn="l"/>
                <a:tab pos="2239920" algn="l"/>
                <a:tab pos="2689200" algn="l"/>
                <a:tab pos="3138480" algn="l"/>
                <a:tab pos="3587760" algn="l"/>
                <a:tab pos="4037040" algn="l"/>
                <a:tab pos="4486320" algn="l"/>
                <a:tab pos="4935600" algn="l"/>
                <a:tab pos="5384880" algn="l"/>
                <a:tab pos="5834160" algn="l"/>
                <a:tab pos="6283440" algn="l"/>
                <a:tab pos="6732720" algn="l"/>
                <a:tab pos="7182000" algn="l"/>
                <a:tab pos="7631280" algn="l"/>
                <a:tab pos="8080200" algn="l"/>
                <a:tab pos="8529480" algn="l"/>
                <a:tab pos="8978760" algn="l"/>
              </a:tabLst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экономической,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  <a:p>
            <a:pPr marL="338040" indent="-337680">
              <a:spcBef>
                <a:spcPts val="638"/>
              </a:spcBef>
              <a:spcAft>
                <a:spcPts val="1417"/>
              </a:spcAft>
              <a:buClr>
                <a:srgbClr val="FFFFFF"/>
              </a:buClr>
              <a:buSzPct val="45000"/>
              <a:buFont typeface="Arial"/>
              <a:buChar char="•"/>
              <a:tabLst>
                <a:tab pos="338040" algn="l"/>
                <a:tab pos="442800" algn="l"/>
                <a:tab pos="892080" algn="l"/>
                <a:tab pos="1341360" algn="l"/>
                <a:tab pos="1790640" algn="l"/>
                <a:tab pos="2239920" algn="l"/>
                <a:tab pos="2689200" algn="l"/>
                <a:tab pos="3138480" algn="l"/>
                <a:tab pos="3587760" algn="l"/>
                <a:tab pos="4037040" algn="l"/>
                <a:tab pos="4486320" algn="l"/>
                <a:tab pos="4935600" algn="l"/>
                <a:tab pos="5384880" algn="l"/>
                <a:tab pos="5834160" algn="l"/>
                <a:tab pos="6283440" algn="l"/>
                <a:tab pos="6732720" algn="l"/>
                <a:tab pos="7182000" algn="l"/>
                <a:tab pos="7631280" algn="l"/>
                <a:tab pos="8080200" algn="l"/>
                <a:tab pos="8529480" algn="l"/>
                <a:tab pos="8978760" algn="l"/>
              </a:tabLst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 социальной, 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  <a:p>
            <a:pPr marL="338040" indent="-337680">
              <a:spcBef>
                <a:spcPts val="638"/>
              </a:spcBef>
              <a:spcAft>
                <a:spcPts val="1417"/>
              </a:spcAft>
              <a:buClr>
                <a:srgbClr val="FFFFFF"/>
              </a:buClr>
              <a:buSzPct val="45000"/>
              <a:buFont typeface="Arial"/>
              <a:buChar char="•"/>
              <a:tabLst>
                <a:tab pos="338040" algn="l"/>
                <a:tab pos="442800" algn="l"/>
                <a:tab pos="892080" algn="l"/>
                <a:tab pos="1341360" algn="l"/>
                <a:tab pos="1790640" algn="l"/>
                <a:tab pos="2239920" algn="l"/>
                <a:tab pos="2689200" algn="l"/>
                <a:tab pos="3138480" algn="l"/>
                <a:tab pos="3587760" algn="l"/>
                <a:tab pos="4037040" algn="l"/>
                <a:tab pos="4486320" algn="l"/>
                <a:tab pos="4935600" algn="l"/>
                <a:tab pos="5384880" algn="l"/>
                <a:tab pos="5834160" algn="l"/>
                <a:tab pos="6283440" algn="l"/>
                <a:tab pos="6732720" algn="l"/>
                <a:tab pos="7182000" algn="l"/>
                <a:tab pos="7631280" algn="l"/>
                <a:tab pos="8080200" algn="l"/>
                <a:tab pos="8529480" algn="l"/>
                <a:tab pos="8978760" algn="l"/>
              </a:tabLst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политической и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  <a:p>
            <a:pPr marL="338040" indent="-337680">
              <a:spcBef>
                <a:spcPts val="638"/>
              </a:spcBef>
              <a:spcAft>
                <a:spcPts val="1417"/>
              </a:spcAft>
              <a:buClr>
                <a:srgbClr val="FFFFFF"/>
              </a:buClr>
              <a:buSzPct val="45000"/>
              <a:buFont typeface="Arial"/>
              <a:buChar char="•"/>
              <a:tabLst>
                <a:tab pos="338040" algn="l"/>
                <a:tab pos="442800" algn="l"/>
                <a:tab pos="892080" algn="l"/>
                <a:tab pos="1341360" algn="l"/>
                <a:tab pos="1790640" algn="l"/>
                <a:tab pos="2239920" algn="l"/>
                <a:tab pos="2689200" algn="l"/>
                <a:tab pos="3138480" algn="l"/>
                <a:tab pos="3587760" algn="l"/>
                <a:tab pos="4037040" algn="l"/>
                <a:tab pos="4486320" algn="l"/>
                <a:tab pos="4935600" algn="l"/>
                <a:tab pos="5384880" algn="l"/>
                <a:tab pos="5834160" algn="l"/>
                <a:tab pos="6283440" algn="l"/>
                <a:tab pos="6732720" algn="l"/>
                <a:tab pos="7182000" algn="l"/>
                <a:tab pos="7631280" algn="l"/>
                <a:tab pos="8080200" algn="l"/>
                <a:tab pos="8529480" algn="l"/>
                <a:tab pos="8978760" algn="l"/>
              </a:tabLst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 культурной систем 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95" name="Содержимое 6"/>
          <p:cNvPicPr/>
          <p:nvPr/>
        </p:nvPicPr>
        <p:blipFill>
          <a:blip r:embed="rId2"/>
          <a:stretch/>
        </p:blipFill>
        <p:spPr>
          <a:xfrm>
            <a:off x="4970160" y="785794"/>
            <a:ext cx="3959558" cy="5339966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Rectangle 1"/>
          <p:cNvSpPr txBox="1"/>
          <p:nvPr/>
        </p:nvSpPr>
        <p:spPr>
          <a:xfrm>
            <a:off x="457200" y="127080"/>
            <a:ext cx="8226000" cy="1437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7" name="Rectangle 2"/>
          <p:cNvSpPr txBox="1"/>
          <p:nvPr/>
        </p:nvSpPr>
        <p:spPr>
          <a:xfrm>
            <a:off x="457200" y="1600200"/>
            <a:ext cx="8226000" cy="45255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98" name="Picture 3"/>
          <p:cNvPicPr/>
          <p:nvPr/>
        </p:nvPicPr>
        <p:blipFill>
          <a:blip r:embed="rId2"/>
          <a:stretch/>
        </p:blipFill>
        <p:spPr>
          <a:xfrm>
            <a:off x="1071538" y="214290"/>
            <a:ext cx="7286676" cy="6474958"/>
          </a:xfrm>
          <a:prstGeom prst="rect">
            <a:avLst/>
          </a:prstGeom>
          <a:ln w="76200">
            <a:solidFill>
              <a:schemeClr val="accent3">
                <a:lumMod val="75000"/>
              </a:schemeClr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Военная реформа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1600200"/>
            <a:ext cx="4281518" cy="4525963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 algn="just">
              <a:buFontTx/>
              <a:buNone/>
              <a:defRPr/>
            </a:pPr>
            <a:r>
              <a:rPr lang="ru-RU" b="1" dirty="0" smtClean="0"/>
              <a:t> </a:t>
            </a:r>
            <a:r>
              <a:rPr lang="ru-RU" b="1" u="sng" dirty="0" smtClean="0"/>
              <a:t>Рекрутская повинность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Вместо набора добровольцев (вольницы) армия стала комплектоваться на основе </a:t>
            </a:r>
            <a:br>
              <a:rPr lang="ru-RU" dirty="0" smtClean="0"/>
            </a:br>
            <a:r>
              <a:rPr lang="ru-RU" dirty="0" smtClean="0"/>
              <a:t>рекрутской системы.</a:t>
            </a:r>
            <a:endParaRPr lang="en-US" dirty="0" smtClean="0"/>
          </a:p>
          <a:p>
            <a:pPr marL="0" indent="0" algn="just">
              <a:buFontTx/>
              <a:buNone/>
              <a:defRPr/>
            </a:pPr>
            <a:r>
              <a:rPr lang="ru-RU" dirty="0" smtClean="0"/>
              <a:t>От каждых </a:t>
            </a:r>
            <a:r>
              <a:rPr lang="ru-RU" b="1" dirty="0" smtClean="0"/>
              <a:t>50–200</a:t>
            </a:r>
            <a:r>
              <a:rPr lang="ru-RU" dirty="0" smtClean="0"/>
              <a:t> крестьянских дворов (смотря по обстоятельствам) на военную службу призывался</a:t>
            </a:r>
            <a:br>
              <a:rPr lang="ru-RU" dirty="0" smtClean="0"/>
            </a:br>
            <a:r>
              <a:rPr lang="ru-RU" dirty="0" smtClean="0"/>
              <a:t>1 новобранец-</a:t>
            </a:r>
            <a:r>
              <a:rPr lang="ru-RU" b="1" dirty="0" smtClean="0"/>
              <a:t>рекрут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i="1" dirty="0" smtClean="0"/>
              <a:t>(от фр. </a:t>
            </a:r>
            <a:r>
              <a:rPr lang="en-US" i="1" dirty="0" err="1" smtClean="0"/>
              <a:t>Recruter</a:t>
            </a:r>
            <a:r>
              <a:rPr lang="en-US" i="1" dirty="0" smtClean="0"/>
              <a:t> – </a:t>
            </a:r>
            <a:r>
              <a:rPr lang="ru-RU" i="1" dirty="0" smtClean="0"/>
              <a:t>набирать войско</a:t>
            </a:r>
            <a:r>
              <a:rPr lang="en-US" i="1" dirty="0" smtClean="0"/>
              <a:t>)</a:t>
            </a:r>
            <a:r>
              <a:rPr lang="ru-RU" dirty="0" smtClean="0"/>
              <a:t>.</a:t>
            </a:r>
          </a:p>
          <a:p>
            <a:pPr marL="0" indent="0" algn="just">
              <a:buFontTx/>
              <a:buNone/>
              <a:defRPr/>
            </a:pPr>
            <a:r>
              <a:rPr lang="ru-RU" dirty="0" smtClean="0"/>
              <a:t>Служба была пожизненной, </a:t>
            </a:r>
            <a:br>
              <a:rPr lang="ru-RU" dirty="0" smtClean="0"/>
            </a:br>
            <a:r>
              <a:rPr lang="ru-RU" dirty="0" smtClean="0"/>
              <a:t>женатые от нее не освобождались</a:t>
            </a:r>
            <a:endParaRPr lang="ru-RU" dirty="0"/>
          </a:p>
        </p:txBody>
      </p:sp>
      <p:pic>
        <p:nvPicPr>
          <p:cNvPr id="5" name="Picture 7" descr="Рекрут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286380" y="1285860"/>
            <a:ext cx="2889956" cy="3793067"/>
          </a:xfr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4714876" y="5086344"/>
            <a:ext cx="4143404" cy="1771656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Рекрут петровской эпохи.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Сермяжный кафтан,</a:t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>ружье с </a:t>
            </a:r>
            <a:r>
              <a:rPr lang="ru-RU" sz="2000" b="1" dirty="0" err="1" smtClean="0">
                <a:solidFill>
                  <a:schemeClr val="tx1"/>
                </a:solidFill>
              </a:rPr>
              <a:t>багинетом</a:t>
            </a:r>
            <a:r>
              <a:rPr lang="ru-RU" sz="2000" b="1" dirty="0" smtClean="0">
                <a:solidFill>
                  <a:schemeClr val="tx1"/>
                </a:solidFill>
              </a:rPr>
              <a:t>,</a:t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>картуз и стрелецкая шапка,</a:t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>ранцы разных видов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47725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chemeClr val="tx1"/>
                </a:solidFill>
              </a:rPr>
              <a:t>Реформы Петра</a:t>
            </a:r>
            <a:r>
              <a:rPr lang="en-US" dirty="0" smtClean="0">
                <a:solidFill>
                  <a:schemeClr val="tx1"/>
                </a:solidFill>
              </a:rPr>
              <a:t>I</a:t>
            </a:r>
            <a:r>
              <a:rPr lang="ru-RU" dirty="0" smtClean="0">
                <a:solidFill>
                  <a:schemeClr val="tx1"/>
                </a:solidFill>
              </a:rPr>
              <a:t>. Экономика</a:t>
            </a:r>
          </a:p>
        </p:txBody>
      </p:sp>
      <p:sp>
        <p:nvSpPr>
          <p:cNvPr id="34819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214422"/>
            <a:ext cx="4932363" cy="5383228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 marL="180000" lvl="0" indent="-280800">
              <a:lnSpc>
                <a:spcPct val="80000"/>
              </a:lnSpc>
              <a:spcBef>
                <a:spcPts val="601"/>
              </a:spcBef>
              <a:buNone/>
              <a:tabLst>
                <a:tab pos="923040" algn="l"/>
                <a:tab pos="1076759" algn="l"/>
                <a:tab pos="1526040" algn="l"/>
                <a:tab pos="1975320" algn="l"/>
                <a:tab pos="2424600" algn="l"/>
                <a:tab pos="2873880" algn="l"/>
                <a:tab pos="3323159" algn="l"/>
                <a:tab pos="3772440" algn="l"/>
                <a:tab pos="4221719" algn="l"/>
                <a:tab pos="4671000" algn="l"/>
                <a:tab pos="5120280" algn="l"/>
                <a:tab pos="5569560" algn="l"/>
                <a:tab pos="6018840" algn="l"/>
                <a:tab pos="6468120" algn="l"/>
                <a:tab pos="6917400" algn="l"/>
                <a:tab pos="7366679" algn="l"/>
                <a:tab pos="7815960" algn="l"/>
                <a:tab pos="8265240" algn="l"/>
                <a:tab pos="8714520" algn="l"/>
                <a:tab pos="9163800" algn="l"/>
                <a:tab pos="9613080" algn="l"/>
              </a:tabLst>
            </a:pPr>
            <a:r>
              <a:rPr lang="ru-RU" sz="2400" b="1" dirty="0" smtClean="0">
                <a:effectLst/>
              </a:rPr>
              <a:t> </a:t>
            </a:r>
            <a:r>
              <a:rPr lang="ru-RU" sz="2400" b="1" dirty="0" smtClean="0">
                <a:latin typeface="Calibri" pitchFamily="18"/>
              </a:rPr>
              <a:t>скачок в развитии мануфактурной промышленности: Северная война заставила создать свое производство железа, меди, сукна, канатов и парусов.</a:t>
            </a:r>
          </a:p>
          <a:p>
            <a:pPr marL="180000" lvl="0" indent="-280800">
              <a:lnSpc>
                <a:spcPct val="80000"/>
              </a:lnSpc>
              <a:spcBef>
                <a:spcPts val="601"/>
              </a:spcBef>
              <a:buNone/>
              <a:tabLst>
                <a:tab pos="923040" algn="l"/>
                <a:tab pos="1076759" algn="l"/>
                <a:tab pos="1526040" algn="l"/>
                <a:tab pos="1975320" algn="l"/>
                <a:tab pos="2424600" algn="l"/>
                <a:tab pos="2873880" algn="l"/>
                <a:tab pos="3323159" algn="l"/>
                <a:tab pos="3772440" algn="l"/>
                <a:tab pos="4221719" algn="l"/>
                <a:tab pos="4671000" algn="l"/>
                <a:tab pos="5120280" algn="l"/>
                <a:tab pos="5569560" algn="l"/>
                <a:tab pos="6018840" algn="l"/>
                <a:tab pos="6468120" algn="l"/>
                <a:tab pos="6917400" algn="l"/>
                <a:tab pos="7366679" algn="l"/>
                <a:tab pos="7815960" algn="l"/>
                <a:tab pos="8265240" algn="l"/>
                <a:tab pos="8714520" algn="l"/>
                <a:tab pos="9163800" algn="l"/>
                <a:tab pos="9613080" algn="l"/>
              </a:tabLst>
            </a:pPr>
            <a:r>
              <a:rPr lang="ru-RU" sz="2000" b="1" dirty="0" smtClean="0">
                <a:latin typeface="Calibri" pitchFamily="18"/>
              </a:rPr>
              <a:t>Своеобразная «мануфактурная революция»</a:t>
            </a:r>
          </a:p>
          <a:p>
            <a:pPr marL="180000" lvl="0" indent="-280800">
              <a:lnSpc>
                <a:spcPct val="80000"/>
              </a:lnSpc>
              <a:spcBef>
                <a:spcPts val="601"/>
              </a:spcBef>
              <a:buNone/>
              <a:tabLst>
                <a:tab pos="923040" algn="l"/>
                <a:tab pos="1076759" algn="l"/>
                <a:tab pos="1526040" algn="l"/>
                <a:tab pos="1975320" algn="l"/>
                <a:tab pos="2424600" algn="l"/>
                <a:tab pos="2873880" algn="l"/>
                <a:tab pos="3323159" algn="l"/>
                <a:tab pos="3772440" algn="l"/>
                <a:tab pos="4221719" algn="l"/>
                <a:tab pos="4671000" algn="l"/>
                <a:tab pos="5120280" algn="l"/>
                <a:tab pos="5569560" algn="l"/>
                <a:tab pos="6018840" algn="l"/>
                <a:tab pos="6468120" algn="l"/>
                <a:tab pos="6917400" algn="l"/>
                <a:tab pos="7366679" algn="l"/>
                <a:tab pos="7815960" algn="l"/>
                <a:tab pos="8265240" algn="l"/>
                <a:tab pos="8714520" algn="l"/>
                <a:tab pos="9163800" algn="l"/>
                <a:tab pos="9613080" algn="l"/>
              </a:tabLst>
            </a:pPr>
            <a:endParaRPr lang="ru-RU" sz="2400" b="1" dirty="0" smtClean="0">
              <a:latin typeface="Calibri" pitchFamily="18"/>
            </a:endParaRPr>
          </a:p>
          <a:p>
            <a:pPr marL="180000" lvl="0" indent="-280800">
              <a:lnSpc>
                <a:spcPct val="80000"/>
              </a:lnSpc>
              <a:spcBef>
                <a:spcPts val="601"/>
              </a:spcBef>
              <a:buNone/>
              <a:tabLst>
                <a:tab pos="923040" algn="l"/>
                <a:tab pos="1076759" algn="l"/>
                <a:tab pos="1526040" algn="l"/>
                <a:tab pos="1975320" algn="l"/>
                <a:tab pos="2424600" algn="l"/>
                <a:tab pos="2873880" algn="l"/>
                <a:tab pos="3323159" algn="l"/>
                <a:tab pos="3772440" algn="l"/>
                <a:tab pos="4221719" algn="l"/>
                <a:tab pos="4671000" algn="l"/>
                <a:tab pos="5120280" algn="l"/>
                <a:tab pos="5569560" algn="l"/>
                <a:tab pos="6018840" algn="l"/>
                <a:tab pos="6468120" algn="l"/>
                <a:tab pos="6917400" algn="l"/>
                <a:tab pos="7366679" algn="l"/>
                <a:tab pos="7815960" algn="l"/>
                <a:tab pos="8265240" algn="l"/>
                <a:tab pos="8714520" algn="l"/>
                <a:tab pos="9163800" algn="l"/>
                <a:tab pos="9613080" algn="l"/>
              </a:tabLst>
            </a:pPr>
            <a:r>
              <a:rPr lang="ru-RU" sz="2400" b="1" dirty="0" smtClean="0">
                <a:latin typeface="Calibri" pitchFamily="18"/>
              </a:rPr>
              <a:t> в России действовало большое количество мануфактур (около 100) и горных предприятий.</a:t>
            </a:r>
          </a:p>
          <a:p>
            <a:pPr marL="180000" lvl="0" indent="-280800">
              <a:lnSpc>
                <a:spcPct val="80000"/>
              </a:lnSpc>
              <a:spcBef>
                <a:spcPts val="601"/>
              </a:spcBef>
              <a:buNone/>
              <a:tabLst>
                <a:tab pos="923040" algn="l"/>
                <a:tab pos="1076759" algn="l"/>
                <a:tab pos="1526040" algn="l"/>
                <a:tab pos="1975320" algn="l"/>
                <a:tab pos="2424600" algn="l"/>
                <a:tab pos="2873880" algn="l"/>
                <a:tab pos="3323159" algn="l"/>
                <a:tab pos="3772440" algn="l"/>
                <a:tab pos="4221719" algn="l"/>
                <a:tab pos="4671000" algn="l"/>
                <a:tab pos="5120280" algn="l"/>
                <a:tab pos="5569560" algn="l"/>
                <a:tab pos="6018840" algn="l"/>
                <a:tab pos="6468120" algn="l"/>
                <a:tab pos="6917400" algn="l"/>
                <a:tab pos="7366679" algn="l"/>
                <a:tab pos="7815960" algn="l"/>
                <a:tab pos="8265240" algn="l"/>
                <a:tab pos="8714520" algn="l"/>
                <a:tab pos="9163800" algn="l"/>
                <a:tab pos="9613080" algn="l"/>
              </a:tabLst>
            </a:pPr>
            <a:r>
              <a:rPr lang="ru-RU" sz="2400" b="1" dirty="0" smtClean="0">
                <a:latin typeface="Calibri" pitchFamily="18"/>
              </a:rPr>
              <a:t>Было положено начало освоению </a:t>
            </a:r>
            <a:r>
              <a:rPr lang="ru-RU" sz="2400" b="1" dirty="0" err="1" smtClean="0">
                <a:latin typeface="Calibri" pitchFamily="18"/>
              </a:rPr>
              <a:t>железнорудных</a:t>
            </a:r>
            <a:r>
              <a:rPr lang="ru-RU" sz="2400" b="1" dirty="0" smtClean="0">
                <a:latin typeface="Calibri" pitchFamily="18"/>
              </a:rPr>
              <a:t> месторождений,</a:t>
            </a:r>
          </a:p>
          <a:p>
            <a:pPr marL="180000" lvl="0" indent="-280800">
              <a:lnSpc>
                <a:spcPct val="80000"/>
              </a:lnSpc>
              <a:spcBef>
                <a:spcPts val="601"/>
              </a:spcBef>
              <a:buNone/>
              <a:tabLst>
                <a:tab pos="923040" algn="l"/>
                <a:tab pos="1076759" algn="l"/>
                <a:tab pos="1526040" algn="l"/>
                <a:tab pos="1975320" algn="l"/>
                <a:tab pos="2424600" algn="l"/>
                <a:tab pos="2873880" algn="l"/>
                <a:tab pos="3323159" algn="l"/>
                <a:tab pos="3772440" algn="l"/>
                <a:tab pos="4221719" algn="l"/>
                <a:tab pos="4671000" algn="l"/>
                <a:tab pos="5120280" algn="l"/>
                <a:tab pos="5569560" algn="l"/>
                <a:tab pos="6018840" algn="l"/>
                <a:tab pos="6468120" algn="l"/>
                <a:tab pos="6917400" algn="l"/>
                <a:tab pos="7366679" algn="l"/>
                <a:tab pos="7815960" algn="l"/>
                <a:tab pos="8265240" algn="l"/>
                <a:tab pos="8714520" algn="l"/>
                <a:tab pos="9163800" algn="l"/>
                <a:tab pos="9613080" algn="l"/>
              </a:tabLst>
            </a:pPr>
            <a:r>
              <a:rPr lang="ru-RU" sz="2400" b="1" dirty="0" smtClean="0">
                <a:latin typeface="Calibri" pitchFamily="18"/>
              </a:rPr>
              <a:t>Появился новый мощный промышленный район — Урал.</a:t>
            </a:r>
          </a:p>
          <a:p>
            <a:pPr marL="180000" lvl="0" indent="-280800">
              <a:lnSpc>
                <a:spcPct val="80000"/>
              </a:lnSpc>
              <a:spcBef>
                <a:spcPts val="601"/>
              </a:spcBef>
              <a:buNone/>
              <a:tabLst>
                <a:tab pos="923040" algn="l"/>
                <a:tab pos="1076759" algn="l"/>
                <a:tab pos="1526040" algn="l"/>
                <a:tab pos="1975320" algn="l"/>
                <a:tab pos="2424600" algn="l"/>
                <a:tab pos="2873880" algn="l"/>
                <a:tab pos="3323159" algn="l"/>
                <a:tab pos="3772440" algn="l"/>
                <a:tab pos="4221719" algn="l"/>
                <a:tab pos="4671000" algn="l"/>
                <a:tab pos="5120280" algn="l"/>
                <a:tab pos="5569560" algn="l"/>
                <a:tab pos="6018840" algn="l"/>
                <a:tab pos="6468120" algn="l"/>
                <a:tab pos="6917400" algn="l"/>
                <a:tab pos="7366679" algn="l"/>
                <a:tab pos="7815960" algn="l"/>
                <a:tab pos="8265240" algn="l"/>
                <a:tab pos="8714520" algn="l"/>
                <a:tab pos="9163800" algn="l"/>
                <a:tab pos="9613080" algn="l"/>
              </a:tabLst>
            </a:pPr>
            <a:r>
              <a:rPr lang="ru-RU" sz="2400" b="1" dirty="0" smtClean="0">
                <a:latin typeface="Calibri" pitchFamily="18"/>
              </a:rPr>
              <a:t>Получили льготы купцы, основывавшие частные мануфактуры.</a:t>
            </a:r>
            <a:r>
              <a:rPr lang="ru-RU" sz="2400" b="1" dirty="0" smtClean="0">
                <a:effectLst/>
              </a:rPr>
              <a:t> </a:t>
            </a:r>
          </a:p>
        </p:txBody>
      </p:sp>
      <p:pic>
        <p:nvPicPr>
          <p:cNvPr id="34820" name="Picture 6" descr="attach_asp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003800" y="1628775"/>
            <a:ext cx="4140200" cy="4464050"/>
          </a:xfr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chemeClr val="tx1"/>
                </a:solidFill>
              </a:rPr>
              <a:t>Реформы Петра </a:t>
            </a:r>
            <a:r>
              <a:rPr lang="en-US" dirty="0" smtClean="0">
                <a:solidFill>
                  <a:schemeClr val="tx1"/>
                </a:solidFill>
              </a:rPr>
              <a:t>I</a:t>
            </a:r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5400675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ru-RU" b="1" dirty="0" smtClean="0">
                <a:effectLst/>
              </a:rPr>
              <a:t>Меркантилизм </a:t>
            </a:r>
            <a:r>
              <a:rPr lang="en-US" b="1" dirty="0" smtClean="0">
                <a:effectLst/>
              </a:rPr>
              <a:t> </a:t>
            </a:r>
            <a:r>
              <a:rPr lang="en-US" dirty="0" smtClean="0">
                <a:effectLst/>
              </a:rPr>
              <a:t>- </a:t>
            </a:r>
            <a:r>
              <a:rPr lang="ru-RU" dirty="0" smtClean="0">
                <a:effectLst/>
              </a:rPr>
              <a:t>экономическая политика раннего капитализма, выражавшаяся в активном вмешательстве государства в хозяйственную жизнь. </a:t>
            </a:r>
          </a:p>
          <a:p>
            <a:pPr eaLnBrk="1" hangingPunct="1">
              <a:defRPr/>
            </a:pPr>
            <a:r>
              <a:rPr lang="ru-RU" dirty="0" smtClean="0">
                <a:effectLst/>
              </a:rPr>
              <a:t>Осуществляется  путем регулирования внешней торговли, преобладания вывоза над ввозом, накопление денежного капитала в стране.</a:t>
            </a:r>
          </a:p>
          <a:p>
            <a:pPr eaLnBrk="1" hangingPunct="1">
              <a:defRPr/>
            </a:pPr>
            <a:r>
              <a:rPr lang="ru-RU" b="1" dirty="0" smtClean="0">
                <a:effectLst/>
              </a:rPr>
              <a:t>Протекционизм: </a:t>
            </a:r>
            <a:r>
              <a:rPr lang="ru-RU" dirty="0" smtClean="0">
                <a:effectLst/>
              </a:rPr>
              <a:t>поощрительные меры для развития промышленности внутри страны, путем осуществления гибкой таможенной и налоговой политики</a:t>
            </a:r>
            <a:endParaRPr lang="ru-RU" b="1" dirty="0" smtClean="0">
              <a:effectLst/>
            </a:endParaRPr>
          </a:p>
          <a:p>
            <a:pPr eaLnBrk="1" hangingPunct="1">
              <a:defRPr/>
            </a:pPr>
            <a:endParaRPr lang="ru-RU" sz="2800" b="1" dirty="0" smtClean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Содержимое 2"/>
          <p:cNvSpPr txBox="1"/>
          <p:nvPr/>
        </p:nvSpPr>
        <p:spPr>
          <a:xfrm>
            <a:off x="5076000" y="980640"/>
            <a:ext cx="3888000" cy="5649120"/>
          </a:xfrm>
          <a:prstGeom prst="rect">
            <a:avLst/>
          </a:prstGeom>
          <a:solidFill>
            <a:schemeClr val="bg2">
              <a:lumMod val="90000"/>
            </a:schemeClr>
          </a:solidFill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pPr indent="-342720">
              <a:buClr>
                <a:srgbClr val="000000"/>
              </a:buClr>
              <a:buSzPct val="45000"/>
            </a:pPr>
            <a:r>
              <a:rPr lang="ru-RU" sz="1800" b="1" u="sng" strike="noStrike" spc="-1" dirty="0">
                <a:solidFill>
                  <a:srgbClr val="C00000"/>
                </a:solidFill>
                <a:latin typeface="Times New Roman"/>
              </a:rPr>
              <a:t>Приписные крестьяне </a:t>
            </a:r>
            <a:r>
              <a:rPr lang="ru-RU" sz="1800" b="0" u="sng" strike="noStrike" spc="-1" dirty="0">
                <a:solidFill>
                  <a:srgbClr val="C00000"/>
                </a:solidFill>
                <a:latin typeface="Times New Roman"/>
              </a:rPr>
              <a:t>– 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</a:rPr>
              <a:t>государственные, дворцовые и экономические крестьяне, вместо уплаты подушной подати работавшие на казённых или частных заводах и фабриках, то есть навечно прикреплённые («приписанные») к ним. 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Times New Roman"/>
              </a:rPr>
              <a:t> </a:t>
            </a:r>
          </a:p>
          <a:p>
            <a:pPr indent="-342720">
              <a:buClr>
                <a:srgbClr val="000000"/>
              </a:buClr>
              <a:buSzPct val="45000"/>
            </a:pPr>
            <a:r>
              <a:rPr lang="ru-RU" sz="1800" b="0" strike="noStrike" spc="-1" dirty="0" smtClean="0">
                <a:solidFill>
                  <a:srgbClr val="000000"/>
                </a:solidFill>
                <a:latin typeface="Times New Roman"/>
              </a:rPr>
              <a:t>широко 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</a:rPr>
              <a:t>практиковалась приписка государственных крестьян к мануфактурам на Урале и в Сибири. </a:t>
            </a: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spcBef>
                <a:spcPts val="638"/>
              </a:spcBef>
              <a:spcAft>
                <a:spcPts val="1417"/>
              </a:spcAft>
              <a:buClr>
                <a:srgbClr val="000000"/>
              </a:buClr>
              <a:buSzPct val="45000"/>
            </a:pPr>
            <a:r>
              <a:rPr lang="ru-RU" sz="1800" b="1" u="sng" strike="noStrike" spc="-1" dirty="0">
                <a:solidFill>
                  <a:srgbClr val="C00000"/>
                </a:solidFill>
                <a:latin typeface="Times New Roman"/>
              </a:rPr>
              <a:t>Посессионные крестьяне </a:t>
            </a:r>
            <a:r>
              <a:rPr lang="ru-RU" sz="1800" b="0" u="sng" strike="noStrike" spc="-1" dirty="0">
                <a:solidFill>
                  <a:srgbClr val="C00000"/>
                </a:solidFill>
                <a:latin typeface="Times New Roman"/>
              </a:rPr>
              <a:t>– 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</a:rPr>
              <a:t>категория крепостных крестьян,  купленных к посессионным мануфактурам и закрепленных за ними. Не могли продаваться отдельно от предприятия.</a:t>
            </a: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14" name="Picture 2"/>
          <p:cNvPicPr/>
          <p:nvPr/>
        </p:nvPicPr>
        <p:blipFill>
          <a:blip r:embed="rId2"/>
          <a:stretch/>
        </p:blipFill>
        <p:spPr>
          <a:xfrm>
            <a:off x="0" y="908640"/>
            <a:ext cx="4952520" cy="3733560"/>
          </a:xfrm>
          <a:prstGeom prst="rect">
            <a:avLst/>
          </a:prstGeom>
          <a:ln w="0">
            <a:noFill/>
          </a:ln>
        </p:spPr>
      </p:pic>
      <p:sp>
        <p:nvSpPr>
          <p:cNvPr id="315" name="TextBox 4"/>
          <p:cNvSpPr/>
          <p:nvPr/>
        </p:nvSpPr>
        <p:spPr>
          <a:xfrm>
            <a:off x="899640" y="0"/>
            <a:ext cx="7056360" cy="82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/>
            <a:r>
              <a:rPr lang="ru-RU" sz="2400" b="1" strike="noStrike" spc="-1">
                <a:solidFill>
                  <a:srgbClr val="000000"/>
                </a:solidFill>
                <a:latin typeface="Times New Roman"/>
              </a:rPr>
              <a:t>Распространение крепостнических принципов на формирующуюся промышленность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4714884"/>
            <a:ext cx="4714876" cy="21431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ru-RU" b="1" dirty="0" smtClean="0"/>
              <a:t>   </a:t>
            </a:r>
            <a:r>
              <a:rPr lang="ru-RU" sz="2400" b="1" dirty="0" smtClean="0"/>
              <a:t>развитие промышленности происходило под контролем государства, на крепостнической основе. Вольнонаемный труд использовался слабо</a:t>
            </a:r>
            <a:r>
              <a:rPr lang="ru-RU" b="1" dirty="0" smtClean="0"/>
              <a:t>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Финансовая реформа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72072"/>
          </a:xfr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 fontScale="77500" lnSpcReduction="20000"/>
          </a:bodyPr>
          <a:lstStyle/>
          <a:p>
            <a:r>
              <a:rPr lang="ru-RU" b="1" u="sng" spc="-1" dirty="0" smtClean="0">
                <a:solidFill>
                  <a:srgbClr val="000000"/>
                </a:solidFill>
                <a:latin typeface="Times New Roman"/>
              </a:rPr>
              <a:t>РАСХОДЫ (</a:t>
            </a:r>
            <a:r>
              <a:rPr lang="ru-RU" b="1" u="sng" spc="-1" dirty="0" err="1" smtClean="0">
                <a:solidFill>
                  <a:srgbClr val="000000"/>
                </a:solidFill>
                <a:latin typeface="Times New Roman"/>
              </a:rPr>
              <a:t>Штатс-коллегия</a:t>
            </a:r>
            <a:r>
              <a:rPr lang="ru-RU" b="1" u="sng" spc="-1" dirty="0" smtClean="0">
                <a:solidFill>
                  <a:srgbClr val="000000"/>
                </a:solidFill>
                <a:latin typeface="Times New Roman"/>
              </a:rPr>
              <a:t>):</a:t>
            </a:r>
            <a:endParaRPr lang="ru-RU" u="sng" spc="-1" dirty="0" smtClean="0">
              <a:solidFill>
                <a:srgbClr val="000000"/>
              </a:solidFill>
            </a:endParaRPr>
          </a:p>
          <a:p>
            <a:endParaRPr lang="ru-RU" spc="-1" dirty="0" smtClean="0">
              <a:solidFill>
                <a:srgbClr val="000000"/>
              </a:solidFill>
            </a:endParaRPr>
          </a:p>
          <a:p>
            <a:pPr marL="343080" indent="-342720">
              <a:spcBef>
                <a:spcPts val="638"/>
              </a:spcBef>
              <a:spcAft>
                <a:spcPts val="1417"/>
              </a:spcAft>
              <a:buClr>
                <a:srgbClr val="000000"/>
              </a:buClr>
              <a:buSzPct val="45000"/>
            </a:pPr>
            <a:r>
              <a:rPr lang="ru-RU" b="1" spc="-1" dirty="0" smtClean="0">
                <a:solidFill>
                  <a:srgbClr val="000000"/>
                </a:solidFill>
                <a:latin typeface="Times New Roman"/>
              </a:rPr>
              <a:t>Создание и содержание армии</a:t>
            </a:r>
            <a:endParaRPr lang="ru-RU" spc="-1" dirty="0" smtClean="0">
              <a:solidFill>
                <a:srgbClr val="000000"/>
              </a:solidFill>
            </a:endParaRPr>
          </a:p>
          <a:p>
            <a:pPr marL="343080" indent="-342720">
              <a:spcBef>
                <a:spcPts val="638"/>
              </a:spcBef>
              <a:spcAft>
                <a:spcPts val="1417"/>
              </a:spcAft>
              <a:buClr>
                <a:srgbClr val="000000"/>
              </a:buClr>
              <a:buSzPct val="45000"/>
              <a:buFont typeface="Arial"/>
              <a:buChar char="•"/>
            </a:pPr>
            <a:r>
              <a:rPr lang="ru-RU" b="1" spc="-1" dirty="0" smtClean="0">
                <a:solidFill>
                  <a:srgbClr val="000000"/>
                </a:solidFill>
                <a:latin typeface="Times New Roman"/>
              </a:rPr>
              <a:t>Строительство и содержание морского флота</a:t>
            </a:r>
            <a:endParaRPr lang="ru-RU" spc="-1" dirty="0" smtClean="0">
              <a:solidFill>
                <a:srgbClr val="000000"/>
              </a:solidFill>
            </a:endParaRPr>
          </a:p>
          <a:p>
            <a:pPr marL="343080" indent="-342720">
              <a:spcBef>
                <a:spcPts val="638"/>
              </a:spcBef>
              <a:spcAft>
                <a:spcPts val="1417"/>
              </a:spcAft>
              <a:buClr>
                <a:srgbClr val="000000"/>
              </a:buClr>
              <a:buSzPct val="45000"/>
              <a:buFont typeface="Arial"/>
              <a:buChar char="•"/>
            </a:pPr>
            <a:r>
              <a:rPr lang="ru-RU" b="1" spc="-1" dirty="0" smtClean="0">
                <a:solidFill>
                  <a:srgbClr val="000000"/>
                </a:solidFill>
                <a:latin typeface="Times New Roman"/>
              </a:rPr>
              <a:t>Военные кампании</a:t>
            </a:r>
            <a:endParaRPr lang="ru-RU" spc="-1" dirty="0" smtClean="0">
              <a:solidFill>
                <a:srgbClr val="000000"/>
              </a:solidFill>
            </a:endParaRPr>
          </a:p>
          <a:p>
            <a:pPr marL="343080" indent="-342720">
              <a:spcBef>
                <a:spcPts val="638"/>
              </a:spcBef>
              <a:spcAft>
                <a:spcPts val="1417"/>
              </a:spcAft>
              <a:buClr>
                <a:srgbClr val="000000"/>
              </a:buClr>
              <a:buSzPct val="45000"/>
              <a:buFont typeface="Arial"/>
              <a:buChar char="•"/>
            </a:pPr>
            <a:r>
              <a:rPr lang="ru-RU" b="1" spc="-1" dirty="0" smtClean="0">
                <a:solidFill>
                  <a:srgbClr val="000000"/>
                </a:solidFill>
                <a:latin typeface="Times New Roman"/>
              </a:rPr>
              <a:t>Государственный аппарат</a:t>
            </a:r>
            <a:endParaRPr lang="ru-RU" spc="-1" dirty="0" smtClean="0">
              <a:solidFill>
                <a:srgbClr val="000000"/>
              </a:solidFill>
            </a:endParaRPr>
          </a:p>
          <a:p>
            <a:pPr marL="343080" indent="-342720">
              <a:spcBef>
                <a:spcPts val="638"/>
              </a:spcBef>
              <a:spcAft>
                <a:spcPts val="1417"/>
              </a:spcAft>
              <a:buClr>
                <a:srgbClr val="000000"/>
              </a:buClr>
              <a:buSzPct val="45000"/>
              <a:buFont typeface="Arial"/>
              <a:buChar char="•"/>
            </a:pPr>
            <a:r>
              <a:rPr lang="ru-RU" b="1" spc="-1" dirty="0" smtClean="0">
                <a:solidFill>
                  <a:srgbClr val="000000"/>
                </a:solidFill>
                <a:latin typeface="Times New Roman"/>
              </a:rPr>
              <a:t>Строительство городов, развитие инфраструктуры</a:t>
            </a:r>
            <a:endParaRPr lang="ru-RU" spc="-1" dirty="0" smtClean="0">
              <a:solidFill>
                <a:srgbClr val="000000"/>
              </a:solidFill>
            </a:endParaRP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72072"/>
          </a:xfrm>
          <a:ln w="57150">
            <a:solidFill>
              <a:schemeClr val="tx1"/>
            </a:solidFill>
          </a:ln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spc="-1" dirty="0" smtClean="0">
                <a:solidFill>
                  <a:srgbClr val="C00000"/>
                </a:solidFill>
                <a:latin typeface="Times New Roman"/>
              </a:rPr>
              <a:t> финансовые преобразования при</a:t>
            </a:r>
            <a:r>
              <a:rPr lang="ru-RU" spc="-1" dirty="0" smtClean="0">
                <a:solidFill>
                  <a:srgbClr val="C00000"/>
                </a:solidFill>
              </a:rPr>
              <a:t> </a:t>
            </a:r>
            <a:r>
              <a:rPr lang="ru-RU" b="1" spc="-1" dirty="0" smtClean="0">
                <a:solidFill>
                  <a:srgbClr val="C00000"/>
                </a:solidFill>
                <a:latin typeface="Times New Roman"/>
              </a:rPr>
              <a:t>Петре I:</a:t>
            </a:r>
            <a:endParaRPr lang="ru-RU" spc="-1" dirty="0" smtClean="0">
              <a:solidFill>
                <a:srgbClr val="C00000"/>
              </a:solidFill>
            </a:endParaRPr>
          </a:p>
          <a:p>
            <a:pPr marL="343080" indent="-342720">
              <a:spcBef>
                <a:spcPts val="638"/>
              </a:spcBef>
              <a:spcAft>
                <a:spcPts val="1417"/>
              </a:spcAft>
              <a:buClr>
                <a:srgbClr val="000000"/>
              </a:buClr>
              <a:buSzPct val="45000"/>
              <a:buNone/>
            </a:pPr>
            <a:r>
              <a:rPr lang="ru-RU" spc="-1" dirty="0" smtClean="0">
                <a:solidFill>
                  <a:srgbClr val="000000"/>
                </a:solidFill>
                <a:latin typeface="Times New Roman"/>
              </a:rPr>
              <a:t>Унификация налогов и сборов и максимальный охват ими плательщиков</a:t>
            </a:r>
            <a:endParaRPr lang="ru-RU" spc="-1" dirty="0" smtClean="0">
              <a:solidFill>
                <a:srgbClr val="000000"/>
              </a:solidFill>
            </a:endParaRPr>
          </a:p>
          <a:p>
            <a:pPr marL="343080" indent="-342720">
              <a:spcBef>
                <a:spcPts val="638"/>
              </a:spcBef>
              <a:spcAft>
                <a:spcPts val="1417"/>
              </a:spcAft>
              <a:buClr>
                <a:srgbClr val="000000"/>
              </a:buClr>
              <a:buSzPct val="45000"/>
              <a:buNone/>
            </a:pPr>
            <a:r>
              <a:rPr lang="ru-RU" spc="-1" dirty="0" smtClean="0">
                <a:solidFill>
                  <a:srgbClr val="000000"/>
                </a:solidFill>
                <a:latin typeface="Times New Roman"/>
              </a:rPr>
              <a:t>Четкое разделение общества на податные и неподатные сословия и увеличение препятствий для включения в неподатные сословия;</a:t>
            </a:r>
            <a:endParaRPr lang="ru-RU" spc="-1" dirty="0" smtClean="0">
              <a:solidFill>
                <a:srgbClr val="000000"/>
              </a:solidFill>
            </a:endParaRPr>
          </a:p>
          <a:p>
            <a:pPr marL="343080" indent="-342720">
              <a:spcBef>
                <a:spcPts val="638"/>
              </a:spcBef>
              <a:spcAft>
                <a:spcPts val="1417"/>
              </a:spcAft>
              <a:buClr>
                <a:srgbClr val="000000"/>
              </a:buClr>
              <a:buSzPct val="45000"/>
              <a:buNone/>
            </a:pPr>
            <a:r>
              <a:rPr lang="ru-RU" spc="-1" dirty="0" smtClean="0">
                <a:solidFill>
                  <a:srgbClr val="000000"/>
                </a:solidFill>
                <a:latin typeface="Times New Roman"/>
              </a:rPr>
              <a:t>Систематизация доходов и расходов, переход к регулярному составлению государственного бюджета</a:t>
            </a:r>
            <a:endParaRPr lang="ru-RU" spc="-1" dirty="0" smtClean="0">
              <a:solidFill>
                <a:srgbClr val="00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1600200"/>
            <a:ext cx="4210080" cy="5114948"/>
          </a:xfr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75000"/>
              </a:schemeClr>
            </a:solidFill>
          </a:ln>
        </p:spPr>
        <p:txBody>
          <a:bodyPr>
            <a:normAutofit fontScale="85000" lnSpcReduction="20000"/>
          </a:bodyPr>
          <a:lstStyle/>
          <a:p>
            <a:r>
              <a:rPr lang="ru-RU" b="1" u="sng" spc="-1" dirty="0" smtClean="0">
                <a:solidFill>
                  <a:srgbClr val="000000"/>
                </a:solidFill>
                <a:latin typeface="Times New Roman"/>
              </a:rPr>
              <a:t>ДОХОДЫ (Камер-коллегия):</a:t>
            </a:r>
            <a:endParaRPr lang="ru-RU" u="sng" spc="-1" dirty="0" smtClean="0">
              <a:solidFill>
                <a:srgbClr val="000000"/>
              </a:solidFill>
            </a:endParaRPr>
          </a:p>
          <a:p>
            <a:endParaRPr lang="ru-RU" spc="-1" dirty="0" smtClean="0">
              <a:solidFill>
                <a:srgbClr val="000000"/>
              </a:solidFill>
            </a:endParaRPr>
          </a:p>
          <a:p>
            <a:pPr marL="343080" indent="-342720">
              <a:spcBef>
                <a:spcPts val="638"/>
              </a:spcBef>
              <a:spcAft>
                <a:spcPts val="1417"/>
              </a:spcAft>
              <a:buClr>
                <a:srgbClr val="000000"/>
              </a:buClr>
              <a:buSzPct val="45000"/>
              <a:buFont typeface="Arial"/>
              <a:buChar char="•"/>
            </a:pPr>
            <a:r>
              <a:rPr lang="ru-RU" b="1" spc="-1" dirty="0" smtClean="0">
                <a:solidFill>
                  <a:srgbClr val="000000"/>
                </a:solidFill>
                <a:latin typeface="Times New Roman"/>
              </a:rPr>
              <a:t>Подушная подать с ревизской души</a:t>
            </a:r>
            <a:endParaRPr lang="ru-RU" spc="-1" dirty="0" smtClean="0">
              <a:solidFill>
                <a:srgbClr val="000000"/>
              </a:solidFill>
            </a:endParaRPr>
          </a:p>
          <a:p>
            <a:pPr marL="343080" indent="-342720">
              <a:spcBef>
                <a:spcPts val="638"/>
              </a:spcBef>
              <a:spcAft>
                <a:spcPts val="1417"/>
              </a:spcAft>
              <a:buClr>
                <a:srgbClr val="000000"/>
              </a:buClr>
              <a:buSzPct val="45000"/>
              <a:buFont typeface="Arial"/>
              <a:buChar char="•"/>
            </a:pPr>
            <a:r>
              <a:rPr lang="ru-RU" b="1" spc="-1" dirty="0" smtClean="0">
                <a:solidFill>
                  <a:srgbClr val="000000"/>
                </a:solidFill>
                <a:latin typeface="Times New Roman"/>
              </a:rPr>
              <a:t>«Мелочные сборы»  Налог на бороды</a:t>
            </a:r>
            <a:endParaRPr lang="ru-RU" spc="-1" dirty="0" smtClean="0">
              <a:solidFill>
                <a:srgbClr val="000000"/>
              </a:solidFill>
            </a:endParaRPr>
          </a:p>
          <a:p>
            <a:pPr marL="343080" indent="-342720">
              <a:spcBef>
                <a:spcPts val="638"/>
              </a:spcBef>
              <a:spcAft>
                <a:spcPts val="1417"/>
              </a:spcAft>
              <a:buClr>
                <a:srgbClr val="000000"/>
              </a:buClr>
              <a:buSzPct val="45000"/>
              <a:buFont typeface="Arial"/>
              <a:buChar char="•"/>
            </a:pPr>
            <a:r>
              <a:rPr lang="ru-RU" b="1" spc="-1" dirty="0" smtClean="0">
                <a:solidFill>
                  <a:srgbClr val="000000"/>
                </a:solidFill>
                <a:latin typeface="Times New Roman"/>
              </a:rPr>
              <a:t>Казенные монополии: соль, табак, алкоголь и др.</a:t>
            </a:r>
            <a:endParaRPr lang="ru-RU" spc="-1" dirty="0" smtClean="0">
              <a:solidFill>
                <a:srgbClr val="000000"/>
              </a:solidFill>
            </a:endParaRPr>
          </a:p>
          <a:p>
            <a:pPr marL="343080" indent="-342720">
              <a:spcBef>
                <a:spcPts val="638"/>
              </a:spcBef>
              <a:spcAft>
                <a:spcPts val="1417"/>
              </a:spcAft>
              <a:buClr>
                <a:srgbClr val="000000"/>
              </a:buClr>
              <a:buSzPct val="45000"/>
              <a:buFont typeface="Arial"/>
              <a:buChar char="•"/>
            </a:pPr>
            <a:r>
              <a:rPr lang="ru-RU" b="1" spc="-1" dirty="0" smtClean="0">
                <a:solidFill>
                  <a:srgbClr val="000000"/>
                </a:solidFill>
                <a:latin typeface="Times New Roman"/>
              </a:rPr>
              <a:t>Внешняя торговля</a:t>
            </a:r>
            <a:endParaRPr lang="ru-RU" spc="-1" dirty="0" smtClean="0">
              <a:solidFill>
                <a:srgbClr val="000000"/>
              </a:solidFill>
            </a:endParaRPr>
          </a:p>
          <a:p>
            <a:pPr marL="343080" indent="-342720">
              <a:spcBef>
                <a:spcPts val="638"/>
              </a:spcBef>
              <a:spcAft>
                <a:spcPts val="1417"/>
              </a:spcAft>
              <a:buClr>
                <a:srgbClr val="000000"/>
              </a:buClr>
              <a:buSzPct val="45000"/>
              <a:buFont typeface="Arial"/>
              <a:buChar char="•"/>
            </a:pPr>
            <a:r>
              <a:rPr lang="ru-RU" b="1" spc="-1" dirty="0" smtClean="0">
                <a:solidFill>
                  <a:srgbClr val="000000"/>
                </a:solidFill>
                <a:latin typeface="Times New Roman"/>
              </a:rPr>
              <a:t>Таможенные тарифы</a:t>
            </a:r>
            <a:endParaRPr lang="ru-RU" spc="-1" dirty="0" smtClean="0">
              <a:solidFill>
                <a:srgbClr val="000000"/>
              </a:solidFill>
            </a:endParaRPr>
          </a:p>
          <a:p>
            <a:endParaRPr lang="ru-RU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428736"/>
            <a:ext cx="3433369" cy="4734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Содержимое 2"/>
          <p:cNvSpPr txBox="1"/>
          <p:nvPr/>
        </p:nvSpPr>
        <p:spPr>
          <a:xfrm>
            <a:off x="4644000" y="0"/>
            <a:ext cx="4320000" cy="6597000"/>
          </a:xfrm>
          <a:prstGeom prst="rect">
            <a:avLst/>
          </a:prstGeom>
          <a:solidFill>
            <a:schemeClr val="bg2"/>
          </a:solidFill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r>
              <a:rPr lang="ru-RU" sz="2400" b="1" strike="noStrike" spc="-1" dirty="0">
                <a:solidFill>
                  <a:srgbClr val="000000"/>
                </a:solidFill>
                <a:latin typeface="Times New Roman"/>
              </a:rPr>
              <a:t>Итоги петровских</a:t>
            </a:r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  <a:p>
            <a:r>
              <a:rPr lang="ru-RU" sz="2400" b="1" strike="noStrike" spc="-1" dirty="0">
                <a:solidFill>
                  <a:srgbClr val="000000"/>
                </a:solidFill>
                <a:latin typeface="Times New Roman"/>
              </a:rPr>
              <a:t>преобразований в области</a:t>
            </a:r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  <a:p>
            <a:r>
              <a:rPr lang="ru-RU" sz="2400" b="1" strike="noStrike" spc="-1" dirty="0">
                <a:solidFill>
                  <a:srgbClr val="000000"/>
                </a:solidFill>
                <a:latin typeface="Times New Roman"/>
              </a:rPr>
              <a:t>экономики:</a:t>
            </a:r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  <a:p>
            <a:pPr indent="-342720">
              <a:buClr>
                <a:srgbClr val="000000"/>
              </a:buClr>
              <a:buSzPct val="45000"/>
              <a:buFont typeface="Arial"/>
              <a:buChar char="•"/>
            </a:pPr>
            <a:r>
              <a:rPr lang="ru-RU" sz="1900" b="0" strike="noStrike" spc="-1" dirty="0">
                <a:solidFill>
                  <a:srgbClr val="000000"/>
                </a:solidFill>
                <a:latin typeface="Times New Roman"/>
              </a:rPr>
              <a:t>Значительный рывок в экономическом развитии; </a:t>
            </a:r>
            <a:endParaRPr lang="ru-RU" sz="1900" spc="-1" dirty="0">
              <a:solidFill>
                <a:srgbClr val="000000"/>
              </a:solidFill>
              <a:latin typeface="Calibri"/>
            </a:endParaRPr>
          </a:p>
          <a:p>
            <a:pPr indent="-342720">
              <a:buClr>
                <a:srgbClr val="000000"/>
              </a:buClr>
              <a:buSzPct val="45000"/>
              <a:buFont typeface="Arial"/>
              <a:buChar char="•"/>
            </a:pPr>
            <a:r>
              <a:rPr lang="ru-RU" sz="1900" b="0" strike="noStrike" spc="-1" dirty="0" smtClean="0">
                <a:solidFill>
                  <a:srgbClr val="000000"/>
                </a:solidFill>
                <a:latin typeface="Times New Roman"/>
              </a:rPr>
              <a:t>Создание </a:t>
            </a:r>
            <a:r>
              <a:rPr lang="ru-RU" sz="1900" b="0" strike="noStrike" spc="-1" dirty="0">
                <a:solidFill>
                  <a:srgbClr val="000000"/>
                </a:solidFill>
                <a:latin typeface="Times New Roman"/>
              </a:rPr>
              <a:t>мощной промышленной базы (в 7 раз увеличилось число мануфактур); Россия заняла 3 место в мире по выплавке металла;</a:t>
            </a:r>
            <a:endParaRPr lang="ru-RU" sz="1900" b="0" strike="noStrike" spc="-1" dirty="0">
              <a:solidFill>
                <a:srgbClr val="000000"/>
              </a:solidFill>
              <a:latin typeface="Calibri"/>
            </a:endParaRPr>
          </a:p>
          <a:p>
            <a:pPr indent="-342720">
              <a:buClr>
                <a:srgbClr val="000000"/>
              </a:buClr>
              <a:buSzPct val="45000"/>
              <a:buFont typeface="Arial"/>
              <a:buChar char="•"/>
            </a:pPr>
            <a:r>
              <a:rPr lang="ru-RU" sz="1900" b="0" strike="noStrike" spc="-1" dirty="0">
                <a:solidFill>
                  <a:srgbClr val="000000"/>
                </a:solidFill>
                <a:latin typeface="Times New Roman"/>
              </a:rPr>
              <a:t>Рост торгово-экономических связей с Европой с</a:t>
            </a:r>
            <a:r>
              <a:rPr lang="ru-RU" sz="2000" b="0" strike="noStrike" spc="-1" dirty="0">
                <a:solidFill>
                  <a:srgbClr val="000000"/>
                </a:solidFill>
                <a:latin typeface="Times New Roman"/>
              </a:rPr>
              <a:t> ориентацией на экспорт преимущественно сырьевых товаров; </a:t>
            </a:r>
            <a:r>
              <a:rPr lang="ru-RU" sz="1900" b="0" strike="noStrike" spc="-1" dirty="0">
                <a:solidFill>
                  <a:srgbClr val="000000"/>
                </a:solidFill>
                <a:latin typeface="Times New Roman"/>
              </a:rPr>
              <a:t>крупным центром внешней торговли стал Петербург</a:t>
            </a:r>
            <a:endParaRPr lang="ru-RU" sz="1900" b="0" strike="noStrike" spc="-1" dirty="0">
              <a:solidFill>
                <a:srgbClr val="000000"/>
              </a:solidFill>
              <a:latin typeface="Calibri"/>
            </a:endParaRPr>
          </a:p>
          <a:p>
            <a:pPr indent="-342720">
              <a:buClr>
                <a:srgbClr val="000000"/>
              </a:buClr>
              <a:buSzPct val="45000"/>
              <a:buFont typeface="Arial"/>
              <a:buChar char="•"/>
            </a:pPr>
            <a:r>
              <a:rPr lang="ru-RU" sz="2000" b="0" strike="noStrike" spc="-1" dirty="0">
                <a:solidFill>
                  <a:srgbClr val="000000"/>
                </a:solidFill>
                <a:latin typeface="Times New Roman"/>
              </a:rPr>
              <a:t>Привлечение  большого  количества иностранных предпринимателей;</a:t>
            </a:r>
            <a:endParaRPr lang="ru-RU" sz="2000" b="0" strike="noStrike" spc="-1" dirty="0">
              <a:solidFill>
                <a:srgbClr val="000000"/>
              </a:solidFill>
              <a:latin typeface="Calibri"/>
            </a:endParaRPr>
          </a:p>
          <a:p>
            <a:pPr indent="-342720">
              <a:buClr>
                <a:srgbClr val="000000"/>
              </a:buClr>
              <a:buSzPct val="45000"/>
              <a:buFont typeface="Arial"/>
              <a:buChar char="•"/>
            </a:pPr>
            <a:r>
              <a:rPr lang="ru-RU" sz="2000" b="0" strike="noStrike" spc="-1" dirty="0">
                <a:solidFill>
                  <a:srgbClr val="000000"/>
                </a:solidFill>
                <a:latin typeface="Times New Roman"/>
              </a:rPr>
              <a:t>Усиление   государственного вмешательства в развитие экономики; приостановка капиталистического развития страны.</a:t>
            </a:r>
            <a:endParaRPr lang="ru-RU" sz="2000" b="0" strike="noStrike" spc="-1" dirty="0">
              <a:solidFill>
                <a:srgbClr val="000000"/>
              </a:solidFill>
              <a:latin typeface="Calibri"/>
            </a:endParaRPr>
          </a:p>
          <a:p>
            <a:endParaRPr lang="ru-RU" sz="2000" b="0" strike="noStrike" spc="-1" dirty="0">
              <a:solidFill>
                <a:srgbClr val="000000"/>
              </a:solidFill>
              <a:latin typeface="Calibri"/>
            </a:endParaRPr>
          </a:p>
          <a:p>
            <a:endParaRPr lang="ru-RU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20" name="Picture 2"/>
          <p:cNvPicPr/>
          <p:nvPr/>
        </p:nvPicPr>
        <p:blipFill>
          <a:blip r:embed="rId2"/>
          <a:stretch/>
        </p:blipFill>
        <p:spPr>
          <a:xfrm>
            <a:off x="357158" y="428604"/>
            <a:ext cx="4000168" cy="5857892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Заголовок 3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pPr algn="ctr"/>
            <a:r>
              <a:rPr lang="ru-RU" sz="4400" b="0" strike="noStrike" spc="-1" dirty="0">
                <a:solidFill>
                  <a:srgbClr val="000000"/>
                </a:solidFill>
                <a:latin typeface="Calibri"/>
              </a:rPr>
              <a:t>Реформы в социальной сфере</a:t>
            </a:r>
          </a:p>
        </p:txBody>
      </p:sp>
      <p:sp>
        <p:nvSpPr>
          <p:cNvPr id="325" name="Содержимое 4"/>
          <p:cNvSpPr txBox="1"/>
          <p:nvPr/>
        </p:nvSpPr>
        <p:spPr>
          <a:xfrm>
            <a:off x="457200" y="1214422"/>
            <a:ext cx="4038120" cy="5357850"/>
          </a:xfrm>
          <a:prstGeom prst="rect">
            <a:avLst/>
          </a:prstGeom>
          <a:solidFill>
            <a:schemeClr val="bg2"/>
          </a:solidFill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r>
              <a:rPr lang="ru-RU" sz="2400" b="0" strike="noStrike" spc="-1" dirty="0" smtClean="0">
                <a:solidFill>
                  <a:srgbClr val="000000"/>
                </a:solidFill>
                <a:latin typeface="Calibri"/>
              </a:rPr>
              <a:t>Произошли принципиальные изменения в положении классов и сословий, изменилась социальная структур общества.</a:t>
            </a:r>
          </a:p>
          <a:p>
            <a:r>
              <a:rPr lang="ru-RU" sz="2400" b="0" strike="noStrike" spc="-1" dirty="0" smtClean="0">
                <a:solidFill>
                  <a:srgbClr val="000000"/>
                </a:solidFill>
                <a:latin typeface="Calibri"/>
              </a:rPr>
              <a:t>Главная </a:t>
            </a: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социальная мера правительства в отношении крестьян состояла в проведении переписи 1718—1724 гг., </a:t>
            </a:r>
            <a:r>
              <a:rPr lang="ru-RU" sz="2400" b="1" strike="noStrike" spc="-1" dirty="0">
                <a:solidFill>
                  <a:srgbClr val="000000"/>
                </a:solidFill>
                <a:latin typeface="Calibri"/>
              </a:rPr>
              <a:t>(Ревизские сказки</a:t>
            </a: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) с окончанием которой в России подворное обложение было заменено </a:t>
            </a:r>
            <a:r>
              <a:rPr lang="ru-RU" sz="2400" b="1" strike="noStrike" spc="-1" dirty="0">
                <a:solidFill>
                  <a:srgbClr val="000000"/>
                </a:solidFill>
                <a:latin typeface="Calibri"/>
              </a:rPr>
              <a:t>подушной податью. </a:t>
            </a:r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  <a:p>
            <a:r>
              <a:rPr lang="ru-RU" sz="24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  <a:p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6" name="Содержимое 5"/>
          <p:cNvSpPr txBox="1"/>
          <p:nvPr/>
        </p:nvSpPr>
        <p:spPr>
          <a:xfrm>
            <a:off x="4648320" y="1214422"/>
            <a:ext cx="4038120" cy="52149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pPr indent="-342720">
              <a:buClr>
                <a:srgbClr val="000000"/>
              </a:buClr>
              <a:buSzPct val="45000"/>
              <a:tabLst>
                <a:tab pos="34308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800" b="1" u="sng" strike="noStrike" spc="-1" dirty="0">
                <a:solidFill>
                  <a:srgbClr val="000000"/>
                </a:solidFill>
                <a:uFillTx/>
                <a:latin typeface="Calibri"/>
              </a:rPr>
              <a:t>ПОДУШНАЯ ПОДАТЬ</a:t>
            </a: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, в </a:t>
            </a:r>
            <a:r>
              <a:rPr lang="ru-RU" sz="2800" b="0" strike="noStrike" spc="-1" dirty="0">
                <a:solidFill>
                  <a:srgbClr val="000000"/>
                </a:solidFill>
                <a:latin typeface="Calibri"/>
              </a:rPr>
              <a:t>России 18-19 вв. основной прямой налог, введён в 1724, заменил </a:t>
            </a:r>
            <a:r>
              <a:rPr lang="ru-RU" sz="2800" b="0" i="1" strike="noStrike" spc="-1" dirty="0">
                <a:solidFill>
                  <a:srgbClr val="000000"/>
                </a:solidFill>
                <a:latin typeface="Calibri"/>
              </a:rPr>
              <a:t>подворное обложение</a:t>
            </a:r>
            <a:r>
              <a:rPr lang="ru-RU" sz="2800" b="0" strike="noStrike" spc="-1" dirty="0">
                <a:solidFill>
                  <a:srgbClr val="000000"/>
                </a:solidFill>
                <a:latin typeface="Calibri"/>
              </a:rPr>
              <a:t>. </a:t>
            </a:r>
          </a:p>
          <a:p>
            <a:pPr indent="-342720">
              <a:buClr>
                <a:srgbClr val="000000"/>
              </a:buClr>
              <a:buSzPct val="45000"/>
              <a:buFont typeface="Arial"/>
              <a:buChar char="•"/>
              <a:tabLst>
                <a:tab pos="34308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П. п.</a:t>
            </a:r>
            <a:r>
              <a:rPr lang="ru-RU" sz="2800" b="0" strike="noStrike" spc="-1" dirty="0">
                <a:solidFill>
                  <a:srgbClr val="000000"/>
                </a:solidFill>
                <a:latin typeface="Calibri"/>
              </a:rPr>
              <a:t> облагались все мужчины податных сословий независимо от возраста. </a:t>
            </a:r>
            <a:endParaRPr lang="ru-RU" sz="2800" b="0" strike="noStrike" spc="-1" dirty="0" smtClean="0">
              <a:solidFill>
                <a:srgbClr val="000000"/>
              </a:solidFill>
              <a:latin typeface="Calibri"/>
            </a:endParaRPr>
          </a:p>
          <a:p>
            <a:pPr indent="-342720">
              <a:buClr>
                <a:srgbClr val="000000"/>
              </a:buClr>
              <a:buSzPct val="45000"/>
              <a:buFont typeface="Arial"/>
              <a:buChar char="•"/>
              <a:tabLst>
                <a:tab pos="34308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2800" b="0" strike="noStrike" spc="-1" dirty="0" smtClean="0">
                <a:solidFill>
                  <a:srgbClr val="000000"/>
                </a:solidFill>
                <a:latin typeface="Calibri"/>
              </a:rPr>
              <a:t>Отменена </a:t>
            </a:r>
            <a:r>
              <a:rPr lang="ru-RU" sz="2800" b="0" strike="noStrike" spc="-1" dirty="0">
                <a:solidFill>
                  <a:srgbClr val="000000"/>
                </a:solidFill>
                <a:latin typeface="Calibri"/>
              </a:rPr>
              <a:t>в 1880-1890-х гг.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Заголовок 1"/>
          <p:cNvSpPr txBox="1"/>
          <p:nvPr/>
        </p:nvSpPr>
        <p:spPr>
          <a:xfrm>
            <a:off x="3132000" y="188640"/>
            <a:ext cx="5832360" cy="1728000"/>
          </a:xfrm>
          <a:prstGeom prst="rect">
            <a:avLst/>
          </a:prstGeom>
          <a:solidFill>
            <a:schemeClr val="bg2">
              <a:lumMod val="90000"/>
            </a:schemeClr>
          </a:solidFill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pPr algn="ctr"/>
            <a:r>
              <a:rPr lang="ru-RU" sz="3200" b="1" strike="noStrike" spc="-1" dirty="0">
                <a:solidFill>
                  <a:srgbClr val="000000"/>
                </a:solidFill>
                <a:latin typeface="Times New Roman"/>
              </a:rPr>
              <a:t>Изменения в положении дворянского сословия в эпоху Петра I: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35" name="Picture 4"/>
          <p:cNvPicPr/>
          <p:nvPr/>
        </p:nvPicPr>
        <p:blipFill>
          <a:blip r:embed="rId2"/>
          <a:stretch/>
        </p:blipFill>
        <p:spPr>
          <a:xfrm>
            <a:off x="0" y="0"/>
            <a:ext cx="2860920" cy="1988640"/>
          </a:xfrm>
          <a:prstGeom prst="rect">
            <a:avLst/>
          </a:prstGeom>
          <a:ln w="0">
            <a:noFill/>
          </a:ln>
        </p:spPr>
      </p:pic>
      <p:sp>
        <p:nvSpPr>
          <p:cNvPr id="336" name="Содержимое 2"/>
          <p:cNvSpPr txBox="1"/>
          <p:nvPr/>
        </p:nvSpPr>
        <p:spPr>
          <a:xfrm>
            <a:off x="395640" y="2133000"/>
            <a:ext cx="8424720" cy="424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pPr marL="343080" indent="-342720">
              <a:spcBef>
                <a:spcPts val="638"/>
              </a:spcBef>
              <a:spcAft>
                <a:spcPts val="1417"/>
              </a:spcAft>
              <a:buClr>
                <a:srgbClr val="000000"/>
              </a:buClr>
              <a:buSzPct val="45000"/>
              <a:buFont typeface="Arial"/>
              <a:buChar char="•"/>
            </a:pP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</a:rPr>
              <a:t>Завершение процесса формирования дворянского сословия;</a:t>
            </a:r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spcBef>
                <a:spcPts val="638"/>
              </a:spcBef>
              <a:spcAft>
                <a:spcPts val="1417"/>
              </a:spcAft>
              <a:buClr>
                <a:srgbClr val="000000"/>
              </a:buClr>
              <a:buSzPct val="45000"/>
              <a:buFont typeface="Arial"/>
              <a:buChar char="•"/>
            </a:pP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</a:rPr>
              <a:t>Введение обязательной службы для дворян, при которой принцип знатности происхождения («породы») заменен принципом выслуги;</a:t>
            </a:r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spcBef>
                <a:spcPts val="638"/>
              </a:spcBef>
              <a:spcAft>
                <a:spcPts val="1417"/>
              </a:spcAft>
              <a:buClr>
                <a:srgbClr val="000000"/>
              </a:buClr>
              <a:buSzPct val="45000"/>
              <a:buFont typeface="Arial"/>
              <a:buChar char="•"/>
            </a:pP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</a:rPr>
              <a:t>Новое иерархическое деление внутри дворянского сословия (14 классов) на основании </a:t>
            </a:r>
            <a:r>
              <a:rPr lang="ru-RU" sz="2400" b="1" u="sng" strike="noStrike" spc="-1" dirty="0">
                <a:solidFill>
                  <a:srgbClr val="000000"/>
                </a:solidFill>
                <a:latin typeface="Times New Roman"/>
              </a:rPr>
              <a:t>Табели о рангах;</a:t>
            </a:r>
            <a:endParaRPr lang="ru-RU" sz="2400" b="1" u="sng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spcBef>
                <a:spcPts val="638"/>
              </a:spcBef>
              <a:spcAft>
                <a:spcPts val="1417"/>
              </a:spcAft>
              <a:buClr>
                <a:srgbClr val="000000"/>
              </a:buClr>
              <a:buSzPct val="45000"/>
              <a:buFont typeface="Arial"/>
              <a:buChar char="•"/>
            </a:pP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</a:rPr>
              <a:t>Учреждение </a:t>
            </a:r>
            <a:r>
              <a:rPr lang="ru-RU" sz="2400" b="1" u="sng" strike="noStrike" spc="-1" dirty="0">
                <a:solidFill>
                  <a:srgbClr val="000000"/>
                </a:solidFill>
                <a:latin typeface="Times New Roman"/>
              </a:rPr>
              <a:t>майората 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</a:rPr>
              <a:t>– запрета дробить поместья при передаче по наследству </a:t>
            </a:r>
            <a:r>
              <a:rPr lang="ru-RU" sz="2400" b="1" i="1" strike="noStrike" spc="-1" dirty="0">
                <a:solidFill>
                  <a:srgbClr val="000000"/>
                </a:solidFill>
                <a:latin typeface="Times New Roman"/>
              </a:rPr>
              <a:t>(Указ о единонаследии 1714 г.)</a:t>
            </a:r>
            <a:endParaRPr lang="ru-RU" sz="2400" b="1" i="1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Заголовок 1"/>
          <p:cNvSpPr txBox="1"/>
          <p:nvPr/>
        </p:nvSpPr>
        <p:spPr>
          <a:xfrm>
            <a:off x="539640" y="116640"/>
            <a:ext cx="8229240" cy="5616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pPr algn="ctr"/>
            <a:r>
              <a:rPr lang="ru-RU" sz="4400" b="1" strike="noStrike" spc="-1">
                <a:solidFill>
                  <a:srgbClr val="000000"/>
                </a:solidFill>
                <a:latin typeface="Times New Roman"/>
              </a:rPr>
              <a:t>«Табель о рангах» Петра I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8" name="Содержимое 2"/>
          <p:cNvSpPr txBox="1"/>
          <p:nvPr/>
        </p:nvSpPr>
        <p:spPr>
          <a:xfrm>
            <a:off x="6643702" y="764640"/>
            <a:ext cx="2499938" cy="5664756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r>
              <a:rPr lang="ru-RU" sz="2000" b="1" strike="noStrike" spc="-1" dirty="0">
                <a:solidFill>
                  <a:srgbClr val="000000"/>
                </a:solidFill>
                <a:latin typeface="Times New Roman"/>
              </a:rPr>
              <a:t>Все 14 классов, составляющие «Табель о рангах», являлись ступенями служебной иерархии, по которым, при надлежащем рвении и способностях мог продвинуться чиновник в любой отрасли государственной службы.</a:t>
            </a:r>
            <a:endParaRPr lang="ru-RU" sz="2000" b="1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39" name="Picture 3"/>
          <p:cNvPicPr/>
          <p:nvPr/>
        </p:nvPicPr>
        <p:blipFill>
          <a:blip r:embed="rId2"/>
          <a:stretch/>
        </p:blipFill>
        <p:spPr>
          <a:xfrm>
            <a:off x="0" y="794160"/>
            <a:ext cx="6660000" cy="60634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Содержимое 2"/>
          <p:cNvSpPr txBox="1"/>
          <p:nvPr/>
        </p:nvSpPr>
        <p:spPr>
          <a:xfrm>
            <a:off x="5508000" y="188640"/>
            <a:ext cx="3528000" cy="5544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pPr marL="343080" indent="-342720">
              <a:spcBef>
                <a:spcPts val="638"/>
              </a:spcBef>
              <a:spcAft>
                <a:spcPts val="1417"/>
              </a:spcAft>
              <a:buClr>
                <a:srgbClr val="000000"/>
              </a:buClr>
              <a:buSzPct val="45000"/>
              <a:buFont typeface="Arial"/>
              <a:buChar char="•"/>
            </a:pPr>
            <a:r>
              <a:rPr lang="ru-RU" sz="2400" b="1" strike="noStrike" spc="-1">
                <a:solidFill>
                  <a:srgbClr val="000000"/>
                </a:solidFill>
                <a:latin typeface="Times New Roman"/>
              </a:rPr>
              <a:t>Социальная мобильность – </a:t>
            </a:r>
            <a:r>
              <a:rPr lang="ru-RU" sz="2400" b="0" strike="noStrike" spc="-1">
                <a:solidFill>
                  <a:srgbClr val="000000"/>
                </a:solidFill>
                <a:latin typeface="Times New Roman"/>
              </a:rPr>
              <a:t>изменение индивидом или группой социальной позиции, места, занимаемого в социальной структуре.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  <a:p>
            <a:pPr marL="343080" indent="-342720">
              <a:spcBef>
                <a:spcPts val="638"/>
              </a:spcBef>
              <a:spcAft>
                <a:spcPts val="1417"/>
              </a:spcAft>
              <a:buClr>
                <a:srgbClr val="000000"/>
              </a:buClr>
              <a:buSzPct val="45000"/>
              <a:buFont typeface="Arial"/>
              <a:buChar char="•"/>
            </a:pPr>
            <a:r>
              <a:rPr lang="ru-RU" sz="2400" b="1" strike="noStrike" spc="-1">
                <a:solidFill>
                  <a:srgbClr val="000000"/>
                </a:solidFill>
                <a:latin typeface="Times New Roman"/>
              </a:rPr>
              <a:t>Меритократия - </a:t>
            </a:r>
            <a:r>
              <a:rPr lang="ru-RU" sz="2400" b="0" strike="noStrike" spc="-1">
                <a:solidFill>
                  <a:srgbClr val="000000"/>
                </a:solidFill>
                <a:latin typeface="Times New Roman"/>
              </a:rPr>
              <a:t>принцип управления, согласно которому руководящие посты должны занимать наиболее способные люди, независимо от их социального происхождения и финансового достатка.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31" name="Picture 2"/>
          <p:cNvPicPr/>
          <p:nvPr/>
        </p:nvPicPr>
        <p:blipFill>
          <a:blip r:embed="rId2"/>
          <a:stretch/>
        </p:blipFill>
        <p:spPr>
          <a:xfrm>
            <a:off x="0" y="188640"/>
            <a:ext cx="5219640" cy="3045600"/>
          </a:xfrm>
          <a:prstGeom prst="rect">
            <a:avLst/>
          </a:prstGeom>
          <a:ln w="0">
            <a:noFill/>
          </a:ln>
        </p:spPr>
      </p:pic>
      <p:pic>
        <p:nvPicPr>
          <p:cNvPr id="332" name="Picture 2"/>
          <p:cNvPicPr/>
          <p:nvPr/>
        </p:nvPicPr>
        <p:blipFill>
          <a:blip r:embed="rId3"/>
          <a:stretch/>
        </p:blipFill>
        <p:spPr>
          <a:xfrm>
            <a:off x="323640" y="3390840"/>
            <a:ext cx="2844000" cy="3350160"/>
          </a:xfrm>
          <a:prstGeom prst="rect">
            <a:avLst/>
          </a:prstGeom>
          <a:ln w="0">
            <a:noFill/>
          </a:ln>
        </p:spPr>
      </p:pic>
      <p:sp>
        <p:nvSpPr>
          <p:cNvPr id="333" name="TextBox 5"/>
          <p:cNvSpPr/>
          <p:nvPr/>
        </p:nvSpPr>
        <p:spPr>
          <a:xfrm>
            <a:off x="3276000" y="3429000"/>
            <a:ext cx="2232000" cy="307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r>
              <a:rPr lang="ru-RU" sz="1400" b="0" i="1" strike="noStrike" spc="-1">
                <a:solidFill>
                  <a:srgbClr val="000000"/>
                </a:solidFill>
                <a:latin typeface="Times New Roman"/>
              </a:rPr>
              <a:t>А.Д. Меншиков (1673-1729) - русский государственный и военный деятель, сподвижник и фаворит Петра I. О его происхождении не сохранилось достоверных сведений. Согласно популярной версии, прежде чем попасть в окружение молодого государя, продавал в столице пироги.</a:t>
            </a:r>
            <a:endParaRPr lang="ru-RU" sz="14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Заголовок 1"/>
          <p:cNvSpPr txBox="1"/>
          <p:nvPr/>
        </p:nvSpPr>
        <p:spPr>
          <a:xfrm>
            <a:off x="214282" y="0"/>
            <a:ext cx="8929358" cy="121442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pPr algn="ctr"/>
            <a:r>
              <a:rPr lang="ru-RU" sz="2400" b="1" strike="noStrike" spc="-1" dirty="0">
                <a:solidFill>
                  <a:srgbClr val="000000"/>
                </a:solidFill>
                <a:latin typeface="Times New Roman"/>
              </a:rPr>
              <a:t>Итоги социальных преобразований петровской </a:t>
            </a:r>
            <a:r>
              <a:rPr lang="ru-RU" sz="2400" b="1" strike="noStrike" spc="-1" dirty="0" smtClean="0">
                <a:solidFill>
                  <a:srgbClr val="000000"/>
                </a:solidFill>
                <a:latin typeface="Times New Roman"/>
              </a:rPr>
              <a:t>эпохи: создание «подданного всероссийского народа» или достижение «общего блага»?</a:t>
            </a:r>
            <a:endParaRPr lang="ru-RU" sz="2400" b="0" strike="noStrike" spc="-1" dirty="0" smtClean="0">
              <a:solidFill>
                <a:srgbClr val="000000"/>
              </a:solidFill>
              <a:latin typeface="Calibri"/>
            </a:endParaRPr>
          </a:p>
          <a:p>
            <a:pPr algn="ctr"/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1" name="Содержимое 2"/>
          <p:cNvSpPr txBox="1"/>
          <p:nvPr/>
        </p:nvSpPr>
        <p:spPr>
          <a:xfrm>
            <a:off x="3857620" y="1357298"/>
            <a:ext cx="5106380" cy="4768462"/>
          </a:xfrm>
          <a:prstGeom prst="rect">
            <a:avLst/>
          </a:prstGeom>
          <a:solidFill>
            <a:srgbClr val="C6D9F1"/>
          </a:solidFill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r>
              <a:rPr lang="ru-RU" sz="2000" b="0" strike="noStrike" spc="-1" dirty="0" smtClean="0">
                <a:solidFill>
                  <a:srgbClr val="000000"/>
                </a:solidFill>
                <a:latin typeface="Times New Roman"/>
              </a:rPr>
              <a:t>1)Расширение и усиление влияния государства в социальной сфере; 2)регламентация всех сфер жизни общества;</a:t>
            </a:r>
            <a:endParaRPr lang="ru-RU" sz="2000" b="0" strike="noStrike" spc="-1" dirty="0" smtClean="0">
              <a:solidFill>
                <a:srgbClr val="000000"/>
              </a:solidFill>
              <a:latin typeface="Calibri"/>
            </a:endParaRPr>
          </a:p>
          <a:p>
            <a:r>
              <a:rPr lang="ru-RU" sz="2000" b="0" strike="noStrike" spc="-1" dirty="0" smtClean="0">
                <a:solidFill>
                  <a:srgbClr val="000000"/>
                </a:solidFill>
                <a:latin typeface="Times New Roman"/>
              </a:rPr>
              <a:t>3)Увеличение и расширение государственных  повинностей, затронувшее все сословия, в том числе привилегированное дворянство («закрепощение» дворянства);</a:t>
            </a:r>
            <a:endParaRPr lang="ru-RU" sz="2000" b="0" strike="noStrike" spc="-1" dirty="0" smtClean="0">
              <a:solidFill>
                <a:srgbClr val="000000"/>
              </a:solidFill>
              <a:latin typeface="Calibri"/>
            </a:endParaRPr>
          </a:p>
          <a:p>
            <a:r>
              <a:rPr lang="ru-RU" sz="2000" b="0" strike="noStrike" spc="-1" dirty="0" smtClean="0">
                <a:solidFill>
                  <a:srgbClr val="000000"/>
                </a:solidFill>
                <a:latin typeface="Times New Roman"/>
              </a:rPr>
              <a:t>4) Ужесточение крепостнической эксплуатации основной массы населения страны;</a:t>
            </a:r>
            <a:endParaRPr lang="ru-RU" sz="2000" b="0" strike="noStrike" spc="-1" dirty="0" smtClean="0">
              <a:solidFill>
                <a:srgbClr val="000000"/>
              </a:solidFill>
              <a:latin typeface="Calibri"/>
            </a:endParaRPr>
          </a:p>
          <a:p>
            <a:r>
              <a:rPr lang="ru-RU" sz="2000" b="0" strike="noStrike" spc="-1" dirty="0" smtClean="0">
                <a:solidFill>
                  <a:srgbClr val="000000"/>
                </a:solidFill>
                <a:latin typeface="Times New Roman"/>
              </a:rPr>
              <a:t>6) Усиление сословных норм и ограничений, системы запретов, касающихся социальных перемещений. </a:t>
            </a:r>
          </a:p>
          <a:p>
            <a:endParaRPr lang="ru-RU" sz="2000" b="0" strike="noStrike" spc="-1" dirty="0" smtClean="0">
              <a:solidFill>
                <a:srgbClr val="000000"/>
              </a:solidFill>
              <a:latin typeface="Times New Roman"/>
            </a:endParaRPr>
          </a:p>
          <a:p>
            <a:endParaRPr lang="ru-RU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42" name="Picture 2"/>
          <p:cNvPicPr/>
          <p:nvPr/>
        </p:nvPicPr>
        <p:blipFill>
          <a:blip r:embed="rId2"/>
          <a:stretch/>
        </p:blipFill>
        <p:spPr>
          <a:xfrm>
            <a:off x="0" y="1428736"/>
            <a:ext cx="3571868" cy="2379934"/>
          </a:xfrm>
          <a:prstGeom prst="rect">
            <a:avLst/>
          </a:prstGeom>
          <a:ln w="0">
            <a:noFill/>
          </a:ln>
        </p:spPr>
      </p:pic>
      <p:sp>
        <p:nvSpPr>
          <p:cNvPr id="343" name="TextBox 4"/>
          <p:cNvSpPr/>
          <p:nvPr/>
        </p:nvSpPr>
        <p:spPr>
          <a:xfrm>
            <a:off x="179640" y="3645000"/>
            <a:ext cx="485964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r>
              <a:rPr lang="ru-RU" sz="1800" b="0" i="1" strike="noStrike" spc="-1">
                <a:solidFill>
                  <a:srgbClr val="000000"/>
                </a:solidFill>
                <a:latin typeface="Times New Roman"/>
              </a:rPr>
              <a:t>Ассамблея при дворе Петра I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344" name="Picture 4"/>
          <p:cNvPicPr/>
          <p:nvPr/>
        </p:nvPicPr>
        <p:blipFill>
          <a:blip r:embed="rId3"/>
          <a:stretch/>
        </p:blipFill>
        <p:spPr>
          <a:xfrm>
            <a:off x="0" y="4077000"/>
            <a:ext cx="3571868" cy="2638148"/>
          </a:xfrm>
          <a:prstGeom prst="rect">
            <a:avLst/>
          </a:prstGeom>
          <a:ln w="0">
            <a:noFill/>
          </a:ln>
        </p:spPr>
      </p:pic>
      <p:sp>
        <p:nvSpPr>
          <p:cNvPr id="345" name="TextBox 6"/>
          <p:cNvSpPr/>
          <p:nvPr/>
        </p:nvSpPr>
        <p:spPr>
          <a:xfrm>
            <a:off x="3500430" y="6093360"/>
            <a:ext cx="423957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r>
              <a:rPr lang="ru-RU" sz="1800" b="0" i="1" strike="noStrike" spc="-1" dirty="0">
                <a:solidFill>
                  <a:srgbClr val="000000"/>
                </a:solidFill>
                <a:latin typeface="Calibri"/>
              </a:rPr>
              <a:t>Дм. </a:t>
            </a:r>
            <a:r>
              <a:rPr lang="ru-RU" sz="1800" b="0" i="1" strike="noStrike" spc="-1" dirty="0" err="1">
                <a:solidFill>
                  <a:srgbClr val="000000"/>
                </a:solidFill>
                <a:latin typeface="Calibri"/>
              </a:rPr>
              <a:t>Белюкин</a:t>
            </a:r>
            <a:r>
              <a:rPr lang="ru-RU" sz="1800" b="0" i="1" strike="noStrike" spc="-1" dirty="0">
                <a:solidFill>
                  <a:srgbClr val="000000"/>
                </a:solidFill>
                <a:latin typeface="Calibri"/>
              </a:rPr>
              <a:t> «Петр Первый стрижет бороды боярам»</a:t>
            </a:r>
            <a:endParaRPr lang="ru-RU" sz="18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Rectangle 1"/>
          <p:cNvSpPr txBox="1"/>
          <p:nvPr/>
        </p:nvSpPr>
        <p:spPr>
          <a:xfrm>
            <a:off x="457200" y="127080"/>
            <a:ext cx="8226000" cy="1437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7" name="Rectangle 2"/>
          <p:cNvSpPr txBox="1"/>
          <p:nvPr/>
        </p:nvSpPr>
        <p:spPr>
          <a:xfrm>
            <a:off x="71406" y="214290"/>
            <a:ext cx="8858312" cy="6786610"/>
          </a:xfrm>
          <a:prstGeom prst="rect">
            <a:avLst/>
          </a:prstGeom>
          <a:solidFill>
            <a:srgbClr val="953735"/>
          </a:solidFill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48" name="Picture 3"/>
          <p:cNvPicPr/>
          <p:nvPr/>
        </p:nvPicPr>
        <p:blipFill>
          <a:blip r:embed="rId2"/>
          <a:stretch/>
        </p:blipFill>
        <p:spPr>
          <a:xfrm>
            <a:off x="467640" y="0"/>
            <a:ext cx="8064360" cy="697500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b="1" dirty="0" smtClean="0">
                <a:solidFill>
                  <a:srgbClr val="FF0000"/>
                </a:solidFill>
              </a:rPr>
              <a:t>Реформа системы управления и администрирования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43050"/>
            <a:ext cx="8713788" cy="521495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4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ru-RU" sz="2400" b="1" dirty="0" smtClean="0">
                <a:effectLst/>
              </a:rPr>
              <a:t>Вместо  Боярской думы  -  Сенат, учрежденный в 1711 году для управления всеми делами в случае отъезда государя.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b="1" dirty="0" smtClean="0">
                <a:effectLst/>
              </a:rPr>
              <a:t>Сенату  подчинены коллегии, ведавшие хозяйственной жизнью России и организованные по шведскому образцу вместо  приказов. 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ru-RU" sz="2400" b="1" dirty="0" smtClean="0">
                <a:solidFill>
                  <a:srgbClr val="FF0000"/>
                </a:solidFill>
                <a:effectLst/>
              </a:rPr>
              <a:t> </a:t>
            </a:r>
            <a:endParaRPr lang="ru-RU" sz="2400" b="1" dirty="0" smtClean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b="1" dirty="0" smtClean="0">
                <a:solidFill>
                  <a:srgbClr val="FF0000"/>
                </a:solidFill>
                <a:effectLst/>
              </a:rPr>
              <a:t>Административная реформа: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b="1" dirty="0" smtClean="0">
                <a:effectLst/>
              </a:rPr>
              <a:t>Разделил  всю Россию на 8 (а затем на 10) губерний во главе с губернаторами, "чтобы лучше присматриваться о денежных сборах и всяких делах". 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000" dirty="0" smtClean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3584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42852"/>
            <a:ext cx="8215370" cy="62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User\Desktop\1552693680_02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429684" cy="65008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Основание Санкт-Петербурга в 1703 году.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Picture 2" descr="C:\Users\User\Desktop\su_9bGyqGfg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0034" y="1767680"/>
            <a:ext cx="3714776" cy="4733153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648200" y="1785926"/>
            <a:ext cx="4038600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29256" y="1600200"/>
            <a:ext cx="3257544" cy="4525963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 </a:t>
            </a:r>
            <a:endParaRPr lang="ru-RU" dirty="0" smtClean="0"/>
          </a:p>
          <a:p>
            <a:r>
              <a:rPr lang="ru-RU" i="1" dirty="0" smtClean="0"/>
              <a:t>И мы с вами наследники этой традиции здесь, в Петербурге, заложенном государем императором Петром Великим. А что это для нас означает? Петр боролся с западными политическими влияниями, направленными на ослабление России, на то, чтобы в какой-то момент оккупировать Петербург. Патриарх  Кирилл 12 сент. 2023 г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09197" y="928670"/>
            <a:ext cx="4620059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Заголовок 1"/>
          <p:cNvSpPr txBox="1"/>
          <p:nvPr/>
        </p:nvSpPr>
        <p:spPr>
          <a:xfrm>
            <a:off x="251640" y="0"/>
            <a:ext cx="8640720" cy="1417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pPr algn="ctr"/>
            <a:r>
              <a:rPr lang="ru-RU" sz="2800" b="0" strike="noStrike" spc="-1" dirty="0">
                <a:solidFill>
                  <a:srgbClr val="000000"/>
                </a:solidFill>
                <a:latin typeface="Times New Roman"/>
              </a:rPr>
              <a:t>В первой четверти XVIII века Россия получила выход к Балтийскому морю, существенно расширила свои территории 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4" name="Содержимое 2"/>
          <p:cNvSpPr txBox="1"/>
          <p:nvPr/>
        </p:nvSpPr>
        <p:spPr>
          <a:xfrm>
            <a:off x="4788000" y="1556640"/>
            <a:ext cx="3898440" cy="252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pPr marL="343080" indent="-342720">
              <a:spcBef>
                <a:spcPts val="638"/>
              </a:spcBef>
              <a:spcAft>
                <a:spcPts val="1417"/>
              </a:spcAft>
              <a:buClr>
                <a:srgbClr val="000000"/>
              </a:buClr>
              <a:buSzPct val="45000"/>
              <a:buFont typeface="Arial"/>
              <a:buChar char="•"/>
            </a:pPr>
            <a:r>
              <a:rPr lang="ru-RU" sz="24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400" dirty="0" smtClean="0"/>
              <a:t>(</a:t>
            </a:r>
            <a:r>
              <a:rPr lang="ru-RU" sz="2400" dirty="0" err="1" smtClean="0"/>
              <a:t>Ништадтский</a:t>
            </a:r>
            <a:r>
              <a:rPr lang="ru-RU" sz="2400" dirty="0" smtClean="0"/>
              <a:t> мир в августе 1721г) </a:t>
            </a:r>
            <a:r>
              <a:rPr lang="ru-RU" sz="2400" b="0" strike="noStrike" spc="-1" dirty="0" smtClean="0">
                <a:solidFill>
                  <a:srgbClr val="000000"/>
                </a:solidFill>
                <a:latin typeface="Calibri"/>
              </a:rPr>
              <a:t>В </a:t>
            </a: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состав России вошли земли: </a:t>
            </a:r>
            <a:r>
              <a:rPr lang="ru-RU" sz="2400" b="0" strike="noStrike" spc="-1" dirty="0" err="1">
                <a:solidFill>
                  <a:srgbClr val="000000"/>
                </a:solidFill>
                <a:latin typeface="Calibri"/>
              </a:rPr>
              <a:t>Эстляндии</a:t>
            </a:r>
            <a:r>
              <a:rPr lang="ru-RU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Лифляндии, </a:t>
            </a:r>
            <a:r>
              <a:rPr lang="ru-RU" sz="2400" b="0" strike="noStrike" spc="-1" dirty="0" err="1">
                <a:solidFill>
                  <a:srgbClr val="000000"/>
                </a:solidFill>
                <a:latin typeface="Calibri"/>
              </a:rPr>
              <a:t>Ингерманландии</a:t>
            </a: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, Карелии</a:t>
            </a:r>
          </a:p>
        </p:txBody>
      </p:sp>
      <p:pic>
        <p:nvPicPr>
          <p:cNvPr id="385" name="Picture 4"/>
          <p:cNvPicPr/>
          <p:nvPr/>
        </p:nvPicPr>
        <p:blipFill>
          <a:blip r:embed="rId2"/>
          <a:stretch/>
        </p:blipFill>
        <p:spPr>
          <a:xfrm>
            <a:off x="4716000" y="4160880"/>
            <a:ext cx="4427640" cy="2262960"/>
          </a:xfrm>
          <a:prstGeom prst="rect">
            <a:avLst/>
          </a:prstGeom>
          <a:ln w="0">
            <a:noFill/>
          </a:ln>
        </p:spPr>
      </p:pic>
      <p:sp>
        <p:nvSpPr>
          <p:cNvPr id="386" name="TextBox 5"/>
          <p:cNvSpPr/>
          <p:nvPr/>
        </p:nvSpPr>
        <p:spPr>
          <a:xfrm>
            <a:off x="4716000" y="6453360"/>
            <a:ext cx="442764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/>
            <a:r>
              <a:rPr lang="ru-RU" sz="1800" b="0" i="1" strike="noStrike" spc="-1">
                <a:solidFill>
                  <a:srgbClr val="000000"/>
                </a:solidFill>
                <a:latin typeface="Calibri"/>
              </a:rPr>
              <a:t>Полтавская битва. 1709 год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387" name="Picture 1"/>
          <p:cNvPicPr/>
          <p:nvPr/>
        </p:nvPicPr>
        <p:blipFill>
          <a:blip r:embed="rId3"/>
          <a:stretch/>
        </p:blipFill>
        <p:spPr>
          <a:xfrm>
            <a:off x="0" y="1571612"/>
            <a:ext cx="4643640" cy="49399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Заголовок 1"/>
          <p:cNvSpPr txBox="1"/>
          <p:nvPr/>
        </p:nvSpPr>
        <p:spPr>
          <a:xfrm>
            <a:off x="3492000" y="188640"/>
            <a:ext cx="5651640" cy="1223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pPr algn="ctr"/>
            <a:r>
              <a:rPr lang="ru-RU" sz="2400" b="1" strike="noStrike" spc="-1">
                <a:solidFill>
                  <a:srgbClr val="000000"/>
                </a:solidFill>
                <a:latin typeface="Times New Roman"/>
              </a:rPr>
              <a:t>Противоречия и негативные стороны российской модернизации первой четверти XVIII века: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6" name="Содержимое 2"/>
          <p:cNvSpPr txBox="1"/>
          <p:nvPr/>
        </p:nvSpPr>
        <p:spPr>
          <a:xfrm>
            <a:off x="3924000" y="1484640"/>
            <a:ext cx="5050440" cy="230155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pPr marL="343080" indent="-342720">
              <a:spcBef>
                <a:spcPts val="638"/>
              </a:spcBef>
              <a:spcAft>
                <a:spcPts val="1417"/>
              </a:spcAft>
              <a:buClr>
                <a:srgbClr val="000000"/>
              </a:buClr>
              <a:buSzPct val="45000"/>
              <a:buFont typeface="Arial"/>
              <a:buChar char="•"/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выборочное заимствование военных и технологических европейских достижений в обмен на экспорт сырья;</a:t>
            </a: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spcBef>
                <a:spcPts val="638"/>
              </a:spcBef>
              <a:spcAft>
                <a:spcPts val="1417"/>
              </a:spcAft>
              <a:buClr>
                <a:srgbClr val="000000"/>
              </a:buClr>
              <a:buSzPct val="45000"/>
              <a:buFont typeface="Arial"/>
              <a:buChar char="•"/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ужесточение эксплуатации населения;</a:t>
            </a: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spcBef>
                <a:spcPts val="638"/>
              </a:spcBef>
              <a:spcAft>
                <a:spcPts val="1417"/>
              </a:spcAft>
              <a:buClr>
                <a:srgbClr val="000000"/>
              </a:buClr>
              <a:buSzPct val="45000"/>
              <a:buFont typeface="Arial"/>
              <a:buChar char="•"/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растущая централизация и бюрократизация управления;</a:t>
            </a: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97" name="Picture 2"/>
          <p:cNvPicPr/>
          <p:nvPr/>
        </p:nvPicPr>
        <p:blipFill>
          <a:blip r:embed="rId2"/>
          <a:stretch/>
        </p:blipFill>
        <p:spPr>
          <a:xfrm>
            <a:off x="0" y="0"/>
            <a:ext cx="3563640" cy="3030120"/>
          </a:xfrm>
          <a:prstGeom prst="rect">
            <a:avLst/>
          </a:prstGeom>
          <a:ln w="0">
            <a:noFill/>
          </a:ln>
        </p:spPr>
      </p:pic>
      <p:pic>
        <p:nvPicPr>
          <p:cNvPr id="398" name="Picture 4"/>
          <p:cNvPicPr/>
          <p:nvPr/>
        </p:nvPicPr>
        <p:blipFill>
          <a:blip r:embed="rId3"/>
          <a:stretch/>
        </p:blipFill>
        <p:spPr>
          <a:xfrm>
            <a:off x="4786314" y="4286256"/>
            <a:ext cx="4178046" cy="2379864"/>
          </a:xfrm>
          <a:prstGeom prst="rect">
            <a:avLst/>
          </a:prstGeom>
          <a:ln w="0">
            <a:noFill/>
          </a:ln>
        </p:spPr>
      </p:pic>
      <p:sp>
        <p:nvSpPr>
          <p:cNvPr id="399" name="Содержимое 2"/>
          <p:cNvSpPr/>
          <p:nvPr/>
        </p:nvSpPr>
        <p:spPr>
          <a:xfrm>
            <a:off x="107640" y="3357000"/>
            <a:ext cx="3456000" cy="3143834"/>
          </a:xfrm>
          <a:prstGeom prst="rect">
            <a:avLst/>
          </a:prstGeom>
          <a:noFill/>
          <a:ln w="0">
            <a:solidFill>
              <a:srgbClr val="7030A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marL="343080" indent="-342720">
              <a:spcBef>
                <a:spcPts val="360"/>
              </a:spcBef>
              <a:buClr>
                <a:srgbClr val="000000"/>
              </a:buClr>
              <a:buSzPct val="45000"/>
              <a:buFont typeface="Arial"/>
              <a:buChar char="•"/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Calibri"/>
              </a:rPr>
              <a:t>консервация самодержавной формы правления, сословного строя и крепостного права;</a:t>
            </a:r>
            <a:endParaRPr lang="ru-RU" sz="1800" b="0" strike="noStrike" spc="-1" dirty="0">
              <a:latin typeface="Arial"/>
            </a:endParaRPr>
          </a:p>
          <a:p>
            <a:pPr marL="343080" indent="-342720">
              <a:spcBef>
                <a:spcPts val="360"/>
              </a:spcBef>
              <a:buClr>
                <a:srgbClr val="000000"/>
              </a:buClr>
              <a:buSzPct val="45000"/>
              <a:buFont typeface="Arial"/>
              <a:buChar char="•"/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Calibri"/>
              </a:rPr>
              <a:t>«верхушечный» характер модернизации;</a:t>
            </a:r>
            <a:endParaRPr lang="ru-RU" sz="1800" b="0" strike="noStrike" spc="-1" dirty="0">
              <a:latin typeface="Arial"/>
            </a:endParaRPr>
          </a:p>
          <a:p>
            <a:pPr marL="343080" indent="-342720">
              <a:spcBef>
                <a:spcPts val="360"/>
              </a:spcBef>
              <a:buClr>
                <a:srgbClr val="000000"/>
              </a:buClr>
              <a:buSzPct val="45000"/>
              <a:buFont typeface="Arial"/>
              <a:buChar char="•"/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Calibri"/>
              </a:rPr>
              <a:t>Углубление </a:t>
            </a:r>
            <a:r>
              <a:rPr lang="ru-RU" sz="1800" b="0" strike="noStrike" spc="-1" dirty="0" err="1">
                <a:solidFill>
                  <a:srgbClr val="000000"/>
                </a:solidFill>
                <a:latin typeface="Times New Roman"/>
                <a:ea typeface="Calibri"/>
              </a:rPr>
              <a:t>социокультурного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Calibri"/>
              </a:rPr>
              <a:t> раскола.</a:t>
            </a:r>
            <a:endParaRPr lang="ru-RU" sz="18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chemeClr val="tx1"/>
                </a:solidFill>
              </a:rPr>
              <a:t>Вывод</a:t>
            </a:r>
          </a:p>
        </p:txBody>
      </p:sp>
      <p:sp>
        <p:nvSpPr>
          <p:cNvPr id="52227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268413"/>
            <a:ext cx="5040312" cy="558958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800" b="1" dirty="0" smtClean="0">
                <a:effectLst/>
              </a:rPr>
              <a:t>Методы проведения преобразований сочетались с деспотическими традициями российской государственности, что приводило даже к усилению определенных черт традиционного общества: подавление личности, усиление крепостничества, контроль государства над всеми областями жизни</a:t>
            </a:r>
          </a:p>
        </p:txBody>
      </p:sp>
      <p:pic>
        <p:nvPicPr>
          <p:cNvPr id="52228" name="Picture 8" descr="pic-pete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292725" y="1557338"/>
            <a:ext cx="3527425" cy="457358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Rectangle 1"/>
          <p:cNvSpPr txBox="1"/>
          <p:nvPr/>
        </p:nvSpPr>
        <p:spPr>
          <a:xfrm>
            <a:off x="457200" y="190440"/>
            <a:ext cx="8229240" cy="809668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ru-RU" sz="3200" b="1" strike="noStrike" spc="-1" dirty="0">
                <a:solidFill>
                  <a:srgbClr val="000000"/>
                </a:solidFill>
                <a:latin typeface="Calibri"/>
              </a:rPr>
              <a:t>Реформы Петра I</a:t>
            </a:r>
            <a:r>
              <a:rPr sz="3200"/>
              <a:t/>
            </a:r>
            <a:br>
              <a:rPr sz="3200"/>
            </a:br>
            <a:r>
              <a:rPr lang="ru-RU" sz="3200" b="1" strike="noStrike" spc="-1" dirty="0" smtClean="0">
                <a:solidFill>
                  <a:srgbClr val="000000"/>
                </a:solidFill>
                <a:latin typeface="Calibri"/>
              </a:rPr>
              <a:t>Особенности: 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1" name="Rectangle 2"/>
          <p:cNvSpPr txBox="1"/>
          <p:nvPr/>
        </p:nvSpPr>
        <p:spPr>
          <a:xfrm>
            <a:off x="285720" y="1600200"/>
            <a:ext cx="9286940" cy="5257800"/>
          </a:xfrm>
          <a:prstGeom prst="rect">
            <a:avLst/>
          </a:prstGeom>
          <a:solidFill>
            <a:srgbClr val="C3D69B"/>
          </a:solidFill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r>
              <a:rPr lang="ru-RU" sz="2800" b="1" strike="noStrike" spc="-1" dirty="0">
                <a:solidFill>
                  <a:srgbClr val="000000"/>
                </a:solidFill>
                <a:latin typeface="Calibri"/>
              </a:rPr>
              <a:t>1. </a:t>
            </a:r>
            <a:r>
              <a:rPr lang="ru-RU" sz="2400" b="1" strike="noStrike" spc="-1" dirty="0">
                <a:solidFill>
                  <a:srgbClr val="000000"/>
                </a:solidFill>
                <a:latin typeface="Calibri"/>
              </a:rPr>
              <a:t>В разное время в разных сферах.</a:t>
            </a:r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  <a:p>
            <a:r>
              <a:rPr lang="ru-RU" sz="2400" b="1" strike="noStrike" spc="-1" dirty="0">
                <a:solidFill>
                  <a:srgbClr val="000000"/>
                </a:solidFill>
                <a:latin typeface="Calibri"/>
              </a:rPr>
              <a:t>В рваном темпе, не согласованы между собой</a:t>
            </a:r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  <a:p>
            <a:r>
              <a:rPr lang="ru-RU" sz="2400" b="1" strike="noStrike" spc="-1" dirty="0">
                <a:solidFill>
                  <a:srgbClr val="000000"/>
                </a:solidFill>
                <a:latin typeface="Calibri"/>
              </a:rPr>
              <a:t> Но:        Сложилась определенная система</a:t>
            </a:r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  <a:p>
            <a:r>
              <a:rPr lang="ru-RU" sz="2400" b="1" strike="noStrike" spc="-1" dirty="0">
                <a:solidFill>
                  <a:srgbClr val="000000"/>
                </a:solidFill>
                <a:latin typeface="Calibri"/>
              </a:rPr>
              <a:t>2. Растянутость во времени. Незавершенность.</a:t>
            </a:r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  <a:p>
            <a:r>
              <a:rPr lang="ru-RU" sz="2400" b="1" strike="noStrike" spc="-1" dirty="0">
                <a:solidFill>
                  <a:srgbClr val="000000"/>
                </a:solidFill>
                <a:latin typeface="Calibri"/>
              </a:rPr>
              <a:t>Это – к дополнительным сложностям для общества</a:t>
            </a:r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  <a:p>
            <a:r>
              <a:rPr lang="ru-RU" sz="2400" b="1" strike="noStrike" spc="-1" dirty="0">
                <a:solidFill>
                  <a:srgbClr val="000000"/>
                </a:solidFill>
                <a:latin typeface="Calibri"/>
              </a:rPr>
              <a:t>3. Вопрос цены и средств </a:t>
            </a:r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  <a:p>
            <a:r>
              <a:rPr lang="ru-RU" sz="2400" b="1" strike="noStrike" spc="-1" dirty="0">
                <a:solidFill>
                  <a:srgbClr val="000000"/>
                </a:solidFill>
                <a:latin typeface="Calibri"/>
              </a:rPr>
              <a:t>4. Сверху вниз. Неприятие основной массой</a:t>
            </a:r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  <a:p>
            <a:r>
              <a:rPr lang="ru-RU" sz="2400" b="1" strike="noStrike" spc="-1" dirty="0">
                <a:solidFill>
                  <a:srgbClr val="000000"/>
                </a:solidFill>
                <a:latin typeface="Calibri"/>
              </a:rPr>
              <a:t>5. Расхождение между замышлявшимся и реально воплощенным вариантом.</a:t>
            </a:r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  <a:p>
            <a:r>
              <a:rPr lang="ru-RU" sz="2400" b="1" strike="noStrike" spc="-1" dirty="0">
                <a:solidFill>
                  <a:srgbClr val="000000"/>
                </a:solidFill>
                <a:latin typeface="Calibri"/>
              </a:rPr>
              <a:t>6. Откаты.  Контрреформы</a:t>
            </a:r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  <a:p>
            <a:r>
              <a:rPr lang="ru-RU" sz="2400" b="1" strike="noStrike" spc="-1" dirty="0">
                <a:solidFill>
                  <a:srgbClr val="000000"/>
                </a:solidFill>
                <a:latin typeface="Calibri"/>
              </a:rPr>
              <a:t>7. Ответ на внешние угрозы.</a:t>
            </a:r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  <a:p>
            <a:r>
              <a:rPr lang="ru-RU" sz="2400" b="1" strike="noStrike" spc="-1" dirty="0">
                <a:solidFill>
                  <a:srgbClr val="000000"/>
                </a:solidFill>
                <a:latin typeface="Calibri"/>
              </a:rPr>
              <a:t>Заимствование производственного, технологического, управленческого опыта.  Социальный и политический опыт запада – не востребован. </a:t>
            </a:r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  <a:p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  <a:p>
            <a:endParaRPr lang="ru-RU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1600200"/>
            <a:ext cx="4281518" cy="4972072"/>
          </a:xfrm>
        </p:spPr>
        <p:txBody>
          <a:bodyPr>
            <a:normAutofit fontScale="55000" lnSpcReduction="20000"/>
          </a:bodyPr>
          <a:lstStyle/>
          <a:p>
            <a:pPr marL="0"/>
            <a:r>
              <a:rPr lang="ru-RU" sz="3300" b="1" spc="-1" dirty="0" smtClean="0">
                <a:solidFill>
                  <a:srgbClr val="000000"/>
                </a:solidFill>
              </a:rPr>
              <a:t>Идеалом государственного устройства для Петра I была модель «регулярного государства», подобная кораблю, где капитан — царь, его подданные — офицеры и матросы, действующие по Морскому уставу. </a:t>
            </a:r>
            <a:endParaRPr lang="ru-RU" sz="3300" spc="-1" dirty="0" smtClean="0">
              <a:solidFill>
                <a:srgbClr val="000000"/>
              </a:solidFill>
            </a:endParaRPr>
          </a:p>
          <a:p>
            <a:pPr marL="0"/>
            <a:r>
              <a:rPr lang="ru-RU" sz="3300" b="1" spc="-1" dirty="0" smtClean="0">
                <a:solidFill>
                  <a:srgbClr val="000000"/>
                </a:solidFill>
              </a:rPr>
              <a:t> ВСЕ – служат государству.</a:t>
            </a:r>
            <a:endParaRPr lang="ru-RU" sz="3300" spc="-1" dirty="0" smtClean="0">
              <a:solidFill>
                <a:srgbClr val="000000"/>
              </a:solidFill>
            </a:endParaRPr>
          </a:p>
          <a:p>
            <a:pPr marL="0"/>
            <a:r>
              <a:rPr lang="ru-RU" sz="3300" b="1" spc="-1" dirty="0" smtClean="0">
                <a:solidFill>
                  <a:srgbClr val="000000"/>
                </a:solidFill>
              </a:rPr>
              <a:t>Государство управляет всем.</a:t>
            </a:r>
            <a:endParaRPr lang="ru-RU" sz="3300" spc="-1" dirty="0" smtClean="0">
              <a:solidFill>
                <a:srgbClr val="000000"/>
              </a:solidFill>
            </a:endParaRPr>
          </a:p>
          <a:p>
            <a:pPr marL="0"/>
            <a:r>
              <a:rPr lang="ru-RU" sz="3300" b="1" spc="-1" dirty="0" smtClean="0">
                <a:solidFill>
                  <a:srgbClr val="000000"/>
                </a:solidFill>
              </a:rPr>
              <a:t>Государство контролирует все</a:t>
            </a:r>
          </a:p>
          <a:p>
            <a:pPr marL="0"/>
            <a:endParaRPr lang="ru-RU" b="1" spc="-1" dirty="0" smtClean="0">
              <a:solidFill>
                <a:srgbClr val="000000"/>
              </a:solidFill>
            </a:endParaRPr>
          </a:p>
          <a:p>
            <a:pPr marL="0"/>
            <a:endParaRPr lang="ru-RU" b="1" spc="-1" dirty="0" smtClean="0">
              <a:solidFill>
                <a:srgbClr val="000000"/>
              </a:solidFill>
            </a:endParaRPr>
          </a:p>
          <a:p>
            <a:pPr marL="0">
              <a:buNone/>
            </a:pPr>
            <a:r>
              <a:rPr lang="ru-RU" dirty="0" smtClean="0"/>
              <a:t>Пушкин в 1822 году он писал о Петре: </a:t>
            </a:r>
            <a:r>
              <a:rPr lang="ru-RU" sz="3600" i="1" dirty="0" smtClean="0"/>
              <a:t>«История представляет около него всеобщее рабство... Все состояния, окованные без разбора, были равны пред его дубинкою. Все дрожало, все безмолвно повиновалось».  </a:t>
            </a:r>
          </a:p>
          <a:p>
            <a:pPr marL="0"/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29196"/>
          </a:xfrm>
        </p:spPr>
        <p:txBody>
          <a:bodyPr>
            <a:noAutofit/>
          </a:bodyPr>
          <a:lstStyle/>
          <a:p>
            <a:pPr marL="338040" indent="-337680">
              <a:lnSpc>
                <a:spcPct val="90000"/>
              </a:lnSpc>
              <a:spcBef>
                <a:spcPts val="700"/>
              </a:spcBef>
              <a:spcAft>
                <a:spcPts val="1417"/>
              </a:spcAft>
              <a:buClr>
                <a:srgbClr val="FFFFFF"/>
              </a:buClr>
              <a:buSzPct val="45000"/>
              <a:buNone/>
              <a:tabLst>
                <a:tab pos="338040" algn="l"/>
                <a:tab pos="442800" algn="l"/>
                <a:tab pos="892080" algn="l"/>
                <a:tab pos="1341360" algn="l"/>
                <a:tab pos="1790640" algn="l"/>
                <a:tab pos="2239920" algn="l"/>
                <a:tab pos="2689200" algn="l"/>
                <a:tab pos="3138480" algn="l"/>
                <a:tab pos="3587760" algn="l"/>
                <a:tab pos="4037040" algn="l"/>
                <a:tab pos="4486320" algn="l"/>
                <a:tab pos="4935600" algn="l"/>
                <a:tab pos="5384880" algn="l"/>
                <a:tab pos="5834160" algn="l"/>
                <a:tab pos="6283440" algn="l"/>
                <a:tab pos="6732720" algn="l"/>
                <a:tab pos="7182000" algn="l"/>
                <a:tab pos="7631280" algn="l"/>
                <a:tab pos="8080200" algn="l"/>
                <a:tab pos="8529480" algn="l"/>
                <a:tab pos="8978760" algn="l"/>
              </a:tabLst>
            </a:pPr>
            <a:r>
              <a:rPr lang="ru-RU" sz="2000" spc="-1" dirty="0" smtClean="0">
                <a:solidFill>
                  <a:srgbClr val="000000"/>
                </a:solidFill>
              </a:rPr>
              <a:t>Прикрепление каждого россиянина к месту жительства и месту службы сократили пространство свободы, расширившееся в это время в Европе. </a:t>
            </a:r>
          </a:p>
          <a:p>
            <a:pPr marL="338040" indent="-337680">
              <a:lnSpc>
                <a:spcPct val="90000"/>
              </a:lnSpc>
              <a:spcBef>
                <a:spcPts val="700"/>
              </a:spcBef>
              <a:spcAft>
                <a:spcPts val="1417"/>
              </a:spcAft>
              <a:buClr>
                <a:srgbClr val="FFFFFF"/>
              </a:buClr>
              <a:buSzPct val="45000"/>
              <a:buNone/>
              <a:tabLst>
                <a:tab pos="338040" algn="l"/>
                <a:tab pos="442800" algn="l"/>
                <a:tab pos="892080" algn="l"/>
                <a:tab pos="1341360" algn="l"/>
                <a:tab pos="1790640" algn="l"/>
                <a:tab pos="2239920" algn="l"/>
                <a:tab pos="2689200" algn="l"/>
                <a:tab pos="3138480" algn="l"/>
                <a:tab pos="3587760" algn="l"/>
                <a:tab pos="4037040" algn="l"/>
                <a:tab pos="4486320" algn="l"/>
                <a:tab pos="4935600" algn="l"/>
                <a:tab pos="5384880" algn="l"/>
                <a:tab pos="5834160" algn="l"/>
                <a:tab pos="6283440" algn="l"/>
                <a:tab pos="6732720" algn="l"/>
                <a:tab pos="7182000" algn="l"/>
                <a:tab pos="7631280" algn="l"/>
                <a:tab pos="8080200" algn="l"/>
                <a:tab pos="8529480" algn="l"/>
                <a:tab pos="8978760" algn="l"/>
              </a:tabLst>
            </a:pPr>
            <a:r>
              <a:rPr lang="ru-RU" sz="2000" spc="-1" dirty="0" smtClean="0">
                <a:solidFill>
                  <a:srgbClr val="000000"/>
                </a:solidFill>
              </a:rPr>
              <a:t>Все были вмонтированы в систему, как винтики в часовой механизм.  </a:t>
            </a:r>
          </a:p>
          <a:p>
            <a:pPr>
              <a:buNone/>
            </a:pPr>
            <a:r>
              <a:rPr lang="ru-RU" sz="2400" spc="-1" dirty="0" smtClean="0">
                <a:solidFill>
                  <a:srgbClr val="000000"/>
                </a:solidFill>
              </a:rPr>
              <a:t>В итоге административных преобразований в России было завершено оформление </a:t>
            </a:r>
            <a:r>
              <a:rPr lang="ru-RU" sz="2400" b="1" spc="-1" dirty="0" smtClean="0">
                <a:solidFill>
                  <a:srgbClr val="000000"/>
                </a:solidFill>
              </a:rPr>
              <a:t>абсолютной монархии</a:t>
            </a:r>
            <a:endParaRPr lang="ru-RU" sz="2400" b="1" dirty="0" smtClean="0"/>
          </a:p>
          <a:p>
            <a:endParaRPr lang="ru-RU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FF0000"/>
                </a:solidFill>
              </a:rPr>
              <a:t>Реформы Петра </a:t>
            </a:r>
            <a:r>
              <a:rPr lang="en-US" b="1" dirty="0" smtClean="0">
                <a:solidFill>
                  <a:srgbClr val="FF0000"/>
                </a:solidFill>
              </a:rPr>
              <a:t>I</a:t>
            </a:r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50179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268413"/>
            <a:ext cx="4716463" cy="5589587"/>
          </a:xfrm>
        </p:spPr>
        <p:txBody>
          <a:bodyPr/>
          <a:lstStyle/>
          <a:p>
            <a:pPr eaLnBrk="1" hangingPunct="1"/>
            <a:r>
              <a:rPr lang="ru-RU" sz="2800" dirty="0" smtClean="0">
                <a:effectLst/>
              </a:rPr>
              <a:t>В 1721г Россия стала империей. Строй  -</a:t>
            </a:r>
            <a:r>
              <a:rPr lang="ru-RU" sz="2800" b="1" dirty="0" smtClean="0">
                <a:effectLst/>
              </a:rPr>
              <a:t>абсолютная монархия.</a:t>
            </a:r>
            <a:r>
              <a:rPr lang="ru-RU" sz="2800" dirty="0" smtClean="0">
                <a:effectLst/>
              </a:rPr>
              <a:t> </a:t>
            </a:r>
            <a:r>
              <a:rPr lang="ru-RU" sz="2800" b="1" dirty="0" smtClean="0">
                <a:effectLst/>
              </a:rPr>
              <a:t>Абсолютизм:  </a:t>
            </a:r>
            <a:r>
              <a:rPr lang="ru-RU" sz="2800" dirty="0" smtClean="0">
                <a:effectLst/>
              </a:rPr>
              <a:t>строй,</a:t>
            </a:r>
            <a:r>
              <a:rPr lang="ru-RU" sz="2800" b="1" dirty="0" smtClean="0">
                <a:effectLst/>
              </a:rPr>
              <a:t> </a:t>
            </a:r>
            <a:r>
              <a:rPr lang="ru-RU" sz="2800" dirty="0" smtClean="0">
                <a:effectLst/>
              </a:rPr>
              <a:t>при котором государство в лице монарха располагает</a:t>
            </a:r>
            <a:r>
              <a:rPr lang="ru-RU" sz="2800" b="1" dirty="0" smtClean="0">
                <a:effectLst/>
              </a:rPr>
              <a:t> всей полнотой</a:t>
            </a:r>
            <a:r>
              <a:rPr lang="ru-RU" sz="2800" dirty="0" smtClean="0">
                <a:effectLst/>
              </a:rPr>
              <a:t> власти, опираясь на бюрократию, армию, полицию. Государству также подчинена церковь</a:t>
            </a:r>
          </a:p>
        </p:txBody>
      </p:sp>
      <p:pic>
        <p:nvPicPr>
          <p:cNvPr id="50180" name="Picture 6" descr="0_3f963_591a23f5_L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895850" y="1600200"/>
            <a:ext cx="3543300" cy="45307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 Когда Петру стало известно об одном из главных коррупционных дел, он произнес фразу, напоминающую слова Николая II: «Кругом предательство и измена». Петр сказал: «Не знаю, кому теперь верить, всё задумано, чтобы меня погубить, кругом одни предатели». Тогда выяснилось, что ближайшие к нему люди обкрадывают армию, продавая через подряды хлеб в два раза дороже, чем он стоил реально.</a:t>
            </a:r>
          </a:p>
          <a:p>
            <a:r>
              <a:rPr lang="ru-RU" dirty="0" smtClean="0"/>
              <a:t>Кто-то поплатился за это больше, кто-то меньше. Основным персонажем был Меншиков, но ему все сходило с рук, потому что он был необходим Петру как абсолютно преданный человек.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strike="noStrike" spc="-1" dirty="0" smtClean="0">
                <a:solidFill>
                  <a:schemeClr val="accent2">
                    <a:lumMod val="75000"/>
                  </a:schemeClr>
                </a:solidFill>
                <a:latin typeface="Times New Roman"/>
              </a:rPr>
              <a:t>«Россия есть европейская держава!»: </a:t>
            </a:r>
            <a:r>
              <a:rPr lang="ru-RU" b="0" strike="noStrike" spc="-1" dirty="0" smtClean="0">
                <a:solidFill>
                  <a:srgbClr val="000000"/>
                </a:solidFill>
                <a:latin typeface="Calibri"/>
              </a:rPr>
              <a:t/>
            </a:r>
            <a:br>
              <a:rPr lang="ru-RU" b="0" strike="noStrike" spc="-1" dirty="0" smtClean="0">
                <a:solidFill>
                  <a:srgbClr val="000000"/>
                </a:solidFill>
                <a:latin typeface="Calibri"/>
              </a:rPr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343260" indent="-342900">
              <a:buClr>
                <a:srgbClr val="000000"/>
              </a:buClr>
              <a:buSzPct val="45000"/>
            </a:pPr>
            <a:r>
              <a:rPr lang="ru-RU" sz="1800" b="0" strike="noStrike" spc="-1" dirty="0" smtClean="0">
                <a:solidFill>
                  <a:srgbClr val="000000"/>
                </a:solidFill>
                <a:latin typeface="Times New Roman"/>
              </a:rPr>
              <a:t>1. Петровская Россия стала активным и влиятельным участником европейской политики, </a:t>
            </a:r>
          </a:p>
          <a:p>
            <a:pPr marL="343260" indent="-342900">
              <a:buClr>
                <a:srgbClr val="000000"/>
              </a:buClr>
              <a:buSzPct val="45000"/>
            </a:pPr>
            <a:r>
              <a:rPr lang="ru-RU" sz="1800" b="0" strike="noStrike" spc="-1" dirty="0" smtClean="0">
                <a:solidFill>
                  <a:srgbClr val="000000"/>
                </a:solidFill>
                <a:latin typeface="Times New Roman"/>
              </a:rPr>
              <a:t>2. прорыв к Балтийскому морю способствовал углублению</a:t>
            </a:r>
          </a:p>
          <a:p>
            <a:pPr marL="343260" indent="-342900">
              <a:buClr>
                <a:srgbClr val="000000"/>
              </a:buClr>
              <a:buSzPct val="45000"/>
            </a:pPr>
            <a:r>
              <a:rPr lang="ru-RU" sz="1800" b="0" strike="noStrike" spc="-1" dirty="0" smtClean="0">
                <a:solidFill>
                  <a:srgbClr val="000000"/>
                </a:solidFill>
                <a:latin typeface="Times New Roman"/>
              </a:rPr>
              <a:t>экономических и культурных связей с Западом. </a:t>
            </a:r>
          </a:p>
          <a:p>
            <a:pPr marL="343260" indent="-342900">
              <a:buClr>
                <a:srgbClr val="000000"/>
              </a:buClr>
              <a:buSzPct val="45000"/>
            </a:pPr>
            <a:r>
              <a:rPr lang="ru-RU" spc="-1" dirty="0" smtClean="0">
                <a:solidFill>
                  <a:srgbClr val="000000"/>
                </a:solidFill>
                <a:latin typeface="Times New Roman"/>
              </a:rPr>
              <a:t>3.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Times New Roman"/>
              </a:rPr>
              <a:t>Значительно расширилась территория государства.</a:t>
            </a:r>
          </a:p>
          <a:p>
            <a:pPr marL="343260" indent="-342900">
              <a:buClr>
                <a:srgbClr val="000000"/>
              </a:buClr>
              <a:buSzPct val="45000"/>
            </a:pPr>
            <a:r>
              <a:rPr lang="ru-RU" spc="-1" dirty="0" smtClean="0">
                <a:solidFill>
                  <a:srgbClr val="000000"/>
                </a:solidFill>
                <a:latin typeface="Times New Roman"/>
              </a:rPr>
              <a:t>4.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Times New Roman"/>
              </a:rPr>
              <a:t> Создание сильной регулярной армии и флота; </a:t>
            </a:r>
            <a:endParaRPr lang="ru-RU" sz="1800" b="0" strike="noStrike" spc="-1" dirty="0" smtClean="0">
              <a:latin typeface="Arial"/>
            </a:endParaRPr>
          </a:p>
          <a:p>
            <a:pPr marL="343080" indent="-342720">
              <a:buClr>
                <a:srgbClr val="000000"/>
              </a:buClr>
              <a:buSzPct val="45000"/>
            </a:pPr>
            <a:r>
              <a:rPr lang="ru-RU" spc="-1" dirty="0" smtClean="0">
                <a:solidFill>
                  <a:srgbClr val="000000"/>
                </a:solidFill>
                <a:latin typeface="Times New Roman"/>
              </a:rPr>
              <a:t>5.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Times New Roman"/>
              </a:rPr>
              <a:t> Создание отечественной промышленности, развитие торговли; </a:t>
            </a:r>
            <a:endParaRPr lang="ru-RU" spc="-1" dirty="0">
              <a:solidFill>
                <a:srgbClr val="000000"/>
              </a:solidFill>
              <a:latin typeface="Arial"/>
            </a:endParaRPr>
          </a:p>
          <a:p>
            <a:pPr marL="343080" indent="-342720">
              <a:buClr>
                <a:srgbClr val="000000"/>
              </a:buClr>
              <a:buSzPct val="45000"/>
            </a:pPr>
            <a:r>
              <a:rPr lang="ru-RU" sz="1800" b="0" strike="noStrike" spc="-1" dirty="0" smtClean="0">
                <a:solidFill>
                  <a:srgbClr val="000000"/>
                </a:solidFill>
                <a:latin typeface="Arial"/>
              </a:rPr>
              <a:t>6. 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Times New Roman"/>
              </a:rPr>
              <a:t> Развитие образования, науки и искусства</a:t>
            </a:r>
          </a:p>
          <a:p>
            <a:pPr marL="343080" indent="-342720">
              <a:spcBef>
                <a:spcPts val="360"/>
              </a:spcBef>
              <a:buClr>
                <a:srgbClr val="000000"/>
              </a:buClr>
              <a:buSzPct val="45000"/>
              <a:buFont typeface="Arial"/>
              <a:buChar char="•"/>
            </a:pPr>
            <a:endParaRPr lang="ru-RU" spc="-1" dirty="0" smtClean="0">
              <a:solidFill>
                <a:srgbClr val="000000"/>
              </a:solidFill>
              <a:latin typeface="Times New Roman"/>
            </a:endParaRPr>
          </a:p>
          <a:p>
            <a:pPr marL="343080" indent="-342720">
              <a:spcBef>
                <a:spcPts val="360"/>
              </a:spcBef>
              <a:buClr>
                <a:srgbClr val="000000"/>
              </a:buClr>
              <a:buSzPct val="45000"/>
              <a:buFont typeface="Arial"/>
              <a:buChar char="•"/>
            </a:pPr>
            <a:r>
              <a:rPr lang="ru-RU" b="1" strike="noStrike" spc="-1" dirty="0" smtClean="0">
                <a:solidFill>
                  <a:srgbClr val="000000"/>
                </a:solidFill>
                <a:latin typeface="Times New Roman"/>
              </a:rPr>
              <a:t>«Россия есть европейская держава!»: </a:t>
            </a:r>
            <a:endParaRPr lang="ru-RU" b="0" strike="noStrike" spc="-1" dirty="0" smtClean="0">
              <a:solidFill>
                <a:srgbClr val="000000"/>
              </a:solidFill>
              <a:latin typeface="Calibri"/>
            </a:endParaRPr>
          </a:p>
          <a:p>
            <a:pPr marL="343080" indent="-342720">
              <a:spcBef>
                <a:spcPts val="360"/>
              </a:spcBef>
              <a:buClr>
                <a:srgbClr val="000000"/>
              </a:buClr>
              <a:buSzPct val="45000"/>
              <a:buFont typeface="Arial"/>
              <a:buChar char="•"/>
            </a:pPr>
            <a:endParaRPr lang="ru-RU" sz="1800" b="0" strike="noStrike" spc="-1" dirty="0" smtClean="0">
              <a:latin typeface="Arial"/>
            </a:endParaRPr>
          </a:p>
          <a:p>
            <a:endParaRPr lang="ru-RU" sz="1800" b="0" strike="noStrike" spc="-1" dirty="0" smtClean="0">
              <a:solidFill>
                <a:srgbClr val="000000"/>
              </a:solidFill>
              <a:latin typeface="Calibri"/>
            </a:endParaRP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357686" y="1428736"/>
            <a:ext cx="4329114" cy="5143536"/>
          </a:xfrm>
          <a:solidFill>
            <a:schemeClr val="bg2">
              <a:lumMod val="90000"/>
            </a:schemeClr>
          </a:solidFill>
        </p:spPr>
        <p:txBody>
          <a:bodyPr>
            <a:normAutofit fontScale="77500" lnSpcReduction="20000"/>
          </a:bodyPr>
          <a:lstStyle/>
          <a:p>
            <a:pPr marL="343260">
              <a:buClr>
                <a:srgbClr val="000000"/>
              </a:buClr>
              <a:buSzPct val="45000"/>
            </a:pPr>
            <a:r>
              <a:rPr lang="ru-RU" spc="-1" dirty="0" smtClean="0">
                <a:solidFill>
                  <a:srgbClr val="000000"/>
                </a:solidFill>
                <a:latin typeface="Times New Roman"/>
              </a:rPr>
              <a:t>1. Петровская Россия стала активным и влиятельным участником европейской политики, </a:t>
            </a:r>
          </a:p>
          <a:p>
            <a:pPr marL="343260">
              <a:buClr>
                <a:srgbClr val="000000"/>
              </a:buClr>
              <a:buSzPct val="45000"/>
            </a:pPr>
            <a:r>
              <a:rPr lang="ru-RU" spc="-1" dirty="0" smtClean="0">
                <a:solidFill>
                  <a:srgbClr val="000000"/>
                </a:solidFill>
                <a:latin typeface="Times New Roman"/>
              </a:rPr>
              <a:t>2. прорыв к Балтийскому морю способствовал углублению</a:t>
            </a:r>
          </a:p>
          <a:p>
            <a:pPr marL="343260">
              <a:buClr>
                <a:srgbClr val="000000"/>
              </a:buClr>
              <a:buSzPct val="45000"/>
            </a:pPr>
            <a:r>
              <a:rPr lang="ru-RU" spc="-1" dirty="0" smtClean="0">
                <a:solidFill>
                  <a:srgbClr val="000000"/>
                </a:solidFill>
                <a:latin typeface="Times New Roman"/>
              </a:rPr>
              <a:t>экономических и культурных связей с Западом. </a:t>
            </a:r>
          </a:p>
          <a:p>
            <a:pPr marL="343260">
              <a:buClr>
                <a:srgbClr val="000000"/>
              </a:buClr>
              <a:buSzPct val="45000"/>
            </a:pPr>
            <a:r>
              <a:rPr lang="ru-RU" spc="-1" dirty="0" smtClean="0">
                <a:solidFill>
                  <a:srgbClr val="000000"/>
                </a:solidFill>
                <a:latin typeface="Times New Roman"/>
              </a:rPr>
              <a:t>3.Значительно расширилась территория государства.</a:t>
            </a:r>
          </a:p>
          <a:p>
            <a:pPr marL="343260">
              <a:buClr>
                <a:srgbClr val="000000"/>
              </a:buClr>
              <a:buSzPct val="45000"/>
            </a:pPr>
            <a:r>
              <a:rPr lang="ru-RU" spc="-1" dirty="0" smtClean="0">
                <a:solidFill>
                  <a:srgbClr val="000000"/>
                </a:solidFill>
                <a:latin typeface="Times New Roman"/>
              </a:rPr>
              <a:t>4. Создание сильной регулярной армии и флота; </a:t>
            </a:r>
            <a:endParaRPr lang="ru-RU" spc="-1" dirty="0" smtClean="0">
              <a:latin typeface="Arial"/>
            </a:endParaRPr>
          </a:p>
          <a:p>
            <a:pPr marL="343080" indent="-342720">
              <a:buClr>
                <a:srgbClr val="000000"/>
              </a:buClr>
              <a:buSzPct val="45000"/>
            </a:pPr>
            <a:r>
              <a:rPr lang="ru-RU" spc="-1" dirty="0" smtClean="0">
                <a:solidFill>
                  <a:srgbClr val="000000"/>
                </a:solidFill>
                <a:latin typeface="Times New Roman"/>
              </a:rPr>
              <a:t>5. Создание отечественной промышленности, развитие торговли; </a:t>
            </a:r>
            <a:endParaRPr lang="ru-RU" spc="-1" dirty="0" smtClean="0">
              <a:solidFill>
                <a:srgbClr val="000000"/>
              </a:solidFill>
              <a:latin typeface="Arial"/>
            </a:endParaRPr>
          </a:p>
          <a:p>
            <a:pPr marL="343080" indent="-342720">
              <a:buClr>
                <a:srgbClr val="000000"/>
              </a:buClr>
              <a:buSzPct val="45000"/>
            </a:pPr>
            <a:r>
              <a:rPr lang="ru-RU" spc="-1" dirty="0" smtClean="0">
                <a:solidFill>
                  <a:srgbClr val="000000"/>
                </a:solidFill>
                <a:latin typeface="Arial"/>
              </a:rPr>
              <a:t>6. </a:t>
            </a:r>
            <a:r>
              <a:rPr lang="ru-RU" spc="-1" dirty="0" smtClean="0">
                <a:solidFill>
                  <a:srgbClr val="000000"/>
                </a:solidFill>
                <a:latin typeface="Times New Roman"/>
              </a:rPr>
              <a:t> Развитие образования, науки и искусства</a:t>
            </a:r>
          </a:p>
          <a:p>
            <a:endParaRPr lang="ru-RU" dirty="0"/>
          </a:p>
        </p:txBody>
      </p:sp>
      <p:pic>
        <p:nvPicPr>
          <p:cNvPr id="5" name="Picture 2"/>
          <p:cNvPicPr/>
          <p:nvPr/>
        </p:nvPicPr>
        <p:blipFill>
          <a:blip r:embed="rId2"/>
          <a:stretch/>
        </p:blipFill>
        <p:spPr>
          <a:xfrm>
            <a:off x="571472" y="1428736"/>
            <a:ext cx="3643338" cy="5143536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86314" y="1600200"/>
            <a:ext cx="4214842" cy="4525963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i="1" dirty="0" smtClean="0"/>
              <a:t>"Преступнику обыкновенно связывают руки назад и поднимают его кверху, так что они придутся над головой и вовсе выйдут из суставов. После этого палач берет кнут в обе руки, отступает несколько шагов назад и потом, с разбегу и подпрыгнув, ударяет между плеч вдоль спины, и если удар бывает силен, то пробивает до костей... При первом допросе с пристрастием Алексей получил 25 ударов".</a:t>
            </a:r>
            <a:r>
              <a:rPr lang="ru-RU" dirty="0" smtClean="0"/>
              <a:t> 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За пять дней допросов с пыткой царевич получил пятьдесят ударов кнутом.</a:t>
            </a:r>
          </a:p>
          <a:p>
            <a:r>
              <a:rPr lang="ru-RU" dirty="0" smtClean="0"/>
              <a:t>Отец присутствовал при пытках сына. И, как пишет </a:t>
            </a:r>
            <a:r>
              <a:rPr lang="ru-RU" b="1" dirty="0" smtClean="0"/>
              <a:t>Пушкин</a:t>
            </a:r>
            <a:r>
              <a:rPr lang="ru-RU" dirty="0" smtClean="0"/>
              <a:t>, читавший в архиве следственное дело, </a:t>
            </a:r>
            <a:r>
              <a:rPr lang="ru-RU" i="1" dirty="0" smtClean="0"/>
              <a:t>"26 июня царевич умер отравленным"</a:t>
            </a:r>
            <a:r>
              <a:rPr lang="ru-RU" dirty="0" smtClean="0"/>
              <a:t>. С ведома и по приказу отца.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00108"/>
            <a:ext cx="4383473" cy="4138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285720" y="5229493"/>
            <a:ext cx="50006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«</a:t>
            </a:r>
            <a:r>
              <a:rPr lang="ru-RU" b="1" dirty="0" smtClean="0"/>
              <a:t>Пётр</a:t>
            </a:r>
            <a:r>
              <a:rPr lang="ru-RU" dirty="0" smtClean="0"/>
              <a:t> I </a:t>
            </a:r>
            <a:r>
              <a:rPr lang="ru-RU" b="1" dirty="0" err="1" smtClean="0"/>
              <a:t>допра́шивает</a:t>
            </a:r>
            <a:r>
              <a:rPr lang="ru-RU" dirty="0" smtClean="0"/>
              <a:t> </a:t>
            </a:r>
            <a:r>
              <a:rPr lang="ru-RU" b="1" dirty="0" err="1" smtClean="0"/>
              <a:t>царе́вича</a:t>
            </a:r>
            <a:r>
              <a:rPr lang="ru-RU" dirty="0" smtClean="0"/>
              <a:t> </a:t>
            </a:r>
            <a:r>
              <a:rPr lang="ru-RU" b="1" dirty="0" err="1" smtClean="0"/>
              <a:t>Алексе́я</a:t>
            </a:r>
            <a:r>
              <a:rPr lang="ru-RU" dirty="0" smtClean="0"/>
              <a:t> </a:t>
            </a:r>
            <a:r>
              <a:rPr lang="ru-RU" dirty="0" err="1" smtClean="0"/>
              <a:t>Петро́вича</a:t>
            </a:r>
            <a:r>
              <a:rPr lang="ru-RU" dirty="0" smtClean="0"/>
              <a:t> в </a:t>
            </a:r>
            <a:r>
              <a:rPr lang="ru-RU" dirty="0" err="1" smtClean="0"/>
              <a:t>Петерго́фе</a:t>
            </a:r>
            <a:r>
              <a:rPr lang="ru-RU" dirty="0" smtClean="0"/>
              <a:t>» — </a:t>
            </a:r>
            <a:r>
              <a:rPr lang="ru-RU" b="1" dirty="0" smtClean="0"/>
              <a:t>картина</a:t>
            </a:r>
            <a:r>
              <a:rPr lang="ru-RU" dirty="0" smtClean="0"/>
              <a:t> русского художника Николая Ге (1831—1894), работа над которой была завершена в 1871 году.</a:t>
            </a:r>
            <a:endParaRPr lang="ru-RU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357686" y="1600200"/>
            <a:ext cx="4329114" cy="4829196"/>
          </a:xfrm>
          <a:solidFill>
            <a:schemeClr val="bg2">
              <a:lumMod val="90000"/>
            </a:schemeClr>
          </a:solidFill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 книга «Царь и Бог. Петр Великий и его утопия». </a:t>
            </a:r>
          </a:p>
          <a:p>
            <a:r>
              <a:rPr lang="ru-RU" dirty="0" smtClean="0"/>
              <a:t>Не вдаваясь в подробности, я скажу, что меня пугает в петровском времени. </a:t>
            </a:r>
          </a:p>
          <a:p>
            <a:r>
              <a:rPr lang="ru-RU" dirty="0" smtClean="0"/>
              <a:t>Как я понимаю, именно тогда, а не во времена Ивана Грозного, чье последнее десятилетие царствования было эксцессом, появилась установка на абсолютное пренебрежение конкретным человеком. </a:t>
            </a:r>
          </a:p>
          <a:p>
            <a:r>
              <a:rPr lang="ru-RU" dirty="0" smtClean="0"/>
              <a:t>Для Петра была важна цель, а средства для ее достижения — любые. Но средствами были конкретные люди.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643050"/>
            <a:ext cx="3286148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b="1" dirty="0" smtClean="0"/>
              <a:t>Портрет Петра I в рост. Гравюра Франсуа </a:t>
            </a:r>
            <a:r>
              <a:rPr lang="ru-RU" b="1" dirty="0" err="1" smtClean="0"/>
              <a:t>Ландри</a:t>
            </a:r>
            <a:r>
              <a:rPr lang="ru-RU" b="1" dirty="0" smtClean="0"/>
              <a:t>. Около 1717 года </a:t>
            </a:r>
            <a:r>
              <a:rPr lang="ru-RU" i="1" dirty="0" smtClean="0"/>
              <a:t>Государственный Эрмитаж</a:t>
            </a:r>
            <a:endParaRPr lang="ru-RU" dirty="0"/>
          </a:p>
        </p:txBody>
      </p:sp>
      <p:pic>
        <p:nvPicPr>
          <p:cNvPr id="5" name="Содержимое 4" descr="https://cdn-s-static.arzamas.academy/uploads/ckeditor/pictures/16394/content_petr-rost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29049" y="1600200"/>
            <a:ext cx="329490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Петр I прорубил окно в Европу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endParaRPr lang="ru-RU" b="1" dirty="0" smtClean="0"/>
          </a:p>
          <a:p>
            <a:endParaRPr lang="ru-RU" b="1" dirty="0" smtClean="0"/>
          </a:p>
          <a:p>
            <a:r>
              <a:rPr lang="ru-RU" dirty="0" smtClean="0"/>
              <a:t>Считается, что впервые эту метафору употребил в своих записках итальянец </a:t>
            </a:r>
            <a:r>
              <a:rPr lang="ru-RU" dirty="0" err="1" smtClean="0"/>
              <a:t>Франческо</a:t>
            </a:r>
            <a:r>
              <a:rPr lang="ru-RU" dirty="0" smtClean="0"/>
              <a:t> </a:t>
            </a:r>
            <a:r>
              <a:rPr lang="ru-RU" dirty="0" err="1" smtClean="0"/>
              <a:t>Альгаротти</a:t>
            </a:r>
            <a:r>
              <a:rPr lang="ru-RU" dirty="0" smtClean="0"/>
              <a:t>, посетивший Россию в конце 1730-х, то есть более чем через десять лет после смерти Петра.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5775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 На самом деле </a:t>
            </a:r>
            <a:r>
              <a:rPr lang="ru-RU" dirty="0" err="1" smtClean="0"/>
              <a:t>Альгаротти</a:t>
            </a:r>
            <a:r>
              <a:rPr lang="ru-RU" dirty="0" smtClean="0"/>
              <a:t> сравнивал Санкт-Петербург с «окном, через которое Россия смотрит в Европу». Его метафору подхватил Пушкин и сделал популярной, использовав в «</a:t>
            </a:r>
            <a:r>
              <a:rPr lang="ru-RU" u="sng" dirty="0" smtClean="0">
                <a:hlinkClick r:id="rId2"/>
              </a:rPr>
              <a:t>Медном всаднике</a:t>
            </a:r>
            <a:r>
              <a:rPr lang="ru-RU" dirty="0" smtClean="0"/>
              <a:t>» (где он, кстати, прямо ссылается на </a:t>
            </a:r>
            <a:r>
              <a:rPr lang="ru-RU" dirty="0" err="1" smtClean="0"/>
              <a:t>Альгаротти</a:t>
            </a:r>
            <a:r>
              <a:rPr lang="ru-RU" dirty="0" smtClean="0"/>
              <a:t>). </a:t>
            </a:r>
          </a:p>
          <a:p>
            <a:r>
              <a:rPr lang="ru-RU" dirty="0" smtClean="0"/>
              <a:t>В его поэме Петр заявляет о намерении «в Европу прорубить окно», и, судя по контексту, смысл этого «окна» несколько иной, чем у итальянца: скорее это отверстие, через которое Европа хлынула в Россию.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59318" y="357166"/>
            <a:ext cx="7984647" cy="5768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0354" name="Picture 2" descr="C:\Users\User\Desktop\1106_62b8cd5aa3f9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0"/>
            <a:ext cx="7929618" cy="5643578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285720" y="5715016"/>
            <a:ext cx="8643998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Хипстеры — это молодёжная субкультура из представителей среднего класса, которая стремится максимально уйти от </a:t>
            </a:r>
            <a:r>
              <a:rPr lang="ru-RU" b="1" dirty="0" err="1" smtClean="0"/>
              <a:t>мейнстрима</a:t>
            </a:r>
            <a:r>
              <a:rPr lang="ru-RU" b="1" dirty="0" smtClean="0"/>
              <a:t> и выделиться в своём образе жизни, хобби и профессии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1967" y="500042"/>
            <a:ext cx="8561999" cy="5626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28604"/>
            <a:ext cx="8143931" cy="6072230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В 1721 году Россия была преобразована в Российскую империю (1721-1917).</a:t>
            </a:r>
            <a:endParaRPr lang="ru-RU" sz="3600" b="1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142844" y="1600200"/>
            <a:ext cx="8543956" cy="5114948"/>
          </a:xfr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5">
                <a:lumMod val="50000"/>
              </a:schemeClr>
            </a:solidFill>
          </a:ln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«</a:t>
            </a:r>
            <a:r>
              <a:rPr lang="en-US" dirty="0" smtClean="0"/>
              <a:t> </a:t>
            </a:r>
            <a:r>
              <a:rPr lang="ru-RU" i="1" dirty="0" err="1" smtClean="0"/>
              <a:t>Божиею</a:t>
            </a:r>
            <a:r>
              <a:rPr lang="ru-RU" i="1" dirty="0" smtClean="0"/>
              <a:t> поспешествующею </a:t>
            </a:r>
            <a:r>
              <a:rPr lang="ru-RU" i="1" dirty="0" err="1" smtClean="0"/>
              <a:t>милостию</a:t>
            </a:r>
            <a:r>
              <a:rPr lang="ru-RU" i="1" dirty="0" smtClean="0"/>
              <a:t>, Мы, Петр Первый, </a:t>
            </a:r>
            <a:r>
              <a:rPr lang="ru-RU" b="1" i="1" dirty="0" smtClean="0">
                <a:solidFill>
                  <a:srgbClr val="C00000"/>
                </a:solidFill>
              </a:rPr>
              <a:t>Император и Самодержец Всероссийский</a:t>
            </a:r>
            <a:r>
              <a:rPr lang="ru-RU" i="1" dirty="0" smtClean="0"/>
              <a:t>, Московский, Киевский, Владимирский, Новгородский, Царь Казанский, Царь Астраханский, Царь Сибирский, Государь Псковский и Великий Князь Смоленский, Князь </a:t>
            </a:r>
            <a:r>
              <a:rPr lang="ru-RU" i="1" dirty="0" err="1" smtClean="0"/>
              <a:t>Эстляндский</a:t>
            </a:r>
            <a:r>
              <a:rPr lang="ru-RU" i="1" dirty="0" smtClean="0"/>
              <a:t>, </a:t>
            </a:r>
            <a:r>
              <a:rPr lang="ru-RU" i="1" dirty="0" err="1" smtClean="0"/>
              <a:t>Лифляндский</a:t>
            </a:r>
            <a:r>
              <a:rPr lang="ru-RU" i="1" dirty="0" smtClean="0"/>
              <a:t>. </a:t>
            </a:r>
            <a:r>
              <a:rPr lang="ru-RU" i="1" dirty="0" err="1" smtClean="0"/>
              <a:t>Корельский</a:t>
            </a:r>
            <a:r>
              <a:rPr lang="ru-RU" i="1" dirty="0" smtClean="0"/>
              <a:t>, </a:t>
            </a:r>
            <a:r>
              <a:rPr lang="ru-RU" i="1" dirty="0" err="1" smtClean="0"/>
              <a:t>Тверский</a:t>
            </a:r>
            <a:r>
              <a:rPr lang="ru-RU" i="1" dirty="0" smtClean="0"/>
              <a:t>, Югорский, Пермский, Вятский, Болгарский и иных, Государь и Великий Князь </a:t>
            </a:r>
            <a:r>
              <a:rPr lang="ru-RU" i="1" dirty="0" err="1" smtClean="0"/>
              <a:t>Новагорода</a:t>
            </a:r>
            <a:r>
              <a:rPr lang="ru-RU" i="1" dirty="0" smtClean="0"/>
              <a:t> </a:t>
            </a:r>
            <a:r>
              <a:rPr lang="ru-RU" i="1" dirty="0" err="1" smtClean="0"/>
              <a:t>Низовския</a:t>
            </a:r>
            <a:r>
              <a:rPr lang="ru-RU" i="1" dirty="0" smtClean="0"/>
              <a:t> земли, Черниговский. Рязанский. Ростовский, Ярославский, </a:t>
            </a:r>
            <a:r>
              <a:rPr lang="ru-RU" i="1" dirty="0" err="1" smtClean="0"/>
              <a:t>Белоозерский</a:t>
            </a:r>
            <a:r>
              <a:rPr lang="ru-RU" i="1" dirty="0" smtClean="0"/>
              <a:t>, </a:t>
            </a:r>
            <a:r>
              <a:rPr lang="ru-RU" i="1" dirty="0" err="1" smtClean="0"/>
              <a:t>Удорский</a:t>
            </a:r>
            <a:r>
              <a:rPr lang="ru-RU" i="1" dirty="0" smtClean="0"/>
              <a:t>, </a:t>
            </a:r>
            <a:r>
              <a:rPr lang="ru-RU" i="1" dirty="0" err="1" smtClean="0"/>
              <a:t>Обдорский</a:t>
            </a:r>
            <a:r>
              <a:rPr lang="ru-RU" i="1" dirty="0" smtClean="0"/>
              <a:t>, </a:t>
            </a:r>
            <a:r>
              <a:rPr lang="ru-RU" i="1" dirty="0" err="1" smtClean="0"/>
              <a:t>Кондийский</a:t>
            </a:r>
            <a:r>
              <a:rPr lang="ru-RU" i="1" dirty="0" smtClean="0"/>
              <a:t> и всея </a:t>
            </a:r>
            <a:r>
              <a:rPr lang="ru-RU" i="1" dirty="0" err="1" smtClean="0"/>
              <a:t>Северныя</a:t>
            </a:r>
            <a:r>
              <a:rPr lang="ru-RU" i="1" dirty="0" smtClean="0"/>
              <a:t> страны повелитель и Государь </a:t>
            </a:r>
            <a:r>
              <a:rPr lang="ru-RU" i="1" dirty="0" err="1" smtClean="0"/>
              <a:t>Иверския</a:t>
            </a:r>
            <a:r>
              <a:rPr lang="ru-RU" i="1" dirty="0" smtClean="0"/>
              <a:t> земли, </a:t>
            </a:r>
            <a:r>
              <a:rPr lang="ru-RU" i="1" dirty="0" err="1" smtClean="0"/>
              <a:t>Карталинских</a:t>
            </a:r>
            <a:r>
              <a:rPr lang="ru-RU" i="1" dirty="0" smtClean="0"/>
              <a:t> и Грузинских Царей, и </a:t>
            </a:r>
            <a:r>
              <a:rPr lang="ru-RU" i="1" dirty="0" err="1" smtClean="0"/>
              <a:t>Кабардинския</a:t>
            </a:r>
            <a:r>
              <a:rPr lang="ru-RU" i="1" dirty="0" smtClean="0"/>
              <a:t> земли, Черкасских и Горских Князей и иных наследный Государь и Обладатель.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428604"/>
            <a:ext cx="8429684" cy="6000792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ИМПЕ́РИЯ 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35785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(от лат. </a:t>
            </a:r>
            <a:r>
              <a:rPr lang="ru-RU" dirty="0" err="1" smtClean="0"/>
              <a:t>imperium</a:t>
            </a:r>
            <a:r>
              <a:rPr lang="ru-RU" dirty="0" smtClean="0"/>
              <a:t> – власть, господство), </a:t>
            </a:r>
          </a:p>
          <a:p>
            <a:pPr>
              <a:buNone/>
            </a:pPr>
            <a:r>
              <a:rPr lang="ru-RU" dirty="0" smtClean="0"/>
              <a:t>1) в широком значении – обширное, могущественное государство, включившее в свой состав (нередко путём завоеваний) территории др. стран и народов.</a:t>
            </a:r>
          </a:p>
          <a:p>
            <a:pPr>
              <a:buNone/>
            </a:pPr>
            <a:r>
              <a:rPr lang="ru-RU" dirty="0" smtClean="0"/>
              <a:t> 2) Офиц. наименование крупных </a:t>
            </a:r>
            <a:r>
              <a:rPr lang="ru-RU" dirty="0" err="1" smtClean="0"/>
              <a:t>монархич</a:t>
            </a:r>
            <a:r>
              <a:rPr lang="ru-RU" dirty="0" smtClean="0"/>
              <a:t>. государств, главой которых является </a:t>
            </a:r>
            <a:r>
              <a:rPr lang="ru-RU" u="sng" dirty="0" smtClean="0">
                <a:hlinkClick r:id="rId2"/>
              </a:rPr>
              <a:t>император</a:t>
            </a:r>
            <a:endParaRPr lang="ru-RU" u="sng" dirty="0" smtClean="0"/>
          </a:p>
          <a:p>
            <a:pPr>
              <a:buNone/>
            </a:pPr>
            <a:r>
              <a:rPr lang="ru-RU" dirty="0" smtClean="0">
                <a:hlinkClick r:id="rId3"/>
              </a:rPr>
              <a:t/>
            </a:r>
            <a:br>
              <a:rPr lang="ru-RU" dirty="0" smtClean="0">
                <a:hlinkClick r:id="rId3"/>
              </a:rPr>
            </a:br>
            <a:r>
              <a:rPr lang="ru-RU" dirty="0" smtClean="0">
                <a:hlinkClick r:id="rId3"/>
              </a:rPr>
              <a:t>Большая российская энциклопедия 2004-2017</a:t>
            </a:r>
            <a:endParaRPr lang="ru-RU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-235784"/>
            <a:ext cx="6858048" cy="6736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общие классификационные черты: 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Любая империя объединяет под началом сильной централизованной власти </a:t>
            </a:r>
            <a:r>
              <a:rPr lang="ru-RU" dirty="0" smtClean="0"/>
              <a:t>.</a:t>
            </a:r>
          </a:p>
          <a:p>
            <a:pPr marL="514350" indent="-514350">
              <a:buAutoNum type="arabicPeriod"/>
            </a:pPr>
            <a:r>
              <a:rPr lang="ru-RU" dirty="0" smtClean="0"/>
              <a:t>Доминирование определенной нации.</a:t>
            </a:r>
            <a:endParaRPr lang="ru-RU" dirty="0" smtClean="0"/>
          </a:p>
          <a:p>
            <a:pPr marL="514350" indent="-514350">
              <a:buAutoNum type="arabicPeriod"/>
            </a:pPr>
            <a:r>
              <a:rPr lang="ru-RU" dirty="0" smtClean="0"/>
              <a:t>В основе управления лежат отношения метрополия—колония, центр—провинция, центр— национальные окраины. </a:t>
            </a:r>
          </a:p>
          <a:p>
            <a:pPr marL="514350" indent="-514350">
              <a:buAutoNum type="arabicPeriod"/>
            </a:pPr>
            <a:r>
              <a:rPr lang="ru-RU" dirty="0" smtClean="0"/>
              <a:t> характерна национальная, историческая, религиозная разнородность составных частей.</a:t>
            </a:r>
          </a:p>
          <a:p>
            <a:pPr marL="514350" indent="-514350">
              <a:buAutoNum type="arabicPeriod"/>
            </a:pPr>
            <a:r>
              <a:rPr lang="ru-RU" dirty="0" smtClean="0"/>
              <a:t>Такая форма государственности свойственна наиболее могущественным державам, тяготеющим к личной власти главы государства с высокой политической и социальной ролью армии и вообще военного элемента</a:t>
            </a:r>
            <a:endParaRPr lang="ru-RU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447" y="571480"/>
            <a:ext cx="8461643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1">
              <a:lumMod val="50000"/>
              <a:lumOff val="50000"/>
            </a:schemeClr>
          </a:solidFill>
        </p:spPr>
        <p:txBody>
          <a:bodyPr/>
          <a:lstStyle/>
          <a:p>
            <a:r>
              <a:rPr lang="ru-RU" dirty="0" smtClean="0"/>
              <a:t>Территориальная экспансия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  <a:solidFill>
            <a:schemeClr val="bg2"/>
          </a:solidFill>
        </p:spPr>
        <p:txBody>
          <a:bodyPr>
            <a:normAutofit fontScale="70000" lnSpcReduction="20000"/>
          </a:bodyPr>
          <a:lstStyle/>
          <a:p>
            <a:pPr algn="ctr" fontAlgn="t">
              <a:buNone/>
            </a:pPr>
            <a:r>
              <a:rPr lang="ru-RU" b="1" dirty="0" smtClean="0"/>
              <a:t>выступает формой существования империй </a:t>
            </a:r>
          </a:p>
          <a:p>
            <a:pPr fontAlgn="t"/>
            <a:r>
              <a:rPr lang="ru-RU" dirty="0" smtClean="0"/>
              <a:t>Российская империя </a:t>
            </a:r>
            <a:r>
              <a:rPr lang="ru-RU" dirty="0" smtClean="0"/>
              <a:t> -  </a:t>
            </a:r>
            <a:r>
              <a:rPr lang="ru-RU" dirty="0" smtClean="0"/>
              <a:t>две формы экспансии, территориального расширения </a:t>
            </a:r>
            <a:r>
              <a:rPr lang="ru-RU" dirty="0" smtClean="0"/>
              <a:t>:</a:t>
            </a:r>
          </a:p>
          <a:p>
            <a:pPr algn="ctr" fontAlgn="t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1. колонизация</a:t>
            </a:r>
          </a:p>
          <a:p>
            <a:pPr algn="ctr" fontAlgn="t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2. 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</a:rPr>
              <a:t>завование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 .</a:t>
            </a:r>
            <a:endParaRPr lang="ru-RU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fontAlgn="t">
              <a:buNone/>
            </a:pPr>
            <a:r>
              <a:rPr lang="ru-RU" dirty="0" smtClean="0"/>
              <a:t> Две формы экспансии тесно переплетались между собой в зависимости от региона, предваряя одна другую.</a:t>
            </a:r>
          </a:p>
          <a:p>
            <a:pPr fontAlgn="t"/>
            <a:r>
              <a:rPr lang="ru-RU" dirty="0" smtClean="0"/>
              <a:t>В XVIII - XIX вв. расширение пределов империи и сферы ее политического влияния осуществляется все больше с использованием военной силы. </a:t>
            </a:r>
            <a:r>
              <a:rPr lang="ru-RU" dirty="0" smtClean="0"/>
              <a:t>Особенно это заметно для западного и южного направлений российской имперской стратегии. </a:t>
            </a:r>
          </a:p>
          <a:p>
            <a:pPr fontAlgn="t"/>
            <a:endParaRPr lang="ru-RU" dirty="0" smtClean="0"/>
          </a:p>
          <a:p>
            <a:pPr fontAlgn="t"/>
            <a:r>
              <a:rPr lang="ru-RU" dirty="0" smtClean="0"/>
              <a:t>Милитаризация общественной жизни ложилась тяжелым бременем на аграрную малопроизводительную экономику России.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 smtClean="0"/>
              <a:t>Колонизация</a:t>
            </a:r>
            <a:r>
              <a:rPr lang="ru-RU" dirty="0" smtClean="0"/>
              <a:t> (от лат. </a:t>
            </a:r>
            <a:r>
              <a:rPr lang="ru-RU" dirty="0" err="1" smtClean="0"/>
              <a:t>colo</a:t>
            </a:r>
            <a:r>
              <a:rPr lang="ru-RU" dirty="0" smtClean="0"/>
              <a:t> — обитать, жить, населять)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—</a:t>
            </a:r>
            <a:r>
              <a:rPr lang="ru-RU" dirty="0" smtClean="0"/>
              <a:t> </a:t>
            </a:r>
            <a:r>
              <a:rPr lang="ru-RU" b="1" dirty="0" smtClean="0"/>
              <a:t>выделение поселений или основание новых поселений на чужой территории, либо заселение и освоение своих окраинных земель</a:t>
            </a:r>
            <a:r>
              <a:rPr lang="ru-RU" dirty="0" smtClean="0"/>
              <a:t> (внутренняя колонизация).</a:t>
            </a:r>
          </a:p>
          <a:p>
            <a:r>
              <a:rPr lang="ru-RU" dirty="0" smtClean="0"/>
              <a:t>Также колонизацией может называться </a:t>
            </a:r>
            <a:r>
              <a:rPr lang="ru-RU" b="1" dirty="0" smtClean="0"/>
              <a:t>захват какой-либо страны или территории, превращение какой-либо страны или области в колонию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pPr fontAlgn="t">
              <a:buNone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Идеальная модель колонизации </a:t>
            </a:r>
            <a:r>
              <a:rPr lang="ru-RU" dirty="0" smtClean="0"/>
              <a:t>представляет процесс освоения новых территорий, когда вслед за их географическим исследованием и описанием возникают сначала редкие поселения, прокладываются дороги, образуются основные торговые пути, формируется система управления и, наконец, эти территории включаются как равноправное звено, элемент в территориальную структуру региона или страны</a:t>
            </a:r>
            <a:endParaRPr lang="ru-RU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Колонизация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 fontScale="77500" lnSpcReduction="20000"/>
          </a:bodyPr>
          <a:lstStyle/>
          <a:p>
            <a:pPr fontAlgn="t"/>
            <a:r>
              <a:rPr lang="ru-RU" dirty="0" smtClean="0"/>
              <a:t>При колонизации осуществлялась интеграция периферийных регионов в состав Российской империи, формирование внешних и внутренних границ,  </a:t>
            </a:r>
          </a:p>
          <a:p>
            <a:pPr fontAlgn="t"/>
            <a:r>
              <a:rPr lang="ru-RU" dirty="0" smtClean="0"/>
              <a:t>Колонизация осуществлялась различными способами, с разными целями и задачами. </a:t>
            </a:r>
            <a:endParaRPr lang="ru-RU" dirty="0" smtClean="0"/>
          </a:p>
          <a:p>
            <a:pPr fontAlgn="t"/>
            <a:r>
              <a:rPr lang="ru-RU" b="1" dirty="0" smtClean="0"/>
              <a:t>В </a:t>
            </a:r>
            <a:r>
              <a:rPr lang="ru-RU" b="1" dirty="0" smtClean="0"/>
              <a:t>одних случаях </a:t>
            </a:r>
            <a:r>
              <a:rPr lang="ru-RU" dirty="0" smtClean="0"/>
              <a:t>главной задачей было </a:t>
            </a:r>
            <a:r>
              <a:rPr lang="ru-RU" b="1" dirty="0" smtClean="0"/>
              <a:t>земледельческое освоение территории</a:t>
            </a:r>
            <a:r>
              <a:rPr lang="ru-RU" b="1" dirty="0" smtClean="0"/>
              <a:t>,</a:t>
            </a:r>
          </a:p>
          <a:p>
            <a:pPr fontAlgn="t"/>
            <a:r>
              <a:rPr lang="ru-RU" b="1" dirty="0" smtClean="0"/>
              <a:t> </a:t>
            </a:r>
            <a:r>
              <a:rPr lang="ru-RU" b="1" dirty="0" smtClean="0"/>
              <a:t>в других </a:t>
            </a:r>
            <a:r>
              <a:rPr lang="ru-RU" dirty="0" smtClean="0"/>
              <a:t>(прежде всего Кавказ</a:t>
            </a:r>
            <a:r>
              <a:rPr lang="ru-RU" b="1" dirty="0" smtClean="0"/>
              <a:t>) - решение внутренних военных задач</a:t>
            </a:r>
            <a:r>
              <a:rPr lang="ru-RU" b="1" dirty="0" smtClean="0"/>
              <a:t>,</a:t>
            </a:r>
          </a:p>
          <a:p>
            <a:pPr fontAlgn="t"/>
            <a:r>
              <a:rPr lang="ru-RU" b="1" dirty="0" smtClean="0"/>
              <a:t> </a:t>
            </a:r>
            <a:r>
              <a:rPr lang="ru-RU" b="1" dirty="0" smtClean="0"/>
              <a:t>в третьих главным мотивом была логика геополитического соперничества, а в Западном крае целью было частичное изменение этнического баланса населения для достижения русификаторского эффект</a:t>
            </a:r>
            <a:r>
              <a:rPr lang="ru-RU" dirty="0" smtClean="0"/>
              <a:t>а 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Территориальная экспансия и колонизация Российской империи привела к тому, что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с </a:t>
            </a:r>
            <a:r>
              <a:rPr lang="ru-RU" dirty="0" smtClean="0"/>
              <a:t>1646 по 1914 г. ее территория увеличилась с 14,1 до 21,8 </a:t>
            </a:r>
            <a:r>
              <a:rPr lang="ru-RU" dirty="0" err="1" smtClean="0"/>
              <a:t>млн</a:t>
            </a:r>
            <a:r>
              <a:rPr lang="ru-RU" dirty="0" smtClean="0"/>
              <a:t> км 2, или в </a:t>
            </a:r>
            <a:r>
              <a:rPr lang="ru-RU" b="1" dirty="0" smtClean="0"/>
              <a:t>1,55 раза</a:t>
            </a:r>
            <a:r>
              <a:rPr lang="ru-RU" dirty="0" smtClean="0"/>
              <a:t>,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а </a:t>
            </a:r>
            <a:r>
              <a:rPr lang="ru-RU" dirty="0" smtClean="0"/>
              <a:t>население - с 7 до 178 </a:t>
            </a:r>
            <a:r>
              <a:rPr lang="ru-RU" dirty="0" err="1" smtClean="0"/>
              <a:t>млн</a:t>
            </a:r>
            <a:r>
              <a:rPr lang="ru-RU" dirty="0" smtClean="0"/>
              <a:t> человек, </a:t>
            </a:r>
            <a:r>
              <a:rPr lang="ru-RU" b="1" dirty="0" smtClean="0"/>
              <a:t>в 25,4 раза.</a:t>
            </a:r>
          </a:p>
          <a:p>
            <a:r>
              <a:rPr lang="ru-RU" dirty="0" smtClean="0"/>
              <a:t> Россия стала второй, после Британской, по размерам территории империей</a:t>
            </a:r>
            <a:r>
              <a:rPr lang="ru-RU" dirty="0" smtClean="0"/>
              <a:t>.</a:t>
            </a:r>
          </a:p>
          <a:p>
            <a:r>
              <a:rPr lang="ru-RU" dirty="0" smtClean="0"/>
              <a:t> Миронов  </a:t>
            </a:r>
            <a:r>
              <a:rPr lang="ru-RU" dirty="0" smtClean="0"/>
              <a:t>Б. </a:t>
            </a:r>
            <a:r>
              <a:rPr lang="ru-RU" dirty="0" smtClean="0"/>
              <a:t>Н.:  основным </a:t>
            </a:r>
            <a:r>
              <a:rPr lang="ru-RU" dirty="0" smtClean="0"/>
              <a:t>источником роста населения во второй половине XVII - начале XX в. были присоединения, завоевания и естественный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прирост нерусского населения.</a:t>
            </a:r>
          </a:p>
          <a:p>
            <a:r>
              <a:rPr lang="ru-RU" dirty="0" smtClean="0"/>
              <a:t> Россия превратилась в многонациональную империю, в которой «титульная» нация оказалась в меньшинстве, к 1917 г. - 44,6% населения страны  </a:t>
            </a:r>
            <a:endParaRPr lang="ru-RU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/>
              <a:t>Статусы включенных территорий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357298"/>
            <a:ext cx="8858312" cy="5357850"/>
          </a:xfrm>
          <a:ln w="57150">
            <a:solidFill>
              <a:schemeClr val="accent6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fontAlgn="t">
              <a:buNone/>
            </a:pPr>
            <a:r>
              <a:rPr lang="ru-RU" sz="1800" dirty="0" smtClean="0"/>
              <a:t>1. </a:t>
            </a:r>
            <a:r>
              <a:rPr lang="ru-RU" sz="1800" b="1" dirty="0" smtClean="0"/>
              <a:t>Губернии с особым статусом </a:t>
            </a:r>
            <a:r>
              <a:rPr lang="ru-RU" sz="1800" dirty="0" smtClean="0"/>
              <a:t>сохраняли автономию с учетом этнического состава или особенностями статуса до присоединения.  балтийские провинции Швеции </a:t>
            </a:r>
            <a:r>
              <a:rPr lang="ru-RU" sz="1800" b="1" dirty="0" err="1" smtClean="0"/>
              <a:t>Эстляндия</a:t>
            </a:r>
            <a:r>
              <a:rPr lang="ru-RU" sz="1800" b="1" dirty="0" smtClean="0"/>
              <a:t> и Лифляндия </a:t>
            </a:r>
            <a:r>
              <a:rPr lang="ru-RU" sz="1800" dirty="0" smtClean="0"/>
              <a:t> .  </a:t>
            </a:r>
            <a:r>
              <a:rPr lang="ru-RU" sz="1800" b="1" dirty="0" smtClean="0"/>
              <a:t>Бессарабия  </a:t>
            </a:r>
          </a:p>
          <a:p>
            <a:pPr fontAlgn="t">
              <a:buNone/>
            </a:pPr>
            <a:r>
              <a:rPr lang="ru-RU" sz="1800" dirty="0" smtClean="0"/>
              <a:t>2. </a:t>
            </a:r>
            <a:r>
              <a:rPr lang="ru-RU" sz="1800" b="1" dirty="0" smtClean="0"/>
              <a:t>Личная уния.</a:t>
            </a:r>
            <a:r>
              <a:rPr lang="ru-RU" sz="1800" dirty="0" smtClean="0"/>
              <a:t> российский император выступал в качестве суверена для данных политических образований и сохранял тем самым их государственность, предоставляя им самостоятельность в некоторых вопросах конституционного устройства, языка, образования и др</a:t>
            </a:r>
            <a:r>
              <a:rPr lang="ru-RU" sz="1800" b="1" dirty="0" smtClean="0"/>
              <a:t>. На такой основе присоединены Казанское царство (1552— 1708 гг.), Царство Польское (1815-1831 гг.) и Великое княжество Финляндское</a:t>
            </a:r>
            <a:r>
              <a:rPr lang="ru-RU" sz="1800" dirty="0" smtClean="0"/>
              <a:t>.</a:t>
            </a:r>
          </a:p>
          <a:p>
            <a:pPr fontAlgn="t">
              <a:buNone/>
            </a:pPr>
            <a:r>
              <a:rPr lang="ru-RU" sz="1800" dirty="0" smtClean="0"/>
              <a:t>3. </a:t>
            </a:r>
            <a:r>
              <a:rPr lang="ru-RU" sz="1800" b="1" dirty="0" smtClean="0"/>
              <a:t>Протекторат </a:t>
            </a:r>
            <a:r>
              <a:rPr lang="ru-RU" sz="1800" dirty="0" smtClean="0"/>
              <a:t>предусматривал, что империя приобретала верховный суверенитет над  , во внешних делах и военных вопросах, при сохранении его автономии во внутренних делах и собственной династией правителей</a:t>
            </a:r>
            <a:r>
              <a:rPr lang="ru-RU" sz="1800" b="1" dirty="0" smtClean="0"/>
              <a:t> (Бухарское ханство, затем эмират (с 1868 г.), Хивинское ханство (с 1873 г.), </a:t>
            </a:r>
            <a:r>
              <a:rPr lang="ru-RU" sz="1800" dirty="0" smtClean="0"/>
              <a:t>  </a:t>
            </a:r>
          </a:p>
          <a:p>
            <a:pPr fontAlgn="t">
              <a:buNone/>
            </a:pPr>
            <a:r>
              <a:rPr lang="ru-RU" sz="1800" dirty="0" smtClean="0"/>
              <a:t>4. </a:t>
            </a:r>
            <a:r>
              <a:rPr lang="ru-RU" sz="1800" b="1" dirty="0" smtClean="0"/>
              <a:t>Наместничество, </a:t>
            </a:r>
            <a:r>
              <a:rPr lang="ru-RU" sz="1800" dirty="0" smtClean="0"/>
              <a:t>особый военно-административный режим с наделением наместника, подчиненного напрямую императору всей полнотой власти. </a:t>
            </a:r>
            <a:r>
              <a:rPr lang="ru-RU" sz="1800" b="1" dirty="0" smtClean="0"/>
              <a:t>Кавказ,</a:t>
            </a:r>
            <a:r>
              <a:rPr lang="ru-RU" sz="1800" dirty="0" smtClean="0"/>
              <a:t>   </a:t>
            </a:r>
            <a:r>
              <a:rPr lang="ru-RU" sz="1800" b="1" dirty="0" smtClean="0"/>
              <a:t>Туркестанский край</a:t>
            </a:r>
            <a:r>
              <a:rPr lang="ru-RU" sz="1800" dirty="0" smtClean="0"/>
              <a:t>, объединяющий покоренные земли Средней Азии  </a:t>
            </a:r>
          </a:p>
          <a:p>
            <a:endParaRPr lang="ru-RU" sz="160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2717" y="642918"/>
            <a:ext cx="8871283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600200"/>
            <a:ext cx="8429684" cy="4972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428604"/>
            <a:ext cx="8572560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5688" y="642918"/>
            <a:ext cx="8183963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dirty="0" smtClean="0"/>
              <a:t>Х</a:t>
            </a:r>
            <a:r>
              <a:rPr lang="en-US" dirty="0" smtClean="0"/>
              <a:t>VII </a:t>
            </a:r>
            <a:r>
              <a:rPr lang="ru-RU" dirty="0" smtClean="0"/>
              <a:t>в.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357850"/>
          </a:xfrm>
          <a:solidFill>
            <a:schemeClr val="bg2"/>
          </a:solidFill>
          <a:ln w="57150">
            <a:solidFill>
              <a:schemeClr val="accent2">
                <a:lumMod val="75000"/>
              </a:schemeClr>
            </a:solidFill>
          </a:ln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К России отошли </a:t>
            </a:r>
            <a:r>
              <a:rPr lang="ru-RU" b="1" dirty="0" smtClean="0"/>
              <a:t>Левобережная Украина и Киев на правом берегу.</a:t>
            </a:r>
            <a:endParaRPr lang="ru-RU" dirty="0" smtClean="0"/>
          </a:p>
          <a:p>
            <a:r>
              <a:rPr lang="ru-RU" dirty="0" smtClean="0"/>
              <a:t>Возвращен </a:t>
            </a:r>
            <a:r>
              <a:rPr lang="ru-RU" b="1" dirty="0" smtClean="0"/>
              <a:t>Смоленск, Чернигово-Северские земли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Присоединение территорий </a:t>
            </a:r>
            <a:r>
              <a:rPr lang="ru-RU" b="1" dirty="0" smtClean="0"/>
              <a:t>Восточной Сибири и Дальнего Востока (Приамурья)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Экспедиции русских землепроходцев</a:t>
            </a:r>
          </a:p>
          <a:p>
            <a:r>
              <a:rPr lang="ru-RU" b="1" i="1" dirty="0" smtClean="0"/>
              <a:t>В.Пояркова (1643-1646)</a:t>
            </a:r>
          </a:p>
          <a:p>
            <a:r>
              <a:rPr lang="ru-RU" b="1" i="1" dirty="0" smtClean="0"/>
              <a:t>С.Дежнева (1648-1649)</a:t>
            </a:r>
          </a:p>
          <a:p>
            <a:r>
              <a:rPr lang="ru-RU" b="1" i="1" dirty="0" smtClean="0"/>
              <a:t>Е Хабарова (1649-1651)</a:t>
            </a:r>
          </a:p>
          <a:p>
            <a:r>
              <a:rPr lang="ru-RU" b="1" i="1" dirty="0" smtClean="0"/>
              <a:t>В.Атласова (1696-1699)</a:t>
            </a:r>
          </a:p>
          <a:p>
            <a:pPr fontAlgn="t"/>
            <a:r>
              <a:rPr lang="ru-RU" dirty="0" smtClean="0"/>
              <a:t>1695-1696 Азовские походы. Взята турецкая крепость Азов в устье Дуная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dirty="0" smtClean="0"/>
              <a:t>Х</a:t>
            </a:r>
            <a:r>
              <a:rPr lang="en-US" dirty="0" smtClean="0"/>
              <a:t>VIII</a:t>
            </a:r>
            <a:r>
              <a:rPr lang="ru-RU" dirty="0" smtClean="0"/>
              <a:t> в.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14948"/>
          </a:xfrm>
          <a:solidFill>
            <a:schemeClr val="bg2">
              <a:lumMod val="90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fontAlgn="t"/>
            <a:r>
              <a:rPr lang="ru-RU" dirty="0" smtClean="0"/>
              <a:t>1722-1723 Персидский поход. Присоединены </a:t>
            </a:r>
            <a:r>
              <a:rPr lang="ru-RU" b="1" dirty="0" smtClean="0"/>
              <a:t>западное и южное побережья Каспийского моря.</a:t>
            </a:r>
            <a:endParaRPr lang="ru-RU" dirty="0" smtClean="0"/>
          </a:p>
          <a:p>
            <a:pPr fontAlgn="t"/>
            <a:r>
              <a:rPr lang="ru-RU" dirty="0" smtClean="0"/>
              <a:t>1700-1721 Северная война (</a:t>
            </a:r>
            <a:r>
              <a:rPr lang="ru-RU" dirty="0" err="1" smtClean="0"/>
              <a:t>Ништадтский</a:t>
            </a:r>
            <a:r>
              <a:rPr lang="ru-RU" dirty="0" smtClean="0"/>
              <a:t> мир)</a:t>
            </a:r>
          </a:p>
          <a:p>
            <a:pPr fontAlgn="t">
              <a:buNone/>
            </a:pPr>
            <a:r>
              <a:rPr lang="ru-RU" dirty="0" smtClean="0"/>
              <a:t>Присоединение </a:t>
            </a:r>
            <a:r>
              <a:rPr lang="ru-RU" b="1" dirty="0" err="1" smtClean="0"/>
              <a:t>Эстляндии</a:t>
            </a:r>
            <a:r>
              <a:rPr lang="ru-RU" b="1" dirty="0" smtClean="0"/>
              <a:t>, Лифляндии, </a:t>
            </a:r>
            <a:r>
              <a:rPr lang="ru-RU" b="1" dirty="0" err="1" smtClean="0"/>
              <a:t>Ингерманландии</a:t>
            </a:r>
            <a:r>
              <a:rPr lang="ru-RU" b="1" dirty="0" smtClean="0"/>
              <a:t>, части Карелии и Финляндии с Выборгом.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/>
              <a:t>Х</a:t>
            </a:r>
            <a:r>
              <a:rPr lang="en-US" dirty="0" smtClean="0"/>
              <a:t>VIII</a:t>
            </a:r>
            <a:r>
              <a:rPr lang="ru-RU" dirty="0" smtClean="0"/>
              <a:t> в.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143536"/>
          </a:xfrm>
          <a:solidFill>
            <a:schemeClr val="bg2">
              <a:lumMod val="90000"/>
            </a:schemeClr>
          </a:solidFill>
          <a:ln w="57150">
            <a:solidFill>
              <a:schemeClr val="accent6">
                <a:lumMod val="50000"/>
              </a:schemeClr>
            </a:solidFill>
          </a:ln>
        </p:spPr>
        <p:txBody>
          <a:bodyPr>
            <a:normAutofit fontScale="85000" lnSpcReduction="10000"/>
          </a:bodyPr>
          <a:lstStyle/>
          <a:p>
            <a:pPr fontAlgn="t"/>
            <a:r>
              <a:rPr lang="ru-RU" dirty="0" smtClean="0"/>
              <a:t>1768-1774, 1787 1791  </a:t>
            </a:r>
            <a:r>
              <a:rPr lang="ru-RU" i="1" dirty="0" smtClean="0"/>
              <a:t>Русско-турецкие войны</a:t>
            </a:r>
            <a:endParaRPr lang="ru-RU" dirty="0" smtClean="0"/>
          </a:p>
          <a:p>
            <a:pPr fontAlgn="t">
              <a:buNone/>
            </a:pPr>
            <a:r>
              <a:rPr lang="ru-RU" dirty="0" smtClean="0"/>
              <a:t>Возвращен </a:t>
            </a:r>
            <a:r>
              <a:rPr lang="ru-RU" b="1" dirty="0" smtClean="0"/>
              <a:t>Азов.</a:t>
            </a:r>
            <a:r>
              <a:rPr lang="ru-RU" dirty="0" smtClean="0"/>
              <a:t> Присоединены земли между </a:t>
            </a:r>
            <a:r>
              <a:rPr lang="ru-RU" b="1" dirty="0" smtClean="0"/>
              <a:t>Днепром и Ю. Бугом.</a:t>
            </a:r>
            <a:endParaRPr lang="ru-RU" dirty="0" smtClean="0"/>
          </a:p>
          <a:p>
            <a:pPr fontAlgn="t">
              <a:buNone/>
            </a:pPr>
            <a:r>
              <a:rPr lang="ru-RU" dirty="0" smtClean="0"/>
              <a:t>Присоединены земли между </a:t>
            </a:r>
            <a:r>
              <a:rPr lang="ru-RU" b="1" dirty="0" smtClean="0"/>
              <a:t>Ю.Бугом и Днестром</a:t>
            </a:r>
            <a:r>
              <a:rPr lang="ru-RU" dirty="0" smtClean="0"/>
              <a:t>.</a:t>
            </a:r>
          </a:p>
          <a:p>
            <a:pPr fontAlgn="t">
              <a:buNone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Присоединение Крыма (1783)</a:t>
            </a:r>
          </a:p>
          <a:p>
            <a:pPr fontAlgn="t">
              <a:buNone/>
            </a:pPr>
            <a:r>
              <a:rPr lang="ru-RU" b="1" dirty="0" smtClean="0"/>
              <a:t>Россия стала черноморской державой.</a:t>
            </a:r>
            <a:endParaRPr lang="ru-RU" dirty="0" smtClean="0"/>
          </a:p>
          <a:p>
            <a:pPr fontAlgn="t"/>
            <a:r>
              <a:rPr lang="ru-RU" dirty="0" smtClean="0"/>
              <a:t>Началось освоение новых южных районов, были построены города – Херсон, Николаев, Одесса, Севастополь (база Черноморского флота), Ставрополь, Ростов-на-Дону.</a:t>
            </a:r>
          </a:p>
          <a:p>
            <a:pPr fontAlgn="t"/>
            <a:r>
              <a:rPr lang="ru-RU" dirty="0" smtClean="0"/>
              <a:t>1741-1743 Русско-шведская война . Россия получила ряд крепостей </a:t>
            </a:r>
            <a:r>
              <a:rPr lang="ru-RU" b="1" dirty="0" smtClean="0"/>
              <a:t>в Южной Финляндии.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/>
              <a:t>Х</a:t>
            </a:r>
            <a:r>
              <a:rPr lang="en-US" dirty="0" smtClean="0"/>
              <a:t>VIII</a:t>
            </a:r>
            <a:r>
              <a:rPr lang="ru-RU" dirty="0" smtClean="0"/>
              <a:t> в.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  <a:solidFill>
            <a:schemeClr val="bg2"/>
          </a:solidFill>
          <a:ln w="57150">
            <a:solidFill>
              <a:schemeClr val="accent6">
                <a:lumMod val="50000"/>
              </a:schemeClr>
            </a:solidFill>
          </a:ln>
        </p:spPr>
        <p:txBody>
          <a:bodyPr>
            <a:normAutofit fontScale="92500"/>
          </a:bodyPr>
          <a:lstStyle/>
          <a:p>
            <a:pPr fontAlgn="t"/>
            <a:r>
              <a:rPr lang="ru-RU" dirty="0" smtClean="0"/>
              <a:t>1772, 1793, 1795 - три раздела </a:t>
            </a:r>
            <a:r>
              <a:rPr lang="ru-RU" i="1" dirty="0" smtClean="0"/>
              <a:t> Речи </a:t>
            </a:r>
            <a:r>
              <a:rPr lang="ru-RU" i="1" dirty="0" err="1" smtClean="0"/>
              <a:t>Посполитой</a:t>
            </a:r>
            <a:endParaRPr lang="ru-RU" i="1" dirty="0" smtClean="0"/>
          </a:p>
          <a:p>
            <a:pPr fontAlgn="t">
              <a:buNone/>
            </a:pPr>
            <a:r>
              <a:rPr lang="ru-RU" dirty="0" smtClean="0"/>
              <a:t>Присоединение: </a:t>
            </a:r>
            <a:r>
              <a:rPr lang="ru-RU" b="1" dirty="0" smtClean="0"/>
              <a:t>Восточной Белоруссии, Центральной Белоруссии и Правобережной Украины, Западной Белоруссии, Литвы, Курляндии, части Волыни.</a:t>
            </a:r>
            <a:endParaRPr lang="ru-RU" dirty="0" smtClean="0"/>
          </a:p>
          <a:p>
            <a:pPr fontAlgn="t">
              <a:buNone/>
            </a:pPr>
            <a:endParaRPr lang="ru-RU" dirty="0" smtClean="0"/>
          </a:p>
          <a:p>
            <a:pPr fontAlgn="t"/>
            <a:r>
              <a:rPr lang="ru-RU" dirty="0" smtClean="0"/>
              <a:t>1784 Открыта русскими землепроходцами</a:t>
            </a:r>
          </a:p>
          <a:p>
            <a:pPr fontAlgn="t">
              <a:buNone/>
            </a:pPr>
            <a:r>
              <a:rPr lang="ru-RU" dirty="0" smtClean="0"/>
              <a:t>территория </a:t>
            </a:r>
            <a:r>
              <a:rPr lang="ru-RU" b="1" dirty="0" smtClean="0"/>
              <a:t>Аляски и части Алеутских островов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/>
              <a:t>Х</a:t>
            </a:r>
            <a:r>
              <a:rPr lang="en-US" dirty="0" smtClean="0"/>
              <a:t>I</a:t>
            </a:r>
            <a:r>
              <a:rPr lang="ru-RU" dirty="0" smtClean="0"/>
              <a:t>Х</a:t>
            </a:r>
            <a:r>
              <a:rPr lang="en-US" dirty="0" smtClean="0"/>
              <a:t> </a:t>
            </a:r>
            <a:r>
              <a:rPr lang="ru-RU" dirty="0" smtClean="0"/>
              <a:t>в.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14948"/>
          </a:xfrm>
          <a:solidFill>
            <a:schemeClr val="bg2"/>
          </a:solidFill>
          <a:ln w="57150">
            <a:solidFill>
              <a:schemeClr val="accent2">
                <a:lumMod val="75000"/>
              </a:schemeClr>
            </a:solidFill>
          </a:ln>
        </p:spPr>
        <p:txBody>
          <a:bodyPr>
            <a:normAutofit fontScale="77500" lnSpcReduction="20000"/>
          </a:bodyPr>
          <a:lstStyle/>
          <a:p>
            <a:pPr fontAlgn="t">
              <a:buNone/>
            </a:pPr>
            <a:r>
              <a:rPr lang="ru-RU" dirty="0" smtClean="0"/>
              <a:t>1801 - </a:t>
            </a:r>
            <a:r>
              <a:rPr lang="ru-RU" b="1" dirty="0" smtClean="0"/>
              <a:t>Грузия  . </a:t>
            </a:r>
            <a:r>
              <a:rPr lang="ru-RU" dirty="0" smtClean="0"/>
              <a:t>По  просьбе грузинского царя Георга XII принять Грузию под покровительство России.</a:t>
            </a:r>
          </a:p>
          <a:p>
            <a:pPr fontAlgn="t">
              <a:buNone/>
            </a:pPr>
            <a:r>
              <a:rPr lang="ru-RU" b="1" dirty="0" smtClean="0"/>
              <a:t> </a:t>
            </a:r>
            <a:endParaRPr lang="ru-RU" dirty="0" smtClean="0"/>
          </a:p>
          <a:p>
            <a:pPr fontAlgn="t">
              <a:buNone/>
            </a:pPr>
            <a:r>
              <a:rPr lang="ru-RU" dirty="0" smtClean="0"/>
              <a:t>1804-1813 Русско-иранская война.</a:t>
            </a:r>
          </a:p>
          <a:p>
            <a:pPr fontAlgn="t">
              <a:buNone/>
            </a:pPr>
            <a:r>
              <a:rPr lang="ru-RU" dirty="0" smtClean="0"/>
              <a:t>Присоединен весь </a:t>
            </a:r>
            <a:r>
              <a:rPr lang="ru-RU" b="1" dirty="0" smtClean="0"/>
              <a:t>Северный Азербайджан</a:t>
            </a:r>
            <a:r>
              <a:rPr lang="ru-RU" dirty="0" smtClean="0"/>
              <a:t>, ханства: </a:t>
            </a:r>
            <a:r>
              <a:rPr lang="ru-RU" dirty="0" err="1" smtClean="0"/>
              <a:t>Ганджийское</a:t>
            </a:r>
            <a:r>
              <a:rPr lang="ru-RU" dirty="0" smtClean="0"/>
              <a:t>, Карабахское, Текинское, </a:t>
            </a:r>
            <a:r>
              <a:rPr lang="ru-RU" dirty="0" err="1" smtClean="0"/>
              <a:t>Ширванское</a:t>
            </a:r>
            <a:r>
              <a:rPr lang="ru-RU" dirty="0" smtClean="0"/>
              <a:t>, Дербентское, Кубинское, Бакинское, Талышское, преобразованные затем в Бакинскую и </a:t>
            </a:r>
            <a:r>
              <a:rPr lang="ru-RU" dirty="0" err="1" smtClean="0"/>
              <a:t>Елизаветпольскую</a:t>
            </a:r>
            <a:r>
              <a:rPr lang="ru-RU" dirty="0" smtClean="0"/>
              <a:t> губернии.</a:t>
            </a:r>
          </a:p>
          <a:p>
            <a:pPr fontAlgn="t">
              <a:buNone/>
            </a:pPr>
            <a:r>
              <a:rPr lang="ru-RU" dirty="0" smtClean="0"/>
              <a:t>1806-1812 Русско-турецкая война</a:t>
            </a:r>
          </a:p>
          <a:p>
            <a:pPr fontAlgn="t">
              <a:buNone/>
            </a:pPr>
            <a:r>
              <a:rPr lang="ru-RU" dirty="0" smtClean="0"/>
              <a:t>Присоединение </a:t>
            </a:r>
            <a:r>
              <a:rPr lang="ru-RU" b="1" dirty="0" smtClean="0"/>
              <a:t>Бессарабии и ряда областей Закавказья.</a:t>
            </a:r>
            <a:endParaRPr lang="ru-RU" dirty="0" smtClean="0"/>
          </a:p>
          <a:p>
            <a:pPr fontAlgn="t">
              <a:buNone/>
            </a:pPr>
            <a:r>
              <a:rPr lang="ru-RU" dirty="0" smtClean="0"/>
              <a:t>1808-1809  Война со Швецией</a:t>
            </a:r>
          </a:p>
          <a:p>
            <a:pPr fontAlgn="t"/>
            <a:r>
              <a:rPr lang="ru-RU" dirty="0" smtClean="0"/>
              <a:t>Присоединена вся </a:t>
            </a:r>
            <a:r>
              <a:rPr lang="ru-RU" b="1" dirty="0" smtClean="0"/>
              <a:t>территория Финляндии и Аландские острова.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/>
              <a:t>Х</a:t>
            </a:r>
            <a:r>
              <a:rPr lang="en-US" dirty="0" smtClean="0"/>
              <a:t>I</a:t>
            </a:r>
            <a:r>
              <a:rPr lang="ru-RU" dirty="0" smtClean="0"/>
              <a:t>Х</a:t>
            </a:r>
            <a:r>
              <a:rPr lang="en-US" dirty="0" smtClean="0"/>
              <a:t> </a:t>
            </a:r>
            <a:r>
              <a:rPr lang="ru-RU" dirty="0" smtClean="0"/>
              <a:t>в.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86320"/>
          </a:xfrm>
          <a:solidFill>
            <a:schemeClr val="bg2"/>
          </a:solidFill>
        </p:spPr>
        <p:txBody>
          <a:bodyPr>
            <a:normAutofit fontScale="62500" lnSpcReduction="20000"/>
          </a:bodyPr>
          <a:lstStyle/>
          <a:p>
            <a:pPr fontAlgn="t">
              <a:buNone/>
            </a:pPr>
            <a:r>
              <a:rPr lang="ru-RU" dirty="0" smtClean="0"/>
              <a:t>1814-1815 Венский конгресс.</a:t>
            </a:r>
          </a:p>
          <a:p>
            <a:pPr fontAlgn="t">
              <a:buNone/>
            </a:pPr>
            <a:r>
              <a:rPr lang="ru-RU" dirty="0" smtClean="0"/>
              <a:t>к России отошла </a:t>
            </a:r>
            <a:r>
              <a:rPr lang="ru-RU" b="1" dirty="0" smtClean="0"/>
              <a:t>центральная часть Польши</a:t>
            </a:r>
            <a:r>
              <a:rPr lang="ru-RU" dirty="0" smtClean="0"/>
              <a:t>, вместе с Варшавой (территория бывшего герцогства </a:t>
            </a:r>
            <a:r>
              <a:rPr lang="ru-RU" dirty="0" smtClean="0"/>
              <a:t>Варшавского ) Царство  Польское.</a:t>
            </a:r>
            <a:endParaRPr lang="ru-RU" dirty="0" smtClean="0"/>
          </a:p>
          <a:p>
            <a:pPr fontAlgn="t">
              <a:buNone/>
            </a:pPr>
            <a:r>
              <a:rPr lang="ru-RU" i="1" dirty="0" smtClean="0"/>
              <a:t>В </a:t>
            </a:r>
            <a:r>
              <a:rPr lang="ru-RU" i="1" dirty="0" smtClean="0"/>
              <a:t>ноябре 1815 г. </a:t>
            </a:r>
            <a:r>
              <a:rPr lang="ru-RU" i="1" dirty="0" smtClean="0"/>
              <a:t>утвердили  конституцию </a:t>
            </a:r>
            <a:r>
              <a:rPr lang="ru-RU" i="1" dirty="0" smtClean="0"/>
              <a:t>Царства Польского.</a:t>
            </a:r>
            <a:r>
              <a:rPr lang="ru-RU" dirty="0" smtClean="0"/>
              <a:t> Российский император становился одновременно польским царем. Управление передавалось царскому </a:t>
            </a:r>
            <a:r>
              <a:rPr lang="ru-RU" dirty="0" smtClean="0"/>
              <a:t>наместнику  </a:t>
            </a:r>
            <a:r>
              <a:rPr lang="ru-RU" dirty="0" smtClean="0"/>
              <a:t>существовало свое правительство. Высшая законодательная власть принадлежала </a:t>
            </a:r>
            <a:r>
              <a:rPr lang="ru-RU" i="1" dirty="0" smtClean="0"/>
              <a:t>сейму</a:t>
            </a:r>
            <a:r>
              <a:rPr lang="ru-RU" dirty="0" smtClean="0"/>
              <a:t>. На государственные должности назначались только поляки, все документы составлялись на польском языке. </a:t>
            </a:r>
            <a:r>
              <a:rPr lang="ru-RU" i="1" dirty="0" smtClean="0"/>
              <a:t>Конституция Царства Польского была одной из самых либеральных в Европе.</a:t>
            </a:r>
            <a:endParaRPr lang="ru-RU" dirty="0" smtClean="0"/>
          </a:p>
          <a:p>
            <a:pPr fontAlgn="t">
              <a:buNone/>
            </a:pPr>
            <a:r>
              <a:rPr lang="ru-RU" dirty="0" smtClean="0"/>
              <a:t>1817-1864  Кавказская война к России присоединен </a:t>
            </a:r>
            <a:r>
              <a:rPr lang="ru-RU" b="1" dirty="0" smtClean="0"/>
              <a:t>Кавказ</a:t>
            </a:r>
            <a:r>
              <a:rPr lang="ru-RU" dirty="0" smtClean="0"/>
              <a:t> </a:t>
            </a:r>
          </a:p>
          <a:p>
            <a:pPr fontAlgn="t"/>
            <a:r>
              <a:rPr lang="ru-RU" dirty="0" smtClean="0"/>
              <a:t>Ряд народов (</a:t>
            </a:r>
            <a:r>
              <a:rPr lang="ru-RU" dirty="0" err="1" smtClean="0"/>
              <a:t>Кабарда</a:t>
            </a:r>
            <a:r>
              <a:rPr lang="ru-RU" dirty="0" smtClean="0"/>
              <a:t>, Осетия) приняли российское подданство добровольно. </a:t>
            </a:r>
            <a:endParaRPr lang="ru-RU" dirty="0" smtClean="0"/>
          </a:p>
          <a:p>
            <a:pPr fontAlgn="t"/>
            <a:r>
              <a:rPr lang="ru-RU" dirty="0" smtClean="0"/>
              <a:t>Народы </a:t>
            </a:r>
            <a:r>
              <a:rPr lang="ru-RU" dirty="0" smtClean="0"/>
              <a:t>Дагестана, Чечни, Осетии, Адыгеи встретили колониальную экспансию России упорным сопротивлением.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/>
              <a:t>Х</a:t>
            </a:r>
            <a:r>
              <a:rPr lang="en-US" dirty="0" smtClean="0"/>
              <a:t>I</a:t>
            </a:r>
            <a:r>
              <a:rPr lang="ru-RU" dirty="0" smtClean="0"/>
              <a:t>Х</a:t>
            </a:r>
            <a:r>
              <a:rPr lang="en-US" dirty="0" smtClean="0"/>
              <a:t> </a:t>
            </a:r>
            <a:r>
              <a:rPr lang="ru-RU" dirty="0" smtClean="0"/>
              <a:t>в.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  <a:solidFill>
            <a:schemeClr val="bg2"/>
          </a:solidFill>
        </p:spPr>
        <p:txBody>
          <a:bodyPr>
            <a:normAutofit fontScale="55000" lnSpcReduction="20000"/>
          </a:bodyPr>
          <a:lstStyle/>
          <a:p>
            <a:pPr fontAlgn="t">
              <a:buNone/>
            </a:pPr>
            <a:r>
              <a:rPr lang="ru-RU" dirty="0" smtClean="0"/>
              <a:t>1826-1828    Война </a:t>
            </a:r>
            <a:r>
              <a:rPr lang="ru-RU" dirty="0" smtClean="0"/>
              <a:t>с </a:t>
            </a:r>
            <a:r>
              <a:rPr lang="ru-RU" dirty="0" smtClean="0"/>
              <a:t>Ираном </a:t>
            </a:r>
            <a:endParaRPr lang="ru-RU" dirty="0" smtClean="0"/>
          </a:p>
          <a:p>
            <a:pPr fontAlgn="t"/>
            <a:r>
              <a:rPr lang="ru-RU" dirty="0" smtClean="0"/>
              <a:t>к России отошли </a:t>
            </a:r>
            <a:r>
              <a:rPr lang="ru-RU" dirty="0" err="1" smtClean="0"/>
              <a:t>Эриванское</a:t>
            </a:r>
            <a:r>
              <a:rPr lang="ru-RU" dirty="0" smtClean="0"/>
              <a:t> и </a:t>
            </a:r>
            <a:r>
              <a:rPr lang="ru-RU" dirty="0" err="1" smtClean="0"/>
              <a:t>Нахичиванское</a:t>
            </a:r>
            <a:r>
              <a:rPr lang="ru-RU" dirty="0" smtClean="0"/>
              <a:t> ханства </a:t>
            </a:r>
            <a:r>
              <a:rPr lang="ru-RU" b="1" dirty="0" smtClean="0"/>
              <a:t>(Восточная Армения</a:t>
            </a:r>
            <a:r>
              <a:rPr lang="ru-RU" dirty="0" smtClean="0"/>
              <a:t>)</a:t>
            </a:r>
          </a:p>
          <a:p>
            <a:pPr fontAlgn="t">
              <a:buNone/>
            </a:pPr>
            <a:r>
              <a:rPr lang="ru-RU" dirty="0" smtClean="0"/>
              <a:t>1828-1829</a:t>
            </a:r>
            <a:r>
              <a:rPr lang="ru-RU" dirty="0" smtClean="0"/>
              <a:t>  </a:t>
            </a:r>
            <a:r>
              <a:rPr lang="ru-RU" dirty="0" smtClean="0"/>
              <a:t>Война </a:t>
            </a:r>
            <a:r>
              <a:rPr lang="ru-RU" dirty="0" smtClean="0"/>
              <a:t>с Турцией</a:t>
            </a:r>
          </a:p>
          <a:p>
            <a:pPr fontAlgn="t"/>
            <a:r>
              <a:rPr lang="ru-RU" dirty="0" smtClean="0"/>
              <a:t> к </a:t>
            </a:r>
            <a:r>
              <a:rPr lang="ru-RU" dirty="0" smtClean="0"/>
              <a:t>России присоединена </a:t>
            </a:r>
            <a:r>
              <a:rPr lang="ru-RU" b="1" dirty="0" smtClean="0"/>
              <a:t>Южная часть Бессарабии, Черноморское побережье Кавказа</a:t>
            </a:r>
            <a:r>
              <a:rPr lang="ru-RU" dirty="0" smtClean="0"/>
              <a:t> с крепостями Анапа и </a:t>
            </a:r>
            <a:r>
              <a:rPr lang="ru-RU" dirty="0" smtClean="0"/>
              <a:t>Поти </a:t>
            </a:r>
            <a:endParaRPr lang="ru-RU" dirty="0" smtClean="0"/>
          </a:p>
          <a:p>
            <a:pPr fontAlgn="t"/>
            <a:r>
              <a:rPr lang="ru-RU" dirty="0" smtClean="0"/>
              <a:t>Россия </a:t>
            </a:r>
            <a:r>
              <a:rPr lang="ru-RU" b="1" dirty="0" smtClean="0"/>
              <a:t>получила</a:t>
            </a:r>
            <a:r>
              <a:rPr lang="ru-RU" dirty="0" smtClean="0"/>
              <a:t> </a:t>
            </a:r>
            <a:r>
              <a:rPr lang="ru-RU" b="1" dirty="0" smtClean="0"/>
              <a:t>очень важные в стратегическом отношении территории</a:t>
            </a:r>
            <a:endParaRPr lang="ru-RU" dirty="0" smtClean="0"/>
          </a:p>
          <a:p>
            <a:pPr fontAlgn="t"/>
            <a:r>
              <a:rPr lang="ru-RU" b="1" dirty="0" smtClean="0"/>
              <a:t>Позиции России на Балканах укрепились. Турция попала в дипломатическую зависимость от России.</a:t>
            </a:r>
            <a:endParaRPr lang="ru-RU" dirty="0" smtClean="0"/>
          </a:p>
          <a:p>
            <a:pPr fontAlgn="t">
              <a:buNone/>
            </a:pPr>
            <a:r>
              <a:rPr lang="ru-RU" dirty="0" smtClean="0"/>
              <a:t>1853-1856 Крымская </a:t>
            </a:r>
            <a:r>
              <a:rPr lang="ru-RU" dirty="0" smtClean="0"/>
              <a:t>война</a:t>
            </a:r>
          </a:p>
          <a:p>
            <a:pPr fontAlgn="t"/>
            <a:r>
              <a:rPr lang="ru-RU" dirty="0" smtClean="0"/>
              <a:t>Россия </a:t>
            </a:r>
            <a:r>
              <a:rPr lang="ru-RU" u="sng" dirty="0" smtClean="0"/>
              <a:t>лишилась южной Бессарабии с устьем Дуная</a:t>
            </a:r>
            <a:endParaRPr lang="ru-RU" dirty="0" smtClean="0"/>
          </a:p>
          <a:p>
            <a:pPr fontAlgn="t">
              <a:buNone/>
            </a:pPr>
            <a:r>
              <a:rPr lang="ru-RU" dirty="0" smtClean="0"/>
              <a:t>1877-1878</a:t>
            </a:r>
            <a:r>
              <a:rPr lang="ru-RU" dirty="0" smtClean="0"/>
              <a:t> </a:t>
            </a:r>
            <a:r>
              <a:rPr lang="ru-RU" dirty="0" smtClean="0"/>
              <a:t> Русско-турецкая </a:t>
            </a:r>
            <a:r>
              <a:rPr lang="ru-RU" dirty="0" smtClean="0"/>
              <a:t>война</a:t>
            </a:r>
          </a:p>
          <a:p>
            <a:pPr fontAlgn="t"/>
            <a:r>
              <a:rPr lang="ru-RU" dirty="0" smtClean="0"/>
              <a:t> Россия</a:t>
            </a:r>
            <a:r>
              <a:rPr lang="ru-RU" dirty="0" smtClean="0"/>
              <a:t> </a:t>
            </a:r>
            <a:r>
              <a:rPr lang="ru-RU" b="1" dirty="0" smtClean="0"/>
              <a:t>вернула южную Бессарабию</a:t>
            </a:r>
            <a:r>
              <a:rPr lang="ru-RU" dirty="0" smtClean="0"/>
              <a:t>, приобрела ряд крепостей в Закавказье: Карс, </a:t>
            </a:r>
            <a:r>
              <a:rPr lang="ru-RU" dirty="0" err="1" smtClean="0"/>
              <a:t>Ардаган</a:t>
            </a:r>
            <a:r>
              <a:rPr lang="ru-RU" dirty="0" smtClean="0"/>
              <a:t>, </a:t>
            </a:r>
            <a:r>
              <a:rPr lang="ru-RU" dirty="0" err="1" smtClean="0"/>
              <a:t>Баязет</a:t>
            </a:r>
            <a:r>
              <a:rPr lang="ru-RU" dirty="0" smtClean="0"/>
              <a:t>, </a:t>
            </a:r>
            <a:r>
              <a:rPr lang="ru-RU" dirty="0" err="1" smtClean="0"/>
              <a:t>Батун</a:t>
            </a:r>
            <a:r>
              <a:rPr lang="ru-RU" dirty="0" smtClean="0"/>
              <a:t>.</a:t>
            </a:r>
            <a:endParaRPr lang="ru-RU" dirty="0" smtClean="0"/>
          </a:p>
          <a:p>
            <a:pPr fontAlgn="t">
              <a:buNone/>
            </a:pPr>
            <a:r>
              <a:rPr lang="ru-RU" dirty="0" smtClean="0"/>
              <a:t>1864-1885. Военное </a:t>
            </a:r>
            <a:r>
              <a:rPr lang="ru-RU" dirty="0" smtClean="0"/>
              <a:t>проникновение России в Среднюю Азию.</a:t>
            </a:r>
          </a:p>
          <a:p>
            <a:pPr fontAlgn="t">
              <a:buNone/>
            </a:pPr>
            <a:r>
              <a:rPr lang="ru-RU" dirty="0" smtClean="0"/>
              <a:t> </a:t>
            </a:r>
            <a:r>
              <a:rPr lang="ru-RU" dirty="0" smtClean="0"/>
              <a:t> </a:t>
            </a:r>
            <a:r>
              <a:rPr lang="ru-RU" dirty="0" smtClean="0"/>
              <a:t>В </a:t>
            </a:r>
            <a:r>
              <a:rPr lang="ru-RU" dirty="0" smtClean="0"/>
              <a:t>результате ряда военных операций к России </a:t>
            </a:r>
            <a:r>
              <a:rPr lang="ru-RU" b="1" dirty="0" smtClean="0"/>
              <a:t>присоединен Казахстан</a:t>
            </a:r>
            <a:r>
              <a:rPr lang="ru-RU" dirty="0" smtClean="0"/>
              <a:t>  и </a:t>
            </a:r>
            <a:r>
              <a:rPr lang="ru-RU" b="1" dirty="0" smtClean="0"/>
              <a:t>значительная часть Средней Азии</a:t>
            </a:r>
            <a:r>
              <a:rPr lang="ru-RU" dirty="0" smtClean="0"/>
              <a:t>: </a:t>
            </a:r>
            <a:r>
              <a:rPr lang="ru-RU" dirty="0" err="1" smtClean="0"/>
              <a:t>Кокандское</a:t>
            </a:r>
            <a:r>
              <a:rPr lang="ru-RU" dirty="0" smtClean="0"/>
              <a:t> ханство (1876), Туркмения (1885). </a:t>
            </a:r>
            <a:endParaRPr lang="ru-RU" dirty="0" smtClean="0"/>
          </a:p>
          <a:p>
            <a:pPr fontAlgn="t">
              <a:buNone/>
            </a:pPr>
            <a:r>
              <a:rPr lang="ru-RU" dirty="0" smtClean="0"/>
              <a:t>Бухарский </a:t>
            </a:r>
            <a:r>
              <a:rPr lang="ru-RU" dirty="0" smtClean="0"/>
              <a:t>эмират и Хивинское ханство (1868-1873 гг.) перешли под российский протекторат.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/>
              <a:t>Х</a:t>
            </a:r>
            <a:r>
              <a:rPr lang="en-US" dirty="0" smtClean="0"/>
              <a:t>I</a:t>
            </a:r>
            <a:r>
              <a:rPr lang="ru-RU" dirty="0" smtClean="0"/>
              <a:t>Х</a:t>
            </a:r>
            <a:r>
              <a:rPr lang="en-US" dirty="0" smtClean="0"/>
              <a:t> </a:t>
            </a:r>
            <a:r>
              <a:rPr lang="ru-RU" dirty="0" smtClean="0"/>
              <a:t>в.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fontScale="55000" lnSpcReduction="20000"/>
          </a:bodyPr>
          <a:lstStyle/>
          <a:p>
            <a:pPr fontAlgn="t">
              <a:buNone/>
            </a:pPr>
            <a:r>
              <a:rPr lang="ru-RU" dirty="0" smtClean="0"/>
              <a:t>1858, 1860 </a:t>
            </a:r>
            <a:r>
              <a:rPr lang="ru-RU" dirty="0" smtClean="0"/>
              <a:t>гг</a:t>
            </a:r>
            <a:r>
              <a:rPr lang="ru-RU" dirty="0" smtClean="0"/>
              <a:t>. </a:t>
            </a:r>
            <a:r>
              <a:rPr lang="ru-RU" dirty="0" smtClean="0"/>
              <a:t>Договоры </a:t>
            </a:r>
            <a:r>
              <a:rPr lang="ru-RU" dirty="0" smtClean="0"/>
              <a:t>с Китаем</a:t>
            </a:r>
          </a:p>
          <a:p>
            <a:pPr fontAlgn="t"/>
            <a:r>
              <a:rPr lang="ru-RU" dirty="0" smtClean="0"/>
              <a:t> Россия </a:t>
            </a:r>
            <a:r>
              <a:rPr lang="ru-RU" dirty="0" smtClean="0"/>
              <a:t>приобрела </a:t>
            </a:r>
            <a:r>
              <a:rPr lang="ru-RU" b="1" dirty="0" smtClean="0"/>
              <a:t>Уссурийский край</a:t>
            </a:r>
            <a:r>
              <a:rPr lang="ru-RU" dirty="0" smtClean="0"/>
              <a:t>.</a:t>
            </a:r>
          </a:p>
          <a:p>
            <a:pPr fontAlgn="t">
              <a:buNone/>
            </a:pPr>
            <a:r>
              <a:rPr lang="ru-RU" dirty="0" smtClean="0"/>
              <a:t>1875</a:t>
            </a:r>
            <a:r>
              <a:rPr lang="ru-RU" dirty="0" smtClean="0"/>
              <a:t>. </a:t>
            </a:r>
            <a:r>
              <a:rPr lang="ru-RU" dirty="0" smtClean="0"/>
              <a:t>Договор </a:t>
            </a:r>
            <a:r>
              <a:rPr lang="ru-RU" dirty="0" smtClean="0"/>
              <a:t>с Японией</a:t>
            </a:r>
          </a:p>
          <a:p>
            <a:pPr fontAlgn="t"/>
            <a:r>
              <a:rPr lang="ru-RU" dirty="0" smtClean="0"/>
              <a:t>К России отошел </a:t>
            </a:r>
            <a:r>
              <a:rPr lang="ru-RU" b="1" dirty="0" smtClean="0"/>
              <a:t>о. Сахалин</a:t>
            </a:r>
            <a:endParaRPr lang="ru-RU" dirty="0" smtClean="0"/>
          </a:p>
          <a:p>
            <a:pPr fontAlgn="t">
              <a:buNone/>
            </a:pPr>
            <a:r>
              <a:rPr lang="ru-RU" dirty="0" smtClean="0"/>
              <a:t>1867. Продажа </a:t>
            </a:r>
            <a:r>
              <a:rPr lang="ru-RU" dirty="0" smtClean="0"/>
              <a:t>Россией США </a:t>
            </a:r>
            <a:r>
              <a:rPr lang="ru-RU" u="sng" dirty="0" smtClean="0"/>
              <a:t>Аляски и Алеутских островов</a:t>
            </a:r>
            <a:r>
              <a:rPr lang="ru-RU" u="sng" dirty="0" smtClean="0"/>
              <a:t>.</a:t>
            </a:r>
          </a:p>
          <a:p>
            <a:pPr fontAlgn="t">
              <a:buNone/>
            </a:pPr>
            <a:endParaRPr lang="ru-RU" u="sng" dirty="0" smtClean="0"/>
          </a:p>
          <a:p>
            <a:pPr>
              <a:buNone/>
            </a:pPr>
            <a:r>
              <a:rPr lang="ru-RU" b="1" dirty="0" smtClean="0"/>
              <a:t>В XIX веке территория Российской империи составляла более 18 млн. км</a:t>
            </a:r>
            <a:r>
              <a:rPr lang="ru-RU" b="1" baseline="30000" dirty="0" smtClean="0"/>
              <a:t></a:t>
            </a:r>
            <a:r>
              <a:rPr lang="ru-RU" b="1" dirty="0" smtClean="0"/>
              <a:t>.</a:t>
            </a:r>
          </a:p>
          <a:p>
            <a:pPr>
              <a:buNone/>
            </a:pPr>
            <a:r>
              <a:rPr lang="ru-RU" b="1" dirty="0" smtClean="0"/>
              <a:t>К концу века завершился процесс формирования Российской империи. 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Ее </a:t>
            </a:r>
            <a:r>
              <a:rPr lang="ru-RU" b="1" dirty="0" smtClean="0"/>
              <a:t>территория достигла своих естественных пределов</a:t>
            </a:r>
            <a:r>
              <a:rPr lang="ru-RU" b="1" dirty="0" smtClean="0"/>
              <a:t>:</a:t>
            </a:r>
          </a:p>
          <a:p>
            <a:pPr>
              <a:buNone/>
            </a:pPr>
            <a:r>
              <a:rPr lang="ru-RU" b="1" dirty="0" smtClean="0"/>
              <a:t> </a:t>
            </a:r>
            <a:r>
              <a:rPr lang="ru-RU" b="1" dirty="0" smtClean="0"/>
              <a:t>на востоке – Тихий океан</a:t>
            </a:r>
            <a:r>
              <a:rPr lang="ru-RU" b="1" dirty="0" smtClean="0"/>
              <a:t>,</a:t>
            </a:r>
          </a:p>
          <a:p>
            <a:pPr>
              <a:buNone/>
            </a:pPr>
            <a:r>
              <a:rPr lang="ru-RU" b="1" dirty="0" smtClean="0"/>
              <a:t> </a:t>
            </a:r>
            <a:r>
              <a:rPr lang="ru-RU" b="1" dirty="0" smtClean="0"/>
              <a:t>на западе – страны Европы</a:t>
            </a:r>
            <a:r>
              <a:rPr lang="ru-RU" b="1" dirty="0" smtClean="0"/>
              <a:t>,</a:t>
            </a:r>
          </a:p>
          <a:p>
            <a:pPr>
              <a:buNone/>
            </a:pPr>
            <a:r>
              <a:rPr lang="ru-RU" b="1" dirty="0" smtClean="0"/>
              <a:t> </a:t>
            </a:r>
            <a:r>
              <a:rPr lang="ru-RU" b="1" dirty="0" smtClean="0"/>
              <a:t>на севере – Северный Ледовитый океан</a:t>
            </a:r>
            <a:r>
              <a:rPr lang="ru-RU" b="1" dirty="0" smtClean="0"/>
              <a:t>,</a:t>
            </a:r>
          </a:p>
          <a:p>
            <a:pPr>
              <a:buNone/>
            </a:pPr>
            <a:r>
              <a:rPr lang="ru-RU" b="1" dirty="0" smtClean="0"/>
              <a:t> </a:t>
            </a:r>
            <a:r>
              <a:rPr lang="ru-RU" b="1" dirty="0" smtClean="0"/>
              <a:t>на юге – страны Азии, в основном поделенные между колониальными державами</a:t>
            </a:r>
            <a:r>
              <a:rPr lang="ru-RU" b="1" dirty="0" smtClean="0"/>
              <a:t>.</a:t>
            </a:r>
          </a:p>
          <a:p>
            <a:pPr>
              <a:buNone/>
            </a:pPr>
            <a:r>
              <a:rPr lang="ru-RU" b="1" dirty="0" smtClean="0"/>
              <a:t> </a:t>
            </a:r>
            <a:r>
              <a:rPr lang="ru-RU" b="1" dirty="0" smtClean="0"/>
              <a:t>Далее Российская империя могла расширяться лишь через большие войны</a:t>
            </a:r>
            <a:r>
              <a:rPr lang="ru-RU" b="1" dirty="0" smtClean="0"/>
              <a:t>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 smtClean="0"/>
          </a:p>
          <a:p>
            <a:endParaRPr lang="ru-RU" b="1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специфические черты: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072098"/>
          </a:xfrm>
        </p:spPr>
        <p:txBody>
          <a:bodyPr>
            <a:noAutofit/>
          </a:bodyPr>
          <a:lstStyle/>
          <a:p>
            <a:r>
              <a:rPr lang="ru-RU" sz="1800" b="1" u="sng" dirty="0" smtClean="0"/>
              <a:t>географические </a:t>
            </a:r>
            <a:r>
              <a:rPr lang="ru-RU" sz="1800" b="1" u="sng" dirty="0" smtClean="0"/>
              <a:t>-</a:t>
            </a:r>
            <a:r>
              <a:rPr lang="ru-RU" sz="1800" dirty="0" smtClean="0"/>
              <a:t> ни одна другая империя не складывалась в более суровых и экономически неблагоприятных условиях. </a:t>
            </a:r>
            <a:endParaRPr lang="ru-RU" sz="1800" dirty="0" smtClean="0"/>
          </a:p>
          <a:p>
            <a:r>
              <a:rPr lang="ru-RU" sz="1800" b="1" u="sng" dirty="0" smtClean="0"/>
              <a:t>Территориальные. </a:t>
            </a:r>
            <a:r>
              <a:rPr lang="ru-RU" sz="1800" dirty="0" smtClean="0"/>
              <a:t>Присоединялись  пограничные территории. Заморских владений у России не было.</a:t>
            </a:r>
            <a:endParaRPr lang="ru-RU" sz="1800" dirty="0" smtClean="0"/>
          </a:p>
          <a:p>
            <a:r>
              <a:rPr lang="ru-RU" sz="1800" b="1" u="sng" dirty="0" smtClean="0"/>
              <a:t> </a:t>
            </a:r>
            <a:r>
              <a:rPr lang="ru-RU" sz="1800" b="1" u="sng" dirty="0" err="1" smtClean="0"/>
              <a:t>цивилизационные</a:t>
            </a:r>
            <a:r>
              <a:rPr lang="ru-RU" sz="1800" b="1" u="sng" dirty="0" smtClean="0"/>
              <a:t> </a:t>
            </a:r>
            <a:r>
              <a:rPr lang="ru-RU" sz="1800" dirty="0" smtClean="0"/>
              <a:t>- империя придала политическую форму православной цивилизации, продолжательницы политических, культурных, религиозных традиций Византии, Киевской Руси, Золотой </a:t>
            </a:r>
            <a:r>
              <a:rPr lang="ru-RU" sz="1800" dirty="0" smtClean="0"/>
              <a:t>Орды.</a:t>
            </a:r>
          </a:p>
          <a:p>
            <a:r>
              <a:rPr lang="ru-RU" sz="1800" b="1" u="sng" dirty="0" smtClean="0"/>
              <a:t>Экономическими .</a:t>
            </a:r>
            <a:r>
              <a:rPr lang="ru-RU" sz="1800" dirty="0" smtClean="0"/>
              <a:t> Ресурсы получали, но и тратились огромные средства</a:t>
            </a:r>
            <a:r>
              <a:rPr lang="ru-RU" sz="1800" dirty="0" smtClean="0"/>
              <a:t>  на удержание и поддержание.</a:t>
            </a:r>
          </a:p>
          <a:p>
            <a:r>
              <a:rPr lang="ru-RU" sz="1800" b="1" u="sng" dirty="0" smtClean="0"/>
              <a:t>Политические</a:t>
            </a:r>
            <a:r>
              <a:rPr lang="ru-RU" sz="1800" dirty="0" smtClean="0"/>
              <a:t>. Особо ничего специального  в управлении, правовой системе. </a:t>
            </a:r>
            <a:r>
              <a:rPr lang="ru-RU" sz="1800" dirty="0" smtClean="0"/>
              <a:t> </a:t>
            </a:r>
            <a:r>
              <a:rPr lang="ru-RU" sz="1800" dirty="0" smtClean="0"/>
              <a:t>Управленческое и правовое единообразие.</a:t>
            </a:r>
          </a:p>
          <a:p>
            <a:r>
              <a:rPr lang="ru-RU" sz="1800" b="1" u="sng" dirty="0" smtClean="0"/>
              <a:t>Социальные.</a:t>
            </a:r>
            <a:r>
              <a:rPr lang="ru-RU" sz="1800" dirty="0" smtClean="0"/>
              <a:t> Большинство титульной нации (русские) ничего не выигрывало. Также эксплуатировались.</a:t>
            </a:r>
          </a:p>
          <a:p>
            <a:r>
              <a:rPr lang="ru-RU" sz="1800" dirty="0" smtClean="0"/>
              <a:t>Ряд территорий (Польша, Финляндия) по своему развитию были не ниже, а в некоторой степени и выше имперского </a:t>
            </a:r>
            <a:r>
              <a:rPr lang="ru-RU" sz="1800" dirty="0" err="1" smtClean="0"/>
              <a:t>центраИ</a:t>
            </a:r>
            <a:r>
              <a:rPr lang="ru-RU" sz="1800" dirty="0" smtClean="0"/>
              <a:t>, тем более, национальных окраин.</a:t>
            </a:r>
            <a:endParaRPr lang="ru-RU" sz="1800" dirty="0" smtClean="0"/>
          </a:p>
          <a:p>
            <a:endParaRPr lang="ru-RU" sz="1600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Российская империя сформировалась в результате долгого собирания земель и распространения государства вширь по огромным пространствам Евразии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smtClean="0"/>
              <a:t>В ходе этого процесса Россия заключила в единые политико-административные </a:t>
            </a:r>
            <a:r>
              <a:rPr lang="ru-RU" dirty="0" smtClean="0"/>
              <a:t>рамки </a:t>
            </a:r>
            <a:r>
              <a:rPr lang="ru-RU" dirty="0" smtClean="0"/>
              <a:t>множество различных этнических компонентов, которые она лишила государственной самостоятельности, сохранив за ними значительную культурную автономию </a:t>
            </a:r>
            <a:r>
              <a:rPr lang="ru-RU" dirty="0" smtClean="0"/>
              <a:t>.</a:t>
            </a:r>
          </a:p>
          <a:p>
            <a:r>
              <a:rPr lang="ru-RU" dirty="0" smtClean="0"/>
              <a:t>Однако</a:t>
            </a:r>
            <a:r>
              <a:rPr lang="ru-RU" dirty="0" smtClean="0"/>
              <a:t>, как и везде, российское </a:t>
            </a:r>
            <a:r>
              <a:rPr lang="ru-RU" dirty="0" smtClean="0"/>
              <a:t>государство </a:t>
            </a:r>
            <a:r>
              <a:rPr lang="ru-RU" dirty="0" smtClean="0"/>
              <a:t>было орудием господства меньшинства над </a:t>
            </a:r>
            <a:r>
              <a:rPr lang="ru-RU" dirty="0" smtClean="0"/>
              <a:t>большинством </a:t>
            </a:r>
            <a:r>
              <a:rPr lang="ru-RU" dirty="0" smtClean="0"/>
              <a:t>и притеснения были для него естественным </a:t>
            </a:r>
            <a:r>
              <a:rPr lang="ru-RU" dirty="0" smtClean="0"/>
              <a:t>механизмом </a:t>
            </a:r>
            <a:r>
              <a:rPr lang="ru-RU" dirty="0" smtClean="0"/>
              <a:t>регуляции. </a:t>
            </a:r>
            <a:endParaRPr lang="ru-RU" dirty="0" smtClean="0"/>
          </a:p>
          <a:p>
            <a:r>
              <a:rPr lang="ru-RU" dirty="0" smtClean="0"/>
              <a:t>Власть </a:t>
            </a:r>
            <a:r>
              <a:rPr lang="ru-RU" dirty="0" smtClean="0"/>
              <a:t>была бременем для всех подданных, в том числе жителей российского центра — </a:t>
            </a:r>
            <a:r>
              <a:rPr lang="ru-RU" dirty="0" smtClean="0"/>
              <a:t>этнических </a:t>
            </a:r>
            <a:r>
              <a:rPr lang="ru-RU" dirty="0" smtClean="0"/>
              <a:t>русских, лишь формально выступавших в роли жителей метрополии.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User\Desktop\qr-code (1)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71802" y="2362982"/>
            <a:ext cx="2000264" cy="21375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1111</TotalTime>
  <Words>3499</Words>
  <PresentationFormat>Экран (4:3)</PresentationFormat>
  <Paragraphs>441</Paragraphs>
  <Slides>88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88</vt:i4>
      </vt:variant>
    </vt:vector>
  </HeadingPairs>
  <TitlesOfParts>
    <vt:vector size="89" baseType="lpstr">
      <vt:lpstr>Тема Office</vt:lpstr>
      <vt:lpstr>Слайд 1</vt:lpstr>
      <vt:lpstr>Лекция 8. Тема: Россия в ХVIII в.  Петр I и его преобразования.   «Просвещенный» абсолютизм Екатерины II (4 ч.)</vt:lpstr>
      <vt:lpstr>Слайд 3</vt:lpstr>
      <vt:lpstr>XVIII столетие в европейской истории: век  Просвещения 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В начале славных дел</vt:lpstr>
      <vt:lpstr>Слайд 15</vt:lpstr>
      <vt:lpstr>Строительство флота в Воронеже</vt:lpstr>
      <vt:lpstr>Строительство флота в Воронеже </vt:lpstr>
      <vt:lpstr>Великое посольство</vt:lpstr>
      <vt:lpstr>“Великое  посольство ”  в Европу в 1697-1699</vt:lpstr>
      <vt:lpstr>Слайд 20</vt:lpstr>
      <vt:lpstr>Северная война (1700-1721)</vt:lpstr>
      <vt:lpstr>Прутский поход</vt:lpstr>
      <vt:lpstr>Северная война</vt:lpstr>
      <vt:lpstr>Слайд 24</vt:lpstr>
      <vt:lpstr>Слайд 25</vt:lpstr>
      <vt:lpstr>Слайд 26</vt:lpstr>
      <vt:lpstr>Военная реформа</vt:lpstr>
      <vt:lpstr>Реформы ПетраI. Экономика</vt:lpstr>
      <vt:lpstr>Реформы Петра I</vt:lpstr>
      <vt:lpstr>Слайд 30</vt:lpstr>
      <vt:lpstr>Финансовая реформа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Реформа системы управления и администрирования </vt:lpstr>
      <vt:lpstr>Слайд 41</vt:lpstr>
      <vt:lpstr>Слайд 42</vt:lpstr>
      <vt:lpstr>Слайд 43</vt:lpstr>
      <vt:lpstr>Основание Санкт-Петербурга в 1703 году. </vt:lpstr>
      <vt:lpstr>Слайд 45</vt:lpstr>
      <vt:lpstr>Слайд 46</vt:lpstr>
      <vt:lpstr>Слайд 47</vt:lpstr>
      <vt:lpstr>Вывод</vt:lpstr>
      <vt:lpstr>Слайд 49</vt:lpstr>
      <vt:lpstr>Слайд 50</vt:lpstr>
      <vt:lpstr>Реформы Петра I</vt:lpstr>
      <vt:lpstr>Слайд 52</vt:lpstr>
      <vt:lpstr>«Россия есть европейская держава!»:  </vt:lpstr>
      <vt:lpstr>Слайд 54</vt:lpstr>
      <vt:lpstr>Слайд 55</vt:lpstr>
      <vt:lpstr>Слайд 56</vt:lpstr>
      <vt:lpstr>Петр I прорубил окно в Европу </vt:lpstr>
      <vt:lpstr>Слайд 58</vt:lpstr>
      <vt:lpstr>Слайд 59</vt:lpstr>
      <vt:lpstr>Слайд 60</vt:lpstr>
      <vt:lpstr>Слайд 61</vt:lpstr>
      <vt:lpstr>В 1721 году Россия была преобразована в Российскую империю (1721-1917).</vt:lpstr>
      <vt:lpstr>Слайд 63</vt:lpstr>
      <vt:lpstr>ИМПЕ́РИЯ </vt:lpstr>
      <vt:lpstr>Слайд 65</vt:lpstr>
      <vt:lpstr>общие классификационные черты: </vt:lpstr>
      <vt:lpstr>Слайд 67</vt:lpstr>
      <vt:lpstr>Территориальная экспансия </vt:lpstr>
      <vt:lpstr>Колонизация (от лат. colo — обитать, жить, населять) </vt:lpstr>
      <vt:lpstr>Слайд 70</vt:lpstr>
      <vt:lpstr>Колонизация</vt:lpstr>
      <vt:lpstr>Слайд 72</vt:lpstr>
      <vt:lpstr>Статусы включенных территорий</vt:lpstr>
      <vt:lpstr>Слайд 74</vt:lpstr>
      <vt:lpstr>Слайд 75</vt:lpstr>
      <vt:lpstr>Слайд 76</vt:lpstr>
      <vt:lpstr>Слайд 77</vt:lpstr>
      <vt:lpstr>ХVII в.</vt:lpstr>
      <vt:lpstr>ХVIII в.</vt:lpstr>
      <vt:lpstr>ХVIII в.</vt:lpstr>
      <vt:lpstr>ХVIII в.</vt:lpstr>
      <vt:lpstr>ХIХ в.</vt:lpstr>
      <vt:lpstr>ХIХ в.</vt:lpstr>
      <vt:lpstr>ХIХ в.</vt:lpstr>
      <vt:lpstr>ХIХ в.</vt:lpstr>
      <vt:lpstr>специфические черты:</vt:lpstr>
      <vt:lpstr>ВЫВОД</vt:lpstr>
      <vt:lpstr>Слайд 88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Модернизационные процессы в мировой и российской истории</dc:title>
  <dc:creator>User</dc:creator>
  <cp:lastModifiedBy>Пользователь Windows</cp:lastModifiedBy>
  <cp:revision>91</cp:revision>
  <dcterms:created xsi:type="dcterms:W3CDTF">2023-11-05T07:05:21Z</dcterms:created>
  <dcterms:modified xsi:type="dcterms:W3CDTF">2024-10-13T10:20:09Z</dcterms:modified>
</cp:coreProperties>
</file>