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8"/>
  </p:notesMasterIdLst>
  <p:sldIdLst>
    <p:sldId id="326" r:id="rId2"/>
    <p:sldId id="256" r:id="rId3"/>
    <p:sldId id="265" r:id="rId4"/>
    <p:sldId id="328" r:id="rId5"/>
    <p:sldId id="294" r:id="rId6"/>
    <p:sldId id="295" r:id="rId7"/>
    <p:sldId id="330" r:id="rId8"/>
    <p:sldId id="329" r:id="rId9"/>
    <p:sldId id="332" r:id="rId10"/>
    <p:sldId id="350" r:id="rId11"/>
    <p:sldId id="352" r:id="rId12"/>
    <p:sldId id="334" r:id="rId13"/>
    <p:sldId id="353" r:id="rId14"/>
    <p:sldId id="336" r:id="rId15"/>
    <p:sldId id="338" r:id="rId16"/>
    <p:sldId id="382" r:id="rId17"/>
    <p:sldId id="339" r:id="rId18"/>
    <p:sldId id="341" r:id="rId19"/>
    <p:sldId id="342" r:id="rId20"/>
    <p:sldId id="343" r:id="rId21"/>
    <p:sldId id="337" r:id="rId22"/>
    <p:sldId id="379" r:id="rId23"/>
    <p:sldId id="344" r:id="rId24"/>
    <p:sldId id="345" r:id="rId25"/>
    <p:sldId id="310" r:id="rId26"/>
    <p:sldId id="38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43" autoAdjust="0"/>
    <p:restoredTop sz="94660"/>
  </p:normalViewPr>
  <p:slideViewPr>
    <p:cSldViewPr>
      <p:cViewPr varScale="1">
        <p:scale>
          <a:sx n="83" d="100"/>
          <a:sy n="83" d="100"/>
        </p:scale>
        <p:origin x="-145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F4F0F-6AF6-4761-9385-FC47E07378EC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9BD37-8857-400F-B55A-AFC3E1D5A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D9BD37-8857-400F-B55A-AFC3E1D5A24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Тема: Русская  культура  </a:t>
            </a:r>
            <a:r>
              <a:rPr lang="en-US" dirty="0" smtClean="0"/>
              <a:t>XVIII</a:t>
            </a:r>
            <a:r>
              <a:rPr lang="ru-RU" dirty="0" smtClean="0"/>
              <a:t>в.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>
              <a:buNone/>
            </a:pPr>
            <a:r>
              <a:rPr lang="ru-RU" dirty="0" smtClean="0"/>
              <a:t>1.  Реформы Петра и русская культура первой трети </a:t>
            </a:r>
            <a:r>
              <a:rPr lang="en-US" dirty="0" smtClean="0"/>
              <a:t>XVIII</a:t>
            </a:r>
            <a:r>
              <a:rPr lang="ru-RU" dirty="0" smtClean="0"/>
              <a:t>в.</a:t>
            </a:r>
          </a:p>
          <a:p>
            <a:pPr>
              <a:buNone/>
            </a:pPr>
            <a:r>
              <a:rPr lang="ru-RU" dirty="0" smtClean="0"/>
              <a:t>2. Основные направления  развития культуры в </a:t>
            </a:r>
            <a:r>
              <a:rPr lang="ru-RU" dirty="0" err="1" smtClean="0"/>
              <a:t>постпетровское</a:t>
            </a:r>
            <a:r>
              <a:rPr lang="ru-RU" dirty="0" smtClean="0"/>
              <a:t> время.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элементы культуры общества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142844" y="1500174"/>
            <a:ext cx="435295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614882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Просвещение</a:t>
            </a:r>
          </a:p>
          <a:p>
            <a:pPr marL="514350" indent="-514350">
              <a:buAutoNum type="arabicPeriod"/>
            </a:pPr>
            <a:r>
              <a:rPr lang="ru-RU" dirty="0" smtClean="0"/>
              <a:t>Наука</a:t>
            </a:r>
          </a:p>
          <a:p>
            <a:pPr marL="514350" indent="-514350">
              <a:buAutoNum type="arabicPeriod"/>
            </a:pPr>
            <a:r>
              <a:rPr lang="ru-RU" dirty="0" smtClean="0"/>
              <a:t>Литература</a:t>
            </a:r>
          </a:p>
          <a:p>
            <a:pPr marL="514350" indent="-514350">
              <a:buAutoNum type="arabicPeriod"/>
            </a:pPr>
            <a:r>
              <a:rPr lang="ru-RU" dirty="0" smtClean="0"/>
              <a:t>Искусство: живопись, архитектура, скульптура, театр, музыка, кино, </a:t>
            </a:r>
          </a:p>
          <a:p>
            <a:pPr marL="514350" indent="-514350">
              <a:buAutoNum type="arabicPeriod"/>
            </a:pPr>
            <a:r>
              <a:rPr lang="ru-RU" dirty="0" smtClean="0"/>
              <a:t>Бытовая культура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r>
              <a:rPr lang="ru-RU" dirty="0" smtClean="0"/>
              <a:t>Петр </a:t>
            </a:r>
            <a:r>
              <a:rPr lang="en-US" dirty="0" smtClean="0"/>
              <a:t>I  </a:t>
            </a:r>
            <a:r>
              <a:rPr lang="ru-RU" dirty="0" smtClean="0"/>
              <a:t>и русская культура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0" y="1643050"/>
            <a:ext cx="435768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7207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Преобразования Петра I кардинально изменили существовавшие культурные ориентиры. </a:t>
            </a:r>
          </a:p>
          <a:p>
            <a:r>
              <a:rPr lang="ru-RU" dirty="0" smtClean="0"/>
              <a:t>Прежде господствовал религиозный взгляд на мир.</a:t>
            </a:r>
          </a:p>
          <a:p>
            <a:r>
              <a:rPr lang="ru-RU" dirty="0" smtClean="0"/>
              <a:t>При Петре I начинается активная секуляризация (обмирщение) духовной жизни  «Древнее благочестие» постепенно уходит в прошлое, а на его место заступает западный рационализм.</a:t>
            </a:r>
          </a:p>
          <a:p>
            <a:r>
              <a:rPr lang="ru-RU" dirty="0" smtClean="0"/>
              <a:t>Изменения в культуре происходили в форме европеизации.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ru-RU" dirty="0" smtClean="0"/>
              <a:t>Нововведения Петра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500174"/>
            <a:ext cx="4214842" cy="535782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3200" b="1" i="1" dirty="0" smtClean="0"/>
              <a:t>Резкая  борьба с традициями и стариной: 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1698 г.</a:t>
            </a:r>
            <a:r>
              <a:rPr lang="ru-RU" dirty="0" smtClean="0"/>
              <a:t> —  запрещает ношение бороды,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1700 г. -</a:t>
            </a:r>
            <a:r>
              <a:rPr lang="ru-RU" dirty="0" smtClean="0"/>
              <a:t> указ о замене привычного длиннополого и тяжелого платья на «венгерское», западноевропейского образца.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у ворот Кремля были выставлены манекены с образцами новой одежды.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Новая одежда </a:t>
            </a:r>
            <a:r>
              <a:rPr lang="ru-RU" b="1" dirty="0" smtClean="0"/>
              <a:t>не соответствовала  </a:t>
            </a:r>
            <a:r>
              <a:rPr lang="ru-RU" dirty="0" smtClean="0"/>
              <a:t>климату, бытовым привычкам, образу жизни.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Жестко и решительно царь начал менять внешний облик людей.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10080" cy="511494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1700 г. вводится  </a:t>
            </a:r>
            <a:r>
              <a:rPr lang="ru-RU" b="1" dirty="0" smtClean="0"/>
              <a:t>новое летоисчисление – о</a:t>
            </a:r>
            <a:r>
              <a:rPr lang="ru-RU" dirty="0" smtClean="0"/>
              <a:t>т Рождества Христова, как было принято в Западной Европе (Юлианский календарь). До него  по церковно-византийской традиции – от сотворения мира.</a:t>
            </a:r>
          </a:p>
          <a:p>
            <a:r>
              <a:rPr lang="ru-RU" dirty="0" smtClean="0"/>
              <a:t> предписал открывать новый год 1 января, а не 1 сентября, как прежде. </a:t>
            </a:r>
          </a:p>
          <a:p>
            <a:r>
              <a:rPr lang="ru-RU" dirty="0" smtClean="0"/>
              <a:t> В  Россию пришли елки, фейерверки, веселье  по западному образцу.</a:t>
            </a:r>
          </a:p>
          <a:p>
            <a:r>
              <a:rPr lang="ru-RU" dirty="0" smtClean="0"/>
              <a:t>  царь велел праздновать, не впадая в излишний разгул и пьянство: </a:t>
            </a:r>
            <a:r>
              <a:rPr lang="ru-RU" i="1" dirty="0" smtClean="0"/>
              <a:t>«для этого и других  дней в году довольно».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Первая русская газета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600200"/>
            <a:ext cx="4210080" cy="4972072"/>
          </a:xfrm>
        </p:spPr>
        <p:txBody>
          <a:bodyPr>
            <a:normAutofit fontScale="55000" lnSpcReduction="20000"/>
          </a:bodyPr>
          <a:lstStyle/>
          <a:p>
            <a:pPr marL="0"/>
            <a:r>
              <a:rPr lang="ru-RU" sz="3300" dirty="0" smtClean="0"/>
              <a:t>В 1702 г. царь подписал указ, где предписывалось:</a:t>
            </a:r>
          </a:p>
          <a:p>
            <a:pPr marL="0"/>
            <a:r>
              <a:rPr lang="ru-RU" sz="3300" dirty="0" smtClean="0"/>
              <a:t> </a:t>
            </a:r>
            <a:r>
              <a:rPr lang="ru-RU" sz="3300" i="1" dirty="0" smtClean="0"/>
              <a:t>«О всяких делах надлежит печатать куранты (т. е. газеты)»</a:t>
            </a:r>
            <a:r>
              <a:rPr lang="ru-RU" sz="3300" dirty="0" smtClean="0"/>
              <a:t>. </a:t>
            </a:r>
          </a:p>
          <a:p>
            <a:pPr marL="0"/>
            <a:r>
              <a:rPr lang="ru-RU" sz="3300" dirty="0" smtClean="0"/>
              <a:t>  в России появилась печатная </a:t>
            </a:r>
            <a:r>
              <a:rPr lang="ru-RU" sz="3300" b="1" dirty="0" smtClean="0"/>
              <a:t>газета «Ведомости»</a:t>
            </a:r>
            <a:r>
              <a:rPr lang="ru-RU" sz="3300" dirty="0" smtClean="0"/>
              <a:t>, первый номер которой вышел в самом начале </a:t>
            </a:r>
            <a:r>
              <a:rPr lang="ru-RU" sz="3300" b="1" dirty="0" smtClean="0"/>
              <a:t>1703 г.</a:t>
            </a:r>
          </a:p>
          <a:p>
            <a:pPr marL="0"/>
            <a:r>
              <a:rPr lang="ru-RU" sz="3300" dirty="0" smtClean="0"/>
              <a:t> Изначально тираж составлял 300 экземпляров, но постепенно он увеличился до 1 000. </a:t>
            </a:r>
          </a:p>
          <a:p>
            <a:pPr marL="0"/>
            <a:r>
              <a:rPr lang="ru-RU" sz="3600" dirty="0" smtClean="0"/>
              <a:t>В газете читатели могли ознакомиться с ходом военных действий против Швеции, почерпнуть информацию о торговых делах, о строительстве новых мануфактур, о положении дел в Англии, Голландии, Италии и немецких землях.</a:t>
            </a:r>
          </a:p>
          <a:p>
            <a:pPr marL="0">
              <a:buNone/>
            </a:pPr>
            <a:endParaRPr lang="ru-RU" sz="3600" dirty="0"/>
          </a:p>
        </p:txBody>
      </p:sp>
      <p:pic>
        <p:nvPicPr>
          <p:cNvPr id="29697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428736"/>
            <a:ext cx="428151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>Наука и образование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С XVII  в.   развитие науки и техники становятся одним из важнейших критериев прогресса.</a:t>
            </a:r>
          </a:p>
          <a:p>
            <a:r>
              <a:rPr lang="ru-RU" dirty="0" smtClean="0"/>
              <a:t> Пётр I не мог не озаботиться созданием отечественной научной школы и системы образования. Обладая крайне ограниченными ресурсами, царь не смог в полной мере реализовать свои замыслы. </a:t>
            </a:r>
            <a:r>
              <a:rPr lang="ru-RU" b="1" dirty="0" smtClean="0"/>
              <a:t>Тем не менее он заложил фундамент, на котором его продолжатели будут возводить здание российской науки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Развития науки и техники требовали в первую очередь военные нужды:</a:t>
            </a:r>
          </a:p>
          <a:p>
            <a:r>
              <a:rPr lang="ru-RU" b="1" dirty="0" smtClean="0"/>
              <a:t> в 1701 г. «Школа математических и навигационных наук»  (Яков Брюс). </a:t>
            </a:r>
          </a:p>
          <a:p>
            <a:r>
              <a:rPr lang="ru-RU" b="1" dirty="0" smtClean="0"/>
              <a:t> 1701 г.   Артиллерийское училище. </a:t>
            </a:r>
          </a:p>
          <a:p>
            <a:r>
              <a:rPr lang="ru-RU" b="1" dirty="0" smtClean="0"/>
              <a:t>С 1707 г первый в России госпиталь с Медицинским училищем при нём. ),  </a:t>
            </a:r>
          </a:p>
          <a:p>
            <a:r>
              <a:rPr lang="ru-RU" dirty="0" smtClean="0"/>
              <a:t>1712 г.   </a:t>
            </a:r>
            <a:r>
              <a:rPr lang="ru-RU" b="1" u="sng" dirty="0" smtClean="0"/>
              <a:t>инженерная, </a:t>
            </a:r>
          </a:p>
          <a:p>
            <a:r>
              <a:rPr lang="ru-RU" b="1" dirty="0" smtClean="0"/>
              <a:t>горные школы</a:t>
            </a:r>
            <a:endParaRPr lang="ru-RU" b="1" u="sng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effectLst/>
              </a:rPr>
              <a:t>Образование</a:t>
            </a:r>
          </a:p>
        </p:txBody>
      </p:sp>
      <p:sp>
        <p:nvSpPr>
          <p:cNvPr id="10244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>
                <a:effectLst/>
              </a:rPr>
              <a:t>Образование для молодых дворян стало обязательным</a:t>
            </a:r>
          </a:p>
          <a:p>
            <a:r>
              <a:rPr lang="ru-RU" smtClean="0">
                <a:effectLst/>
              </a:rPr>
              <a:t>Поощрялось  заграничное образование </a:t>
            </a:r>
          </a:p>
          <a:p>
            <a:r>
              <a:rPr lang="ru-RU" smtClean="0">
                <a:effectLst/>
              </a:rPr>
              <a:t>Домашнее тоже разрешалось </a:t>
            </a:r>
            <a:endParaRPr lang="en-US" smtClean="0">
              <a:effectLst/>
            </a:endParaRPr>
          </a:p>
          <a:p>
            <a:r>
              <a:rPr lang="ru-RU" smtClean="0">
                <a:effectLst/>
              </a:rPr>
              <a:t>Преобладало  практическое образование:  морское, инженерное, артиллерийское, медицинское. </a:t>
            </a:r>
            <a:endParaRPr lang="en-US" smtClean="0">
              <a:effectLst/>
            </a:endParaRPr>
          </a:p>
          <a:p>
            <a:pPr>
              <a:buFont typeface="Wingdings" pitchFamily="2" charset="2"/>
              <a:buNone/>
            </a:pPr>
            <a:r>
              <a:rPr lang="en-US" smtClean="0">
                <a:effectLst/>
              </a:rPr>
              <a:t>    </a:t>
            </a:r>
            <a:endParaRPr lang="ru-RU" smtClean="0"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/>
              <a:t>Просвещение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Цифирные школы</a:t>
            </a:r>
            <a:r>
              <a:rPr lang="ru-RU" dirty="0" smtClean="0"/>
              <a:t> — государственные школы, существовавшие в России в первой половине XVIII в., где давали начальные знания в арифметике и геометрии. К 1725 г. их насчитывалось 42.</a:t>
            </a:r>
          </a:p>
          <a:p>
            <a:r>
              <a:rPr lang="ru-RU" b="1" dirty="0" smtClean="0"/>
              <a:t>епархиальные училища</a:t>
            </a:r>
            <a:r>
              <a:rPr lang="ru-RU" dirty="0" smtClean="0"/>
              <a:t>, где обучались дети духовенства,  </a:t>
            </a:r>
          </a:p>
          <a:p>
            <a:r>
              <a:rPr lang="ru-RU" b="1" dirty="0" smtClean="0"/>
              <a:t> гарнизонные школы </a:t>
            </a:r>
            <a:r>
              <a:rPr lang="ru-RU" dirty="0" smtClean="0"/>
              <a:t>для солдатских детей. </a:t>
            </a:r>
          </a:p>
          <a:p>
            <a:r>
              <a:rPr lang="ru-RU" dirty="0" smtClean="0"/>
              <a:t> в 1708–1710-х гг.  реформа алфавита. Вместо  полуустава был введён </a:t>
            </a:r>
            <a:r>
              <a:rPr lang="ru-RU" b="1" dirty="0" smtClean="0"/>
              <a:t>гражданский алфавит</a:t>
            </a:r>
            <a:r>
              <a:rPr lang="ru-RU" dirty="0" smtClean="0"/>
              <a:t>, начертание букв  было приближено к латинскому алфавиту, сокращено их количество, убраны надстрочные знаки.  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effectLst/>
              </a:rPr>
              <a:t>«Печатная революция»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ru-RU" dirty="0" smtClean="0">
                <a:effectLst/>
              </a:rPr>
              <a:t>Новый гражданский алфавит  внес огромный вклад в печатание и продажу книг. </a:t>
            </a:r>
          </a:p>
          <a:p>
            <a:pPr>
              <a:buNone/>
              <a:defRPr/>
            </a:pPr>
            <a:r>
              <a:rPr lang="ru-RU" dirty="0" smtClean="0">
                <a:effectLst/>
              </a:rPr>
              <a:t>В первую четверть </a:t>
            </a:r>
            <a:r>
              <a:rPr lang="en-US" dirty="0" smtClean="0">
                <a:effectLst/>
              </a:rPr>
              <a:t>XVIII</a:t>
            </a:r>
            <a:r>
              <a:rPr lang="ru-RU" dirty="0" smtClean="0">
                <a:effectLst/>
              </a:rPr>
              <a:t> в. </a:t>
            </a:r>
            <a:r>
              <a:rPr lang="ru-RU" dirty="0" smtClean="0">
                <a:effectLst/>
              </a:rPr>
              <a:t>было опубликовано книг больше, чем за предыдущие 150 лет.</a:t>
            </a:r>
            <a:r>
              <a:rPr lang="ru-RU" dirty="0" smtClean="0"/>
              <a:t>  </a:t>
            </a:r>
            <a:endParaRPr lang="ru-RU" dirty="0"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>Литература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352956" cy="482919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Важнейшие произведения первой четверти XVIII века:</a:t>
            </a:r>
          </a:p>
          <a:p>
            <a:pPr marL="36000" lvl="0"/>
            <a:r>
              <a:rPr lang="ru-RU" b="1" dirty="0" smtClean="0"/>
              <a:t>«</a:t>
            </a:r>
            <a:r>
              <a:rPr lang="ru-RU" sz="3200" b="1" dirty="0" smtClean="0"/>
              <a:t>Юности честное зерцало» </a:t>
            </a:r>
            <a:r>
              <a:rPr lang="ru-RU" sz="3200" dirty="0" smtClean="0"/>
              <a:t>— первое печатное пособие по этике и этикету для дворянских детей.</a:t>
            </a:r>
          </a:p>
          <a:p>
            <a:pPr marL="36000" lvl="0"/>
            <a:r>
              <a:rPr lang="ru-RU" sz="3200" b="1" dirty="0" smtClean="0"/>
              <a:t>«Ведомости» — </a:t>
            </a:r>
            <a:r>
              <a:rPr lang="ru-RU" sz="3200" dirty="0" smtClean="0"/>
              <a:t>первая печатная общественная газета </a:t>
            </a:r>
          </a:p>
          <a:p>
            <a:pPr marL="36000" lvl="0"/>
            <a:r>
              <a:rPr lang="ru-RU" sz="3200" b="1" dirty="0" smtClean="0"/>
              <a:t>«Духовный регламент» </a:t>
            </a:r>
          </a:p>
          <a:p>
            <a:pPr marL="36000" lvl="0"/>
            <a:r>
              <a:rPr lang="ru-RU" sz="3200" b="1" dirty="0" smtClean="0"/>
              <a:t>  «Правда воли монаршей»</a:t>
            </a:r>
            <a:r>
              <a:rPr lang="ru-RU" sz="3200" dirty="0" smtClean="0"/>
              <a:t>   Феофана Прокоповича.  .</a:t>
            </a:r>
          </a:p>
          <a:p>
            <a:pPr marL="36000" lvl="0"/>
            <a:r>
              <a:rPr lang="ru-RU" sz="3200" b="1" dirty="0" smtClean="0"/>
              <a:t>«Книга о скудости и богатстве»</a:t>
            </a:r>
            <a:r>
              <a:rPr lang="ru-RU" sz="3200" dirty="0" smtClean="0"/>
              <a:t> И.Т. </a:t>
            </a:r>
            <a:r>
              <a:rPr lang="ru-RU" sz="3200" dirty="0" err="1" smtClean="0"/>
              <a:t>Посошкова</a:t>
            </a:r>
            <a:r>
              <a:rPr lang="ru-RU" sz="3200" dirty="0" smtClean="0"/>
              <a:t>  .</a:t>
            </a:r>
          </a:p>
          <a:p>
            <a:pPr marL="36000" lvl="0"/>
            <a:r>
              <a:rPr lang="ru-RU" sz="3200" dirty="0" smtClean="0"/>
              <a:t>Книги для школ и училищ — </a:t>
            </a:r>
            <a:r>
              <a:rPr lang="ru-RU" sz="3200" b="1" dirty="0" smtClean="0"/>
              <a:t>«Букварь» Ф. Поликарпова </a:t>
            </a:r>
            <a:r>
              <a:rPr lang="ru-RU" sz="3200" dirty="0" smtClean="0"/>
              <a:t>на трех языках и </a:t>
            </a:r>
            <a:r>
              <a:rPr lang="ru-RU" sz="3200" b="1" dirty="0" smtClean="0"/>
              <a:t>«Арифметика» Л. Магницкого.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6248" y="1600200"/>
            <a:ext cx="4400552" cy="52578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pPr marL="72000">
              <a:buNone/>
            </a:pPr>
            <a:r>
              <a:rPr lang="ru-RU" b="1" dirty="0" smtClean="0"/>
              <a:t>Как младой отрок должен поступать, когда оный в беседе с другими сидит.</a:t>
            </a:r>
          </a:p>
          <a:p>
            <a:pPr marL="72000"/>
            <a:r>
              <a:rPr lang="ru-RU" i="1" dirty="0" smtClean="0"/>
              <a:t>Когда прилучится тебе с другими за столом сидеть, то содержи себя в порядке по сему правилу: </a:t>
            </a:r>
          </a:p>
          <a:p>
            <a:pPr marL="72000"/>
            <a:r>
              <a:rPr lang="ru-RU" i="1" dirty="0" smtClean="0"/>
              <a:t>во-первых, обрежь свои ногти, да не явится яко бы оные бархатом обшиты,</a:t>
            </a:r>
          </a:p>
          <a:p>
            <a:pPr marL="72000"/>
            <a:r>
              <a:rPr lang="ru-RU" i="1" dirty="0" smtClean="0"/>
              <a:t> умой руки и сядь благочинно, сиди прямо</a:t>
            </a:r>
          </a:p>
          <a:p>
            <a:pPr marL="72000"/>
            <a:r>
              <a:rPr lang="ru-RU" i="1" dirty="0" smtClean="0"/>
              <a:t> и не хватай первый блюдо, </a:t>
            </a:r>
          </a:p>
          <a:p>
            <a:pPr marL="72000"/>
            <a:r>
              <a:rPr lang="ru-RU" i="1" dirty="0" smtClean="0"/>
              <a:t>не </a:t>
            </a:r>
            <a:r>
              <a:rPr lang="ru-RU" i="1" dirty="0" err="1" smtClean="0"/>
              <a:t>жри</a:t>
            </a:r>
            <a:r>
              <a:rPr lang="ru-RU" i="1" dirty="0" smtClean="0"/>
              <a:t>, как свинья,</a:t>
            </a:r>
          </a:p>
          <a:p>
            <a:pPr marL="72000"/>
            <a:r>
              <a:rPr lang="ru-RU" i="1" dirty="0" smtClean="0"/>
              <a:t> и не дуй в ушное, чтоб везде брызгало, </a:t>
            </a:r>
          </a:p>
          <a:p>
            <a:pPr marL="72000"/>
            <a:r>
              <a:rPr lang="ru-RU" i="1" dirty="0" smtClean="0"/>
              <a:t>не сопи, когда ешь,</a:t>
            </a:r>
          </a:p>
          <a:p>
            <a:pPr marL="72000"/>
            <a:r>
              <a:rPr lang="ru-RU" i="1" dirty="0" smtClean="0"/>
              <a:t> первый не пей, </a:t>
            </a:r>
          </a:p>
          <a:p>
            <a:pPr marL="72000"/>
            <a:r>
              <a:rPr lang="ru-RU" i="1" dirty="0" smtClean="0"/>
              <a:t>будь воздержен, </a:t>
            </a:r>
          </a:p>
          <a:p>
            <a:pPr marL="72000"/>
            <a:r>
              <a:rPr lang="ru-RU" i="1" dirty="0" smtClean="0"/>
              <a:t>избегай пьянства…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357298"/>
            <a:ext cx="4714908" cy="5500702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ru-RU" sz="3800" b="1" u="sng" dirty="0" smtClean="0"/>
              <a:t> </a:t>
            </a:r>
            <a:r>
              <a:rPr lang="ru-RU" sz="3800" b="1" i="1" u="sng" dirty="0" smtClean="0"/>
              <a:t>Феофан Прокопович. </a:t>
            </a:r>
          </a:p>
          <a:p>
            <a:pPr>
              <a:buNone/>
            </a:pPr>
            <a:r>
              <a:rPr lang="ru-RU" sz="3800" dirty="0" smtClean="0"/>
              <a:t>Основная тема Прокоповича – </a:t>
            </a:r>
            <a:r>
              <a:rPr lang="ru-RU" sz="3800" b="1" dirty="0" smtClean="0"/>
              <a:t>прославление армии, реформ и России</a:t>
            </a:r>
            <a:r>
              <a:rPr lang="ru-RU" sz="3800" dirty="0" smtClean="0"/>
              <a:t>.  </a:t>
            </a:r>
          </a:p>
          <a:p>
            <a:pPr>
              <a:buNone/>
            </a:pPr>
            <a:r>
              <a:rPr lang="ru-RU" sz="3800" dirty="0" smtClean="0"/>
              <a:t>В своем основном труде  - «Правда  воли монаршей» - он излагает основные принципы абсолютной монархии. </a:t>
            </a:r>
          </a:p>
          <a:p>
            <a:pPr>
              <a:buNone/>
            </a:pPr>
            <a:r>
              <a:rPr lang="ru-RU" sz="3800" dirty="0" smtClean="0"/>
              <a:t>Петра он считает творцом новой России. </a:t>
            </a:r>
          </a:p>
          <a:p>
            <a:pPr>
              <a:buNone/>
            </a:pPr>
            <a:r>
              <a:rPr lang="ru-RU" sz="3800" dirty="0" smtClean="0"/>
              <a:t>В своих трудах и проповедях он утверждает: </a:t>
            </a:r>
            <a:r>
              <a:rPr lang="ru-RU" sz="3800" b="1" dirty="0" smtClean="0"/>
              <a:t>«</a:t>
            </a:r>
            <a:r>
              <a:rPr lang="ru-RU" sz="3800" b="1" dirty="0" err="1" smtClean="0"/>
              <a:t>Какову</a:t>
            </a:r>
            <a:r>
              <a:rPr lang="ru-RU" sz="3800" b="1" dirty="0" smtClean="0"/>
              <a:t> он Россию свою сделал, такова и будет: сделал добрым любимую, любима и будет; сделал  врагам страшную, страшная и будет; сделал на весь мир славную, славная и бытии не перестанет». </a:t>
            </a:r>
          </a:p>
          <a:p>
            <a:pPr>
              <a:buNone/>
            </a:pPr>
            <a:r>
              <a:rPr lang="ru-RU" sz="3800" dirty="0" smtClean="0"/>
              <a:t>В  «Духовном регламенте» утверждается: </a:t>
            </a:r>
            <a:r>
              <a:rPr lang="ru-RU" sz="3800" b="1" i="1" u="sng" dirty="0" smtClean="0"/>
              <a:t>«</a:t>
            </a:r>
            <a:r>
              <a:rPr lang="ru-RU" sz="3800" b="1" i="1" u="sng" dirty="0" err="1" smtClean="0"/>
              <a:t>Монархова</a:t>
            </a:r>
            <a:r>
              <a:rPr lang="ru-RU" sz="3800" b="1" i="1" u="sng" dirty="0" smtClean="0"/>
              <a:t> воля есть власть самодержавная, которой повиноваться сам Бог за совесть повелевает». </a:t>
            </a:r>
          </a:p>
          <a:p>
            <a:endParaRPr lang="ru-RU" dirty="0"/>
          </a:p>
        </p:txBody>
      </p:sp>
      <p:pic>
        <p:nvPicPr>
          <p:cNvPr id="573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643050"/>
            <a:ext cx="4143372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По инициативе Петра были открыты  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7207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первый </a:t>
            </a:r>
            <a:r>
              <a:rPr lang="ru-RU" dirty="0" err="1" smtClean="0"/>
              <a:t>естественно-научный</a:t>
            </a:r>
            <a:r>
              <a:rPr lang="ru-RU" dirty="0" smtClean="0"/>
              <a:t>   музей -  Кунсткамера;</a:t>
            </a:r>
          </a:p>
          <a:p>
            <a:r>
              <a:rPr lang="ru-RU" dirty="0" smtClean="0"/>
              <a:t>Первая публичная библиотека</a:t>
            </a:r>
          </a:p>
          <a:p>
            <a:pPr>
              <a:buNone/>
            </a:pPr>
            <a:r>
              <a:rPr lang="ru-RU" dirty="0" smtClean="0"/>
              <a:t>астрономическая обсерватория, </a:t>
            </a:r>
          </a:p>
          <a:p>
            <a:r>
              <a:rPr lang="ru-RU" dirty="0" smtClean="0"/>
              <a:t>Ботанический сад,</a:t>
            </a:r>
          </a:p>
          <a:p>
            <a:pPr>
              <a:buNone/>
            </a:pPr>
            <a:r>
              <a:rPr lang="ru-RU" dirty="0" smtClean="0"/>
              <a:t>начат сбор древних рукописей,</a:t>
            </a:r>
          </a:p>
          <a:p>
            <a:r>
              <a:rPr lang="ru-RU" dirty="0" smtClean="0"/>
              <a:t> появились новые исторические труды.</a:t>
            </a:r>
          </a:p>
          <a:p>
            <a:pPr>
              <a:buNone/>
            </a:pPr>
            <a:r>
              <a:rPr lang="ru-RU" dirty="0" smtClean="0"/>
              <a:t> Сам Петр в свободные часы работал над «Историей </a:t>
            </a:r>
            <a:r>
              <a:rPr lang="ru-RU" dirty="0" err="1" smtClean="0"/>
              <a:t>Свейской</a:t>
            </a:r>
            <a:r>
              <a:rPr lang="ru-RU" dirty="0" smtClean="0"/>
              <a:t> войны».</a:t>
            </a:r>
            <a:endParaRPr lang="ru-RU" dirty="0"/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643050"/>
            <a:ext cx="403860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643438" y="5143512"/>
            <a:ext cx="40719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Музей антропологии и этнографии имени Петра Великого Российской академии наук</a:t>
            </a:r>
            <a:endParaRPr lang="ru-RU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/>
              <a:t>Вывод</a:t>
            </a:r>
            <a:r>
              <a:rPr lang="ru-RU" dirty="0" smtClean="0"/>
              <a:t>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  <a:solidFill>
            <a:schemeClr val="bg2">
              <a:lumMod val="9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Петровские преобразования в сфере культуры, быта и нравов носили ярко выраженный политический характер. </a:t>
            </a:r>
          </a:p>
          <a:p>
            <a:r>
              <a:rPr lang="ru-RU" dirty="0" smtClean="0"/>
              <a:t>Во главу угла этих реформ были поставлены интересы государства. </a:t>
            </a:r>
          </a:p>
          <a:p>
            <a:r>
              <a:rPr lang="ru-RU" dirty="0" smtClean="0"/>
              <a:t>Они должны были подчеркивать принципиальное отличие созданной за четверть века Российской империи – великого государства европейского типа. </a:t>
            </a:r>
          </a:p>
          <a:p>
            <a:r>
              <a:rPr lang="ru-RU" dirty="0" smtClean="0"/>
              <a:t>Вернуться к «доброй старине», как мечтали консерваторы, было уже невозможно.</a:t>
            </a:r>
          </a:p>
          <a:p>
            <a:r>
              <a:rPr lang="ru-RU" dirty="0" smtClean="0"/>
              <a:t> если суммировать достижения Петра в культурной сфере, их итогом была </a:t>
            </a:r>
            <a:r>
              <a:rPr lang="ru-RU" b="1" i="1" dirty="0" smtClean="0"/>
              <a:t>мировоззренческая революция</a:t>
            </a:r>
            <a:r>
              <a:rPr lang="ru-RU" dirty="0" smtClean="0"/>
              <a:t>, т.е. необратимые изменения в образе жизни, мысли, менталитете людей того времени. </a:t>
            </a:r>
          </a:p>
          <a:p>
            <a:r>
              <a:rPr lang="ru-RU" dirty="0" smtClean="0"/>
              <a:t>По крайней мере, это справедливо для дворянства и  части зажиточных горожан.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2. </a:t>
            </a:r>
            <a:r>
              <a:rPr lang="ru-RU" b="1" dirty="0" smtClean="0"/>
              <a:t>Просвещение и наука в </a:t>
            </a:r>
            <a:r>
              <a:rPr lang="ru-RU" b="1" dirty="0" err="1" smtClean="0"/>
              <a:t>постпетровский</a:t>
            </a:r>
            <a:r>
              <a:rPr lang="ru-RU" b="1" dirty="0" smtClean="0"/>
              <a:t> период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281518" cy="497207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 В 1732 г., (при  Анне Иоанновне), открылся </a:t>
            </a:r>
            <a:r>
              <a:rPr lang="ru-RU" b="1" dirty="0" smtClean="0"/>
              <a:t>Сухопутный шляхетский корпус</a:t>
            </a:r>
            <a:r>
              <a:rPr lang="ru-RU" dirty="0" smtClean="0"/>
              <a:t>. </a:t>
            </a:r>
          </a:p>
          <a:p>
            <a:r>
              <a:rPr lang="ru-RU" dirty="0" smtClean="0"/>
              <a:t> В 1759 г., в царствование Елизаветы Петровны,  был открыт </a:t>
            </a:r>
            <a:r>
              <a:rPr lang="ru-RU" b="1" dirty="0" smtClean="0"/>
              <a:t>Пажеский корпус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 обоих заведениях мальчиков дворянского происхождения готовили к военной, административной и придворной службе.</a:t>
            </a:r>
          </a:p>
          <a:p>
            <a:r>
              <a:rPr lang="ru-RU" dirty="0" smtClean="0"/>
              <a:t> Это были самые престижные учебные заведения середины столетия. </a:t>
            </a:r>
          </a:p>
          <a:p>
            <a:r>
              <a:rPr lang="ru-RU" dirty="0" smtClean="0"/>
              <a:t>В них обучали военному делу, гуманитарным наукам, фехтованию, танцам и этикету.</a:t>
            </a:r>
            <a:endParaRPr lang="ru-RU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643438" y="1643050"/>
            <a:ext cx="435771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Просвещение и наука в </a:t>
            </a:r>
            <a:r>
              <a:rPr lang="ru-RU" dirty="0" err="1" smtClean="0"/>
              <a:t>постпетровский</a:t>
            </a:r>
            <a:r>
              <a:rPr lang="ru-RU" dirty="0" smtClean="0"/>
              <a:t> период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>
              <a:buNone/>
            </a:pPr>
            <a:r>
              <a:rPr lang="ru-RU" sz="1600" dirty="0" smtClean="0"/>
              <a:t> </a:t>
            </a:r>
            <a:r>
              <a:rPr lang="ru-RU" sz="2000" dirty="0" smtClean="0"/>
              <a:t>В 1760-е гг. по инициативе И. И. Бецкого — личного секретаря Екатерины </a:t>
            </a:r>
            <a:r>
              <a:rPr lang="en-US" sz="2000" dirty="0" smtClean="0"/>
              <a:t>II</a:t>
            </a:r>
            <a:r>
              <a:rPr lang="ru-RU" sz="2000" dirty="0" smtClean="0"/>
              <a:t> - в крупных городах появились </a:t>
            </a:r>
            <a:r>
              <a:rPr lang="ru-RU" sz="2000" b="1" dirty="0" smtClean="0"/>
              <a:t>воспитательные дома</a:t>
            </a:r>
            <a:r>
              <a:rPr lang="ru-RU" sz="2000" dirty="0" smtClean="0"/>
              <a:t>, куда принимали на обучение сирот с малых лети до совершеннолетия,  осваивали ремесло, которым они могли бы зарабатывать на жизнь.</a:t>
            </a:r>
          </a:p>
          <a:p>
            <a:pPr marL="0"/>
            <a:r>
              <a:rPr lang="ru-RU" sz="2000" dirty="0" smtClean="0"/>
              <a:t> 1764 г.  - </a:t>
            </a:r>
            <a:r>
              <a:rPr lang="ru-RU" sz="2000" b="1" dirty="0" smtClean="0"/>
              <a:t>создан  Императорское воспитательное общества благородных девиц</a:t>
            </a:r>
            <a:r>
              <a:rPr lang="ru-RU" sz="2000" dirty="0" smtClean="0"/>
              <a:t> при Смольном монастыре  </a:t>
            </a:r>
            <a:r>
              <a:rPr lang="ru-RU" sz="2000" b="1" dirty="0" smtClean="0"/>
              <a:t>Смольный институт. </a:t>
            </a:r>
          </a:p>
          <a:p>
            <a:pPr marL="0"/>
            <a:r>
              <a:rPr lang="ru-RU" sz="2000" dirty="0" smtClean="0"/>
              <a:t> В институте обучали гуманитарным наукам, иностранным языкам, танцам, придворному этикету.</a:t>
            </a:r>
            <a:r>
              <a:rPr lang="ru-RU" sz="2000" i="1" dirty="0" smtClean="0"/>
              <a:t>  </a:t>
            </a:r>
            <a:endParaRPr lang="ru-RU" sz="2000" dirty="0" smtClean="0"/>
          </a:p>
          <a:p>
            <a:pPr marL="0"/>
            <a:r>
              <a:rPr lang="ru-RU" sz="2000" dirty="0" smtClean="0"/>
              <a:t> стал началом женского образования в России — ещё в петровские времена женщина, умеющая читать, была белой вороной в обществе.  </a:t>
            </a:r>
          </a:p>
          <a:p>
            <a:pPr marL="0"/>
            <a:endParaRPr lang="ru-RU" sz="2000" dirty="0" smtClean="0"/>
          </a:p>
          <a:p>
            <a:pPr marL="0"/>
            <a:endParaRPr lang="ru-RU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77813"/>
            <a:ext cx="8964613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  <a:effectLst/>
              </a:rPr>
              <a:t>Д.Кваренги (1744-1817). Смольный институт</a:t>
            </a:r>
            <a:endParaRPr lang="ru-RU" dirty="0">
              <a:solidFill>
                <a:schemeClr val="tx1"/>
              </a:solidFill>
              <a:effectLst/>
            </a:endParaRPr>
          </a:p>
        </p:txBody>
      </p:sp>
      <p:pic>
        <p:nvPicPr>
          <p:cNvPr id="50179" name="Picture 2" descr="C:\Users\irina\Downloads\smolny_institut_3 Д. Кваренги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01738" y="1524000"/>
            <a:ext cx="6740525" cy="45720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Просвещение и наука в </a:t>
            </a:r>
            <a:r>
              <a:rPr lang="ru-RU" dirty="0" err="1" smtClean="0"/>
              <a:t>постпетровский</a:t>
            </a:r>
            <a:r>
              <a:rPr lang="ru-RU" dirty="0" smtClean="0"/>
              <a:t> период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281518" cy="5257800"/>
          </a:xfrm>
          <a:solidFill>
            <a:schemeClr val="bg2"/>
          </a:solidFill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300" dirty="0" smtClean="0"/>
              <a:t> образование    и для других сословий. </a:t>
            </a:r>
          </a:p>
          <a:p>
            <a:pPr>
              <a:buNone/>
            </a:pPr>
            <a:r>
              <a:rPr lang="ru-RU" sz="3300" dirty="0" smtClean="0"/>
              <a:t>При Смольном институте  -  Училище для малолетних девушек недворянского происхождения.  </a:t>
            </a:r>
          </a:p>
          <a:p>
            <a:pPr>
              <a:buNone/>
            </a:pPr>
            <a:r>
              <a:rPr lang="ru-RU" sz="3300" dirty="0" smtClean="0"/>
              <a:t>В Москве по инициативе и на средства П. А. Демидова открылось </a:t>
            </a:r>
            <a:r>
              <a:rPr lang="ru-RU" sz="3300" b="1" dirty="0" smtClean="0"/>
              <a:t>Императорское коммерческое училище </a:t>
            </a:r>
            <a:r>
              <a:rPr lang="ru-RU" sz="3300" dirty="0" smtClean="0"/>
              <a:t>—  заведение для купеческих детей, где обучали бухгалтерскому делу и коммерции.  </a:t>
            </a:r>
          </a:p>
          <a:p>
            <a:pPr>
              <a:buNone/>
            </a:pPr>
            <a:r>
              <a:rPr lang="ru-RU" sz="3300" b="1" dirty="0" smtClean="0"/>
              <a:t>Екатерина II в рамках школьной реформы 1782–1786 гг. создала систему народного образования:</a:t>
            </a:r>
          </a:p>
          <a:p>
            <a:pPr>
              <a:buNone/>
            </a:pPr>
            <a:r>
              <a:rPr lang="ru-RU" sz="3300" dirty="0" smtClean="0"/>
              <a:t>в губернских городах  -</a:t>
            </a:r>
          </a:p>
          <a:p>
            <a:pPr>
              <a:buNone/>
            </a:pPr>
            <a:r>
              <a:rPr lang="ru-RU" sz="3300" dirty="0" smtClean="0"/>
              <a:t>Четырёхклассные народные училища</a:t>
            </a:r>
          </a:p>
          <a:p>
            <a:pPr>
              <a:buNone/>
            </a:pPr>
            <a:r>
              <a:rPr lang="ru-RU" sz="3300" dirty="0" smtClean="0"/>
              <a:t>в уездных городах — двухклассные малые народные училища</a:t>
            </a:r>
          </a:p>
          <a:p>
            <a:pPr>
              <a:buNone/>
            </a:pPr>
            <a:r>
              <a:rPr lang="ru-RU" sz="3300" dirty="0" smtClean="0"/>
              <a:t> разработаны единый устав, программы и планы обучения, классная урочная система, устанавливались единые сроки начала и окончания занятий.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pPr marL="36000"/>
            <a:r>
              <a:rPr lang="ru-RU" sz="3800" dirty="0" smtClean="0"/>
              <a:t>В 1757 г. по инициативе И. И. Шувалова в Санкт-Петербурге была основана Академия трёх знатнейших художеств. В 1764 г. она стала Императорской Академией художеств — высшим учебным заведением для живописцев.</a:t>
            </a:r>
          </a:p>
          <a:p>
            <a:pPr marL="36000"/>
            <a:r>
              <a:rPr lang="ru-RU" sz="3800" dirty="0" smtClean="0"/>
              <a:t> В 1773 г. при Московском воспитательном доме открылось первое Балетное училище. </a:t>
            </a:r>
          </a:p>
          <a:p>
            <a:pPr marL="36000"/>
            <a:r>
              <a:rPr lang="ru-RU" sz="3800" dirty="0" smtClean="0"/>
              <a:t>Педагогов готовили в учительских семинариях в Москве и Петербурге.</a:t>
            </a:r>
          </a:p>
          <a:p>
            <a:pPr marL="36000"/>
            <a:endParaRPr lang="ru-RU" sz="3800" dirty="0" smtClean="0"/>
          </a:p>
          <a:p>
            <a:endParaRPr lang="ru-RU" sz="3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effectLst/>
              </a:rPr>
              <a:t>Академия наук </a:t>
            </a:r>
            <a:r>
              <a:rPr lang="en-US" dirty="0" smtClean="0">
                <a:solidFill>
                  <a:schemeClr val="tx1"/>
                </a:solidFill>
                <a:effectLst/>
              </a:rPr>
              <a:t> (1724)</a:t>
            </a:r>
            <a:endParaRPr lang="ru-RU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 smtClean="0"/>
              <a:t>«</a:t>
            </a:r>
            <a:r>
              <a:rPr lang="ru-RU" dirty="0" smtClean="0">
                <a:effectLst/>
              </a:rPr>
              <a:t>Академия – собрание  ученых и умелых людей»</a:t>
            </a:r>
            <a:endParaRPr lang="en-US" dirty="0" smtClean="0">
              <a:effectLst/>
            </a:endParaRPr>
          </a:p>
          <a:p>
            <a:pPr>
              <a:defRPr/>
            </a:pPr>
            <a:r>
              <a:rPr lang="ru-RU" dirty="0" smtClean="0">
                <a:effectLst/>
              </a:rPr>
              <a:t>Университет – собрание людей образованных, способных обучать юношество  медицине, философии и праву.</a:t>
            </a:r>
          </a:p>
          <a:p>
            <a:pPr>
              <a:defRPr/>
            </a:pPr>
            <a:r>
              <a:rPr lang="ru-RU" dirty="0" smtClean="0"/>
              <a:t>В академию приезжали видные учёные из других стран: математик Л. </a:t>
            </a:r>
            <a:r>
              <a:rPr lang="ru-RU" b="1" dirty="0" smtClean="0"/>
              <a:t>Эйлер,</a:t>
            </a:r>
            <a:r>
              <a:rPr lang="ru-RU" dirty="0" smtClean="0"/>
              <a:t> историки</a:t>
            </a:r>
            <a:r>
              <a:rPr lang="ru-RU" b="1" dirty="0" smtClean="0"/>
              <a:t> Г. З. Байер</a:t>
            </a:r>
            <a:r>
              <a:rPr lang="ru-RU" dirty="0" smtClean="0"/>
              <a:t>  и </a:t>
            </a:r>
            <a:r>
              <a:rPr lang="ru-RU" b="1" dirty="0" smtClean="0"/>
              <a:t>Г.  Ф. Миллер</a:t>
            </a:r>
            <a:r>
              <a:rPr lang="ru-RU" dirty="0" smtClean="0"/>
              <a:t>  </a:t>
            </a:r>
            <a:endParaRPr lang="en-US" dirty="0" smtClean="0">
              <a:effectLst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Развитие науки в России XVIII в.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857232"/>
            <a:ext cx="4857784" cy="6000768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3600" dirty="0" smtClean="0"/>
              <a:t> Академия наук организовала несколько крупных экспедиций на восток:</a:t>
            </a:r>
          </a:p>
          <a:p>
            <a:pPr>
              <a:buNone/>
            </a:pPr>
            <a:r>
              <a:rPr lang="ru-RU" sz="3600" dirty="0" smtClean="0"/>
              <a:t> </a:t>
            </a:r>
            <a:r>
              <a:rPr lang="ru-RU" sz="3600" b="1" dirty="0" smtClean="0"/>
              <a:t>Первая  — Камчатская,</a:t>
            </a:r>
            <a:r>
              <a:rPr lang="ru-RU" sz="3600" dirty="0" smtClean="0"/>
              <a:t> задуманная ещё Петром I, который хотел выяснить, есть ли пролив между Азией и Америкой.       </a:t>
            </a:r>
            <a:r>
              <a:rPr lang="ru-RU" sz="3600" dirty="0" err="1" smtClean="0"/>
              <a:t>январЬ</a:t>
            </a:r>
            <a:r>
              <a:rPr lang="ru-RU" sz="3600" dirty="0" smtClean="0"/>
              <a:t> 1725 г.   </a:t>
            </a:r>
            <a:r>
              <a:rPr lang="ru-RU" sz="3600" b="1" dirty="0" err="1" smtClean="0"/>
              <a:t>Витус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Ионассен</a:t>
            </a:r>
            <a:r>
              <a:rPr lang="ru-RU" sz="3600" b="1" dirty="0" smtClean="0"/>
              <a:t> Беринг</a:t>
            </a:r>
            <a:r>
              <a:rPr lang="ru-RU" sz="3600" dirty="0" smtClean="0"/>
              <a:t> (1681–1741).</a:t>
            </a:r>
          </a:p>
          <a:p>
            <a:pPr>
              <a:buNone/>
            </a:pPr>
            <a:r>
              <a:rPr lang="ru-RU" sz="3600" dirty="0" smtClean="0"/>
              <a:t> На боте «Святой Гавриил» они прошли от Камчатки к берегам Чукотки через пролив, впоследствии названный Беринговым. </a:t>
            </a:r>
          </a:p>
          <a:p>
            <a:pPr>
              <a:buNone/>
            </a:pPr>
            <a:r>
              <a:rPr lang="ru-RU" sz="3600" dirty="0" smtClean="0"/>
              <a:t> Вторая Камчатская экспедиция планировала  изучить побережье Северной Америки. </a:t>
            </a:r>
          </a:p>
          <a:p>
            <a:pPr>
              <a:buNone/>
            </a:pPr>
            <a:r>
              <a:rPr lang="ru-RU" sz="3600" dirty="0" smtClean="0"/>
              <a:t>В 1740 г. экспедиция под руководством </a:t>
            </a:r>
            <a:r>
              <a:rPr lang="ru-RU" sz="3600" b="1" dirty="0" smtClean="0"/>
              <a:t>Беринга и А. </a:t>
            </a:r>
            <a:r>
              <a:rPr lang="ru-RU" sz="3600" b="1" dirty="0" err="1" smtClean="0"/>
              <a:t>Чирикова</a:t>
            </a:r>
            <a:r>
              <a:rPr lang="ru-RU" sz="3600" dirty="0" smtClean="0"/>
              <a:t> на двух пакетботах вышла из Охотска на Камчатку, где основала город </a:t>
            </a:r>
            <a:r>
              <a:rPr lang="ru-RU" sz="3600" b="1" dirty="0" smtClean="0"/>
              <a:t>Петропавловск-Камчатский. </a:t>
            </a:r>
          </a:p>
          <a:p>
            <a:pPr>
              <a:buNone/>
            </a:pPr>
            <a:r>
              <a:rPr lang="ru-RU" sz="3600" dirty="0" smtClean="0"/>
              <a:t>В 1741 г. суда достигли берегов Северной Америки, после чего исследовали </a:t>
            </a:r>
            <a:r>
              <a:rPr lang="ru-RU" sz="3600" b="1" dirty="0" smtClean="0"/>
              <a:t>Алеутские острова.</a:t>
            </a:r>
          </a:p>
          <a:p>
            <a:pPr>
              <a:buNone/>
            </a:pPr>
            <a:r>
              <a:rPr lang="ru-RU" sz="3600" b="1" dirty="0" smtClean="0"/>
              <a:t>Бот</a:t>
            </a:r>
            <a:r>
              <a:rPr lang="ru-RU" sz="3600" dirty="0" smtClean="0"/>
              <a:t> — в эпоху парусного флота  небольшое одномачтовое </a:t>
            </a:r>
            <a:r>
              <a:rPr lang="ru-RU" sz="3600" b="1" dirty="0" smtClean="0"/>
              <a:t>судно</a:t>
            </a:r>
            <a:r>
              <a:rPr lang="ru-RU" sz="3600" dirty="0" smtClean="0"/>
              <a:t> водоизмещением до 60 тонн, вооружённое 6-8 пушками малого калибра и служащее для перевозки значительных грузов.</a:t>
            </a:r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142984"/>
            <a:ext cx="3929089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5072074"/>
            <a:ext cx="300039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357298"/>
            <a:ext cx="375761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928670"/>
            <a:ext cx="4281518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  </a:t>
            </a:r>
            <a:r>
              <a:rPr lang="ru-RU" sz="1800" b="1" dirty="0" smtClean="0"/>
              <a:t>Иван Иванович Шувалов</a:t>
            </a:r>
            <a:r>
              <a:rPr lang="ru-RU" sz="1800" dirty="0" smtClean="0"/>
              <a:t> вместе с </a:t>
            </a:r>
            <a:r>
              <a:rPr lang="ru-RU" sz="1800" b="1" dirty="0" smtClean="0"/>
              <a:t>М. В. Ломоносовым </a:t>
            </a:r>
            <a:r>
              <a:rPr lang="ru-RU" sz="1800" dirty="0" smtClean="0"/>
              <a:t>разработали проект нового современного высшего учебного заведения — </a:t>
            </a:r>
            <a:r>
              <a:rPr lang="ru-RU" sz="1800" b="1" dirty="0" smtClean="0"/>
              <a:t>Московского университета</a:t>
            </a:r>
            <a:r>
              <a:rPr lang="ru-RU" sz="1800" dirty="0" smtClean="0"/>
              <a:t>, который был </a:t>
            </a:r>
            <a:r>
              <a:rPr lang="ru-RU" sz="1800" b="1" dirty="0" smtClean="0"/>
              <a:t>открыт в 1755 </a:t>
            </a:r>
            <a:r>
              <a:rPr lang="ru-RU" sz="1600" b="1" dirty="0" smtClean="0"/>
              <a:t>г.</a:t>
            </a:r>
            <a:r>
              <a:rPr lang="ru-RU" sz="1600" dirty="0" smtClean="0"/>
              <a:t>  </a:t>
            </a:r>
            <a:endParaRPr lang="ru-RU" sz="16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71472" y="1600200"/>
            <a:ext cx="7643865" cy="54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4049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100" dirty="0" smtClean="0">
                <a:solidFill>
                  <a:schemeClr val="tx1"/>
                </a:solidFill>
                <a:effectLst/>
              </a:rPr>
              <a:t>Инициаторы  создания Московского государственного университета в 1755 г: Императрица Елизавета,  М.В.Ломоносов, граф И.И.Шувалов</a:t>
            </a:r>
            <a:endParaRPr lang="ru-RU" sz="3100" dirty="0">
              <a:solidFill>
                <a:schemeClr val="tx1"/>
              </a:solidFill>
              <a:effectLst/>
            </a:endParaRPr>
          </a:p>
        </p:txBody>
      </p:sp>
      <p:pic>
        <p:nvPicPr>
          <p:cNvPr id="31748" name="Picture 2" descr="C:\Users\irina\Documents\Russian Culture\lecture 4-5\унив, основател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85926"/>
            <a:ext cx="7667294" cy="4800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Русские изобретатели Х</a:t>
            </a:r>
            <a:r>
              <a:rPr lang="en-US" dirty="0" smtClean="0"/>
              <a:t>VIII</a:t>
            </a:r>
            <a:r>
              <a:rPr lang="ru-RU" dirty="0" smtClean="0"/>
              <a:t> в.</a:t>
            </a:r>
            <a:r>
              <a:rPr lang="ru-RU" i="1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352956" cy="475775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Определённых успехов достигает развитие техники. </a:t>
            </a:r>
          </a:p>
          <a:p>
            <a:pPr>
              <a:buNone/>
            </a:pPr>
            <a:r>
              <a:rPr lang="ru-RU" b="1" dirty="0" smtClean="0"/>
              <a:t>Андрей Константинович Нартов</a:t>
            </a:r>
            <a:r>
              <a:rPr lang="ru-RU" dirty="0" smtClean="0"/>
              <a:t> (1693–1756) изобрёл токарный ,  </a:t>
            </a:r>
            <a:r>
              <a:rPr lang="ru-RU" dirty="0" err="1" smtClean="0"/>
              <a:t>токарнокопировальный</a:t>
            </a:r>
            <a:r>
              <a:rPr lang="ru-RU" dirty="0" smtClean="0"/>
              <a:t>, зуборезный и винторезный </a:t>
            </a:r>
          </a:p>
          <a:p>
            <a:r>
              <a:rPr lang="ru-RU" dirty="0" smtClean="0"/>
              <a:t>Зародилась русская оптика. Русские умельцы стали мастерить микроскопы, подзорные трубы, которые прежде покупались за границей 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71160" y="2384901"/>
            <a:ext cx="2392680" cy="2956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5429256" y="5460326"/>
            <a:ext cx="2786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Портрет А. К. Нартова. И. Н. Никитин</a:t>
            </a:r>
            <a:endParaRPr lang="ru-RU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i="1" dirty="0" smtClean="0"/>
              <a:t>Русские изобретатели </a:t>
            </a:r>
            <a:r>
              <a:rPr lang="ru-RU" dirty="0" smtClean="0"/>
              <a:t>Х</a:t>
            </a:r>
            <a:r>
              <a:rPr lang="en-US" dirty="0" smtClean="0"/>
              <a:t>VIII</a:t>
            </a:r>
            <a:r>
              <a:rPr lang="ru-RU" dirty="0" smtClean="0"/>
              <a:t> в.</a:t>
            </a:r>
            <a:r>
              <a:rPr lang="ru-RU" i="1" dirty="0" smtClean="0"/>
              <a:t> </a:t>
            </a:r>
            <a:endParaRPr lang="ru-RU" dirty="0"/>
          </a:p>
        </p:txBody>
      </p:sp>
      <p:pic>
        <p:nvPicPr>
          <p:cNvPr id="5122" name="Picture 2" descr="C:\Users\User\Desktop\a0d442e12ff3cc69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428868"/>
            <a:ext cx="4038600" cy="303032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7" y="5460326"/>
            <a:ext cx="4000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«</a:t>
            </a:r>
            <a:r>
              <a:rPr lang="ru-RU" b="1" i="1" dirty="0" smtClean="0"/>
              <a:t>Потаённое судно» Е. П. Никонова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10080" cy="4757758"/>
          </a:xfrm>
        </p:spPr>
        <p:txBody>
          <a:bodyPr/>
          <a:lstStyle/>
          <a:p>
            <a:r>
              <a:rPr lang="ru-RU" b="1" dirty="0" smtClean="0"/>
              <a:t>Ефим Прокопьевич Никонов </a:t>
            </a:r>
            <a:r>
              <a:rPr lang="ru-RU" dirty="0" smtClean="0"/>
              <a:t>сконструировал первое в России «потаённое судно» — прообраз современных подводных лодок.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Русские изобретатели Х</a:t>
            </a:r>
            <a:r>
              <a:rPr lang="en-US" dirty="0" smtClean="0"/>
              <a:t>VIII</a:t>
            </a:r>
            <a:r>
              <a:rPr lang="ru-RU" dirty="0" smtClean="0"/>
              <a:t> в.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714908" cy="5114948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нижегородский изобретатель-самоучка </a:t>
            </a:r>
            <a:r>
              <a:rPr lang="ru-RU" b="1" dirty="0" smtClean="0"/>
              <a:t>Иван Петрович Кулибин</a:t>
            </a:r>
            <a:r>
              <a:rPr lang="ru-RU" dirty="0" smtClean="0"/>
              <a:t> (1735–1818) преподнёс Екатерине II уникальные часы. Каждый час их корпус открывался и демонстрировал механический театр, который двигался под мелодию, сочинённую автором.</a:t>
            </a:r>
          </a:p>
          <a:p>
            <a:pPr>
              <a:buNone/>
            </a:pPr>
            <a:r>
              <a:rPr lang="ru-RU" dirty="0" smtClean="0"/>
              <a:t>Императрица назначила Кулибина заведовать мастерскими при Академии наук.   Изобрёл: </a:t>
            </a:r>
          </a:p>
          <a:p>
            <a:pPr algn="ctr">
              <a:buNone/>
            </a:pPr>
            <a:r>
              <a:rPr lang="ru-RU" b="1" dirty="0" smtClean="0"/>
              <a:t>зеркальный фонарь-прожектор,</a:t>
            </a:r>
          </a:p>
          <a:p>
            <a:pPr algn="ctr">
              <a:buNone/>
            </a:pPr>
            <a:r>
              <a:rPr lang="ru-RU" b="1" dirty="0" smtClean="0"/>
              <a:t> однопролётный арочный мост,</a:t>
            </a:r>
          </a:p>
          <a:p>
            <a:pPr algn="ctr">
              <a:buNone/>
            </a:pPr>
            <a:r>
              <a:rPr lang="ru-RU" b="1" dirty="0" smtClean="0"/>
              <a:t> ахроматический микроскоп,</a:t>
            </a:r>
          </a:p>
          <a:p>
            <a:pPr algn="ctr">
              <a:buNone/>
            </a:pPr>
            <a:r>
              <a:rPr lang="ru-RU" b="1" dirty="0" smtClean="0"/>
              <a:t> веломобиль,</a:t>
            </a:r>
          </a:p>
          <a:p>
            <a:pPr algn="ctr">
              <a:buNone/>
            </a:pPr>
            <a:r>
              <a:rPr lang="ru-RU" b="1" dirty="0" smtClean="0"/>
              <a:t> протезы конечностей, </a:t>
            </a:r>
          </a:p>
          <a:p>
            <a:pPr algn="ctr">
              <a:buNone/>
            </a:pPr>
            <a:r>
              <a:rPr lang="ru-RU" b="1" dirty="0" smtClean="0"/>
              <a:t>лифт. </a:t>
            </a:r>
          </a:p>
          <a:p>
            <a:pPr>
              <a:buNone/>
            </a:pPr>
            <a:r>
              <a:rPr lang="ru-RU" dirty="0" smtClean="0"/>
              <a:t>  изобретатель </a:t>
            </a:r>
            <a:r>
              <a:rPr lang="ru-RU" b="1" dirty="0" smtClean="0"/>
              <a:t>Иван Иванович Ползунов</a:t>
            </a:r>
            <a:r>
              <a:rPr lang="ru-RU" dirty="0" smtClean="0"/>
              <a:t> (1728–1766). Он был механиком на горном заводе в Барнауле. В 1766 г.   </a:t>
            </a:r>
            <a:r>
              <a:rPr lang="ru-RU" b="1" dirty="0" smtClean="0"/>
              <a:t>Изобрёл паровой двигатель. </a:t>
            </a:r>
          </a:p>
          <a:p>
            <a:pPr>
              <a:buNone/>
            </a:pPr>
            <a:r>
              <a:rPr lang="ru-RU" dirty="0" smtClean="0"/>
              <a:t>Запустить его так и не удалось: накануне испытаний механик внезапно умер, а двигатель за ненадобностью разобрали. </a:t>
            </a:r>
          </a:p>
          <a:p>
            <a:pPr>
              <a:buNone/>
            </a:pPr>
            <a:r>
              <a:rPr lang="ru-RU" dirty="0" smtClean="0"/>
              <a:t>Через некоторое время его снова изобрели — теперь уже в Англии.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571612"/>
            <a:ext cx="361473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Императорская Российская академия, 1783 г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357158" y="1600200"/>
            <a:ext cx="4500594" cy="5043510"/>
          </a:xfrm>
        </p:spPr>
        <p:txBody>
          <a:bodyPr>
            <a:noAutofit/>
          </a:bodyPr>
          <a:lstStyle/>
          <a:p>
            <a:pPr marL="72000">
              <a:buNone/>
            </a:pPr>
            <a:r>
              <a:rPr lang="ru-RU" sz="1400" dirty="0" smtClean="0"/>
              <a:t>председателем которой стала </a:t>
            </a:r>
            <a:r>
              <a:rPr lang="ru-RU" sz="1400" b="1" dirty="0" smtClean="0"/>
              <a:t>Екатерина Романовна Дашкова</a:t>
            </a:r>
            <a:r>
              <a:rPr lang="ru-RU" sz="1400" dirty="0" smtClean="0"/>
              <a:t> (1743–1810) — подруга и соратница Екатерины II. </a:t>
            </a:r>
          </a:p>
          <a:p>
            <a:pPr marL="72000">
              <a:buNone/>
            </a:pPr>
            <a:r>
              <a:rPr lang="ru-RU" sz="1400" dirty="0" smtClean="0"/>
              <a:t>Главным направлением работы академии стало «вычищение и обогащение русского языка», главным трудом — первый толковый Российский академический словарь.</a:t>
            </a:r>
          </a:p>
          <a:p>
            <a:pPr marL="72000"/>
            <a:r>
              <a:rPr lang="ru-RU" sz="1400" dirty="0" smtClean="0"/>
              <a:t>За XVIII в. коренным образом преобразился русский язык. Сначала Пётр I ввёл удобочитаемый гражданский шрифт, затем М. В. Ломоносов, В. К. Тредиаковский и другие литераторы реформировали русский язык</a:t>
            </a:r>
            <a:br>
              <a:rPr lang="ru-RU" sz="1400" dirty="0" smtClean="0"/>
            </a:br>
            <a:r>
              <a:rPr lang="ru-RU" sz="1400" i="1" dirty="0" smtClean="0"/>
              <a:t> </a:t>
            </a:r>
            <a:endParaRPr lang="ru-RU" sz="1400" dirty="0" smtClean="0"/>
          </a:p>
          <a:p>
            <a:pPr marL="72000">
              <a:buNone/>
            </a:pPr>
            <a:r>
              <a:rPr lang="ru-RU" sz="1400" dirty="0" smtClean="0"/>
              <a:t>Первым русским историком, «отцом русской истории», стал </a:t>
            </a:r>
            <a:r>
              <a:rPr lang="ru-RU" sz="1400" b="1" dirty="0" smtClean="0"/>
              <a:t>Василий Никитич Татищев</a:t>
            </a:r>
            <a:r>
              <a:rPr lang="ru-RU" sz="1400" dirty="0" smtClean="0"/>
              <a:t> (1686–1750). Он был крупным государственным деятелем, основал города Пермь, Екатеринбург и Тольятти. </a:t>
            </a:r>
          </a:p>
          <a:p>
            <a:pPr marL="72000">
              <a:buNone/>
            </a:pPr>
            <a:r>
              <a:rPr lang="ru-RU" sz="1400" dirty="0" smtClean="0"/>
              <a:t> создал монументальный труд «История Российская», охватывающий период по истории с древнейших времён по середину XVI в. Это был первый труд по отечественной истории, где события были критически осмыслены, а не просто перечислялись.</a:t>
            </a:r>
            <a:endParaRPr lang="ru-RU" sz="1400" b="1" dirty="0" smtClean="0"/>
          </a:p>
          <a:p>
            <a:pPr marL="72000"/>
            <a:endParaRPr lang="ru-RU" sz="14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357298"/>
            <a:ext cx="334239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500562" y="6143644"/>
            <a:ext cx="4299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Портрет Е. Р. Дашковой. Д. Г. Левицкий</a:t>
            </a:r>
            <a:endParaRPr lang="ru-RU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2109</TotalTime>
  <Words>1323</Words>
  <PresentationFormat>Экран (4:3)</PresentationFormat>
  <Paragraphs>162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Тема: Русская  культура  XVIIIв. </vt:lpstr>
      <vt:lpstr>Основные элементы культуры общества</vt:lpstr>
      <vt:lpstr>Петр I  и русская культура</vt:lpstr>
      <vt:lpstr>Нововведения Петра</vt:lpstr>
      <vt:lpstr>Первая русская газета</vt:lpstr>
      <vt:lpstr>Наука и образование </vt:lpstr>
      <vt:lpstr>Образование</vt:lpstr>
      <vt:lpstr>Просвещение</vt:lpstr>
      <vt:lpstr>«Печатная революция»</vt:lpstr>
      <vt:lpstr>Литература </vt:lpstr>
      <vt:lpstr>Слайд 11</vt:lpstr>
      <vt:lpstr>По инициативе Петра были открыты    </vt:lpstr>
      <vt:lpstr>Вывод: </vt:lpstr>
      <vt:lpstr>2. Просвещение и наука в постпетровский период</vt:lpstr>
      <vt:lpstr>Просвещение и наука в постпетровский период</vt:lpstr>
      <vt:lpstr>Д.Кваренги (1744-1817). Смольный институт</vt:lpstr>
      <vt:lpstr>Просвещение и наука в постпетровский период</vt:lpstr>
      <vt:lpstr>Академия наук  (1724)</vt:lpstr>
      <vt:lpstr>Развитие науки в России XVIII в. </vt:lpstr>
      <vt:lpstr>Слайд 20</vt:lpstr>
      <vt:lpstr>  Иван Иванович Шувалов вместе с М. В. Ломоносовым разработали проект нового современного высшего учебного заведения — Московского университета, который был открыт в 1755 г.  </vt:lpstr>
      <vt:lpstr>Инициаторы  создания Московского государственного университета в 1755 г: Императрица Елизавета,  М.В.Ломоносов, граф И.И.Шувалов</vt:lpstr>
      <vt:lpstr>Русские изобретатели ХVIII в. </vt:lpstr>
      <vt:lpstr>Русские изобретатели ХVIII в. </vt:lpstr>
      <vt:lpstr>Русские изобретатели ХVIII в.</vt:lpstr>
      <vt:lpstr>Императорская Российская академия, 1783 г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221</cp:revision>
  <dcterms:created xsi:type="dcterms:W3CDTF">2023-09-21T14:57:54Z</dcterms:created>
  <dcterms:modified xsi:type="dcterms:W3CDTF">2024-11-04T07:49:09Z</dcterms:modified>
</cp:coreProperties>
</file>