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436" r:id="rId3"/>
    <p:sldId id="435" r:id="rId4"/>
    <p:sldId id="447" r:id="rId5"/>
    <p:sldId id="439" r:id="rId6"/>
    <p:sldId id="440" r:id="rId7"/>
    <p:sldId id="430" r:id="rId8"/>
    <p:sldId id="428" r:id="rId9"/>
    <p:sldId id="427" r:id="rId10"/>
    <p:sldId id="402" r:id="rId11"/>
    <p:sldId id="259" r:id="rId12"/>
    <p:sldId id="388" r:id="rId13"/>
    <p:sldId id="460" r:id="rId14"/>
    <p:sldId id="451" r:id="rId15"/>
    <p:sldId id="441" r:id="rId16"/>
    <p:sldId id="452" r:id="rId17"/>
    <p:sldId id="476" r:id="rId18"/>
    <p:sldId id="463" r:id="rId19"/>
    <p:sldId id="498" r:id="rId20"/>
    <p:sldId id="495" r:id="rId21"/>
    <p:sldId id="497" r:id="rId22"/>
    <p:sldId id="459" r:id="rId23"/>
    <p:sldId id="456" r:id="rId24"/>
    <p:sldId id="458" r:id="rId25"/>
    <p:sldId id="467" r:id="rId26"/>
    <p:sldId id="359" r:id="rId27"/>
    <p:sldId id="361" r:id="rId28"/>
    <p:sldId id="499" r:id="rId29"/>
    <p:sldId id="419" r:id="rId30"/>
    <p:sldId id="362" r:id="rId31"/>
    <p:sldId id="438" r:id="rId32"/>
    <p:sldId id="449" r:id="rId33"/>
    <p:sldId id="363" r:id="rId34"/>
    <p:sldId id="475" r:id="rId35"/>
    <p:sldId id="474" r:id="rId36"/>
    <p:sldId id="41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5" autoAdjust="0"/>
    <p:restoredTop sz="94660"/>
  </p:normalViewPr>
  <p:slideViewPr>
    <p:cSldViewPr>
      <p:cViewPr varScale="1">
        <p:scale>
          <a:sx n="83" d="100"/>
          <a:sy n="83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676B4-C37D-4EB8-8452-9CA9FB778F72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F6D7-9BD7-4252-AEF4-CBBA3EB66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0513D285-214A-427A-B238-14FB88B29239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0513D285-214A-427A-B238-14FB88B29239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8863E8C2-49B2-4BDC-9418-4DEC96F3E322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ic.academic.ru/dic.nsf/ruwiki/15261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culture.ru/persons/8534/maksimilian-voloshi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Тема: Октябрь 1917 г.  Формирование советского государства. Первые годы советской власти  4 час.</a:t>
            </a:r>
            <a:endParaRPr lang="ru-RU" sz="3200" b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Октябрьская революция 1917 г. : основные события и итоги.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Первые мероприятия большевистской власти.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Формирование институтов советской государственности. 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Гражданская война в    России.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Политика военного коммунизма.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00105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Установление советской власти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35295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Советская</a:t>
            </a:r>
            <a:r>
              <a:rPr lang="ru-RU" dirty="0" smtClean="0"/>
              <a:t> </a:t>
            </a:r>
            <a:r>
              <a:rPr lang="ru-RU" b="1" dirty="0" smtClean="0"/>
              <a:t>власть</a:t>
            </a:r>
            <a:r>
              <a:rPr lang="ru-RU" dirty="0" smtClean="0"/>
              <a:t> на территории </a:t>
            </a:r>
            <a:r>
              <a:rPr lang="ru-RU" b="1" dirty="0" smtClean="0"/>
              <a:t>Томской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губернии</a:t>
            </a:r>
            <a:r>
              <a:rPr lang="ru-RU" dirty="0" smtClean="0"/>
              <a:t> была установлена с декабря 1917 по март 1918 года.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207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Томская губерния</a:t>
            </a:r>
            <a:r>
              <a:rPr lang="ru-RU" dirty="0" smtClean="0"/>
              <a:t> была выделена из состава </a:t>
            </a:r>
            <a:r>
              <a:rPr lang="ru-RU" dirty="0" err="1" smtClean="0"/>
              <a:t>Тобольской</a:t>
            </a:r>
            <a:r>
              <a:rPr lang="ru-RU" dirty="0" smtClean="0"/>
              <a:t> в феврале 1804 г. и просуществовала до 25 мая 1925 г. Административным центром являлся г. Томск.</a:t>
            </a:r>
          </a:p>
          <a:p>
            <a:r>
              <a:rPr lang="ru-RU" b="1" dirty="0" smtClean="0"/>
              <a:t>Губерния включала в себя современные территории:</a:t>
            </a:r>
            <a:r>
              <a:rPr lang="ru-RU" dirty="0" smtClean="0"/>
              <a:t> Кемеровскую, Новосибирскую, Томскую области; Алтайский и часть Красноярского края, Восточно-Казахстанскую область (Казахстан).</a:t>
            </a:r>
          </a:p>
          <a:p>
            <a:endParaRPr lang="ru-RU" dirty="0"/>
          </a:p>
        </p:txBody>
      </p:sp>
      <p:pic>
        <p:nvPicPr>
          <p:cNvPr id="3471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00438"/>
            <a:ext cx="4391027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Установление советской власти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58312" cy="497207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27 октября (9 ноября) Киевский совет принял резолюцию о поддержке большевистского выступления в Петрограде и </a:t>
            </a:r>
          </a:p>
          <a:p>
            <a:pPr>
              <a:buNone/>
            </a:pPr>
            <a:r>
              <a:rPr lang="ru-RU" dirty="0" smtClean="0"/>
              <a:t>объявил себя единственной властью в Киеве.</a:t>
            </a:r>
          </a:p>
          <a:p>
            <a:pPr>
              <a:buNone/>
            </a:pPr>
            <a:r>
              <a:rPr lang="ru-RU" dirty="0" smtClean="0"/>
              <a:t> 29 октября началось восстание, поддержанное начавшейся 30 октября забастовкой до 20 тыс. рабочих. </a:t>
            </a:r>
          </a:p>
          <a:p>
            <a:pPr>
              <a:buNone/>
            </a:pPr>
            <a:r>
              <a:rPr lang="ru-RU" dirty="0" smtClean="0"/>
              <a:t>  Однако</a:t>
            </a:r>
          </a:p>
          <a:p>
            <a:pPr>
              <a:buNone/>
            </a:pPr>
            <a:r>
              <a:rPr lang="ru-RU" dirty="0" smtClean="0"/>
              <a:t> восстание закончилось провалом:</a:t>
            </a:r>
          </a:p>
          <a:p>
            <a:pPr>
              <a:buNone/>
            </a:pPr>
            <a:r>
              <a:rPr lang="ru-RU" dirty="0" smtClean="0"/>
              <a:t> Центральная рада стянула в Киев лояльные части, в том числе</a:t>
            </a:r>
          </a:p>
          <a:p>
            <a:pPr>
              <a:buNone/>
            </a:pPr>
            <a:r>
              <a:rPr lang="ru-RU" dirty="0" smtClean="0"/>
              <a:t> перебросив войска с фронта.</a:t>
            </a:r>
          </a:p>
          <a:p>
            <a:pPr>
              <a:buNone/>
            </a:pPr>
            <a:r>
              <a:rPr lang="ru-RU" dirty="0" smtClean="0"/>
              <a:t>В течение нескольких дней большевики были выбиты из города, </a:t>
            </a:r>
          </a:p>
          <a:p>
            <a:pPr>
              <a:buNone/>
            </a:pPr>
            <a:r>
              <a:rPr lang="ru-RU" dirty="0" smtClean="0"/>
              <a:t>7 (20) ноября Центральная рада объявила об основании </a:t>
            </a:r>
          </a:p>
          <a:p>
            <a:pPr>
              <a:buNone/>
            </a:pPr>
            <a:r>
              <a:rPr lang="ru-RU" u="sng" dirty="0" smtClean="0">
                <a:hlinkClick r:id="rId2"/>
              </a:rPr>
              <a:t>Украинской Народной Республики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878684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Установление советской власти</a:t>
            </a:r>
            <a:endParaRPr lang="ru-RU" dirty="0"/>
          </a:p>
        </p:txBody>
      </p:sp>
      <p:pic>
        <p:nvPicPr>
          <p:cNvPr id="3594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5760"/>
            <a:ext cx="7286676" cy="50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0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809" y="357166"/>
            <a:ext cx="8669595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4282" y="285728"/>
            <a:ext cx="814393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75050" y="357166"/>
            <a:ext cx="542610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563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28659" y="500042"/>
            <a:ext cx="392909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Левые эсеры</a:t>
            </a:r>
            <a:endParaRPr lang="ru-RU" dirty="0"/>
          </a:p>
        </p:txBody>
      </p:sp>
      <p:pic>
        <p:nvPicPr>
          <p:cNvPr id="139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-1000164" y="1643050"/>
            <a:ext cx="421481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9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285860"/>
            <a:ext cx="5857884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Красный террор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357298"/>
            <a:ext cx="4257676" cy="5500702"/>
          </a:xfrm>
        </p:spPr>
        <p:txBody>
          <a:bodyPr>
            <a:noAutofit/>
          </a:bodyPr>
          <a:lstStyle/>
          <a:p>
            <a:pPr marL="72000"/>
            <a:r>
              <a:rPr lang="ru-RU" sz="1800" dirty="0" smtClean="0"/>
              <a:t>5 сентября 1918 г. был провозглашен Красный террор, применявшийся как средство устрашения противников советской власти. </a:t>
            </a:r>
          </a:p>
          <a:p>
            <a:pPr marL="72000"/>
            <a:r>
              <a:rPr lang="ru-RU" sz="1800" dirty="0" smtClean="0"/>
              <a:t> Расстрелу на месте подлежали «неприятельские агенты, спекулянты, громилы, хулиганы, контрреволюционные агитаторы, германские шпионы».  </a:t>
            </a:r>
          </a:p>
          <a:p>
            <a:pPr marL="72000"/>
            <a:r>
              <a:rPr lang="ru-RU" sz="1800" dirty="0" smtClean="0"/>
              <a:t> По мере нарастания Гражданской войны смертная казнь применялась все чаще .  </a:t>
            </a:r>
          </a:p>
          <a:p>
            <a:pPr marL="72000"/>
            <a:endParaRPr lang="ru-RU" sz="1800" dirty="0" smtClean="0"/>
          </a:p>
          <a:p>
            <a:pPr marL="72000"/>
            <a:r>
              <a:rPr lang="ru-RU" sz="1800" dirty="0" smtClean="0"/>
              <a:t>За годы Гражданской войны его жертвами стало, по разным подсчетам, от нескольких десятков тысяч до нескольких сотен тысяч человек.</a:t>
            </a:r>
          </a:p>
          <a:p>
            <a:pPr marL="72000"/>
            <a:endParaRPr lang="ru-RU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4038600" cy="257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85720" y="4357694"/>
            <a:ext cx="3929090" cy="214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Декрет «Социалистическое отечество в опасности!»  в февраль 1918 г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r>
              <a:rPr lang="ru-RU" b="1" dirty="0" smtClean="0"/>
              <a:t>Расстрел царской семьи</a:t>
            </a:r>
            <a:endParaRPr lang="ru-RU" b="1" dirty="0"/>
          </a:p>
        </p:txBody>
      </p:sp>
      <p:pic>
        <p:nvPicPr>
          <p:cNvPr id="141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446719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5775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Красный террор</a:t>
            </a:r>
            <a:r>
              <a:rPr lang="ru-RU" dirty="0" smtClean="0"/>
              <a:t> — это репрессивная политика большевиков в период Гражданской войны, направленная против представителей социальных слоёв, объявленных классовыми врагами, а также против лиц, обвинённых в контрреволюции.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29196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«Советская власть – это организованная гражданская война против помещиков, буржуазии и кулаков». (Л.Троцкий).</a:t>
            </a:r>
          </a:p>
          <a:p>
            <a:r>
              <a:rPr lang="ru-RU" b="1" dirty="0" smtClean="0"/>
              <a:t>Белый террор –</a:t>
            </a:r>
            <a:r>
              <a:rPr lang="ru-RU" dirty="0" smtClean="0"/>
              <a:t> система аналогичных мер, которые применяли против сторонников советской власти  их политические оппоненты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Гражданская война 1917–1922 в России — это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u="sng" dirty="0" smtClean="0"/>
              <a:t>цепь вооружённых конфликтов между различными политическими, социальными и этническими группами.</a:t>
            </a:r>
          </a:p>
          <a:p>
            <a:r>
              <a:rPr lang="ru-RU" dirty="0" smtClean="0"/>
              <a:t>Основные боевые действия в Гражданской войне велись между </a:t>
            </a:r>
            <a:r>
              <a:rPr lang="ru-RU" dirty="0" err="1" smtClean="0"/>
              <a:t>Рабоче-Крестьянской</a:t>
            </a:r>
            <a:r>
              <a:rPr lang="ru-RU" dirty="0" smtClean="0"/>
              <a:t> Красной Армией (РККА) и вооружёнными силами Белого движения — белыми армиями.</a:t>
            </a:r>
          </a:p>
          <a:p>
            <a:r>
              <a:rPr lang="ru-RU" dirty="0" smtClean="0"/>
              <a:t>Составной частью Гражданской войны являлись также вооружённая борьба на национальных окраинах бывшей Российской империи и повстанческое движение населения против войск противоборствующих сторон. 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Гражданская война 1917–1922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Гражданская война   – одна из  трагических, запутанных и фальсифицированных страниц российской истории. Долгое время её пытались романтизировать, воспевая подвиги героических комиссаров. Но  это братоубийственная война!  </a:t>
            </a:r>
          </a:p>
          <a:p>
            <a:r>
              <a:rPr lang="ru-RU" dirty="0" smtClean="0"/>
              <a:t> она унесла 10 500 000 человеческих жизней (боевые потери, террор, голод и эпидемии). </a:t>
            </a:r>
          </a:p>
          <a:p>
            <a:r>
              <a:rPr lang="ru-RU" dirty="0" smtClean="0"/>
              <a:t>2 миллиона человек были вынуждены навсегда покинуть родину. Даже потери в Первой мировой войне меркнут перед этими цифрами. 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229600" cy="511156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Гражданская война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9001156" cy="5500726"/>
          </a:xfrm>
        </p:spPr>
        <p:txBody>
          <a:bodyPr/>
          <a:lstStyle/>
          <a:p>
            <a:r>
              <a:rPr lang="ru-RU" sz="2000" b="1" dirty="0" smtClean="0"/>
              <a:t>Красные</a:t>
            </a:r>
            <a:r>
              <a:rPr lang="ru-RU" sz="2000" dirty="0" smtClean="0"/>
              <a:t> — название большевиков и их союзников в Гражданской войне  </a:t>
            </a:r>
          </a:p>
          <a:p>
            <a:r>
              <a:rPr lang="ru-RU" sz="2000" b="1" dirty="0" smtClean="0"/>
              <a:t>Белые</a:t>
            </a:r>
            <a:r>
              <a:rPr lang="ru-RU" sz="2000" dirty="0" smtClean="0"/>
              <a:t> — название противников партии большевиков, которые воевали против них в Гражданской войне, выступали против установления советской власти в России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00306"/>
            <a:ext cx="852014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786322"/>
            <a:ext cx="7315200" cy="221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001156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078182" cy="54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Гражданская война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043768" cy="486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5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0562" y="571480"/>
            <a:ext cx="8878842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00115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5" y="214290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Этапы Гражданской войны – 4 этапа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864399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Этапы Гражданской войны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18867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5830" y="285728"/>
            <a:ext cx="858245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700" b="1" dirty="0" smtClean="0"/>
              <a:t>   Социально-экономическая политика большевиков в первые годы советской власти. «Военный коммунизм»  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lnSpcReduction="10000"/>
          </a:bodyPr>
          <a:lstStyle/>
          <a:p>
            <a:pPr marL="358775" indent="-255588">
              <a:lnSpc>
                <a:spcPct val="9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6" charset="2"/>
              <a:buChar char=""/>
              <a:tabLst>
                <a:tab pos="363538" algn="l"/>
                <a:tab pos="811213" algn="l"/>
                <a:tab pos="1260475" algn="l"/>
                <a:tab pos="1709738" algn="l"/>
                <a:tab pos="2159000" algn="l"/>
                <a:tab pos="2608263" algn="l"/>
                <a:tab pos="3057525" algn="l"/>
                <a:tab pos="3506788" algn="l"/>
                <a:tab pos="3956050" algn="l"/>
                <a:tab pos="4405313" algn="l"/>
                <a:tab pos="4854575" algn="l"/>
                <a:tab pos="5303838" algn="l"/>
                <a:tab pos="5753100" algn="l"/>
                <a:tab pos="6202363" algn="l"/>
                <a:tab pos="6651625" algn="l"/>
                <a:tab pos="7100888" algn="l"/>
                <a:tab pos="7550150" algn="l"/>
                <a:tab pos="7999413" algn="l"/>
                <a:tab pos="8448675" algn="l"/>
                <a:tab pos="8897938" algn="l"/>
                <a:tab pos="9347200" algn="l"/>
              </a:tabLst>
              <a:defRPr/>
            </a:pPr>
            <a:r>
              <a:rPr lang="ru-RU" b="1" dirty="0" smtClean="0">
                <a:solidFill>
                  <a:srgbClr val="000000"/>
                </a:solidFill>
                <a:latin typeface="Lucida Sans Unicode" pitchFamily="32" charset="0"/>
              </a:rPr>
              <a:t>советское государство осуществляло реализацию </a:t>
            </a:r>
            <a:r>
              <a:rPr lang="ru-RU" b="1" i="1" dirty="0" smtClean="0">
                <a:solidFill>
                  <a:srgbClr val="FF0000"/>
                </a:solidFill>
                <a:latin typeface="Arial Black" pitchFamily="32" charset="0"/>
              </a:rPr>
              <a:t>ряда чрезвычайных мер, направленных на централизацию государственного контроля и управления </a:t>
            </a:r>
            <a:r>
              <a:rPr lang="ru-RU" b="1" i="1" dirty="0" smtClean="0">
                <a:solidFill>
                  <a:srgbClr val="000000"/>
                </a:solidFill>
                <a:latin typeface="Lucida Sans Unicode" pitchFamily="32" charset="0"/>
              </a:rPr>
              <a:t>всеми сферами экономической жизни</a:t>
            </a:r>
            <a:r>
              <a:rPr lang="ru-RU" b="1" dirty="0" smtClean="0">
                <a:solidFill>
                  <a:srgbClr val="000000"/>
                </a:solidFill>
                <a:latin typeface="Lucida Sans Unicode" pitchFamily="32" charset="0"/>
              </a:rPr>
              <a:t>. </a:t>
            </a:r>
          </a:p>
          <a:p>
            <a:pPr marL="358775" indent="-255588">
              <a:lnSpc>
                <a:spcPct val="9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6" charset="2"/>
              <a:buChar char=""/>
              <a:tabLst>
                <a:tab pos="363538" algn="l"/>
                <a:tab pos="811213" algn="l"/>
                <a:tab pos="1260475" algn="l"/>
                <a:tab pos="1709738" algn="l"/>
                <a:tab pos="2159000" algn="l"/>
                <a:tab pos="2608263" algn="l"/>
                <a:tab pos="3057525" algn="l"/>
                <a:tab pos="3506788" algn="l"/>
                <a:tab pos="3956050" algn="l"/>
                <a:tab pos="4405313" algn="l"/>
                <a:tab pos="4854575" algn="l"/>
                <a:tab pos="5303838" algn="l"/>
                <a:tab pos="5753100" algn="l"/>
                <a:tab pos="6202363" algn="l"/>
                <a:tab pos="6651625" algn="l"/>
                <a:tab pos="7100888" algn="l"/>
                <a:tab pos="7550150" algn="l"/>
                <a:tab pos="7999413" algn="l"/>
                <a:tab pos="8448675" algn="l"/>
                <a:tab pos="8897938" algn="l"/>
                <a:tab pos="9347200" algn="l"/>
              </a:tabLst>
              <a:defRPr/>
            </a:pPr>
            <a:r>
              <a:rPr lang="ru-RU" b="1" dirty="0" smtClean="0">
                <a:solidFill>
                  <a:srgbClr val="000000"/>
                </a:solidFill>
                <a:latin typeface="Lucida Sans Unicode" pitchFamily="32" charset="0"/>
              </a:rPr>
              <a:t>Комплекс этих чрезвычайных действий получил название политики </a:t>
            </a:r>
            <a:r>
              <a:rPr lang="ru-RU" b="1" dirty="0" smtClean="0">
                <a:solidFill>
                  <a:srgbClr val="FF3300"/>
                </a:solidFill>
                <a:latin typeface="Lucida Sans Unicode" pitchFamily="32" charset="0"/>
              </a:rPr>
              <a:t>"военного коммунизма".</a:t>
            </a:r>
          </a:p>
          <a:p>
            <a:pPr marL="358775" indent="-255588">
              <a:lnSpc>
                <a:spcPct val="9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6" charset="2"/>
              <a:buChar char=""/>
              <a:tabLst>
                <a:tab pos="363538" algn="l"/>
                <a:tab pos="811213" algn="l"/>
                <a:tab pos="1260475" algn="l"/>
                <a:tab pos="1709738" algn="l"/>
                <a:tab pos="2159000" algn="l"/>
                <a:tab pos="2608263" algn="l"/>
                <a:tab pos="3057525" algn="l"/>
                <a:tab pos="3506788" algn="l"/>
                <a:tab pos="3956050" algn="l"/>
                <a:tab pos="4405313" algn="l"/>
                <a:tab pos="4854575" algn="l"/>
                <a:tab pos="5303838" algn="l"/>
                <a:tab pos="5753100" algn="l"/>
                <a:tab pos="6202363" algn="l"/>
                <a:tab pos="6651625" algn="l"/>
                <a:tab pos="7100888" algn="l"/>
                <a:tab pos="7550150" algn="l"/>
                <a:tab pos="7999413" algn="l"/>
                <a:tab pos="8448675" algn="l"/>
                <a:tab pos="8897938" algn="l"/>
                <a:tab pos="9347200" algn="l"/>
              </a:tabLst>
              <a:defRPr/>
            </a:pPr>
            <a:r>
              <a:rPr lang="ru-RU" b="1" dirty="0" smtClean="0">
                <a:solidFill>
                  <a:srgbClr val="333333"/>
                </a:solidFill>
                <a:latin typeface="Lucida Sans Unicode" pitchFamily="32" charset="0"/>
              </a:rPr>
              <a:t>Ускорителем чрезвычайных мер в экономике стала гражданская война.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/>
              <a:t>Что включал военный коммунизм?</a:t>
            </a:r>
          </a:p>
        </p:txBody>
      </p:sp>
      <p:sp>
        <p:nvSpPr>
          <p:cNvPr id="19457" name="Rectangle 1"/>
          <p:cNvSpPr>
            <a:spLocks noGrp="1" noChangeArrowheads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lIns="91440" tIns="45720" rIns="91440" bIns="45720">
            <a:normAutofit fontScale="92500" lnSpcReduction="10000"/>
          </a:bodyPr>
          <a:lstStyle/>
          <a:p>
            <a:pPr marL="0" indent="-255588" eaLnBrk="1" hangingPunct="1">
              <a:spcBef>
                <a:spcPts val="0"/>
              </a:spcBef>
              <a:buClr>
                <a:srgbClr val="2DA2BF"/>
              </a:buClr>
              <a:buSzPct val="68000"/>
              <a:buFont typeface="Times New Roman" pitchFamily="16" charset="0"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dirty="0" smtClean="0"/>
              <a:t>1.Целенаправленная политика уничтожения частной собственности.</a:t>
            </a:r>
          </a:p>
          <a:p>
            <a:pPr marL="0" indent="-249238" eaLnBrk="1" hangingPunct="1">
              <a:spcBef>
                <a:spcPts val="0"/>
              </a:spcBef>
              <a:buClrTx/>
              <a:buSzPct val="68000"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dirty="0" smtClean="0">
                <a:solidFill>
                  <a:srgbClr val="FF3300"/>
                </a:solidFill>
              </a:rPr>
              <a:t>«Красногвардейская атака на капитал»:</a:t>
            </a:r>
          </a:p>
          <a:p>
            <a:pPr marL="0" indent="-255588" eaLnBrk="1" hangingPunct="1">
              <a:spcBef>
                <a:spcPts val="0"/>
              </a:spcBef>
              <a:buClr>
                <a:srgbClr val="2DA2BF"/>
              </a:buClr>
              <a:buSzPct val="68000"/>
              <a:buFont typeface="Lucida Sans Unicode" pitchFamily="32" charset="0"/>
              <a:buChar char="-"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b="1" dirty="0" smtClean="0">
                <a:solidFill>
                  <a:srgbClr val="464646"/>
                </a:solidFill>
              </a:rPr>
              <a:t>Национализация</a:t>
            </a:r>
          </a:p>
          <a:p>
            <a:pPr marL="0" indent="-255588" eaLnBrk="1" hangingPunct="1">
              <a:spcBef>
                <a:spcPts val="0"/>
              </a:spcBef>
              <a:buClr>
                <a:srgbClr val="2DA2BF"/>
              </a:buClr>
              <a:buSzPct val="68000"/>
              <a:buFont typeface="Lucida Sans Unicode" pitchFamily="32" charset="0"/>
              <a:buChar char="-"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b="1" dirty="0" smtClean="0">
                <a:solidFill>
                  <a:srgbClr val="464646"/>
                </a:solidFill>
              </a:rPr>
              <a:t>Конфискация</a:t>
            </a:r>
          </a:p>
          <a:p>
            <a:pPr marL="0" indent="-255588" eaLnBrk="1" hangingPunct="1">
              <a:spcBef>
                <a:spcPts val="0"/>
              </a:spcBef>
              <a:buClr>
                <a:srgbClr val="2DA2BF"/>
              </a:buClr>
              <a:buSzPct val="68000"/>
              <a:buFont typeface="Lucida Sans Unicode" pitchFamily="32" charset="0"/>
              <a:buChar char="-"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b="1" dirty="0" smtClean="0">
                <a:solidFill>
                  <a:srgbClr val="464646"/>
                </a:solidFill>
              </a:rPr>
              <a:t>Экспроприация</a:t>
            </a:r>
          </a:p>
          <a:p>
            <a:pPr marL="0" indent="-255588" eaLnBrk="1" hangingPunct="1">
              <a:spcBef>
                <a:spcPts val="0"/>
              </a:spcBef>
              <a:buClr>
                <a:srgbClr val="2DA2BF"/>
              </a:buClr>
              <a:buSzPct val="68000"/>
              <a:buFont typeface="Lucida Sans Unicode" pitchFamily="32" charset="0"/>
              <a:buChar char="-"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endParaRPr lang="ru-RU" sz="2800" b="1" dirty="0" smtClean="0">
              <a:solidFill>
                <a:srgbClr val="464646"/>
              </a:solidFill>
            </a:endParaRP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dirty="0" smtClean="0">
                <a:solidFill>
                  <a:srgbClr val="464646"/>
                </a:solidFill>
              </a:rPr>
              <a:t>2. Запрет частной торговли. Продуктообмен</a:t>
            </a:r>
            <a:r>
              <a:rPr lang="ru-RU" sz="2800" b="1" dirty="0" smtClean="0">
                <a:solidFill>
                  <a:srgbClr val="464646"/>
                </a:solidFill>
              </a:rPr>
              <a:t>.</a:t>
            </a: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endParaRPr lang="ru-RU" sz="2800" b="1" dirty="0" smtClean="0">
              <a:solidFill>
                <a:srgbClr val="464646"/>
              </a:solidFill>
            </a:endParaRP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800" dirty="0" smtClean="0"/>
              <a:t>3. Сведена на нет роль денег. Натурализация </a:t>
            </a:r>
            <a:r>
              <a:rPr lang="ru-RU" sz="2800" dirty="0" err="1" smtClean="0"/>
              <a:t>зар</a:t>
            </a:r>
            <a:r>
              <a:rPr lang="ru-RU" sz="2800" dirty="0" smtClean="0"/>
              <a:t>. платы</a:t>
            </a: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endParaRPr lang="ru-RU" sz="2000" dirty="0" smtClean="0"/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sz="2000" dirty="0" smtClean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/>
              <a:t>Что включал военный коммунизм?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-249238">
              <a:spcBef>
                <a:spcPts val="0"/>
              </a:spcBef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2400" b="1" dirty="0" smtClean="0"/>
              <a:t>4. Централизованное распределение сырья.</a:t>
            </a:r>
          </a:p>
          <a:p>
            <a:pPr marL="0" indent="-249238">
              <a:spcBef>
                <a:spcPts val="0"/>
              </a:spcBef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endParaRPr lang="ru-RU" sz="2400" b="1" dirty="0" smtClean="0"/>
          </a:p>
          <a:p>
            <a:pPr marL="0" indent="-249238">
              <a:spcBef>
                <a:spcPts val="0"/>
              </a:spcBef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2400" b="1" dirty="0" smtClean="0"/>
              <a:t>5. Карточная система. Пайки. </a:t>
            </a:r>
          </a:p>
          <a:p>
            <a:pPr marL="0" indent="-249238">
              <a:spcBef>
                <a:spcPts val="0"/>
              </a:spcBef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endParaRPr lang="ru-RU" sz="2400" b="1" dirty="0" smtClean="0"/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2400" b="1" dirty="0" smtClean="0"/>
              <a:t>6. Трудовые повинности.</a:t>
            </a: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endParaRPr lang="ru-RU" sz="2400" b="1" dirty="0" smtClean="0"/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2400" b="1" dirty="0" smtClean="0"/>
              <a:t>7. Милитаризация труда. </a:t>
            </a:r>
            <a:r>
              <a:rPr lang="ru-RU" sz="2400" b="1" dirty="0" err="1" smtClean="0"/>
              <a:t>Трудармии</a:t>
            </a:r>
            <a:r>
              <a:rPr lang="ru-RU" sz="2400" b="1" dirty="0" smtClean="0"/>
              <a:t>.</a:t>
            </a: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endParaRPr lang="ru-RU" sz="2400" b="1" dirty="0" smtClean="0"/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2400" b="1" dirty="0" smtClean="0"/>
              <a:t>8. Монополия на торговлю хлебом.</a:t>
            </a: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2400" b="1" dirty="0" smtClean="0"/>
              <a:t> </a:t>
            </a:r>
          </a:p>
          <a:p>
            <a:pPr marL="0" indent="-249238" eaLnBrk="1" hangingPunct="1">
              <a:spcBef>
                <a:spcPts val="0"/>
              </a:spcBef>
              <a:buClrTx/>
              <a:buFontTx/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endParaRPr lang="ru-RU" b="1" dirty="0" smtClean="0"/>
          </a:p>
        </p:txBody>
      </p:sp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72074"/>
            <a:ext cx="72961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285860"/>
            <a:ext cx="4138642" cy="5072098"/>
          </a:xfrm>
        </p:spPr>
        <p:txBody>
          <a:bodyPr>
            <a:normAutofit fontScale="85000" lnSpcReduction="10000"/>
          </a:bodyPr>
          <a:lstStyle/>
          <a:p>
            <a:pPr marL="72000"/>
            <a:r>
              <a:rPr lang="ru-RU" dirty="0" smtClean="0"/>
              <a:t>«Вот недавно разграблены мужиками имения </a:t>
            </a:r>
            <a:r>
              <a:rPr lang="ru-RU" dirty="0" err="1" smtClean="0"/>
              <a:t>Худекова</a:t>
            </a:r>
            <a:r>
              <a:rPr lang="ru-RU" dirty="0" smtClean="0"/>
              <a:t>, Оболенского и целый ряд других имений. Мужики развезли по домам всё, что имело ценность в их глазах, а библиотеки — сожгли, рояли изрубили топорами, картины — изорвали…»</a:t>
            </a:r>
          </a:p>
          <a:p>
            <a:pPr marL="72000"/>
            <a:r>
              <a:rPr lang="ru-RU" b="1" dirty="0" smtClean="0"/>
              <a:t>Максим Горький </a:t>
            </a:r>
            <a:r>
              <a:rPr lang="ru-RU" dirty="0" smtClean="0"/>
              <a:t>«Несвоевременные мысли»</a:t>
            </a:r>
            <a:br>
              <a:rPr lang="ru-RU" dirty="0" smtClean="0"/>
            </a:br>
            <a:r>
              <a:rPr lang="ru-RU" dirty="0" smtClean="0"/>
              <a:t>«Новая Жизнь» № 195, 7 (20) декабря 1917 г.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Трудовые повинности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4038600" cy="337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66286"/>
            <a:ext cx="4038600" cy="319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Что включал военный коммунизм?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4900634"/>
          </a:xfrm>
        </p:spPr>
        <p:txBody>
          <a:bodyPr>
            <a:normAutofit lnSpcReduction="10000"/>
          </a:bodyPr>
          <a:lstStyle/>
          <a:p>
            <a:pPr marL="0" indent="-249238">
              <a:spcBef>
                <a:spcPts val="0"/>
              </a:spcBef>
              <a:buNone/>
              <a:tabLst>
                <a:tab pos="365125" algn="l"/>
                <a:tab pos="469900" algn="l"/>
                <a:tab pos="919163" algn="l"/>
                <a:tab pos="1368425" algn="l"/>
                <a:tab pos="1817688" algn="l"/>
                <a:tab pos="2266950" algn="l"/>
                <a:tab pos="2716213" algn="l"/>
                <a:tab pos="3165475" algn="l"/>
                <a:tab pos="3614738" algn="l"/>
                <a:tab pos="4064000" algn="l"/>
                <a:tab pos="4513263" algn="l"/>
                <a:tab pos="4962525" algn="l"/>
                <a:tab pos="5411788" algn="l"/>
                <a:tab pos="5861050" algn="l"/>
                <a:tab pos="6310313" algn="l"/>
                <a:tab pos="6759575" algn="l"/>
                <a:tab pos="7208838" algn="l"/>
                <a:tab pos="7658100" algn="l"/>
                <a:tab pos="8107363" algn="l"/>
                <a:tab pos="8556625" algn="l"/>
                <a:tab pos="9005888" algn="l"/>
              </a:tabLst>
              <a:defRPr/>
            </a:pPr>
            <a:r>
              <a:rPr lang="ru-RU" sz="3600" dirty="0" smtClean="0"/>
              <a:t>9</a:t>
            </a:r>
            <a:r>
              <a:rPr lang="ru-RU" sz="3600" b="1" dirty="0" smtClean="0"/>
              <a:t>. ПРОДРАЗВЕРСТКА</a:t>
            </a:r>
            <a:r>
              <a:rPr lang="ru-RU" b="1" dirty="0" smtClean="0"/>
              <a:t>. </a:t>
            </a:r>
          </a:p>
          <a:p>
            <a:pPr marL="358775" indent="-255588">
              <a:lnSpc>
                <a:spcPct val="80000"/>
              </a:lnSpc>
              <a:buClr>
                <a:srgbClr val="2DA2BF"/>
              </a:buClr>
              <a:buSzPct val="68000"/>
              <a:buFont typeface="Times New Roman" pitchFamily="16" charset="0"/>
              <a:buNone/>
              <a:tabLst>
                <a:tab pos="358775" algn="l"/>
                <a:tab pos="806450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</a:tabLst>
              <a:defRPr/>
            </a:pPr>
            <a:r>
              <a:rPr lang="ru-RU" dirty="0" smtClean="0"/>
              <a:t>Принцип продразверстки заключался в обязательной сдаче производителями государству установленной («развёрстанной») нормы продуктов по установленным государством ценам.</a:t>
            </a:r>
          </a:p>
          <a:p>
            <a:pPr marL="358775" indent="-255588">
              <a:lnSpc>
                <a:spcPct val="80000"/>
              </a:lnSpc>
              <a:buClr>
                <a:srgbClr val="2DA2BF"/>
              </a:buClr>
              <a:buSzPct val="68000"/>
              <a:buFont typeface="Wingdings 3" pitchFamily="16" charset="2"/>
              <a:buChar char=""/>
              <a:tabLst>
                <a:tab pos="358775" algn="l"/>
                <a:tab pos="806450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</a:tabLst>
              <a:defRPr/>
            </a:pPr>
            <a:r>
              <a:rPr lang="ru-RU" dirty="0" smtClean="0"/>
              <a:t>Развёрстка предусматривала более 30 видов изъятий: от зерна и картофеля до кож и шерсти.</a:t>
            </a:r>
          </a:p>
          <a:p>
            <a:pPr marL="358775" indent="-255588">
              <a:lnSpc>
                <a:spcPct val="80000"/>
              </a:lnSpc>
              <a:buClr>
                <a:srgbClr val="2DA2BF"/>
              </a:buClr>
              <a:buSzPct val="68000"/>
              <a:buFont typeface="Wingdings 3" pitchFamily="16" charset="2"/>
              <a:buChar char=""/>
              <a:tabLst>
                <a:tab pos="358775" algn="l"/>
                <a:tab pos="806450" algn="l"/>
                <a:tab pos="1255713" algn="l"/>
                <a:tab pos="1704975" algn="l"/>
                <a:tab pos="2154238" algn="l"/>
                <a:tab pos="2603500" algn="l"/>
                <a:tab pos="3052763" algn="l"/>
                <a:tab pos="3502025" algn="l"/>
                <a:tab pos="3951288" algn="l"/>
                <a:tab pos="4400550" algn="l"/>
                <a:tab pos="4849813" algn="l"/>
                <a:tab pos="5299075" algn="l"/>
                <a:tab pos="5748338" algn="l"/>
                <a:tab pos="6197600" algn="l"/>
                <a:tab pos="6646863" algn="l"/>
                <a:tab pos="7096125" algn="l"/>
                <a:tab pos="7545388" algn="l"/>
                <a:tab pos="7994650" algn="l"/>
                <a:tab pos="8443913" algn="l"/>
                <a:tab pos="8893175" algn="l"/>
                <a:tab pos="9342438" algn="l"/>
              </a:tabLst>
              <a:defRPr/>
            </a:pPr>
            <a:r>
              <a:rPr lang="ru-RU" dirty="0" smtClean="0"/>
              <a:t> Вылилась  в массовое ограбление крестьянства.  в деревни были направлены вооружённые продотряды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70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6939" y="2909880"/>
            <a:ext cx="6347061" cy="394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81138"/>
            <a:ext cx="4016375" cy="4525962"/>
          </a:xfrm>
        </p:spPr>
        <p:txBody>
          <a:bodyPr lIns="91440" tIns="45720" rIns="91440" bIns="45720">
            <a:normAutofit fontScale="92500"/>
          </a:bodyPr>
          <a:lstStyle/>
          <a:p>
            <a:pPr marL="358775" indent="-255588" eaLnBrk="1" hangingPunct="1">
              <a:buClr>
                <a:srgbClr val="2DA2BF"/>
              </a:buClr>
              <a:buSzPct val="68000"/>
              <a:buFont typeface="Times New Roman" pitchFamily="16" charset="0"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b="1" dirty="0" smtClean="0"/>
              <a:t>Оказалась эффективна для задач военного времени</a:t>
            </a:r>
          </a:p>
          <a:p>
            <a:pPr marL="363538" indent="-250825" eaLnBrk="1" hangingPunct="1">
              <a:buClrTx/>
              <a:buSzPct val="68000"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b="1" dirty="0" smtClean="0"/>
              <a:t>Концентрация ресурсов на нужном направлении</a:t>
            </a:r>
          </a:p>
          <a:p>
            <a:pPr marL="363538" indent="-250825" eaLnBrk="1" hangingPunct="1">
              <a:buClrTx/>
              <a:buSzPct val="68000"/>
              <a:buFontTx/>
              <a:buNone/>
              <a:tabLst>
                <a:tab pos="358775" algn="l"/>
                <a:tab pos="463550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</a:tabLst>
              <a:defRPr/>
            </a:pPr>
            <a:r>
              <a:rPr lang="ru-RU" b="1" dirty="0" err="1" smtClean="0"/>
              <a:t>РЕДИСТРИБУТИВНаЯ</a:t>
            </a:r>
            <a:r>
              <a:rPr lang="ru-RU" b="1" dirty="0" smtClean="0"/>
              <a:t> экономика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73600" y="1481138"/>
            <a:ext cx="4016375" cy="4525962"/>
          </a:xfrm>
        </p:spPr>
        <p:txBody>
          <a:bodyPr>
            <a:normAutofit/>
          </a:bodyPr>
          <a:lstStyle/>
          <a:p>
            <a:pPr marL="0" indent="0" eaLnBrk="1" hangingPunct="1"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400" dirty="0" smtClean="0"/>
              <a:t>(перераспределение) - нетоварный, неэквивалентный, вертикальный продуктообмен в виде волевого изъятия центральной властью прибавочного (а порой и части необходимого) продукта с целью его последующего натурального перераспределения. 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/>
              <a:t>Мобилизационная экономика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Итоги политики военного коммунизма</a:t>
            </a:r>
            <a:endParaRPr lang="ru-RU" dirty="0"/>
          </a:p>
        </p:txBody>
      </p:sp>
      <p:pic>
        <p:nvPicPr>
          <p:cNvPr id="2201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786848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Итоги гражданской войны и политики «военного коммунизма» </a:t>
            </a:r>
            <a:endParaRPr lang="ru-RU" dirty="0"/>
          </a:p>
        </p:txBody>
      </p:sp>
      <p:pic>
        <p:nvPicPr>
          <p:cNvPr id="144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00034" y="1785926"/>
            <a:ext cx="8286808" cy="454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 Мысли о революции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5257800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 smtClean="0"/>
              <a:t>С Россией кончено... На </a:t>
            </a:r>
            <a:r>
              <a:rPr lang="ru-RU" sz="3200" dirty="0" err="1" smtClean="0"/>
              <a:t>последях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Ее мы </a:t>
            </a:r>
            <a:r>
              <a:rPr lang="ru-RU" sz="3200" dirty="0" err="1" smtClean="0"/>
              <a:t>прогалдели</a:t>
            </a:r>
            <a:r>
              <a:rPr lang="ru-RU" sz="3200" dirty="0" smtClean="0"/>
              <a:t>, проболтали,</a:t>
            </a:r>
            <a:br>
              <a:rPr lang="ru-RU" sz="3200" dirty="0" smtClean="0"/>
            </a:br>
            <a:r>
              <a:rPr lang="ru-RU" sz="3200" dirty="0" err="1" smtClean="0"/>
              <a:t>Пролузгали</a:t>
            </a:r>
            <a:r>
              <a:rPr lang="ru-RU" sz="3200" dirty="0" smtClean="0"/>
              <a:t>, пропили, проплевали,</a:t>
            </a:r>
            <a:br>
              <a:rPr lang="ru-RU" sz="3200" dirty="0" smtClean="0"/>
            </a:br>
            <a:r>
              <a:rPr lang="ru-RU" sz="3200" dirty="0" smtClean="0"/>
              <a:t>Замызгали на грязных площадях.</a:t>
            </a:r>
            <a:br>
              <a:rPr lang="ru-RU" sz="3200" dirty="0" smtClean="0"/>
            </a:br>
            <a:r>
              <a:rPr lang="ru-RU" sz="3200" dirty="0" smtClean="0"/>
              <a:t>Распродали на улицах: не </a:t>
            </a:r>
            <a:r>
              <a:rPr lang="ru-RU" sz="3200" dirty="0" err="1" smtClean="0"/>
              <a:t>надо-ль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Кому земли, республик да свобод,</a:t>
            </a:r>
            <a:br>
              <a:rPr lang="ru-RU" sz="3200" dirty="0" smtClean="0"/>
            </a:br>
            <a:r>
              <a:rPr lang="ru-RU" sz="3200" dirty="0" smtClean="0"/>
              <a:t>Гражданских прав? И родину народ</a:t>
            </a:r>
            <a:br>
              <a:rPr lang="ru-RU" sz="3200" dirty="0" smtClean="0"/>
            </a:br>
            <a:r>
              <a:rPr lang="ru-RU" sz="3200" dirty="0" smtClean="0"/>
              <a:t>Сам выволок на гноище, как падаль...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b="1" dirty="0" smtClean="0"/>
              <a:t>М. Волошин</a:t>
            </a:r>
            <a:endParaRPr lang="ru-RU" sz="2000" b="1" dirty="0" smtClean="0">
              <a:hlinkClick r:id="rId2"/>
            </a:endParaRPr>
          </a:p>
          <a:p>
            <a:r>
              <a:rPr lang="ru-RU" sz="2000" b="1" dirty="0" smtClean="0">
                <a:hlinkClick r:id="rId2"/>
              </a:rPr>
              <a:t> </a:t>
            </a:r>
          </a:p>
          <a:p>
            <a:r>
              <a:rPr lang="ru-RU" sz="2000" b="1" dirty="0" smtClean="0"/>
              <a:t>Мир</a:t>
            </a:r>
          </a:p>
          <a:p>
            <a:pPr>
              <a:buNone/>
            </a:pP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550072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Но выше всех над датами святыми, Над </a:t>
            </a:r>
            <a:r>
              <a:rPr lang="ru-RU" i="1" dirty="0" smtClean="0"/>
              <a:t>декабрем</a:t>
            </a:r>
            <a:r>
              <a:rPr lang="ru-RU" dirty="0" smtClean="0"/>
              <a:t>, чем светел пятый год, </a:t>
            </a:r>
          </a:p>
          <a:p>
            <a:pPr>
              <a:buNone/>
            </a:pPr>
            <a:r>
              <a:rPr lang="ru-RU" dirty="0" smtClean="0"/>
              <a:t>Над </a:t>
            </a:r>
            <a:r>
              <a:rPr lang="ru-RU" i="1" dirty="0" smtClean="0"/>
              <a:t>февралем</a:t>
            </a:r>
            <a:r>
              <a:rPr lang="ru-RU" dirty="0" smtClean="0"/>
              <a:t> семнадцатого года, Сверкаешь ты, </a:t>
            </a:r>
            <a:r>
              <a:rPr lang="ru-RU" dirty="0" err="1" smtClean="0"/>
              <a:t>слепительный</a:t>
            </a:r>
            <a:r>
              <a:rPr lang="ru-RU" dirty="0" smtClean="0"/>
              <a:t> </a:t>
            </a:r>
            <a:r>
              <a:rPr lang="ru-RU" i="1" dirty="0" smtClean="0"/>
              <a:t>Октябрь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Преобразивший сумрачную осень В ликующую силами весну,</a:t>
            </a:r>
          </a:p>
          <a:p>
            <a:pPr>
              <a:buNone/>
            </a:pPr>
            <a:r>
              <a:rPr lang="ru-RU" dirty="0" smtClean="0"/>
              <a:t> Зажегший новый день над дряхлой жизнью </a:t>
            </a:r>
          </a:p>
          <a:p>
            <a:pPr>
              <a:buNone/>
            </a:pPr>
            <a:r>
              <a:rPr lang="ru-RU" dirty="0" smtClean="0"/>
              <a:t>И заревом немеркнущим, победно Нам озаривший правый путь в веках!</a:t>
            </a:r>
          </a:p>
          <a:p>
            <a:pPr>
              <a:buNone/>
            </a:pPr>
            <a:r>
              <a:rPr lang="ru-RU" b="1" dirty="0" smtClean="0"/>
              <a:t>В. Брюсов</a:t>
            </a:r>
            <a:endParaRPr lang="ru-RU" b="1" dirty="0"/>
          </a:p>
        </p:txBody>
      </p:sp>
      <p:pic>
        <p:nvPicPr>
          <p:cNvPr id="387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643446"/>
            <a:ext cx="172402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7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500570"/>
            <a:ext cx="15335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8058</TotalTime>
  <Words>560</Words>
  <PresentationFormat>Экран (4:3)</PresentationFormat>
  <Paragraphs>106</Paragraphs>
  <Slides>36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Тема: Октябрь 1917 г.  Формирование советского государства. Первые годы советской власти  4 час.</vt:lpstr>
      <vt:lpstr>Слайд 2</vt:lpstr>
      <vt:lpstr>Установление советской власти</vt:lpstr>
      <vt:lpstr>Установление советской власти</vt:lpstr>
      <vt:lpstr>Слайд 5</vt:lpstr>
      <vt:lpstr>Установление советской власти</vt:lpstr>
      <vt:lpstr>Слайд 7</vt:lpstr>
      <vt:lpstr>Слайд 8</vt:lpstr>
      <vt:lpstr>Слайд 9</vt:lpstr>
      <vt:lpstr>Левые эсеры</vt:lpstr>
      <vt:lpstr>Красный террор </vt:lpstr>
      <vt:lpstr>Расстрел царской семьи</vt:lpstr>
      <vt:lpstr>Слайд 13</vt:lpstr>
      <vt:lpstr>Гражданская война 1917–1922 в России — это </vt:lpstr>
      <vt:lpstr>Гражданская война 1917–1922 в России</vt:lpstr>
      <vt:lpstr>Гражданская война</vt:lpstr>
      <vt:lpstr>Слайд 17</vt:lpstr>
      <vt:lpstr>Слайд 18</vt:lpstr>
      <vt:lpstr>Гражданская война</vt:lpstr>
      <vt:lpstr>Слайд 20</vt:lpstr>
      <vt:lpstr>Слайд 21</vt:lpstr>
      <vt:lpstr>Слайд 22</vt:lpstr>
      <vt:lpstr>Этапы Гражданской войны – 4 этапа</vt:lpstr>
      <vt:lpstr>Этапы Гражданской войны</vt:lpstr>
      <vt:lpstr>Слайд 25</vt:lpstr>
      <vt:lpstr>   Социально-экономическая политика большевиков в первые годы советской власти. «Военный коммунизм»  </vt:lpstr>
      <vt:lpstr>Что включал военный коммунизм?</vt:lpstr>
      <vt:lpstr>Что включал военный коммунизм?</vt:lpstr>
      <vt:lpstr>Слайд 29</vt:lpstr>
      <vt:lpstr>Трудовые повинности</vt:lpstr>
      <vt:lpstr>Что включал военный коммунизм?</vt:lpstr>
      <vt:lpstr>Слайд 32</vt:lpstr>
      <vt:lpstr>Мобилизационная экономика</vt:lpstr>
      <vt:lpstr>Итоги политики военного коммунизма</vt:lpstr>
      <vt:lpstr>Итоги гражданской войны и политики «военного коммунизма» </vt:lpstr>
      <vt:lpstr> Мысли о революции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769</cp:revision>
  <dcterms:created xsi:type="dcterms:W3CDTF">2023-09-22T07:28:34Z</dcterms:created>
  <dcterms:modified xsi:type="dcterms:W3CDTF">2025-02-03T06:09:55Z</dcterms:modified>
</cp:coreProperties>
</file>