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411" r:id="rId3"/>
    <p:sldId id="351" r:id="rId4"/>
    <p:sldId id="287" r:id="rId5"/>
    <p:sldId id="371" r:id="rId6"/>
    <p:sldId id="258" r:id="rId7"/>
    <p:sldId id="288" r:id="rId8"/>
    <p:sldId id="372" r:id="rId9"/>
    <p:sldId id="373" r:id="rId10"/>
    <p:sldId id="399" r:id="rId11"/>
    <p:sldId id="260" r:id="rId12"/>
    <p:sldId id="492" r:id="rId13"/>
    <p:sldId id="484" r:id="rId14"/>
    <p:sldId id="478" r:id="rId15"/>
    <p:sldId id="481" r:id="rId16"/>
    <p:sldId id="302" r:id="rId17"/>
    <p:sldId id="281" r:id="rId18"/>
    <p:sldId id="293" r:id="rId19"/>
    <p:sldId id="289" r:id="rId20"/>
    <p:sldId id="291" r:id="rId21"/>
    <p:sldId id="396" r:id="rId22"/>
    <p:sldId id="395" r:id="rId23"/>
    <p:sldId id="374" r:id="rId24"/>
    <p:sldId id="377" r:id="rId25"/>
    <p:sldId id="376" r:id="rId26"/>
    <p:sldId id="405" r:id="rId27"/>
    <p:sldId id="493" r:id="rId28"/>
    <p:sldId id="406" r:id="rId29"/>
    <p:sldId id="470" r:id="rId30"/>
    <p:sldId id="410" r:id="rId31"/>
    <p:sldId id="404" r:id="rId32"/>
    <p:sldId id="446" r:id="rId33"/>
    <p:sldId id="488" r:id="rId34"/>
    <p:sldId id="413" r:id="rId35"/>
    <p:sldId id="398" r:id="rId36"/>
    <p:sldId id="412" r:id="rId37"/>
    <p:sldId id="414" r:id="rId38"/>
    <p:sldId id="426" r:id="rId39"/>
    <p:sldId id="490" r:id="rId40"/>
    <p:sldId id="418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5" autoAdjust="0"/>
    <p:restoredTop sz="94660"/>
  </p:normalViewPr>
  <p:slideViewPr>
    <p:cSldViewPr>
      <p:cViewPr varScale="1">
        <p:scale>
          <a:sx n="83" d="100"/>
          <a:sy n="83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676B4-C37D-4EB8-8452-9CA9FB778F72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F6D7-9BD7-4252-AEF4-CBBA3EB66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3F6D7-9BD7-4252-AEF4-CBBA3EB66EB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genc.ru/c/grazhdanskaia-voina-1917-1922-968234" TargetMode="External"/><Relationship Id="rId2" Type="http://schemas.openxmlformats.org/officeDocument/2006/relationships/hyperlink" Target="https://bigenc.ru/c/vremennoe-pravitel-stvo-56ec70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bigenc.ru/c/bol-sheviki-0e02cb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bigenc.ru/c/bol-sheviki-0e02cb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culture.ru/persons/8534/maksimilian-voloshi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Тема: Октябрь 1917 г.  Формирование советского государства. Первые годы советской власти  4 час.</a:t>
            </a:r>
            <a:endParaRPr lang="ru-RU" sz="3200" b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Октябрьская революция 1917 г. : основные события и итоги.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Первые мероприятия большевистской власти.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Формирование институтов советской государственности. 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Гражданская война в    России.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Политика военного коммунизма.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3250" cy="582612"/>
          </a:xfrm>
        </p:spPr>
        <p:txBody>
          <a:bodyPr>
            <a:normAutofit fontScale="90000"/>
          </a:bodyPr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071563"/>
            <a:ext cx="4349781" cy="550068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>
              <a:spcBef>
                <a:spcPts val="0"/>
              </a:spcBef>
              <a:buFont typeface="Times New Roman" pitchFamily="16" charset="0"/>
              <a:buNone/>
              <a:defRPr/>
            </a:pPr>
            <a:r>
              <a:rPr lang="ru-RU" sz="2400" dirty="0" smtClean="0">
                <a:latin typeface="+mj-lt"/>
              </a:rPr>
              <a:t>Все попытки России в Х</a:t>
            </a:r>
            <a:r>
              <a:rPr lang="en-US" sz="2400" dirty="0" smtClean="0">
                <a:latin typeface="+mj-lt"/>
              </a:rPr>
              <a:t>VIII-</a:t>
            </a:r>
            <a:r>
              <a:rPr lang="ru-RU" sz="2400" dirty="0" smtClean="0">
                <a:latin typeface="+mj-lt"/>
              </a:rPr>
              <a:t> Х</a:t>
            </a:r>
            <a:r>
              <a:rPr lang="en-US" sz="2400" dirty="0" smtClean="0">
                <a:latin typeface="+mj-lt"/>
              </a:rPr>
              <a:t>I</a:t>
            </a:r>
            <a:r>
              <a:rPr lang="ru-RU" sz="2400" dirty="0" smtClean="0">
                <a:latin typeface="+mj-lt"/>
              </a:rPr>
              <a:t>Х</a:t>
            </a:r>
            <a:r>
              <a:rPr lang="en-US" sz="2400" dirty="0" smtClean="0">
                <a:latin typeface="+mj-lt"/>
              </a:rPr>
              <a:t> –</a:t>
            </a:r>
            <a:r>
              <a:rPr lang="ru-RU" sz="2400" dirty="0" smtClean="0">
                <a:latin typeface="+mj-lt"/>
              </a:rPr>
              <a:t> начале ХХ вв. решить задачи модернизации</a:t>
            </a:r>
            <a:r>
              <a:rPr lang="ru-RU" sz="2400" b="1" i="1" dirty="0" smtClean="0">
                <a:latin typeface="+mj-lt"/>
              </a:rPr>
              <a:t>, т.е. осуществить переход к индустриальному обществу, догнать западную цивилизацию </a:t>
            </a:r>
            <a:r>
              <a:rPr lang="ru-RU" sz="2400" dirty="0" smtClean="0">
                <a:latin typeface="+mj-lt"/>
              </a:rPr>
              <a:t>оказались не вполне удачными или неудачными совсем</a:t>
            </a:r>
          </a:p>
        </p:txBody>
      </p:sp>
      <p:sp>
        <p:nvSpPr>
          <p:cNvPr id="5124" name="Содержимое 9"/>
          <p:cNvSpPr>
            <a:spLocks noGrp="1"/>
          </p:cNvSpPr>
          <p:nvPr>
            <p:ph sz="half" idx="2"/>
          </p:nvPr>
        </p:nvSpPr>
        <p:spPr>
          <a:xfrm>
            <a:off x="4645025" y="1071563"/>
            <a:ext cx="4035425" cy="492918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>
              <a:buFont typeface="Times New Roman" pitchFamily="16" charset="0"/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Отсюда:  </a:t>
            </a:r>
          </a:p>
          <a:p>
            <a:pPr marL="0">
              <a:spcBef>
                <a:spcPct val="0"/>
              </a:spcBef>
              <a:buFont typeface="Times New Roman" pitchFamily="16" charset="0"/>
              <a:buNone/>
            </a:pPr>
            <a:r>
              <a:rPr lang="ru-RU" dirty="0" smtClean="0"/>
              <a:t>три русские революции;</a:t>
            </a:r>
          </a:p>
          <a:p>
            <a:pPr marL="0">
              <a:spcBef>
                <a:spcPct val="0"/>
              </a:spcBef>
              <a:buFont typeface="Times New Roman" pitchFamily="16" charset="0"/>
              <a:buNone/>
            </a:pPr>
            <a:r>
              <a:rPr lang="ru-RU" dirty="0" smtClean="0"/>
              <a:t>приход к власти новой общественно-политической силы – партии большевиков</a:t>
            </a:r>
          </a:p>
        </p:txBody>
      </p:sp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4357688"/>
            <a:ext cx="3143250" cy="250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Глубочайший кризис в России  в 1917 г.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Системный кризис. «смутное время»:</a:t>
            </a:r>
          </a:p>
          <a:p>
            <a:pPr marL="514350" indent="-514350">
              <a:buAutoNum type="arabicPeriod"/>
            </a:pPr>
            <a:r>
              <a:rPr lang="ru-RU" dirty="0" smtClean="0"/>
              <a:t>Экономический и продовольственный кризис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Затяжная и неудачная война.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Социальное напряжение и демографические потери.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Паралич власти.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Крах тысячелетней монархической системы правления 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Приход к власти новых сил в ходе октябрьских событий 1917 г.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Октябрьская революция 1917 г. : основные события и итоги</a:t>
            </a:r>
            <a:endParaRPr lang="ru-RU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1357298"/>
            <a:ext cx="478158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57752" y="1600200"/>
            <a:ext cx="4071966" cy="497207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6000"/>
            <a:r>
              <a:rPr lang="ru-RU" sz="2000" dirty="0" smtClean="0"/>
              <a:t>Словосочетания </a:t>
            </a:r>
            <a:r>
              <a:rPr lang="ru-RU" sz="2000" b="1" dirty="0" smtClean="0"/>
              <a:t>«Октябрьская революция» и «Октябрьский переворот» </a:t>
            </a:r>
            <a:r>
              <a:rPr lang="ru-RU" sz="2000" dirty="0" smtClean="0"/>
              <a:t>появились буквально в следующие дни после событий.</a:t>
            </a:r>
          </a:p>
          <a:p>
            <a:pPr marL="36000"/>
            <a:r>
              <a:rPr lang="ru-RU" sz="2000" dirty="0" smtClean="0"/>
              <a:t> Также в первые годы советской власти употреблялись названия </a:t>
            </a:r>
            <a:r>
              <a:rPr lang="ru-RU" sz="2000" b="1" dirty="0" smtClean="0"/>
              <a:t>Пролетарская революция, Рабоче-крестьянская революц</a:t>
            </a:r>
            <a:r>
              <a:rPr lang="ru-RU" sz="2000" dirty="0" smtClean="0"/>
              <a:t>ия или просто </a:t>
            </a:r>
            <a:r>
              <a:rPr lang="ru-RU" sz="2000" b="1" dirty="0" smtClean="0"/>
              <a:t>Октябр</a:t>
            </a:r>
            <a:r>
              <a:rPr lang="ru-RU" sz="2000" dirty="0" smtClean="0"/>
              <a:t>ь. </a:t>
            </a:r>
          </a:p>
          <a:p>
            <a:pPr marL="36000"/>
            <a:r>
              <a:rPr lang="ru-RU" sz="2000" dirty="0" smtClean="0"/>
              <a:t>После выхода в 1938 году канонического «Краткого курса истории ВКП (б)» в советской историографии утвердилось название </a:t>
            </a:r>
            <a:r>
              <a:rPr lang="ru-RU" sz="2000" b="1" dirty="0" smtClean="0"/>
              <a:t>Великая Октябрьская социалистическая революция. </a:t>
            </a:r>
          </a:p>
          <a:p>
            <a:pPr marL="36000"/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Большая Российская энциклопедия: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352956" cy="51149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36000">
              <a:buNone/>
            </a:pPr>
            <a:r>
              <a:rPr lang="ru-RU" b="1" dirty="0" err="1" smtClean="0"/>
              <a:t>Октя́брьская</a:t>
            </a:r>
            <a:r>
              <a:rPr lang="ru-RU" b="1" dirty="0" smtClean="0"/>
              <a:t> </a:t>
            </a:r>
            <a:r>
              <a:rPr lang="ru-RU" b="1" dirty="0" err="1" smtClean="0"/>
              <a:t>револю́ция</a:t>
            </a:r>
            <a:r>
              <a:rPr lang="ru-RU" b="1" dirty="0" smtClean="0"/>
              <a:t> 1917,</a:t>
            </a:r>
            <a:r>
              <a:rPr lang="ru-RU" dirty="0" smtClean="0"/>
              <a:t>  политические события в России, в ходе которых 24–27 октября (6–9 ноября) свергнуто </a:t>
            </a:r>
            <a:r>
              <a:rPr lang="ru-RU" b="1" dirty="0" smtClean="0">
                <a:hlinkClick r:id="rId2"/>
              </a:rPr>
              <a:t>Временное правительство</a:t>
            </a:r>
            <a:r>
              <a:rPr lang="ru-RU" b="1" dirty="0" smtClean="0"/>
              <a:t>, </a:t>
            </a:r>
          </a:p>
          <a:p>
            <a:pPr marL="36000">
              <a:buNone/>
            </a:pPr>
            <a:r>
              <a:rPr lang="ru-RU" dirty="0" smtClean="0"/>
              <a:t>к власти в Петрограде ( а к окончанию </a:t>
            </a:r>
            <a:r>
              <a:rPr lang="ru-RU" dirty="0" smtClean="0">
                <a:hlinkClick r:id="rId3"/>
              </a:rPr>
              <a:t>Гражданской войны 1917–1922</a:t>
            </a:r>
            <a:r>
              <a:rPr lang="ru-RU" dirty="0" smtClean="0"/>
              <a:t> – повсеместно) пришли </a:t>
            </a:r>
            <a:r>
              <a:rPr lang="ru-RU" u="sng" dirty="0" smtClean="0">
                <a:hlinkClick r:id="rId4"/>
              </a:rPr>
              <a:t>большевики</a:t>
            </a:r>
            <a:r>
              <a:rPr lang="ru-RU" dirty="0" smtClean="0"/>
              <a:t>, ставившие в перспективе задачу построения социалистического общества, а затем его дальнейшего преобразования на коммунистических началах.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Что такое Великая российская революция? ВРР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1149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36000"/>
            <a:r>
              <a:rPr lang="ru-RU" sz="3400" b="1" dirty="0" smtClean="0"/>
              <a:t>Великая российская революция </a:t>
            </a:r>
            <a:r>
              <a:rPr lang="ru-RU" sz="3400" dirty="0" smtClean="0"/>
              <a:t>— это социально-политическая революция на территории    Российской империи, начавшаяся свержением самодержавия в марте 1917 г.</a:t>
            </a:r>
          </a:p>
          <a:p>
            <a:pPr marL="36000"/>
            <a:r>
              <a:rPr lang="ru-RU" sz="3400" dirty="0" smtClean="0"/>
              <a:t> Датировка ее завершения является дискуссионной,  но большинство связывают его с окончанием гражданской войны в 1922 г.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11494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Этапы ВРР:</a:t>
            </a:r>
          </a:p>
          <a:p>
            <a:pPr marL="243450" indent="-514350">
              <a:buAutoNum type="arabicPeriod"/>
            </a:pPr>
            <a:r>
              <a:rPr lang="ru-RU" sz="1800" b="1" dirty="0" smtClean="0"/>
              <a:t>Февральская революция 1917 г. (23 февраля — 2 марта 1917 г.);</a:t>
            </a:r>
          </a:p>
          <a:p>
            <a:pPr marL="243450" indent="-514350">
              <a:buAutoNum type="arabicPeriod"/>
            </a:pPr>
            <a:r>
              <a:rPr lang="ru-RU" sz="1800" b="1" dirty="0" smtClean="0"/>
              <a:t> Развитие революции в период Временного правительства (2 марта — 25 октября 1917 г.); </a:t>
            </a:r>
          </a:p>
          <a:p>
            <a:pPr marL="243450" indent="-514350">
              <a:buAutoNum type="arabicPeriod"/>
            </a:pPr>
            <a:r>
              <a:rPr lang="ru-RU" sz="1800" b="1" dirty="0" smtClean="0"/>
              <a:t> Октябрьская революция и становление Советской власти (25 октября 1917 — май 1918 г.); </a:t>
            </a:r>
          </a:p>
          <a:p>
            <a:pPr marL="243450" indent="-514350">
              <a:buAutoNum type="arabicPeriod"/>
            </a:pPr>
            <a:r>
              <a:rPr lang="ru-RU" sz="1800" b="1" dirty="0" smtClean="0"/>
              <a:t> Широкомасштабная гражданская война и интервенция (май 1918 — ноябрь 1920 гг.);</a:t>
            </a:r>
          </a:p>
          <a:p>
            <a:pPr marL="243450" indent="-514350">
              <a:buAutoNum type="arabicPeriod"/>
            </a:pPr>
            <a:r>
              <a:rPr lang="ru-RU" sz="1800" b="1" dirty="0" smtClean="0"/>
              <a:t> Попытки «третьей революции», завершение гражданской войны, интервенции и революции (осень 1920 — 30 декабря 1922 гг.).</a:t>
            </a:r>
            <a:endParaRPr lang="ru-RU" sz="1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8809" y="214290"/>
            <a:ext cx="8885191" cy="6357981"/>
          </a:xfrm>
          <a:prstGeom prst="rect">
            <a:avLst/>
          </a:prstGeom>
          <a:ln w="76200"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Большевики - радикальное крыло РСДРП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571612"/>
            <a:ext cx="4352956" cy="52863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72000"/>
            <a:r>
              <a:rPr lang="ru-RU" b="1" dirty="0" smtClean="0"/>
              <a:t>Российская социал-демократическая рабочая партия (РСДРП</a:t>
            </a:r>
            <a:r>
              <a:rPr lang="ru-RU" dirty="0" smtClean="0"/>
              <a:t>) возникла в 1898 г. и раскололась в 1902-1903 гг. на две фракции: большевики и меньшевики.</a:t>
            </a:r>
          </a:p>
          <a:p>
            <a:pPr marL="72000"/>
            <a:r>
              <a:rPr lang="ru-RU" dirty="0" smtClean="0"/>
              <a:t>Оформление большевиков в партию произошло весной 1917 г., а термин РСДРП использовался до апреля 1918 г.</a:t>
            </a:r>
          </a:p>
          <a:p>
            <a:pPr marL="72000"/>
            <a:r>
              <a:rPr lang="ru-RU" dirty="0" smtClean="0"/>
              <a:t> В краткий период с августа по апрель 1918 года они были одной партией с меньшевиками.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20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 1918 г.   партия сменила название на </a:t>
            </a:r>
            <a:r>
              <a:rPr lang="ru-RU" b="1" dirty="0" smtClean="0"/>
              <a:t>РКП (б)- Российская Коммунистическая партия большевиков, </a:t>
            </a:r>
          </a:p>
          <a:p>
            <a:r>
              <a:rPr lang="ru-RU" dirty="0" smtClean="0"/>
              <a:t> с 1925 года она стала называться </a:t>
            </a:r>
            <a:r>
              <a:rPr lang="ru-RU" b="1" dirty="0" smtClean="0"/>
              <a:t>ВКП (б) Всесоюзная коммунистическая партия большевиков,  </a:t>
            </a:r>
          </a:p>
          <a:p>
            <a:r>
              <a:rPr lang="ru-RU" dirty="0" smtClean="0"/>
              <a:t>с 1952 г. – </a:t>
            </a:r>
            <a:r>
              <a:rPr lang="ru-RU" b="1" dirty="0" smtClean="0"/>
              <a:t>КПСС- коммунистическая партия Советского Союза.</a:t>
            </a:r>
          </a:p>
          <a:p>
            <a:r>
              <a:rPr lang="ru-RU" dirty="0" smtClean="0"/>
              <a:t>Находилась у власти с 1917  по 1991 гг.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Ленин В.И.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511494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36000">
              <a:buNone/>
            </a:pPr>
            <a:r>
              <a:rPr lang="ru-RU" dirty="0" smtClean="0"/>
              <a:t>настоящая фамилия </a:t>
            </a:r>
            <a:r>
              <a:rPr lang="ru-RU" b="1" dirty="0" smtClean="0"/>
              <a:t>Ульянов (</a:t>
            </a:r>
            <a:r>
              <a:rPr lang="ru-RU" dirty="0" smtClean="0"/>
              <a:t>22 .4.1870, Симбирск, ныне Ульяновск – 21.1.1924),  российский революционный, советский государственный и партийный деятель, идеолог и лидер </a:t>
            </a:r>
            <a:r>
              <a:rPr lang="ru-RU" dirty="0" smtClean="0">
                <a:hlinkClick r:id="rId2"/>
              </a:rPr>
              <a:t>большевиков</a:t>
            </a:r>
            <a:r>
              <a:rPr lang="ru-RU" dirty="0" smtClean="0"/>
              <a:t>, один из главных создателей  РСДРП, организаторов Октябрьской революции  и первый глава  советского  правительства и государства.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053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457203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053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85728"/>
            <a:ext cx="449580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События, предшествовавшие октябрьскому перевороту </a:t>
            </a:r>
            <a:endParaRPr lang="ru-RU" dirty="0"/>
          </a:p>
        </p:txBody>
      </p:sp>
      <p:pic>
        <p:nvPicPr>
          <p:cNvPr id="23244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774192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636"/>
            <a:ext cx="77057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357290" y="3143248"/>
            <a:ext cx="7572428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24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786058"/>
            <a:ext cx="850112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55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785818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9397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События, предшествовавшие октябрьскому перевороту </a:t>
            </a:r>
            <a:endParaRPr lang="ru-RU" dirty="0"/>
          </a:p>
        </p:txBody>
      </p:sp>
      <p:pic>
        <p:nvPicPr>
          <p:cNvPr id="311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682" y="1500174"/>
            <a:ext cx="881303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События, предшествовавшие октябрьскому перевороту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286116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/>
              <a:t>Аресты большевиков, июль  курс на вооруженное восстание</a:t>
            </a:r>
          </a:p>
          <a:p>
            <a:r>
              <a:rPr lang="ru-RU" b="1" dirty="0" err="1" smtClean="0"/>
              <a:t>Корниловский</a:t>
            </a:r>
            <a:r>
              <a:rPr lang="ru-RU" b="1" dirty="0" smtClean="0"/>
              <a:t> мятеж – август 1917 г.</a:t>
            </a:r>
          </a:p>
          <a:p>
            <a:endParaRPr lang="ru-RU" b="1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13" y="1714488"/>
            <a:ext cx="535781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События, предшествовавшие октябрьскому перевороту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b="1" dirty="0" smtClean="0"/>
              <a:t>Интенсивная пропагандистская и агитационная работа большевиков в массах</a:t>
            </a:r>
          </a:p>
          <a:p>
            <a:r>
              <a:rPr lang="ru-RU" b="1" dirty="0" smtClean="0"/>
              <a:t>В сентябре  19017 г.на выборах в Советы побеждают большевики и другие сторонники кардинальных  мер. Новый председатель столичного Петроградского совета    -  большевик </a:t>
            </a:r>
            <a:r>
              <a:rPr lang="ru-RU" b="1" u="sng" dirty="0" smtClean="0"/>
              <a:t>Лев Троцкий.</a:t>
            </a:r>
          </a:p>
          <a:p>
            <a:r>
              <a:rPr lang="ru-RU" b="1" dirty="0" smtClean="0"/>
              <a:t>Созыв Учредительного собрания Временным правительством откладывается, на фронте – очередные неудачи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51535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Октябрьская революция 1917 г. : основные события и итоги</a:t>
            </a:r>
            <a:endParaRPr lang="ru-RU" dirty="0"/>
          </a:p>
        </p:txBody>
      </p:sp>
      <p:pic>
        <p:nvPicPr>
          <p:cNvPr id="2050" name="Picture 2" descr="C:\Users\User\Downloads\slide-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8358245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Октябрьская революция 1917 г. : основные события и итоги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42968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21537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929718" cy="678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858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Руководители </a:t>
            </a:r>
            <a:r>
              <a:rPr lang="ru-RU" dirty="0" err="1" smtClean="0"/>
              <a:t>ревоглюционных</a:t>
            </a:r>
            <a:r>
              <a:rPr lang="ru-RU" dirty="0" smtClean="0"/>
              <a:t> событий</a:t>
            </a:r>
            <a:endParaRPr lang="ru-RU" dirty="0"/>
          </a:p>
        </p:txBody>
      </p:sp>
      <p:pic>
        <p:nvPicPr>
          <p:cNvPr id="147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5" y="1571612"/>
            <a:ext cx="9001155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  <a:ln w="76200">
            <a:solidFill>
              <a:srgbClr val="00B0F0"/>
            </a:solidFill>
          </a:ln>
        </p:spPr>
        <p:txBody>
          <a:bodyPr/>
          <a:lstStyle/>
          <a:p>
            <a:r>
              <a:rPr lang="ru-RU" b="1" dirty="0" smtClean="0"/>
              <a:t>Руководители переворота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40108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 flipH="1">
            <a:off x="0" y="1285860"/>
            <a:ext cx="4357686" cy="1214446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Лев Давидович Троцкий (Бронштейн)</a:t>
            </a:r>
            <a:endParaRPr lang="ru-RU" dirty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714480" y="2285992"/>
            <a:ext cx="45719" cy="4571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0" y="2571744"/>
            <a:ext cx="4357654" cy="107157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Андрей Сергеевич Бубнов – член РСДРП с 1903г.   25 октября 1917 г. руководил полевым штабом восставших.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 rot="10800000" flipV="1">
            <a:off x="4286248" y="1285860"/>
            <a:ext cx="4857752" cy="164307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Моисей Соломонович Урицкий</a:t>
            </a:r>
            <a:r>
              <a:rPr lang="ru-RU" dirty="0" smtClean="0"/>
              <a:t>    </a:t>
            </a:r>
          </a:p>
          <a:p>
            <a:r>
              <a:rPr lang="ru-RU" dirty="0" smtClean="0"/>
              <a:t>осуществлял общую координацию вооруженным восстанием,    с марта 1918г – председатель Петроградского ЧК. Застрелен 30 августа 1918г </a:t>
            </a:r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214810" y="2928934"/>
            <a:ext cx="4929190" cy="1500198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Николай Ильич </a:t>
            </a:r>
            <a:r>
              <a:rPr lang="ru-RU" dirty="0" err="1" smtClean="0">
                <a:solidFill>
                  <a:schemeClr val="tx1"/>
                </a:solidFill>
              </a:rPr>
              <a:t>Подвойский</a:t>
            </a:r>
            <a:r>
              <a:rPr lang="ru-RU" dirty="0" smtClean="0">
                <a:solidFill>
                  <a:schemeClr val="tx1"/>
                </a:solidFill>
              </a:rPr>
              <a:t> 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Один из руководителей штурма Зимнего дворца. После переворота – народный комиссар по военным делам.   придумал пятиконечную звезду, как символ Красной Армии.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 rot="10800000" flipV="1">
            <a:off x="0" y="3643314"/>
            <a:ext cx="4357686" cy="78581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Яков Михайлович Свердлов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0" y="4286256"/>
            <a:ext cx="4572000" cy="142876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Владимир Александрович Антонов-Овсеенко (Овсеенко)  Один из разработчиков плана захвата Зимнего дворца, участник захвата Зимнего дворца.</a:t>
            </a:r>
            <a:endParaRPr lang="ru-RU" dirty="0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0" y="5786454"/>
            <a:ext cx="4643438" cy="107154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Николай Васильевич Крыленко </a:t>
            </a:r>
            <a:endParaRPr lang="ru-RU" dirty="0"/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4572000" y="4500570"/>
            <a:ext cx="4786346" cy="857256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Павел Ефимович </a:t>
            </a:r>
            <a:r>
              <a:rPr lang="ru-RU" dirty="0" err="1" smtClean="0"/>
              <a:t>Дыбенко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572000" y="5357826"/>
            <a:ext cx="4786346" cy="642942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 Иосиф Станиславович </a:t>
            </a:r>
            <a:r>
              <a:rPr lang="ru-RU" dirty="0" err="1" smtClean="0"/>
              <a:t>Уншлихт</a:t>
            </a:r>
            <a:r>
              <a:rPr lang="ru-RU" dirty="0" smtClean="0"/>
              <a:t> –</a:t>
            </a:r>
            <a:endParaRPr lang="ru-RU" dirty="0"/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4643438" y="5929330"/>
            <a:ext cx="4500562" cy="121444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27 человек, организовавших и сотворивших переворот в Петрограде,  13 из них будут расстреляны через 20 лет</a:t>
            </a:r>
            <a:endParaRPr lang="ru-RU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Октябрьская революция 1917 г. : основные события и итоги 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0" y="1357298"/>
            <a:ext cx="4429156" cy="516890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Поздним вечером 25 октября  открылся II Всероссийский съезд Советов.</a:t>
            </a:r>
          </a:p>
          <a:p>
            <a:pPr>
              <a:buNone/>
            </a:pPr>
            <a:r>
              <a:rPr lang="ru-RU" b="1" dirty="0" smtClean="0"/>
              <a:t> В знак протеста против действий большевиков умеренные социалисты покинули зал заседаний.</a:t>
            </a:r>
          </a:p>
          <a:p>
            <a:pPr>
              <a:buNone/>
            </a:pPr>
            <a:r>
              <a:rPr lang="ru-RU" b="1" dirty="0" smtClean="0"/>
              <a:t>Оставшиеся делегаты приняли декреты о передаче власти Советам и об образовании нового правительства.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214422"/>
            <a:ext cx="4495800" cy="542928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 </a:t>
            </a:r>
            <a:r>
              <a:rPr lang="ru-RU" dirty="0" smtClean="0"/>
              <a:t>25 октября Ленин провозгласил с трибуны в Смольном:  </a:t>
            </a:r>
            <a:endParaRPr lang="ru-RU" dirty="0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 rot="10800000" flipV="1">
            <a:off x="214282" y="2500306"/>
            <a:ext cx="4271986" cy="4071966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 smtClean="0"/>
              <a:t>«Товарищи! Рабочая и крестьянская революция, о необходимости которой все время говорили большевики, совершилась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Становление советской власти и  формирование институтов советской государственности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User\Desktop\slide-1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9001156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Советы рабочих депутатов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5114948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появились в период революции 1905–1907 гг. Это были собрания избранных рабочими представителей. Советы руководили рабочим движением, занимались организацией стачек на предприятиях и вооруженных выступлений против правительства.</a:t>
            </a:r>
          </a:p>
          <a:p>
            <a:r>
              <a:rPr lang="ru-RU" b="1" dirty="0" smtClean="0"/>
              <a:t> первый Совет был создан в середине мая 1905 г. в Иваново-Вознесенске.</a:t>
            </a:r>
          </a:p>
          <a:p>
            <a:r>
              <a:rPr lang="ru-RU" dirty="0" smtClean="0"/>
              <a:t> Вскоре аналогичные органы самоуправления, создаваемые разными профессиональными группами — солдатами и матросами, железнодорожниками, крестьянами и т. д. — возникли по всей стране. </a:t>
            </a:r>
          </a:p>
          <a:p>
            <a:r>
              <a:rPr lang="ru-RU" dirty="0" smtClean="0"/>
              <a:t>Ленин видел в Советах колоссальный потенциал и считал, что представители рабочих, солдат и крестьян должны взять государственное управление в свои руки . </a:t>
            </a:r>
          </a:p>
          <a:p>
            <a:r>
              <a:rPr lang="ru-RU" sz="3400" b="1" dirty="0" smtClean="0"/>
              <a:t>В 1917 году лозунг «Вся власть Советам!» стал визитной карточкой большевиков</a:t>
            </a:r>
            <a:endParaRPr lang="ru-RU" sz="3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Декреты Советской власти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142984"/>
            <a:ext cx="4281518" cy="52149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Декретом называется правовой акт, постановление органа власти или должностного лица. </a:t>
            </a:r>
          </a:p>
          <a:p>
            <a:pPr marL="72000">
              <a:buNone/>
            </a:pPr>
            <a:r>
              <a:rPr lang="ru-RU" dirty="0" smtClean="0"/>
              <a:t>В Древнем Риме — постановление императора, сената, консула, в более поздний период в разных государствах </a:t>
            </a:r>
            <a:r>
              <a:rPr lang="ru-RU" b="1" i="1" dirty="0" smtClean="0"/>
              <a:t>— акт особой юридической силы, издаваемый обычно в чрезвычайных условиях (например, революционные декреты).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65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262" y="500042"/>
            <a:ext cx="8752018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Социализация земли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5114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переход земли из частной собственности в общенародное достояние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Впервые требование С. </a:t>
            </a:r>
            <a:r>
              <a:rPr lang="ru-RU" dirty="0" err="1" smtClean="0"/>
              <a:t>з</a:t>
            </a:r>
            <a:r>
              <a:rPr lang="ru-RU" dirty="0" smtClean="0"/>
              <a:t>. было выдвинуто партией эсеров в 1906 г.  Социализация  рассматривалась   </a:t>
            </a:r>
            <a:r>
              <a:rPr lang="ru-RU" b="1" dirty="0" smtClean="0"/>
              <a:t>как передача всей земли в распоряжение органов самоуправления без выкупа и уравнительное распределение её по трудовой или потребительной норме между крестьянами, которые вели хозяйство собственным трудом.</a:t>
            </a:r>
            <a:endParaRPr lang="ru-RU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85828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1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07" y="285728"/>
            <a:ext cx="851772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5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1331" y="357166"/>
            <a:ext cx="8332635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2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198" y="214290"/>
            <a:ext cx="842476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dirty="0" smtClean="0"/>
              <a:t>Становление советской власти и  формирование институтов советской государственности</a:t>
            </a:r>
            <a:endParaRPr lang="ru-RU" sz="31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15436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9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42968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 Становление советской власти и  формирование институтов советской государственности</a:t>
            </a:r>
            <a:endParaRPr lang="ru-RU" sz="2800" b="1" dirty="0"/>
          </a:p>
        </p:txBody>
      </p:sp>
      <p:pic>
        <p:nvPicPr>
          <p:cNvPr id="5123" name="Picture 3" descr="C:\Users\User\Desktop\slide-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4038600" cy="4857784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720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428736"/>
            <a:ext cx="40386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b="1" dirty="0" smtClean="0"/>
              <a:t> Становление советской власти и  формирование институтов советской государственности</a:t>
            </a:r>
            <a:endParaRPr lang="ru-RU" sz="31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slide-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7929618" cy="550070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8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947" y="642918"/>
            <a:ext cx="8181391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23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435295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23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57298"/>
            <a:ext cx="457200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 Мысли о революции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5257800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 smtClean="0"/>
              <a:t>С Россией кончено... На </a:t>
            </a:r>
            <a:r>
              <a:rPr lang="ru-RU" sz="3200" dirty="0" err="1" smtClean="0"/>
              <a:t>последях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Ее мы </a:t>
            </a:r>
            <a:r>
              <a:rPr lang="ru-RU" sz="3200" dirty="0" err="1" smtClean="0"/>
              <a:t>прогалдели</a:t>
            </a:r>
            <a:r>
              <a:rPr lang="ru-RU" sz="3200" dirty="0" smtClean="0"/>
              <a:t>, проболтали,</a:t>
            </a:r>
            <a:br>
              <a:rPr lang="ru-RU" sz="3200" dirty="0" smtClean="0"/>
            </a:br>
            <a:r>
              <a:rPr lang="ru-RU" sz="3200" dirty="0" err="1" smtClean="0"/>
              <a:t>Пролузгали</a:t>
            </a:r>
            <a:r>
              <a:rPr lang="ru-RU" sz="3200" dirty="0" smtClean="0"/>
              <a:t>, пропили, проплевали,</a:t>
            </a:r>
            <a:br>
              <a:rPr lang="ru-RU" sz="3200" dirty="0" smtClean="0"/>
            </a:br>
            <a:r>
              <a:rPr lang="ru-RU" sz="3200" dirty="0" smtClean="0"/>
              <a:t>Замызгали на грязных площадях.</a:t>
            </a:r>
            <a:br>
              <a:rPr lang="ru-RU" sz="3200" dirty="0" smtClean="0"/>
            </a:br>
            <a:r>
              <a:rPr lang="ru-RU" sz="3200" dirty="0" smtClean="0"/>
              <a:t>Распродали на улицах: не </a:t>
            </a:r>
            <a:r>
              <a:rPr lang="ru-RU" sz="3200" dirty="0" err="1" smtClean="0"/>
              <a:t>надо-ль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Кому земли, республик да свобод,</a:t>
            </a:r>
            <a:br>
              <a:rPr lang="ru-RU" sz="3200" dirty="0" smtClean="0"/>
            </a:br>
            <a:r>
              <a:rPr lang="ru-RU" sz="3200" dirty="0" smtClean="0"/>
              <a:t>Гражданских прав? И родину народ</a:t>
            </a:r>
            <a:br>
              <a:rPr lang="ru-RU" sz="3200" dirty="0" smtClean="0"/>
            </a:br>
            <a:r>
              <a:rPr lang="ru-RU" sz="3200" dirty="0" smtClean="0"/>
              <a:t>Сам выволок на гноище, как падаль...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b="1" dirty="0" smtClean="0"/>
              <a:t>М. Волошин</a:t>
            </a:r>
            <a:endParaRPr lang="ru-RU" sz="2000" b="1" dirty="0" smtClean="0">
              <a:hlinkClick r:id="rId2"/>
            </a:endParaRPr>
          </a:p>
          <a:p>
            <a:r>
              <a:rPr lang="ru-RU" sz="2000" b="1" dirty="0" smtClean="0">
                <a:hlinkClick r:id="rId2"/>
              </a:rPr>
              <a:t> </a:t>
            </a:r>
          </a:p>
          <a:p>
            <a:r>
              <a:rPr lang="ru-RU" sz="2000" b="1" dirty="0" smtClean="0"/>
              <a:t>Мир</a:t>
            </a:r>
          </a:p>
          <a:p>
            <a:pPr>
              <a:buNone/>
            </a:pP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550072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Но выше всех над датами святыми, Над </a:t>
            </a:r>
            <a:r>
              <a:rPr lang="ru-RU" i="1" dirty="0" smtClean="0"/>
              <a:t>декабрем</a:t>
            </a:r>
            <a:r>
              <a:rPr lang="ru-RU" dirty="0" smtClean="0"/>
              <a:t>, чем светел пятый год, </a:t>
            </a:r>
          </a:p>
          <a:p>
            <a:pPr>
              <a:buNone/>
            </a:pPr>
            <a:r>
              <a:rPr lang="ru-RU" dirty="0" smtClean="0"/>
              <a:t>Над </a:t>
            </a:r>
            <a:r>
              <a:rPr lang="ru-RU" i="1" dirty="0" smtClean="0"/>
              <a:t>февралем</a:t>
            </a:r>
            <a:r>
              <a:rPr lang="ru-RU" dirty="0" smtClean="0"/>
              <a:t> семнадцатого года, Сверкаешь ты, </a:t>
            </a:r>
            <a:r>
              <a:rPr lang="ru-RU" dirty="0" err="1" smtClean="0"/>
              <a:t>слепительный</a:t>
            </a:r>
            <a:r>
              <a:rPr lang="ru-RU" dirty="0" smtClean="0"/>
              <a:t> </a:t>
            </a:r>
            <a:r>
              <a:rPr lang="ru-RU" i="1" dirty="0" smtClean="0"/>
              <a:t>Октябрь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Преобразивший сумрачную осень В ликующую силами весну,</a:t>
            </a:r>
          </a:p>
          <a:p>
            <a:pPr>
              <a:buNone/>
            </a:pPr>
            <a:r>
              <a:rPr lang="ru-RU" dirty="0" smtClean="0"/>
              <a:t> Зажегший новый день над дряхлой жизнью </a:t>
            </a:r>
          </a:p>
          <a:p>
            <a:pPr>
              <a:buNone/>
            </a:pPr>
            <a:r>
              <a:rPr lang="ru-RU" dirty="0" smtClean="0"/>
              <a:t>И заревом немеркнущим, победно Нам озаривший правый путь в веках!</a:t>
            </a:r>
          </a:p>
          <a:p>
            <a:pPr>
              <a:buNone/>
            </a:pPr>
            <a:r>
              <a:rPr lang="ru-RU" b="1" dirty="0" smtClean="0"/>
              <a:t>В. Брюсов</a:t>
            </a:r>
            <a:endParaRPr lang="ru-RU" b="1" dirty="0"/>
          </a:p>
        </p:txBody>
      </p:sp>
      <p:pic>
        <p:nvPicPr>
          <p:cNvPr id="387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643446"/>
            <a:ext cx="172402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7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500570"/>
            <a:ext cx="15335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8060</TotalTime>
  <Words>800</Words>
  <PresentationFormat>Экран (4:3)</PresentationFormat>
  <Paragraphs>104</Paragraphs>
  <Slides>40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Тема: Октябрь 1917 г.  Формирование советского государства. Первые годы советской власти  4 час.</vt:lpstr>
      <vt:lpstr>Слайд 2</vt:lpstr>
      <vt:lpstr> Глубочайший кризис в России  в 1917 г.  </vt:lpstr>
      <vt:lpstr>Октябрьская революция 1917 г. : основные события и итоги</vt:lpstr>
      <vt:lpstr>Большая Российская энциклопедия:</vt:lpstr>
      <vt:lpstr>Что такое Великая российская революция? ВРР</vt:lpstr>
      <vt:lpstr>Слайд 7</vt:lpstr>
      <vt:lpstr>Большевики - радикальное крыло РСДРП</vt:lpstr>
      <vt:lpstr>Ленин В.И.</vt:lpstr>
      <vt:lpstr>Слайд 10</vt:lpstr>
      <vt:lpstr>События, предшествовавшие октябрьскому перевороту </vt:lpstr>
      <vt:lpstr>Слайд 12</vt:lpstr>
      <vt:lpstr>События, предшествовавшие октябрьскому перевороту </vt:lpstr>
      <vt:lpstr>События, предшествовавшие октябрьскому перевороту </vt:lpstr>
      <vt:lpstr>События, предшествовавшие октябрьскому перевороту </vt:lpstr>
      <vt:lpstr>Слайд 16</vt:lpstr>
      <vt:lpstr>Октябрьская революция 1917 г. : основные события и итоги</vt:lpstr>
      <vt:lpstr>Октябрьская революция 1917 г. : основные события и итоги</vt:lpstr>
      <vt:lpstr>Слайд 19</vt:lpstr>
      <vt:lpstr>Слайд 20</vt:lpstr>
      <vt:lpstr>Руководители ревоглюционных событий</vt:lpstr>
      <vt:lpstr>Руководители переворота</vt:lpstr>
      <vt:lpstr> Октябрьская революция 1917 г. : основные события и итоги  </vt:lpstr>
      <vt:lpstr>  Становление советской власти и  формирование институтов советской государственности </vt:lpstr>
      <vt:lpstr>Советы рабочих депутатов </vt:lpstr>
      <vt:lpstr>Декреты Советской власти </vt:lpstr>
      <vt:lpstr>Слайд 27</vt:lpstr>
      <vt:lpstr>Слайд 28</vt:lpstr>
      <vt:lpstr>Социализация земли -</vt:lpstr>
      <vt:lpstr>Слайд 30</vt:lpstr>
      <vt:lpstr>Слайд 31</vt:lpstr>
      <vt:lpstr>Слайд 32</vt:lpstr>
      <vt:lpstr>Слайд 33</vt:lpstr>
      <vt:lpstr> Становление советской власти и  формирование институтов советской государственности</vt:lpstr>
      <vt:lpstr>Слайд 35</vt:lpstr>
      <vt:lpstr> Становление советской власти и  формирование институтов советской государственности</vt:lpstr>
      <vt:lpstr> Становление советской власти и  формирование институтов советской государственности</vt:lpstr>
      <vt:lpstr>Слайд 38</vt:lpstr>
      <vt:lpstr>Слайд 39</vt:lpstr>
      <vt:lpstr> Мысли о революции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769</cp:revision>
  <dcterms:created xsi:type="dcterms:W3CDTF">2023-09-22T07:28:34Z</dcterms:created>
  <dcterms:modified xsi:type="dcterms:W3CDTF">2025-02-03T06:05:40Z</dcterms:modified>
</cp:coreProperties>
</file>