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0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497CD6-EC3A-4820-B650-6B4BF0A0F1E0}" type="datetimeFigureOut">
              <a:rPr lang="ru-RU" smtClean="0"/>
              <a:t>16.02.2017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7C5256-0AEF-48BB-8240-1390C93199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55248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3DD69E-ABA9-44F7-90A0-D91C9D376EED}" type="datetimeFigureOut">
              <a:rPr lang="ru-RU" smtClean="0"/>
              <a:t>16.02.2017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BF35DC-3436-4402-83FA-9DDFABC1D6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146916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4CE684B-EEBF-4436-B66F-53F9CE95D8E4}" type="slidenum">
              <a:rPr lang="ru-RU" sz="1200" smtClean="0"/>
              <a:pPr/>
              <a:t>1</a:t>
            </a:fld>
            <a:endParaRPr lang="ru-RU" sz="1200" smtClean="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0B6BA-5350-4460-A691-EBAD7768ECE4}" type="datetime1">
              <a:rPr lang="ru-RU" smtClean="0"/>
              <a:t>16.02.2017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D07-02D1-424D-9269-02D922C7B66E}" type="datetime1">
              <a:rPr lang="ru-RU" smtClean="0"/>
              <a:t>16.02.2017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182D4-071B-4FD9-AA0A-B01DF31C0717}" type="datetime1">
              <a:rPr lang="ru-RU" smtClean="0"/>
              <a:t>16.02.2017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7DC85-738A-459E-8D96-6F3FE0B27E17}" type="datetime1">
              <a:rPr lang="ru-RU" smtClean="0"/>
              <a:t>16.02.2017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EE878-70DA-4270-A68B-00E90138AC6B}" type="datetime1">
              <a:rPr lang="ru-RU" smtClean="0"/>
              <a:t>16.02.2017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B8634-38A9-4779-851B-73857BA35599}" type="datetime1">
              <a:rPr lang="ru-RU" smtClean="0"/>
              <a:t>16.02.2017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B23C7-745F-4A0E-B55F-59C6F69E171D}" type="datetime1">
              <a:rPr lang="ru-RU" smtClean="0"/>
              <a:t>16.02.2017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83E4-A2B8-4674-9486-752E3CCA8B5B}" type="datetime1">
              <a:rPr lang="ru-RU" smtClean="0"/>
              <a:t>16.02.2017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D9311-5285-4668-9FB4-72762601FBA0}" type="datetime1">
              <a:rPr lang="ru-RU" smtClean="0"/>
              <a:t>16.02.2017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CDB92-B1AD-4C74-95AA-F62630C39A38}" type="datetime1">
              <a:rPr lang="ru-RU" smtClean="0"/>
              <a:t>16.02.2017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BA16E-A55E-42F6-B981-89085432967B}" type="datetime1">
              <a:rPr lang="ru-RU" smtClean="0"/>
              <a:t>16.02.2017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67EFF-04AC-4492-93A3-8B52128E575C}" type="datetime1">
              <a:rPr lang="ru-RU" smtClean="0"/>
              <a:t>16.02.2017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portal.tpu.ru:7777/SHARED/i/IVANTUTOV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digteh.ru/dsp/DSP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500" name="Text Box 36"/>
          <p:cNvSpPr txBox="1">
            <a:spLocks noChangeArrowheads="1"/>
          </p:cNvSpPr>
          <p:nvPr/>
        </p:nvSpPr>
        <p:spPr bwMode="auto">
          <a:xfrm>
            <a:off x="3316287" y="5876925"/>
            <a:ext cx="57118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just"/>
            <a:r>
              <a:rPr lang="ru-RU" sz="1800" b="1" dirty="0">
                <a:solidFill>
                  <a:srgbClr val="009FDC"/>
                </a:solidFill>
                <a:latin typeface="Arial" charset="0"/>
                <a:cs typeface="Arial" charset="0"/>
              </a:rPr>
              <a:t>               </a:t>
            </a:r>
            <a:r>
              <a:rPr lang="ru-RU" sz="1800" b="1" dirty="0">
                <a:solidFill>
                  <a:srgbClr val="009DDC"/>
                </a:solidFill>
                <a:latin typeface="Arial" charset="0"/>
                <a:cs typeface="Arial" charset="0"/>
              </a:rPr>
              <a:t>Докладчик: ассистент каф. </a:t>
            </a:r>
            <a:r>
              <a:rPr lang="ru-RU" sz="1800" b="1" dirty="0" smtClean="0">
                <a:solidFill>
                  <a:srgbClr val="009DDC"/>
                </a:solidFill>
                <a:latin typeface="Arial" charset="0"/>
                <a:cs typeface="Arial" charset="0"/>
              </a:rPr>
              <a:t>СУМ</a:t>
            </a:r>
            <a:endParaRPr lang="ru-RU" sz="1800" b="1" dirty="0">
              <a:solidFill>
                <a:srgbClr val="009DDC"/>
              </a:solidFill>
              <a:latin typeface="Arial" charset="0"/>
              <a:cs typeface="Arial" charset="0"/>
            </a:endParaRPr>
          </a:p>
          <a:p>
            <a:pPr algn="just"/>
            <a:r>
              <a:rPr lang="ru-RU" sz="1800" b="1" i="1" dirty="0">
                <a:solidFill>
                  <a:srgbClr val="009DDC"/>
                </a:solidFill>
                <a:latin typeface="Arial" charset="0"/>
                <a:cs typeface="Arial" charset="0"/>
              </a:rPr>
              <a:t>		        </a:t>
            </a:r>
            <a:r>
              <a:rPr lang="ru-RU" sz="1800" b="1" dirty="0">
                <a:solidFill>
                  <a:srgbClr val="009DDC"/>
                </a:solidFill>
                <a:latin typeface="Arial" charset="0"/>
                <a:cs typeface="Arial" charset="0"/>
              </a:rPr>
              <a:t>Тутов И.А.</a:t>
            </a:r>
            <a:endParaRPr lang="ru-RU" sz="1800" dirty="0">
              <a:solidFill>
                <a:srgbClr val="009FDC"/>
              </a:solidFill>
              <a:latin typeface="Arial" charset="0"/>
              <a:cs typeface="Arial" charset="0"/>
            </a:endParaRPr>
          </a:p>
        </p:txBody>
      </p:sp>
      <p:sp>
        <p:nvSpPr>
          <p:cNvPr id="2051" name="WordArt 50" descr="Белый мрамор"/>
          <p:cNvSpPr>
            <a:spLocks noChangeArrowheads="1" noChangeShapeType="1"/>
          </p:cNvSpPr>
          <p:nvPr/>
        </p:nvSpPr>
        <p:spPr bwMode="auto">
          <a:xfrm>
            <a:off x="1087116" y="2276872"/>
            <a:ext cx="6951662" cy="382588"/>
          </a:xfrm>
          <a:prstGeom prst="rect">
            <a:avLst/>
          </a:prstGeom>
          <a:effectLst/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r>
              <a:rPr lang="ru-RU" sz="2000" kern="10" dirty="0">
                <a:ln w="9525">
                  <a:round/>
                  <a:headEnd/>
                  <a:tailEnd/>
                </a:ln>
                <a:solidFill>
                  <a:srgbClr val="CC00CC"/>
                </a:solidFill>
                <a:latin typeface="Arial"/>
                <a:cs typeface="Arial"/>
              </a:rPr>
              <a:t>ИНСТИТУТ КИБЕРНЕТИКИ</a:t>
            </a:r>
          </a:p>
        </p:txBody>
      </p:sp>
      <p:sp>
        <p:nvSpPr>
          <p:cNvPr id="2052" name="WordArt 50" descr="Белый мрамор"/>
          <p:cNvSpPr>
            <a:spLocks noChangeArrowheads="1" noChangeShapeType="1"/>
          </p:cNvSpPr>
          <p:nvPr/>
        </p:nvSpPr>
        <p:spPr bwMode="auto">
          <a:xfrm>
            <a:off x="900113" y="3068960"/>
            <a:ext cx="7488237" cy="54022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ru-RU" sz="2000" b="1" kern="10" dirty="0">
                <a:ln w="12700">
                  <a:solidFill>
                    <a:srgbClr val="054697"/>
                  </a:solidFill>
                  <a:round/>
                  <a:headEnd/>
                  <a:tailEnd/>
                </a:ln>
                <a:solidFill>
                  <a:srgbClr val="002060"/>
                </a:solidFill>
                <a:effectLst>
                  <a:outerShdw blurRad="41275" dist="20320" dir="1799969" algn="tl" rotWithShape="0">
                    <a:srgbClr val="000000">
                      <a:alpha val="39998"/>
                    </a:srgbClr>
                  </a:outerShdw>
                </a:effectLst>
                <a:latin typeface="Arial"/>
                <a:cs typeface="Arial"/>
              </a:rPr>
              <a:t>Кафедра </a:t>
            </a:r>
            <a:r>
              <a:rPr lang="ru-RU" sz="2000" b="1" kern="10" dirty="0" smtClean="0">
                <a:ln w="12700">
                  <a:solidFill>
                    <a:srgbClr val="054697"/>
                  </a:solidFill>
                  <a:round/>
                  <a:headEnd/>
                  <a:tailEnd/>
                </a:ln>
                <a:solidFill>
                  <a:srgbClr val="002060"/>
                </a:solidFill>
                <a:effectLst>
                  <a:outerShdw blurRad="41275" dist="20320" dir="1799969" algn="tl" rotWithShape="0">
                    <a:srgbClr val="000000">
                      <a:alpha val="39998"/>
                    </a:srgbClr>
                  </a:outerShdw>
                </a:effectLst>
                <a:latin typeface="Arial"/>
                <a:cs typeface="Arial"/>
              </a:rPr>
              <a:t>систем управления и </a:t>
            </a:r>
            <a:r>
              <a:rPr lang="ru-RU" sz="2000" b="1" kern="10" dirty="0" err="1" smtClean="0">
                <a:ln w="12700">
                  <a:solidFill>
                    <a:srgbClr val="054697"/>
                  </a:solidFill>
                  <a:round/>
                  <a:headEnd/>
                  <a:tailEnd/>
                </a:ln>
                <a:solidFill>
                  <a:srgbClr val="002060"/>
                </a:solidFill>
                <a:effectLst>
                  <a:outerShdw blurRad="41275" dist="20320" dir="1799969" algn="tl" rotWithShape="0">
                    <a:srgbClr val="000000">
                      <a:alpha val="39998"/>
                    </a:srgbClr>
                  </a:outerShdw>
                </a:effectLst>
                <a:latin typeface="Arial"/>
                <a:cs typeface="Arial"/>
              </a:rPr>
              <a:t>мехатроники</a:t>
            </a:r>
            <a:endParaRPr lang="ru-RU" sz="2000" b="1" kern="10" dirty="0">
              <a:ln w="12700">
                <a:solidFill>
                  <a:srgbClr val="054697"/>
                </a:solidFill>
                <a:round/>
                <a:headEnd/>
                <a:tailEnd/>
              </a:ln>
              <a:solidFill>
                <a:srgbClr val="002060"/>
              </a:solidFill>
              <a:effectLst>
                <a:outerShdw blurRad="41275" dist="20320" dir="1799969" algn="tl" rotWithShape="0">
                  <a:srgbClr val="000000">
                    <a:alpha val="39998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2053" name="WordArt 50" descr="Белый мрамор"/>
          <p:cNvSpPr>
            <a:spLocks noChangeArrowheads="1" noChangeShapeType="1"/>
          </p:cNvSpPr>
          <p:nvPr/>
        </p:nvSpPr>
        <p:spPr bwMode="auto">
          <a:xfrm>
            <a:off x="166688" y="4365104"/>
            <a:ext cx="8777287" cy="527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ru-RU" sz="2000" b="1" kern="10" dirty="0">
                <a:ln w="12700">
                  <a:solidFill>
                    <a:srgbClr val="054697"/>
                  </a:solidFill>
                  <a:round/>
                  <a:headEnd/>
                  <a:tailEnd/>
                </a:ln>
                <a:solidFill>
                  <a:srgbClr val="EF0303"/>
                </a:solidFill>
                <a:effectLst>
                  <a:outerShdw blurRad="41275" dist="20320" dir="1799969" algn="tl" rotWithShape="0">
                    <a:srgbClr val="000000">
                      <a:alpha val="39998"/>
                    </a:srgbClr>
                  </a:outerShdw>
                </a:effectLst>
                <a:latin typeface="Arial"/>
                <a:cs typeface="Arial"/>
              </a:rPr>
              <a:t>Введение в микропроцессорную технику</a:t>
            </a:r>
          </a:p>
        </p:txBody>
      </p:sp>
      <p:pic>
        <p:nvPicPr>
          <p:cNvPr id="2054" name="Picture 6" descr="tpu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1584325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2" descr="C:\Users\Mins\Downloads\logo_IC_main_201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41288"/>
            <a:ext cx="1008062" cy="99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9863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2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500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823987-67C7-4A06-9209-3BFED71D8989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  <p:sp>
        <p:nvSpPr>
          <p:cNvPr id="3076" name="TextBox 3"/>
          <p:cNvSpPr txBox="1">
            <a:spLocks noChangeArrowheads="1"/>
          </p:cNvSpPr>
          <p:nvPr/>
        </p:nvSpPr>
        <p:spPr bwMode="auto">
          <a:xfrm>
            <a:off x="319088" y="1700213"/>
            <a:ext cx="3081337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3200"/>
              <a:t>ivantutov@tpu.ru</a:t>
            </a:r>
            <a:endParaRPr lang="ru-RU" sz="3200"/>
          </a:p>
        </p:txBody>
      </p:sp>
      <p:sp>
        <p:nvSpPr>
          <p:cNvPr id="3077" name="TextBox 4"/>
          <p:cNvSpPr txBox="1">
            <a:spLocks noChangeArrowheads="1"/>
          </p:cNvSpPr>
          <p:nvPr/>
        </p:nvSpPr>
        <p:spPr bwMode="auto">
          <a:xfrm>
            <a:off x="319088" y="2492375"/>
            <a:ext cx="85788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3200">
                <a:hlinkClick r:id="rId2"/>
              </a:rPr>
              <a:t>http://portal.tpu.ru:7777/SHARED/i/IVANTUTOV</a:t>
            </a:r>
            <a:endParaRPr lang="ru-RU" sz="3200"/>
          </a:p>
        </p:txBody>
      </p:sp>
    </p:spTree>
    <p:extLst>
      <p:ext uri="{BB962C8B-B14F-4D97-AF65-F5344CB8AC3E}">
        <p14:creationId xmlns:p14="http://schemas.microsoft.com/office/powerpoint/2010/main" val="3338971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аспирантура\работа_универ\ДМПТ\ЛК 8Т10\2010_01_21_22_28_608227350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71600" y="764704"/>
            <a:ext cx="763284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b="1" dirty="0" smtClean="0"/>
              <a:t>Ранее рассмотренные виды памяти используются при непрерывной обработке данных. В случае отключения питания, вся информация, содержащаяся в них исчезнет.</a:t>
            </a:r>
          </a:p>
          <a:p>
            <a:pPr algn="just">
              <a:lnSpc>
                <a:spcPct val="150000"/>
              </a:lnSpc>
            </a:pPr>
            <a:r>
              <a:rPr lang="ru-RU" b="1" dirty="0" smtClean="0"/>
              <a:t>Очень </a:t>
            </a:r>
            <a:r>
              <a:rPr lang="ru-RU" b="1" dirty="0"/>
              <a:t>часто в различных применениях требуется хранение информации, которая не изменяется в процессе </a:t>
            </a:r>
            <a:r>
              <a:rPr lang="ru-RU" b="1" dirty="0" smtClean="0"/>
              <a:t>функционирования </a:t>
            </a:r>
            <a:r>
              <a:rPr lang="ru-RU" b="1" dirty="0"/>
              <a:t>устройства. </a:t>
            </a:r>
            <a:r>
              <a:rPr lang="ru-RU" b="1" dirty="0" smtClean="0"/>
              <a:t>Например, </a:t>
            </a:r>
            <a:r>
              <a:rPr lang="ru-RU" b="1" dirty="0"/>
              <a:t>программы в микроконтроллерах, начальные загрузчики (BIOS) в компьютерах, таблицы коэффициентов цифровых фильтров в </a:t>
            </a:r>
            <a:r>
              <a:rPr lang="ru-RU" b="1" dirty="0">
                <a:hlinkClick r:id="rId3"/>
              </a:rPr>
              <a:t>сигнальных </a:t>
            </a:r>
            <a:r>
              <a:rPr lang="ru-RU" b="1" dirty="0" smtClean="0">
                <a:hlinkClick r:id="rId3"/>
              </a:rPr>
              <a:t>процессорах</a:t>
            </a:r>
            <a:r>
              <a:rPr lang="ru-RU" b="1" dirty="0" smtClean="0"/>
              <a:t> (</a:t>
            </a:r>
            <a:r>
              <a:rPr lang="en-US" b="1" dirty="0"/>
              <a:t>Digital signal </a:t>
            </a:r>
            <a:r>
              <a:rPr lang="en-US" b="1" dirty="0" smtClean="0"/>
              <a:t>processor</a:t>
            </a:r>
            <a:r>
              <a:rPr lang="ru-RU" b="1" dirty="0" smtClean="0"/>
              <a:t>), </a:t>
            </a:r>
            <a:r>
              <a:rPr lang="ru-RU" b="1" dirty="0"/>
              <a:t>таблицы синусов и </a:t>
            </a:r>
            <a:r>
              <a:rPr lang="ru-RU" b="1" dirty="0" smtClean="0"/>
              <a:t>косинусов, баллистические таблицы в ракетах наведения и т.д. </a:t>
            </a:r>
          </a:p>
          <a:p>
            <a:pPr algn="just">
              <a:lnSpc>
                <a:spcPct val="150000"/>
              </a:lnSpc>
            </a:pPr>
            <a:r>
              <a:rPr lang="ru-RU" b="1" dirty="0" smtClean="0"/>
              <a:t>Практически </a:t>
            </a:r>
            <a:r>
              <a:rPr lang="ru-RU" b="1" dirty="0"/>
              <a:t>всегда эта информация не требуется одновременно, поэтому простейшие устройства для запоминания постоянной информации (ПЗУ) можно построить </a:t>
            </a:r>
            <a:r>
              <a:rPr lang="ru-RU" b="1" dirty="0" smtClean="0"/>
              <a:t>и на мультиплексорах.</a:t>
            </a:r>
            <a:endParaRPr lang="ru-RU" b="1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z="3600" smtClean="0"/>
              <a:t>3</a:t>
            </a:fld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66825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аспирантура\работа_универ\ДМПТ\ЛК 8Т10\2010_01_21_22_28_608227350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27384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33264" y="620688"/>
            <a:ext cx="856895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/>
              <a:t>Постоянные запоминающие устройства (ПЗУ или </a:t>
            </a:r>
            <a:r>
              <a:rPr lang="ru-RU" b="1" dirty="0" err="1"/>
              <a:t>Read</a:t>
            </a:r>
            <a:r>
              <a:rPr lang="ru-RU" b="1" dirty="0"/>
              <a:t> </a:t>
            </a:r>
            <a:r>
              <a:rPr lang="ru-RU" b="1" dirty="0" err="1"/>
              <a:t>Only</a:t>
            </a:r>
            <a:r>
              <a:rPr lang="ru-RU" b="1" dirty="0"/>
              <a:t> </a:t>
            </a:r>
            <a:r>
              <a:rPr lang="ru-RU" b="1" dirty="0" err="1"/>
              <a:t>Memory</a:t>
            </a:r>
            <a:r>
              <a:rPr lang="ru-RU" b="1" dirty="0"/>
              <a:t> - ROM), которые также часто называют энергонезависимыми (или </a:t>
            </a:r>
            <a:r>
              <a:rPr lang="ru-RU" b="1" dirty="0" err="1"/>
              <a:t>Non</a:t>
            </a:r>
            <a:r>
              <a:rPr lang="ru-RU" b="1" dirty="0"/>
              <a:t> </a:t>
            </a:r>
            <a:r>
              <a:rPr lang="ru-RU" b="1" dirty="0" err="1"/>
              <a:t>Volatile</a:t>
            </a:r>
            <a:r>
              <a:rPr lang="ru-RU" b="1" dirty="0"/>
              <a:t> </a:t>
            </a:r>
            <a:r>
              <a:rPr lang="ru-RU" b="1" dirty="0" err="1"/>
              <a:t>Storage</a:t>
            </a:r>
            <a:r>
              <a:rPr lang="ru-RU" b="1" dirty="0"/>
              <a:t>), обеспечивают сохранение записанной в них информации и при отсутствии напряжения питания. Конечно, под такое определение подпадают и память на жестких и гибких дисках, и компакт диски, и некоторые другие виды ЗУ.</a:t>
            </a:r>
          </a:p>
          <a:p>
            <a:pPr algn="just"/>
            <a:endParaRPr lang="ru-RU" b="1" dirty="0" smtClean="0"/>
          </a:p>
          <a:p>
            <a:pPr algn="just"/>
            <a:r>
              <a:rPr lang="ru-RU" b="1" dirty="0" smtClean="0"/>
              <a:t>Однако</a:t>
            </a:r>
            <a:r>
              <a:rPr lang="ru-RU" b="1" dirty="0"/>
              <a:t>, говоря о постоянных ЗУ, обычно подразумевают устройства памяти с произвольным адресным доступом. Такие ЗУ могут строиться на различных физических принципах и обладать различными характеристиками не только по емкости и времени обращения к ним, но и по возможности замены записанной в них информации</a:t>
            </a:r>
          </a:p>
        </p:txBody>
      </p:sp>
      <p:pic>
        <p:nvPicPr>
          <p:cNvPr id="2050" name="Picture 2" descr="C:\аспирантура\работа_универ\ДМПТ\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620301"/>
            <a:ext cx="4660463" cy="2916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z="3600" smtClean="0"/>
              <a:t>4</a:t>
            </a:fld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617918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Постоянные запоминающие устройства </a:t>
            </a:r>
            <a:br>
              <a:rPr lang="ru-RU" sz="2800" dirty="0" smtClean="0"/>
            </a:br>
            <a:r>
              <a:rPr lang="ru-RU" sz="2800" dirty="0" smtClean="0"/>
              <a:t>(ПЗУ</a:t>
            </a:r>
            <a:r>
              <a:rPr lang="en-US" sz="2800" dirty="0" smtClean="0"/>
              <a:t> </a:t>
            </a:r>
            <a:r>
              <a:rPr lang="ru-RU" sz="2800" dirty="0" smtClean="0"/>
              <a:t>или </a:t>
            </a:r>
            <a:r>
              <a:rPr lang="en-US" sz="2800" dirty="0" smtClean="0"/>
              <a:t>ROM</a:t>
            </a:r>
            <a:r>
              <a:rPr lang="ru-RU" sz="2800" dirty="0" smtClean="0"/>
              <a:t>)</a:t>
            </a:r>
            <a:endParaRPr lang="ru-RU" sz="28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z="3600" smtClean="0"/>
              <a:t>5</a:t>
            </a:fld>
            <a:endParaRPr lang="ru-RU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196102" y="1215776"/>
            <a:ext cx="328975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Непосредственно </a:t>
            </a:r>
            <a:r>
              <a:rPr lang="ru-RU" b="1" dirty="0" smtClean="0"/>
              <a:t>ПЗУ</a:t>
            </a:r>
            <a:r>
              <a:rPr lang="ru-RU" dirty="0" smtClean="0"/>
              <a:t> программируются в процессе изготовления и состоят из матриц, содержащие диоды. Их ещё называют </a:t>
            </a:r>
            <a:r>
              <a:rPr lang="ru-RU" b="1" dirty="0" smtClean="0"/>
              <a:t>масочными</a:t>
            </a:r>
            <a:endParaRPr lang="ru-RU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35696" y="2959645"/>
            <a:ext cx="1255712" cy="234156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191296" y="2959645"/>
            <a:ext cx="544512" cy="23415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/>
          </a:p>
        </p:txBody>
      </p:sp>
      <p:sp>
        <p:nvSpPr>
          <p:cNvPr id="7" name="TextBox 12"/>
          <p:cNvSpPr txBox="1">
            <a:spLocks noChangeArrowheads="1"/>
          </p:cNvSpPr>
          <p:nvPr/>
        </p:nvSpPr>
        <p:spPr bwMode="auto">
          <a:xfrm>
            <a:off x="2226220" y="3099345"/>
            <a:ext cx="10191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1400" dirty="0"/>
              <a:t>DC</a:t>
            </a:r>
            <a:endParaRPr lang="ru-RU" sz="1400" dirty="0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920230" y="3169195"/>
            <a:ext cx="91546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899592" y="5063876"/>
            <a:ext cx="92340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23"/>
          <p:cNvSpPr txBox="1">
            <a:spLocks noChangeArrowheads="1"/>
          </p:cNvSpPr>
          <p:nvPr/>
        </p:nvSpPr>
        <p:spPr bwMode="auto">
          <a:xfrm>
            <a:off x="1908721" y="3031083"/>
            <a:ext cx="24923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0</a:t>
            </a:r>
            <a:endParaRPr lang="ru-RU"/>
          </a:p>
        </p:txBody>
      </p:sp>
      <p:sp>
        <p:nvSpPr>
          <p:cNvPr id="11" name="TextBox 24"/>
          <p:cNvSpPr txBox="1">
            <a:spLocks noChangeArrowheads="1"/>
          </p:cNvSpPr>
          <p:nvPr/>
        </p:nvSpPr>
        <p:spPr bwMode="auto">
          <a:xfrm>
            <a:off x="1910308" y="3448595"/>
            <a:ext cx="2476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1</a:t>
            </a:r>
            <a:endParaRPr lang="ru-RU"/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899592" y="3570833"/>
            <a:ext cx="93610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41"/>
          <p:cNvSpPr txBox="1">
            <a:spLocks noChangeArrowheads="1"/>
          </p:cNvSpPr>
          <p:nvPr/>
        </p:nvSpPr>
        <p:spPr bwMode="auto">
          <a:xfrm>
            <a:off x="1910308" y="4941168"/>
            <a:ext cx="248786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dirty="0"/>
              <a:t>n</a:t>
            </a:r>
            <a:endParaRPr lang="ru-RU" dirty="0"/>
          </a:p>
        </p:txBody>
      </p:sp>
      <p:sp>
        <p:nvSpPr>
          <p:cNvPr id="14" name="TextBox 23"/>
          <p:cNvSpPr txBox="1">
            <a:spLocks noChangeArrowheads="1"/>
          </p:cNvSpPr>
          <p:nvPr/>
        </p:nvSpPr>
        <p:spPr bwMode="auto">
          <a:xfrm>
            <a:off x="2777083" y="3008857"/>
            <a:ext cx="24923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0</a:t>
            </a:r>
            <a:endParaRPr lang="ru-RU"/>
          </a:p>
        </p:txBody>
      </p:sp>
      <p:sp>
        <p:nvSpPr>
          <p:cNvPr id="15" name="TextBox 23"/>
          <p:cNvSpPr txBox="1">
            <a:spLocks noChangeArrowheads="1"/>
          </p:cNvSpPr>
          <p:nvPr/>
        </p:nvSpPr>
        <p:spPr bwMode="auto">
          <a:xfrm>
            <a:off x="2777083" y="3685406"/>
            <a:ext cx="24923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dirty="0"/>
              <a:t>1</a:t>
            </a:r>
            <a:endParaRPr lang="ru-RU" dirty="0"/>
          </a:p>
        </p:txBody>
      </p:sp>
      <p:sp>
        <p:nvSpPr>
          <p:cNvPr id="16" name="TextBox 23"/>
          <p:cNvSpPr txBox="1">
            <a:spLocks noChangeArrowheads="1"/>
          </p:cNvSpPr>
          <p:nvPr/>
        </p:nvSpPr>
        <p:spPr bwMode="auto">
          <a:xfrm>
            <a:off x="2777083" y="4293096"/>
            <a:ext cx="24923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2</a:t>
            </a:r>
            <a:endParaRPr lang="ru-RU"/>
          </a:p>
        </p:txBody>
      </p:sp>
      <p:sp>
        <p:nvSpPr>
          <p:cNvPr id="21" name="TextBox 23"/>
          <p:cNvSpPr txBox="1">
            <a:spLocks noChangeArrowheads="1"/>
          </p:cNvSpPr>
          <p:nvPr/>
        </p:nvSpPr>
        <p:spPr bwMode="auto">
          <a:xfrm>
            <a:off x="2777083" y="4940845"/>
            <a:ext cx="28405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dirty="0" smtClean="0"/>
              <a:t>m</a:t>
            </a:r>
            <a:endParaRPr lang="ru-RU" dirty="0"/>
          </a:p>
        </p:txBody>
      </p:sp>
      <p:cxnSp>
        <p:nvCxnSpPr>
          <p:cNvPr id="31" name="Прямая соединительная линия 30"/>
          <p:cNvCxnSpPr/>
          <p:nvPr/>
        </p:nvCxnSpPr>
        <p:spPr>
          <a:xfrm>
            <a:off x="3091408" y="3169195"/>
            <a:ext cx="488662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>
            <a:off x="3091408" y="3789040"/>
            <a:ext cx="488662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3091408" y="4403551"/>
            <a:ext cx="488662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>
            <a:off x="3091408" y="5064278"/>
            <a:ext cx="488662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Группа 40"/>
          <p:cNvGrpSpPr/>
          <p:nvPr/>
        </p:nvGrpSpPr>
        <p:grpSpPr>
          <a:xfrm>
            <a:off x="3779912" y="2462063"/>
            <a:ext cx="355600" cy="3919265"/>
            <a:chOff x="3779912" y="2420889"/>
            <a:chExt cx="355600" cy="3919265"/>
          </a:xfrm>
        </p:grpSpPr>
        <p:grpSp>
          <p:nvGrpSpPr>
            <p:cNvPr id="36" name="Группа 64"/>
            <p:cNvGrpSpPr>
              <a:grpSpLocks/>
            </p:cNvGrpSpPr>
            <p:nvPr/>
          </p:nvGrpSpPr>
          <p:grpSpPr bwMode="auto">
            <a:xfrm>
              <a:off x="3779912" y="2420889"/>
              <a:ext cx="355600" cy="3919265"/>
              <a:chOff x="4552125" y="2438769"/>
              <a:chExt cx="355116" cy="2424103"/>
            </a:xfrm>
          </p:grpSpPr>
          <p:cxnSp>
            <p:nvCxnSpPr>
              <p:cNvPr id="37" name="Прямая соединительная линия 36"/>
              <p:cNvCxnSpPr/>
              <p:nvPr/>
            </p:nvCxnSpPr>
            <p:spPr>
              <a:xfrm>
                <a:off x="4724926" y="2438769"/>
                <a:ext cx="0" cy="242410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Прямая соединительная линия 37"/>
              <p:cNvCxnSpPr/>
              <p:nvPr/>
            </p:nvCxnSpPr>
            <p:spPr>
              <a:xfrm>
                <a:off x="4552125" y="4860908"/>
                <a:ext cx="355116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9" name="Прямоугольник 38"/>
            <p:cNvSpPr/>
            <p:nvPr/>
          </p:nvSpPr>
          <p:spPr>
            <a:xfrm>
              <a:off x="3865637" y="5503540"/>
              <a:ext cx="185737" cy="4413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42" name="Группа 41"/>
          <p:cNvGrpSpPr/>
          <p:nvPr/>
        </p:nvGrpSpPr>
        <p:grpSpPr>
          <a:xfrm>
            <a:off x="4572000" y="2462063"/>
            <a:ext cx="355600" cy="3919265"/>
            <a:chOff x="3779912" y="2420889"/>
            <a:chExt cx="355600" cy="3919265"/>
          </a:xfrm>
        </p:grpSpPr>
        <p:grpSp>
          <p:nvGrpSpPr>
            <p:cNvPr id="43" name="Группа 64"/>
            <p:cNvGrpSpPr>
              <a:grpSpLocks/>
            </p:cNvGrpSpPr>
            <p:nvPr/>
          </p:nvGrpSpPr>
          <p:grpSpPr bwMode="auto">
            <a:xfrm>
              <a:off x="3779912" y="2420889"/>
              <a:ext cx="355600" cy="3919265"/>
              <a:chOff x="4552125" y="2438769"/>
              <a:chExt cx="355116" cy="2424103"/>
            </a:xfrm>
          </p:grpSpPr>
          <p:cxnSp>
            <p:nvCxnSpPr>
              <p:cNvPr id="45" name="Прямая соединительная линия 44"/>
              <p:cNvCxnSpPr/>
              <p:nvPr/>
            </p:nvCxnSpPr>
            <p:spPr>
              <a:xfrm>
                <a:off x="4724926" y="2438769"/>
                <a:ext cx="0" cy="242410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Прямая соединительная линия 45"/>
              <p:cNvCxnSpPr/>
              <p:nvPr/>
            </p:nvCxnSpPr>
            <p:spPr>
              <a:xfrm>
                <a:off x="4552125" y="4860908"/>
                <a:ext cx="355116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4" name="Прямоугольник 43"/>
            <p:cNvSpPr/>
            <p:nvPr/>
          </p:nvSpPr>
          <p:spPr>
            <a:xfrm>
              <a:off x="3865637" y="5503540"/>
              <a:ext cx="185737" cy="4413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47" name="Группа 46"/>
          <p:cNvGrpSpPr/>
          <p:nvPr/>
        </p:nvGrpSpPr>
        <p:grpSpPr>
          <a:xfrm>
            <a:off x="5436096" y="2462063"/>
            <a:ext cx="355600" cy="3919265"/>
            <a:chOff x="3779912" y="2420889"/>
            <a:chExt cx="355600" cy="3919265"/>
          </a:xfrm>
        </p:grpSpPr>
        <p:grpSp>
          <p:nvGrpSpPr>
            <p:cNvPr id="48" name="Группа 64"/>
            <p:cNvGrpSpPr>
              <a:grpSpLocks/>
            </p:cNvGrpSpPr>
            <p:nvPr/>
          </p:nvGrpSpPr>
          <p:grpSpPr bwMode="auto">
            <a:xfrm>
              <a:off x="3779912" y="2420889"/>
              <a:ext cx="355600" cy="3919265"/>
              <a:chOff x="4552125" y="2438769"/>
              <a:chExt cx="355116" cy="2424103"/>
            </a:xfrm>
          </p:grpSpPr>
          <p:cxnSp>
            <p:nvCxnSpPr>
              <p:cNvPr id="50" name="Прямая соединительная линия 49"/>
              <p:cNvCxnSpPr/>
              <p:nvPr/>
            </p:nvCxnSpPr>
            <p:spPr>
              <a:xfrm>
                <a:off x="4724926" y="2438769"/>
                <a:ext cx="0" cy="242410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Прямая соединительная линия 50"/>
              <p:cNvCxnSpPr/>
              <p:nvPr/>
            </p:nvCxnSpPr>
            <p:spPr>
              <a:xfrm>
                <a:off x="4552125" y="4860908"/>
                <a:ext cx="355116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9" name="Прямоугольник 48"/>
            <p:cNvSpPr/>
            <p:nvPr/>
          </p:nvSpPr>
          <p:spPr>
            <a:xfrm>
              <a:off x="3865637" y="5503540"/>
              <a:ext cx="185737" cy="4413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52" name="Группа 51"/>
          <p:cNvGrpSpPr/>
          <p:nvPr/>
        </p:nvGrpSpPr>
        <p:grpSpPr>
          <a:xfrm>
            <a:off x="7706568" y="2462063"/>
            <a:ext cx="355600" cy="3919265"/>
            <a:chOff x="3779912" y="2420889"/>
            <a:chExt cx="355600" cy="3919265"/>
          </a:xfrm>
        </p:grpSpPr>
        <p:grpSp>
          <p:nvGrpSpPr>
            <p:cNvPr id="53" name="Группа 64"/>
            <p:cNvGrpSpPr>
              <a:grpSpLocks/>
            </p:cNvGrpSpPr>
            <p:nvPr/>
          </p:nvGrpSpPr>
          <p:grpSpPr bwMode="auto">
            <a:xfrm>
              <a:off x="3779912" y="2420889"/>
              <a:ext cx="355600" cy="3919265"/>
              <a:chOff x="4552125" y="2438769"/>
              <a:chExt cx="355116" cy="2424103"/>
            </a:xfrm>
          </p:grpSpPr>
          <p:cxnSp>
            <p:nvCxnSpPr>
              <p:cNvPr id="55" name="Прямая соединительная линия 54"/>
              <p:cNvCxnSpPr/>
              <p:nvPr/>
            </p:nvCxnSpPr>
            <p:spPr>
              <a:xfrm>
                <a:off x="4724926" y="2438769"/>
                <a:ext cx="0" cy="242410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Прямая соединительная линия 55"/>
              <p:cNvCxnSpPr/>
              <p:nvPr/>
            </p:nvCxnSpPr>
            <p:spPr>
              <a:xfrm>
                <a:off x="4552125" y="4860908"/>
                <a:ext cx="355116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4" name="Прямоугольник 53"/>
            <p:cNvSpPr/>
            <p:nvPr/>
          </p:nvSpPr>
          <p:spPr>
            <a:xfrm>
              <a:off x="3865637" y="5503540"/>
              <a:ext cx="185737" cy="4413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57" name="Группа 56"/>
          <p:cNvGrpSpPr/>
          <p:nvPr/>
        </p:nvGrpSpPr>
        <p:grpSpPr>
          <a:xfrm>
            <a:off x="6300192" y="2462063"/>
            <a:ext cx="355600" cy="3919265"/>
            <a:chOff x="3779912" y="2420889"/>
            <a:chExt cx="355600" cy="3919265"/>
          </a:xfrm>
        </p:grpSpPr>
        <p:grpSp>
          <p:nvGrpSpPr>
            <p:cNvPr id="58" name="Группа 64"/>
            <p:cNvGrpSpPr>
              <a:grpSpLocks/>
            </p:cNvGrpSpPr>
            <p:nvPr/>
          </p:nvGrpSpPr>
          <p:grpSpPr bwMode="auto">
            <a:xfrm>
              <a:off x="3779912" y="2420889"/>
              <a:ext cx="355600" cy="3919265"/>
              <a:chOff x="4552125" y="2438769"/>
              <a:chExt cx="355116" cy="2424103"/>
            </a:xfrm>
          </p:grpSpPr>
          <p:cxnSp>
            <p:nvCxnSpPr>
              <p:cNvPr id="60" name="Прямая соединительная линия 59"/>
              <p:cNvCxnSpPr/>
              <p:nvPr/>
            </p:nvCxnSpPr>
            <p:spPr>
              <a:xfrm>
                <a:off x="4724926" y="2438769"/>
                <a:ext cx="0" cy="242410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Прямая соединительная линия 60"/>
              <p:cNvCxnSpPr/>
              <p:nvPr/>
            </p:nvCxnSpPr>
            <p:spPr>
              <a:xfrm>
                <a:off x="4552125" y="4860908"/>
                <a:ext cx="355116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9" name="Прямоугольник 58"/>
            <p:cNvSpPr/>
            <p:nvPr/>
          </p:nvSpPr>
          <p:spPr>
            <a:xfrm>
              <a:off x="3865637" y="5503540"/>
              <a:ext cx="185737" cy="4413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77" name="Группа 76"/>
          <p:cNvGrpSpPr/>
          <p:nvPr/>
        </p:nvGrpSpPr>
        <p:grpSpPr>
          <a:xfrm>
            <a:off x="3501827" y="3146335"/>
            <a:ext cx="467836" cy="470217"/>
            <a:chOff x="3501827" y="3146335"/>
            <a:chExt cx="467836" cy="470217"/>
          </a:xfrm>
        </p:grpSpPr>
        <p:grpSp>
          <p:nvGrpSpPr>
            <p:cNvPr id="70" name="Группа 69"/>
            <p:cNvGrpSpPr/>
            <p:nvPr/>
          </p:nvGrpSpPr>
          <p:grpSpPr>
            <a:xfrm>
              <a:off x="3525018" y="3174156"/>
              <a:ext cx="421454" cy="421454"/>
              <a:chOff x="697908" y="2365051"/>
              <a:chExt cx="716110" cy="716110"/>
            </a:xfrm>
          </p:grpSpPr>
          <p:sp>
            <p:nvSpPr>
              <p:cNvPr id="63" name="Равнобедренный треугольник 62"/>
              <p:cNvSpPr/>
              <p:nvPr/>
            </p:nvSpPr>
            <p:spPr>
              <a:xfrm rot="8100000">
                <a:off x="899592" y="2564904"/>
                <a:ext cx="288032" cy="288032"/>
              </a:xfrm>
              <a:prstGeom prst="triangl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65" name="Прямая соединительная линия 64"/>
              <p:cNvCxnSpPr/>
              <p:nvPr/>
            </p:nvCxnSpPr>
            <p:spPr>
              <a:xfrm flipV="1">
                <a:off x="1055963" y="2708920"/>
                <a:ext cx="203669" cy="203669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Прямая соединительная линия 67"/>
              <p:cNvCxnSpPr/>
              <p:nvPr/>
            </p:nvCxnSpPr>
            <p:spPr>
              <a:xfrm flipH="1" flipV="1">
                <a:off x="697908" y="2365051"/>
                <a:ext cx="716110" cy="71611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1" name="Блок-схема: узел 70"/>
            <p:cNvSpPr/>
            <p:nvPr/>
          </p:nvSpPr>
          <p:spPr>
            <a:xfrm flipH="1">
              <a:off x="3501827" y="3146335"/>
              <a:ext cx="46382" cy="45719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2" name="Блок-схема: узел 71"/>
            <p:cNvSpPr/>
            <p:nvPr/>
          </p:nvSpPr>
          <p:spPr>
            <a:xfrm flipH="1">
              <a:off x="3923281" y="3570833"/>
              <a:ext cx="46382" cy="45719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78" name="Группа 77"/>
          <p:cNvGrpSpPr/>
          <p:nvPr/>
        </p:nvGrpSpPr>
        <p:grpSpPr>
          <a:xfrm>
            <a:off x="4307159" y="3146335"/>
            <a:ext cx="467836" cy="470217"/>
            <a:chOff x="3501827" y="3146335"/>
            <a:chExt cx="467836" cy="470217"/>
          </a:xfrm>
        </p:grpSpPr>
        <p:grpSp>
          <p:nvGrpSpPr>
            <p:cNvPr id="79" name="Группа 78"/>
            <p:cNvGrpSpPr/>
            <p:nvPr/>
          </p:nvGrpSpPr>
          <p:grpSpPr>
            <a:xfrm>
              <a:off x="3525018" y="3174156"/>
              <a:ext cx="421454" cy="421454"/>
              <a:chOff x="697908" y="2365051"/>
              <a:chExt cx="716110" cy="716110"/>
            </a:xfrm>
          </p:grpSpPr>
          <p:sp>
            <p:nvSpPr>
              <p:cNvPr id="82" name="Равнобедренный треугольник 81"/>
              <p:cNvSpPr/>
              <p:nvPr/>
            </p:nvSpPr>
            <p:spPr>
              <a:xfrm rot="8100000">
                <a:off x="899592" y="2564904"/>
                <a:ext cx="288032" cy="288032"/>
              </a:xfrm>
              <a:prstGeom prst="triangl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83" name="Прямая соединительная линия 82"/>
              <p:cNvCxnSpPr/>
              <p:nvPr/>
            </p:nvCxnSpPr>
            <p:spPr>
              <a:xfrm flipV="1">
                <a:off x="1055963" y="2708920"/>
                <a:ext cx="203669" cy="203669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Прямая соединительная линия 83"/>
              <p:cNvCxnSpPr/>
              <p:nvPr/>
            </p:nvCxnSpPr>
            <p:spPr>
              <a:xfrm flipH="1" flipV="1">
                <a:off x="697908" y="2365051"/>
                <a:ext cx="716110" cy="71611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0" name="Блок-схема: узел 79"/>
            <p:cNvSpPr/>
            <p:nvPr/>
          </p:nvSpPr>
          <p:spPr>
            <a:xfrm flipH="1">
              <a:off x="3501827" y="3146335"/>
              <a:ext cx="46382" cy="45719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1" name="Блок-схема: узел 80"/>
            <p:cNvSpPr/>
            <p:nvPr/>
          </p:nvSpPr>
          <p:spPr>
            <a:xfrm flipH="1">
              <a:off x="3923281" y="3570833"/>
              <a:ext cx="46382" cy="45719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85" name="Группа 84"/>
          <p:cNvGrpSpPr/>
          <p:nvPr/>
        </p:nvGrpSpPr>
        <p:grpSpPr>
          <a:xfrm>
            <a:off x="7417325" y="3139355"/>
            <a:ext cx="467836" cy="470217"/>
            <a:chOff x="3501827" y="3146335"/>
            <a:chExt cx="467836" cy="470217"/>
          </a:xfrm>
        </p:grpSpPr>
        <p:grpSp>
          <p:nvGrpSpPr>
            <p:cNvPr id="86" name="Группа 85"/>
            <p:cNvGrpSpPr/>
            <p:nvPr/>
          </p:nvGrpSpPr>
          <p:grpSpPr>
            <a:xfrm>
              <a:off x="3525018" y="3174156"/>
              <a:ext cx="421454" cy="421454"/>
              <a:chOff x="697908" y="2365051"/>
              <a:chExt cx="716110" cy="716110"/>
            </a:xfrm>
          </p:grpSpPr>
          <p:sp>
            <p:nvSpPr>
              <p:cNvPr id="89" name="Равнобедренный треугольник 88"/>
              <p:cNvSpPr/>
              <p:nvPr/>
            </p:nvSpPr>
            <p:spPr>
              <a:xfrm rot="8100000">
                <a:off x="899592" y="2564904"/>
                <a:ext cx="288032" cy="288032"/>
              </a:xfrm>
              <a:prstGeom prst="triangl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90" name="Прямая соединительная линия 89"/>
              <p:cNvCxnSpPr/>
              <p:nvPr/>
            </p:nvCxnSpPr>
            <p:spPr>
              <a:xfrm flipV="1">
                <a:off x="1055963" y="2708920"/>
                <a:ext cx="203669" cy="203669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Прямая соединительная линия 90"/>
              <p:cNvCxnSpPr/>
              <p:nvPr/>
            </p:nvCxnSpPr>
            <p:spPr>
              <a:xfrm flipH="1" flipV="1">
                <a:off x="697908" y="2365051"/>
                <a:ext cx="716110" cy="71611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7" name="Блок-схема: узел 86"/>
            <p:cNvSpPr/>
            <p:nvPr/>
          </p:nvSpPr>
          <p:spPr>
            <a:xfrm flipH="1">
              <a:off x="3501827" y="3146335"/>
              <a:ext cx="46382" cy="45719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8" name="Блок-схема: узел 87"/>
            <p:cNvSpPr/>
            <p:nvPr/>
          </p:nvSpPr>
          <p:spPr>
            <a:xfrm flipH="1">
              <a:off x="3923281" y="3570833"/>
              <a:ext cx="46382" cy="45719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92" name="Группа 91"/>
          <p:cNvGrpSpPr/>
          <p:nvPr/>
        </p:nvGrpSpPr>
        <p:grpSpPr>
          <a:xfrm>
            <a:off x="5146853" y="3767284"/>
            <a:ext cx="467836" cy="470217"/>
            <a:chOff x="3501827" y="3146335"/>
            <a:chExt cx="467836" cy="470217"/>
          </a:xfrm>
        </p:grpSpPr>
        <p:grpSp>
          <p:nvGrpSpPr>
            <p:cNvPr id="93" name="Группа 92"/>
            <p:cNvGrpSpPr/>
            <p:nvPr/>
          </p:nvGrpSpPr>
          <p:grpSpPr>
            <a:xfrm>
              <a:off x="3525018" y="3174156"/>
              <a:ext cx="421454" cy="421454"/>
              <a:chOff x="697908" y="2365051"/>
              <a:chExt cx="716110" cy="716110"/>
            </a:xfrm>
          </p:grpSpPr>
          <p:sp>
            <p:nvSpPr>
              <p:cNvPr id="96" name="Равнобедренный треугольник 95"/>
              <p:cNvSpPr/>
              <p:nvPr/>
            </p:nvSpPr>
            <p:spPr>
              <a:xfrm rot="8100000">
                <a:off x="899592" y="2564904"/>
                <a:ext cx="288032" cy="288032"/>
              </a:xfrm>
              <a:prstGeom prst="triangl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97" name="Прямая соединительная линия 96"/>
              <p:cNvCxnSpPr/>
              <p:nvPr/>
            </p:nvCxnSpPr>
            <p:spPr>
              <a:xfrm flipV="1">
                <a:off x="1055963" y="2708920"/>
                <a:ext cx="203669" cy="203669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Прямая соединительная линия 97"/>
              <p:cNvCxnSpPr/>
              <p:nvPr/>
            </p:nvCxnSpPr>
            <p:spPr>
              <a:xfrm flipH="1" flipV="1">
                <a:off x="697908" y="2365051"/>
                <a:ext cx="716110" cy="71611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4" name="Блок-схема: узел 93"/>
            <p:cNvSpPr/>
            <p:nvPr/>
          </p:nvSpPr>
          <p:spPr>
            <a:xfrm flipH="1">
              <a:off x="3501827" y="3146335"/>
              <a:ext cx="46382" cy="45719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5" name="Блок-схема: узел 94"/>
            <p:cNvSpPr/>
            <p:nvPr/>
          </p:nvSpPr>
          <p:spPr>
            <a:xfrm flipH="1">
              <a:off x="3923281" y="3570833"/>
              <a:ext cx="46382" cy="45719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99" name="Группа 98"/>
          <p:cNvGrpSpPr/>
          <p:nvPr/>
        </p:nvGrpSpPr>
        <p:grpSpPr>
          <a:xfrm>
            <a:off x="3508793" y="3762374"/>
            <a:ext cx="467836" cy="470217"/>
            <a:chOff x="3501827" y="3146335"/>
            <a:chExt cx="467836" cy="470217"/>
          </a:xfrm>
        </p:grpSpPr>
        <p:grpSp>
          <p:nvGrpSpPr>
            <p:cNvPr id="100" name="Группа 99"/>
            <p:cNvGrpSpPr/>
            <p:nvPr/>
          </p:nvGrpSpPr>
          <p:grpSpPr>
            <a:xfrm>
              <a:off x="3525018" y="3174156"/>
              <a:ext cx="421454" cy="421454"/>
              <a:chOff x="697908" y="2365051"/>
              <a:chExt cx="716110" cy="716110"/>
            </a:xfrm>
          </p:grpSpPr>
          <p:sp>
            <p:nvSpPr>
              <p:cNvPr id="103" name="Равнобедренный треугольник 102"/>
              <p:cNvSpPr/>
              <p:nvPr/>
            </p:nvSpPr>
            <p:spPr>
              <a:xfrm rot="8100000">
                <a:off x="899592" y="2564904"/>
                <a:ext cx="288032" cy="288032"/>
              </a:xfrm>
              <a:prstGeom prst="triangl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104" name="Прямая соединительная линия 103"/>
              <p:cNvCxnSpPr/>
              <p:nvPr/>
            </p:nvCxnSpPr>
            <p:spPr>
              <a:xfrm flipV="1">
                <a:off x="1055963" y="2708920"/>
                <a:ext cx="203669" cy="203669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" name="Прямая соединительная линия 104"/>
              <p:cNvCxnSpPr/>
              <p:nvPr/>
            </p:nvCxnSpPr>
            <p:spPr>
              <a:xfrm flipH="1" flipV="1">
                <a:off x="697908" y="2365051"/>
                <a:ext cx="716110" cy="71611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1" name="Блок-схема: узел 100"/>
            <p:cNvSpPr/>
            <p:nvPr/>
          </p:nvSpPr>
          <p:spPr>
            <a:xfrm flipH="1">
              <a:off x="3501827" y="3146335"/>
              <a:ext cx="46382" cy="45719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2" name="Блок-схема: узел 101"/>
            <p:cNvSpPr/>
            <p:nvPr/>
          </p:nvSpPr>
          <p:spPr>
            <a:xfrm flipH="1">
              <a:off x="3923281" y="3570833"/>
              <a:ext cx="46382" cy="45719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106" name="Группа 105"/>
          <p:cNvGrpSpPr/>
          <p:nvPr/>
        </p:nvGrpSpPr>
        <p:grpSpPr>
          <a:xfrm>
            <a:off x="4293228" y="4364471"/>
            <a:ext cx="467836" cy="470217"/>
            <a:chOff x="3501827" y="3146335"/>
            <a:chExt cx="467836" cy="470217"/>
          </a:xfrm>
        </p:grpSpPr>
        <p:grpSp>
          <p:nvGrpSpPr>
            <p:cNvPr id="107" name="Группа 106"/>
            <p:cNvGrpSpPr/>
            <p:nvPr/>
          </p:nvGrpSpPr>
          <p:grpSpPr>
            <a:xfrm>
              <a:off x="3525018" y="3174156"/>
              <a:ext cx="421454" cy="421454"/>
              <a:chOff x="697908" y="2365051"/>
              <a:chExt cx="716110" cy="716110"/>
            </a:xfrm>
          </p:grpSpPr>
          <p:sp>
            <p:nvSpPr>
              <p:cNvPr id="110" name="Равнобедренный треугольник 109"/>
              <p:cNvSpPr/>
              <p:nvPr/>
            </p:nvSpPr>
            <p:spPr>
              <a:xfrm rot="8100000">
                <a:off x="899592" y="2564904"/>
                <a:ext cx="288032" cy="288032"/>
              </a:xfrm>
              <a:prstGeom prst="triangl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111" name="Прямая соединительная линия 110"/>
              <p:cNvCxnSpPr/>
              <p:nvPr/>
            </p:nvCxnSpPr>
            <p:spPr>
              <a:xfrm flipV="1">
                <a:off x="1055963" y="2708920"/>
                <a:ext cx="203669" cy="203669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2" name="Прямая соединительная линия 111"/>
              <p:cNvCxnSpPr/>
              <p:nvPr/>
            </p:nvCxnSpPr>
            <p:spPr>
              <a:xfrm flipH="1" flipV="1">
                <a:off x="697908" y="2365051"/>
                <a:ext cx="716110" cy="71611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8" name="Блок-схема: узел 107"/>
            <p:cNvSpPr/>
            <p:nvPr/>
          </p:nvSpPr>
          <p:spPr>
            <a:xfrm flipH="1">
              <a:off x="3501827" y="3146335"/>
              <a:ext cx="46382" cy="45719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9" name="Блок-схема: узел 108"/>
            <p:cNvSpPr/>
            <p:nvPr/>
          </p:nvSpPr>
          <p:spPr>
            <a:xfrm flipH="1">
              <a:off x="3923281" y="3570833"/>
              <a:ext cx="46382" cy="45719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113" name="Группа 112"/>
          <p:cNvGrpSpPr/>
          <p:nvPr/>
        </p:nvGrpSpPr>
        <p:grpSpPr>
          <a:xfrm>
            <a:off x="7416532" y="4387330"/>
            <a:ext cx="467836" cy="470217"/>
            <a:chOff x="3501827" y="3146335"/>
            <a:chExt cx="467836" cy="470217"/>
          </a:xfrm>
        </p:grpSpPr>
        <p:grpSp>
          <p:nvGrpSpPr>
            <p:cNvPr id="114" name="Группа 113"/>
            <p:cNvGrpSpPr/>
            <p:nvPr/>
          </p:nvGrpSpPr>
          <p:grpSpPr>
            <a:xfrm>
              <a:off x="3525018" y="3174156"/>
              <a:ext cx="421454" cy="421454"/>
              <a:chOff x="697908" y="2365051"/>
              <a:chExt cx="716110" cy="716110"/>
            </a:xfrm>
          </p:grpSpPr>
          <p:sp>
            <p:nvSpPr>
              <p:cNvPr id="117" name="Равнобедренный треугольник 116"/>
              <p:cNvSpPr/>
              <p:nvPr/>
            </p:nvSpPr>
            <p:spPr>
              <a:xfrm rot="8100000">
                <a:off x="899592" y="2564904"/>
                <a:ext cx="288032" cy="288032"/>
              </a:xfrm>
              <a:prstGeom prst="triangl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118" name="Прямая соединительная линия 117"/>
              <p:cNvCxnSpPr/>
              <p:nvPr/>
            </p:nvCxnSpPr>
            <p:spPr>
              <a:xfrm flipV="1">
                <a:off x="1055963" y="2708920"/>
                <a:ext cx="203669" cy="203669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" name="Прямая соединительная линия 118"/>
              <p:cNvCxnSpPr/>
              <p:nvPr/>
            </p:nvCxnSpPr>
            <p:spPr>
              <a:xfrm flipH="1" flipV="1">
                <a:off x="697908" y="2365051"/>
                <a:ext cx="716110" cy="71611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5" name="Блок-схема: узел 114"/>
            <p:cNvSpPr/>
            <p:nvPr/>
          </p:nvSpPr>
          <p:spPr>
            <a:xfrm flipH="1">
              <a:off x="3501827" y="3146335"/>
              <a:ext cx="46382" cy="45719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6" name="Блок-схема: узел 115"/>
            <p:cNvSpPr/>
            <p:nvPr/>
          </p:nvSpPr>
          <p:spPr>
            <a:xfrm flipH="1">
              <a:off x="3923281" y="3570833"/>
              <a:ext cx="46382" cy="45719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120" name="Группа 119"/>
          <p:cNvGrpSpPr/>
          <p:nvPr/>
        </p:nvGrpSpPr>
        <p:grpSpPr>
          <a:xfrm>
            <a:off x="3508793" y="5009947"/>
            <a:ext cx="467836" cy="470217"/>
            <a:chOff x="3501827" y="3146335"/>
            <a:chExt cx="467836" cy="470217"/>
          </a:xfrm>
        </p:grpSpPr>
        <p:grpSp>
          <p:nvGrpSpPr>
            <p:cNvPr id="121" name="Группа 120"/>
            <p:cNvGrpSpPr/>
            <p:nvPr/>
          </p:nvGrpSpPr>
          <p:grpSpPr>
            <a:xfrm>
              <a:off x="3525018" y="3174156"/>
              <a:ext cx="421454" cy="421454"/>
              <a:chOff x="697908" y="2365051"/>
              <a:chExt cx="716110" cy="716110"/>
            </a:xfrm>
          </p:grpSpPr>
          <p:sp>
            <p:nvSpPr>
              <p:cNvPr id="124" name="Равнобедренный треугольник 123"/>
              <p:cNvSpPr/>
              <p:nvPr/>
            </p:nvSpPr>
            <p:spPr>
              <a:xfrm rot="8100000">
                <a:off x="899592" y="2564904"/>
                <a:ext cx="288032" cy="288032"/>
              </a:xfrm>
              <a:prstGeom prst="triangl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125" name="Прямая соединительная линия 124"/>
              <p:cNvCxnSpPr/>
              <p:nvPr/>
            </p:nvCxnSpPr>
            <p:spPr>
              <a:xfrm flipV="1">
                <a:off x="1055963" y="2708920"/>
                <a:ext cx="203669" cy="203669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6" name="Прямая соединительная линия 125"/>
              <p:cNvCxnSpPr/>
              <p:nvPr/>
            </p:nvCxnSpPr>
            <p:spPr>
              <a:xfrm flipH="1" flipV="1">
                <a:off x="697908" y="2365051"/>
                <a:ext cx="716110" cy="71611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2" name="Блок-схема: узел 121"/>
            <p:cNvSpPr/>
            <p:nvPr/>
          </p:nvSpPr>
          <p:spPr>
            <a:xfrm flipH="1">
              <a:off x="3501827" y="3146335"/>
              <a:ext cx="46382" cy="45719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3" name="Блок-схема: узел 122"/>
            <p:cNvSpPr/>
            <p:nvPr/>
          </p:nvSpPr>
          <p:spPr>
            <a:xfrm flipH="1">
              <a:off x="3923281" y="3570833"/>
              <a:ext cx="46382" cy="45719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127" name="Группа 126"/>
          <p:cNvGrpSpPr/>
          <p:nvPr/>
        </p:nvGrpSpPr>
        <p:grpSpPr>
          <a:xfrm>
            <a:off x="5146853" y="5037768"/>
            <a:ext cx="467836" cy="470217"/>
            <a:chOff x="3501827" y="3146335"/>
            <a:chExt cx="467836" cy="470217"/>
          </a:xfrm>
        </p:grpSpPr>
        <p:grpSp>
          <p:nvGrpSpPr>
            <p:cNvPr id="128" name="Группа 127"/>
            <p:cNvGrpSpPr/>
            <p:nvPr/>
          </p:nvGrpSpPr>
          <p:grpSpPr>
            <a:xfrm>
              <a:off x="3525018" y="3174156"/>
              <a:ext cx="421454" cy="421454"/>
              <a:chOff x="697908" y="2365051"/>
              <a:chExt cx="716110" cy="716110"/>
            </a:xfrm>
          </p:grpSpPr>
          <p:sp>
            <p:nvSpPr>
              <p:cNvPr id="131" name="Равнобедренный треугольник 130"/>
              <p:cNvSpPr/>
              <p:nvPr/>
            </p:nvSpPr>
            <p:spPr>
              <a:xfrm rot="8100000">
                <a:off x="899592" y="2564904"/>
                <a:ext cx="288032" cy="288032"/>
              </a:xfrm>
              <a:prstGeom prst="triangl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132" name="Прямая соединительная линия 131"/>
              <p:cNvCxnSpPr/>
              <p:nvPr/>
            </p:nvCxnSpPr>
            <p:spPr>
              <a:xfrm flipV="1">
                <a:off x="1055963" y="2708920"/>
                <a:ext cx="203669" cy="203669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Прямая соединительная линия 132"/>
              <p:cNvCxnSpPr/>
              <p:nvPr/>
            </p:nvCxnSpPr>
            <p:spPr>
              <a:xfrm flipH="1" flipV="1">
                <a:off x="697908" y="2365051"/>
                <a:ext cx="716110" cy="71611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9" name="Блок-схема: узел 128"/>
            <p:cNvSpPr/>
            <p:nvPr/>
          </p:nvSpPr>
          <p:spPr>
            <a:xfrm flipH="1">
              <a:off x="3501827" y="3146335"/>
              <a:ext cx="46382" cy="45719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0" name="Блок-схема: узел 129"/>
            <p:cNvSpPr/>
            <p:nvPr/>
          </p:nvSpPr>
          <p:spPr>
            <a:xfrm flipH="1">
              <a:off x="3923281" y="3570833"/>
              <a:ext cx="46382" cy="45719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34" name="Блок-схема: перфолента 133"/>
          <p:cNvSpPr/>
          <p:nvPr/>
        </p:nvSpPr>
        <p:spPr>
          <a:xfrm>
            <a:off x="1686694" y="4661705"/>
            <a:ext cx="1553715" cy="254528"/>
          </a:xfrm>
          <a:prstGeom prst="flowChartPunchedTap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1434654" y="4489367"/>
            <a:ext cx="288032" cy="4954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3212005" y="4445716"/>
            <a:ext cx="288032" cy="4954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41" name="Группа 140"/>
          <p:cNvGrpSpPr/>
          <p:nvPr/>
        </p:nvGrpSpPr>
        <p:grpSpPr>
          <a:xfrm>
            <a:off x="6688653" y="3067660"/>
            <a:ext cx="547643" cy="157349"/>
            <a:chOff x="6869112" y="4048655"/>
            <a:chExt cx="547643" cy="157349"/>
          </a:xfrm>
        </p:grpSpPr>
        <p:sp>
          <p:nvSpPr>
            <p:cNvPr id="138" name="Прямоугольник 137"/>
            <p:cNvSpPr/>
            <p:nvPr/>
          </p:nvSpPr>
          <p:spPr>
            <a:xfrm>
              <a:off x="6869112" y="4054848"/>
              <a:ext cx="144016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9" name="Прямоугольник 138"/>
            <p:cNvSpPr/>
            <p:nvPr/>
          </p:nvSpPr>
          <p:spPr>
            <a:xfrm>
              <a:off x="7099347" y="4048655"/>
              <a:ext cx="101384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0" name="Прямоугольник 139"/>
            <p:cNvSpPr/>
            <p:nvPr/>
          </p:nvSpPr>
          <p:spPr>
            <a:xfrm>
              <a:off x="7272739" y="4048975"/>
              <a:ext cx="144016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42" name="Группа 141"/>
          <p:cNvGrpSpPr/>
          <p:nvPr/>
        </p:nvGrpSpPr>
        <p:grpSpPr>
          <a:xfrm>
            <a:off x="6703842" y="3694658"/>
            <a:ext cx="547643" cy="157349"/>
            <a:chOff x="6869112" y="4048655"/>
            <a:chExt cx="547643" cy="157349"/>
          </a:xfrm>
        </p:grpSpPr>
        <p:sp>
          <p:nvSpPr>
            <p:cNvPr id="143" name="Прямоугольник 142"/>
            <p:cNvSpPr/>
            <p:nvPr/>
          </p:nvSpPr>
          <p:spPr>
            <a:xfrm>
              <a:off x="6869112" y="4054848"/>
              <a:ext cx="144016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4" name="Прямоугольник 143"/>
            <p:cNvSpPr/>
            <p:nvPr/>
          </p:nvSpPr>
          <p:spPr>
            <a:xfrm>
              <a:off x="7099347" y="4048655"/>
              <a:ext cx="101384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5" name="Прямоугольник 144"/>
            <p:cNvSpPr/>
            <p:nvPr/>
          </p:nvSpPr>
          <p:spPr>
            <a:xfrm>
              <a:off x="7272739" y="4048975"/>
              <a:ext cx="144016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46" name="Группа 145"/>
          <p:cNvGrpSpPr/>
          <p:nvPr/>
        </p:nvGrpSpPr>
        <p:grpSpPr>
          <a:xfrm>
            <a:off x="6629114" y="4354374"/>
            <a:ext cx="547643" cy="157349"/>
            <a:chOff x="6869112" y="4048655"/>
            <a:chExt cx="547643" cy="157349"/>
          </a:xfrm>
        </p:grpSpPr>
        <p:sp>
          <p:nvSpPr>
            <p:cNvPr id="147" name="Прямоугольник 146"/>
            <p:cNvSpPr/>
            <p:nvPr/>
          </p:nvSpPr>
          <p:spPr>
            <a:xfrm>
              <a:off x="6869112" y="4054848"/>
              <a:ext cx="144016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8" name="Прямоугольник 147"/>
            <p:cNvSpPr/>
            <p:nvPr/>
          </p:nvSpPr>
          <p:spPr>
            <a:xfrm>
              <a:off x="7099347" y="4048655"/>
              <a:ext cx="101384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9" name="Прямоугольник 148"/>
            <p:cNvSpPr/>
            <p:nvPr/>
          </p:nvSpPr>
          <p:spPr>
            <a:xfrm>
              <a:off x="7272739" y="4048975"/>
              <a:ext cx="144016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50" name="Группа 149"/>
          <p:cNvGrpSpPr/>
          <p:nvPr/>
        </p:nvGrpSpPr>
        <p:grpSpPr>
          <a:xfrm>
            <a:off x="6781514" y="5004812"/>
            <a:ext cx="547643" cy="157349"/>
            <a:chOff x="6869112" y="4048655"/>
            <a:chExt cx="547643" cy="157349"/>
          </a:xfrm>
        </p:grpSpPr>
        <p:sp>
          <p:nvSpPr>
            <p:cNvPr id="151" name="Прямоугольник 150"/>
            <p:cNvSpPr/>
            <p:nvPr/>
          </p:nvSpPr>
          <p:spPr>
            <a:xfrm>
              <a:off x="6869112" y="4054848"/>
              <a:ext cx="144016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2" name="Прямоугольник 151"/>
            <p:cNvSpPr/>
            <p:nvPr/>
          </p:nvSpPr>
          <p:spPr>
            <a:xfrm>
              <a:off x="7099347" y="4048655"/>
              <a:ext cx="101384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3" name="Прямоугольник 152"/>
            <p:cNvSpPr/>
            <p:nvPr/>
          </p:nvSpPr>
          <p:spPr>
            <a:xfrm>
              <a:off x="7272739" y="4048975"/>
              <a:ext cx="144016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58" name="Группа 157"/>
          <p:cNvGrpSpPr/>
          <p:nvPr/>
        </p:nvGrpSpPr>
        <p:grpSpPr>
          <a:xfrm rot="5400000">
            <a:off x="5466728" y="4822818"/>
            <a:ext cx="223367" cy="157349"/>
            <a:chOff x="7095092" y="4048655"/>
            <a:chExt cx="223367" cy="157349"/>
          </a:xfrm>
        </p:grpSpPr>
        <p:sp>
          <p:nvSpPr>
            <p:cNvPr id="159" name="Прямоугольник 158"/>
            <p:cNvSpPr/>
            <p:nvPr/>
          </p:nvSpPr>
          <p:spPr>
            <a:xfrm>
              <a:off x="7095092" y="4054848"/>
              <a:ext cx="45719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0" name="Прямоугольник 159"/>
            <p:cNvSpPr/>
            <p:nvPr/>
          </p:nvSpPr>
          <p:spPr>
            <a:xfrm>
              <a:off x="7177823" y="4048655"/>
              <a:ext cx="50692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1" name="Прямоугольник 160"/>
            <p:cNvSpPr/>
            <p:nvPr/>
          </p:nvSpPr>
          <p:spPr>
            <a:xfrm>
              <a:off x="7272740" y="4048976"/>
              <a:ext cx="45719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62" name="Группа 161"/>
          <p:cNvGrpSpPr/>
          <p:nvPr/>
        </p:nvGrpSpPr>
        <p:grpSpPr>
          <a:xfrm rot="5400000">
            <a:off x="6339191" y="4822818"/>
            <a:ext cx="223367" cy="157349"/>
            <a:chOff x="7095092" y="4048655"/>
            <a:chExt cx="223367" cy="157349"/>
          </a:xfrm>
        </p:grpSpPr>
        <p:sp>
          <p:nvSpPr>
            <p:cNvPr id="163" name="Прямоугольник 162"/>
            <p:cNvSpPr/>
            <p:nvPr/>
          </p:nvSpPr>
          <p:spPr>
            <a:xfrm>
              <a:off x="7095092" y="4054848"/>
              <a:ext cx="45719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4" name="Прямоугольник 163"/>
            <p:cNvSpPr/>
            <p:nvPr/>
          </p:nvSpPr>
          <p:spPr>
            <a:xfrm>
              <a:off x="7177823" y="4048655"/>
              <a:ext cx="50692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5" name="Прямоугольник 164"/>
            <p:cNvSpPr/>
            <p:nvPr/>
          </p:nvSpPr>
          <p:spPr>
            <a:xfrm>
              <a:off x="7272740" y="4048976"/>
              <a:ext cx="45719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66" name="Группа 165"/>
          <p:cNvGrpSpPr/>
          <p:nvPr/>
        </p:nvGrpSpPr>
        <p:grpSpPr>
          <a:xfrm rot="5400000">
            <a:off x="4624744" y="4880261"/>
            <a:ext cx="115290" cy="157349"/>
            <a:chOff x="7095092" y="4048655"/>
            <a:chExt cx="223367" cy="157349"/>
          </a:xfrm>
        </p:grpSpPr>
        <p:sp>
          <p:nvSpPr>
            <p:cNvPr id="167" name="Прямоугольник 166"/>
            <p:cNvSpPr/>
            <p:nvPr/>
          </p:nvSpPr>
          <p:spPr>
            <a:xfrm>
              <a:off x="7095092" y="4054848"/>
              <a:ext cx="45719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/>
            </a:p>
          </p:txBody>
        </p:sp>
        <p:sp>
          <p:nvSpPr>
            <p:cNvPr id="168" name="Прямоугольник 167"/>
            <p:cNvSpPr/>
            <p:nvPr/>
          </p:nvSpPr>
          <p:spPr>
            <a:xfrm>
              <a:off x="7177823" y="4048655"/>
              <a:ext cx="50692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/>
            </a:p>
          </p:txBody>
        </p:sp>
        <p:sp>
          <p:nvSpPr>
            <p:cNvPr id="169" name="Прямоугольник 168"/>
            <p:cNvSpPr/>
            <p:nvPr/>
          </p:nvSpPr>
          <p:spPr>
            <a:xfrm>
              <a:off x="7272740" y="4048976"/>
              <a:ext cx="45719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/>
            </a:p>
          </p:txBody>
        </p:sp>
      </p:grpSp>
      <p:grpSp>
        <p:nvGrpSpPr>
          <p:cNvPr id="170" name="Группа 169"/>
          <p:cNvGrpSpPr/>
          <p:nvPr/>
        </p:nvGrpSpPr>
        <p:grpSpPr>
          <a:xfrm rot="5400000">
            <a:off x="3834334" y="4815399"/>
            <a:ext cx="238205" cy="157349"/>
            <a:chOff x="7095092" y="4048655"/>
            <a:chExt cx="223367" cy="157349"/>
          </a:xfrm>
        </p:grpSpPr>
        <p:sp>
          <p:nvSpPr>
            <p:cNvPr id="171" name="Прямоугольник 170"/>
            <p:cNvSpPr/>
            <p:nvPr/>
          </p:nvSpPr>
          <p:spPr>
            <a:xfrm>
              <a:off x="7095092" y="4054848"/>
              <a:ext cx="45719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2" name="Прямоугольник 171"/>
            <p:cNvSpPr/>
            <p:nvPr/>
          </p:nvSpPr>
          <p:spPr>
            <a:xfrm>
              <a:off x="7177823" y="4048655"/>
              <a:ext cx="50692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3" name="Прямоугольник 172"/>
            <p:cNvSpPr/>
            <p:nvPr/>
          </p:nvSpPr>
          <p:spPr>
            <a:xfrm>
              <a:off x="7272740" y="4048976"/>
              <a:ext cx="45719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74" name="TextBox 173"/>
          <p:cNvSpPr txBox="1"/>
          <p:nvPr/>
        </p:nvSpPr>
        <p:spPr>
          <a:xfrm>
            <a:off x="539552" y="2959645"/>
            <a:ext cx="4347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A0</a:t>
            </a:r>
            <a:endParaRPr lang="ru-RU" dirty="0"/>
          </a:p>
        </p:txBody>
      </p:sp>
      <p:sp>
        <p:nvSpPr>
          <p:cNvPr id="175" name="TextBox 174"/>
          <p:cNvSpPr txBox="1"/>
          <p:nvPr/>
        </p:nvSpPr>
        <p:spPr>
          <a:xfrm>
            <a:off x="539552" y="3356992"/>
            <a:ext cx="4347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A1</a:t>
            </a:r>
            <a:endParaRPr lang="ru-RU" dirty="0"/>
          </a:p>
        </p:txBody>
      </p:sp>
      <p:sp>
        <p:nvSpPr>
          <p:cNvPr id="176" name="TextBox 175"/>
          <p:cNvSpPr txBox="1"/>
          <p:nvPr/>
        </p:nvSpPr>
        <p:spPr>
          <a:xfrm>
            <a:off x="497838" y="4868432"/>
            <a:ext cx="4395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An</a:t>
            </a:r>
            <a:endParaRPr lang="ru-RU" dirty="0"/>
          </a:p>
        </p:txBody>
      </p:sp>
      <p:sp>
        <p:nvSpPr>
          <p:cNvPr id="177" name="TextBox 176"/>
          <p:cNvSpPr txBox="1"/>
          <p:nvPr/>
        </p:nvSpPr>
        <p:spPr>
          <a:xfrm>
            <a:off x="4297834" y="2333461"/>
            <a:ext cx="45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</a:t>
            </a:r>
            <a:r>
              <a:rPr lang="en-US" dirty="0" smtClean="0">
                <a:latin typeface="Consolas" pitchFamily="49" charset="0"/>
                <a:cs typeface="Consolas" pitchFamily="49" charset="0"/>
              </a:rPr>
              <a:t>1</a:t>
            </a:r>
            <a:endParaRPr lang="ru-RU" dirty="0"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178" name="TextBox 177"/>
          <p:cNvSpPr txBox="1"/>
          <p:nvPr/>
        </p:nvSpPr>
        <p:spPr>
          <a:xfrm>
            <a:off x="3448492" y="2312005"/>
            <a:ext cx="45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</a:t>
            </a:r>
            <a:r>
              <a:rPr lang="en-US" dirty="0">
                <a:latin typeface="Consolas" pitchFamily="49" charset="0"/>
                <a:cs typeface="Consolas" pitchFamily="49" charset="0"/>
              </a:rPr>
              <a:t>0</a:t>
            </a:r>
            <a:endParaRPr lang="ru-RU" dirty="0"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179" name="TextBox 178"/>
          <p:cNvSpPr txBox="1"/>
          <p:nvPr/>
        </p:nvSpPr>
        <p:spPr>
          <a:xfrm>
            <a:off x="5121345" y="2339588"/>
            <a:ext cx="45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</a:t>
            </a:r>
            <a:r>
              <a:rPr lang="en-US" dirty="0">
                <a:latin typeface="Consolas" pitchFamily="49" charset="0"/>
                <a:cs typeface="Consolas" pitchFamily="49" charset="0"/>
              </a:rPr>
              <a:t>2</a:t>
            </a:r>
            <a:endParaRPr lang="ru-RU" dirty="0"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180" name="TextBox 179"/>
          <p:cNvSpPr txBox="1"/>
          <p:nvPr/>
        </p:nvSpPr>
        <p:spPr>
          <a:xfrm>
            <a:off x="5997306" y="2339588"/>
            <a:ext cx="45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</a:t>
            </a:r>
            <a:r>
              <a:rPr lang="en-US" dirty="0" smtClean="0">
                <a:latin typeface="Consolas" pitchFamily="49" charset="0"/>
                <a:cs typeface="Consolas" pitchFamily="49" charset="0"/>
              </a:rPr>
              <a:t>3</a:t>
            </a:r>
            <a:endParaRPr lang="ru-RU" dirty="0"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181" name="TextBox 180"/>
          <p:cNvSpPr txBox="1"/>
          <p:nvPr/>
        </p:nvSpPr>
        <p:spPr>
          <a:xfrm>
            <a:off x="7385801" y="2343408"/>
            <a:ext cx="45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D</a:t>
            </a:r>
            <a:r>
              <a:rPr lang="en-US" dirty="0" err="1">
                <a:latin typeface="Consolas" pitchFamily="49" charset="0"/>
                <a:cs typeface="Consolas" pitchFamily="49" charset="0"/>
              </a:rPr>
              <a:t>k</a:t>
            </a:r>
            <a:endParaRPr lang="ru-RU" dirty="0">
              <a:latin typeface="Consolas" pitchFamily="49" charset="0"/>
              <a:cs typeface="Consolas" pitchFamily="49" charset="0"/>
            </a:endParaRPr>
          </a:p>
        </p:txBody>
      </p:sp>
      <p:cxnSp>
        <p:nvCxnSpPr>
          <p:cNvPr id="182" name="Прямая соединительная линия 181"/>
          <p:cNvCxnSpPr/>
          <p:nvPr/>
        </p:nvCxnSpPr>
        <p:spPr>
          <a:xfrm>
            <a:off x="3095742" y="3169195"/>
            <a:ext cx="4886622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3" name="Группа 182"/>
          <p:cNvGrpSpPr/>
          <p:nvPr/>
        </p:nvGrpSpPr>
        <p:grpSpPr>
          <a:xfrm>
            <a:off x="3491880" y="3140968"/>
            <a:ext cx="467836" cy="470217"/>
            <a:chOff x="3501827" y="3146335"/>
            <a:chExt cx="467836" cy="470217"/>
          </a:xfrm>
        </p:grpSpPr>
        <p:grpSp>
          <p:nvGrpSpPr>
            <p:cNvPr id="184" name="Группа 183"/>
            <p:cNvGrpSpPr/>
            <p:nvPr/>
          </p:nvGrpSpPr>
          <p:grpSpPr>
            <a:xfrm>
              <a:off x="3525018" y="3174156"/>
              <a:ext cx="421454" cy="421454"/>
              <a:chOff x="697908" y="2365051"/>
              <a:chExt cx="716110" cy="716110"/>
            </a:xfrm>
          </p:grpSpPr>
          <p:sp>
            <p:nvSpPr>
              <p:cNvPr id="187" name="Равнобедренный треугольник 186"/>
              <p:cNvSpPr/>
              <p:nvPr/>
            </p:nvSpPr>
            <p:spPr>
              <a:xfrm rot="8100000">
                <a:off x="899592" y="2564904"/>
                <a:ext cx="288032" cy="288032"/>
              </a:xfrm>
              <a:prstGeom prst="triangle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188" name="Прямая соединительная линия 187"/>
              <p:cNvCxnSpPr/>
              <p:nvPr/>
            </p:nvCxnSpPr>
            <p:spPr>
              <a:xfrm flipV="1">
                <a:off x="1055963" y="2708920"/>
                <a:ext cx="203669" cy="203669"/>
              </a:xfrm>
              <a:prstGeom prst="line">
                <a:avLst/>
              </a:prstGeom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9" name="Прямая соединительная линия 188"/>
              <p:cNvCxnSpPr/>
              <p:nvPr/>
            </p:nvCxnSpPr>
            <p:spPr>
              <a:xfrm flipH="1" flipV="1">
                <a:off x="697908" y="2365051"/>
                <a:ext cx="716110" cy="716110"/>
              </a:xfrm>
              <a:prstGeom prst="line">
                <a:avLst/>
              </a:prstGeom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85" name="Блок-схема: узел 184"/>
            <p:cNvSpPr/>
            <p:nvPr/>
          </p:nvSpPr>
          <p:spPr>
            <a:xfrm flipH="1">
              <a:off x="3501827" y="3146335"/>
              <a:ext cx="46382" cy="45719"/>
            </a:xfrm>
            <a:prstGeom prst="flowChartConnector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6" name="Блок-схема: узел 185"/>
            <p:cNvSpPr/>
            <p:nvPr/>
          </p:nvSpPr>
          <p:spPr>
            <a:xfrm flipH="1">
              <a:off x="3923281" y="3570833"/>
              <a:ext cx="46382" cy="45719"/>
            </a:xfrm>
            <a:prstGeom prst="flowChartConnector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190" name="Группа 189"/>
          <p:cNvGrpSpPr/>
          <p:nvPr/>
        </p:nvGrpSpPr>
        <p:grpSpPr>
          <a:xfrm>
            <a:off x="4316419" y="3148737"/>
            <a:ext cx="467836" cy="470217"/>
            <a:chOff x="3501827" y="3146335"/>
            <a:chExt cx="467836" cy="470217"/>
          </a:xfrm>
        </p:grpSpPr>
        <p:grpSp>
          <p:nvGrpSpPr>
            <p:cNvPr id="191" name="Группа 190"/>
            <p:cNvGrpSpPr/>
            <p:nvPr/>
          </p:nvGrpSpPr>
          <p:grpSpPr>
            <a:xfrm>
              <a:off x="3525018" y="3174156"/>
              <a:ext cx="421454" cy="421454"/>
              <a:chOff x="697908" y="2365051"/>
              <a:chExt cx="716110" cy="716110"/>
            </a:xfrm>
          </p:grpSpPr>
          <p:sp>
            <p:nvSpPr>
              <p:cNvPr id="194" name="Равнобедренный треугольник 193"/>
              <p:cNvSpPr/>
              <p:nvPr/>
            </p:nvSpPr>
            <p:spPr>
              <a:xfrm rot="8100000">
                <a:off x="899592" y="2564904"/>
                <a:ext cx="288032" cy="288032"/>
              </a:xfrm>
              <a:prstGeom prst="triangle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195" name="Прямая соединительная линия 194"/>
              <p:cNvCxnSpPr/>
              <p:nvPr/>
            </p:nvCxnSpPr>
            <p:spPr>
              <a:xfrm flipV="1">
                <a:off x="1055963" y="2708920"/>
                <a:ext cx="203669" cy="203669"/>
              </a:xfrm>
              <a:prstGeom prst="line">
                <a:avLst/>
              </a:prstGeom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6" name="Прямая соединительная линия 195"/>
              <p:cNvCxnSpPr/>
              <p:nvPr/>
            </p:nvCxnSpPr>
            <p:spPr>
              <a:xfrm flipH="1" flipV="1">
                <a:off x="697908" y="2365051"/>
                <a:ext cx="716110" cy="716110"/>
              </a:xfrm>
              <a:prstGeom prst="line">
                <a:avLst/>
              </a:prstGeom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92" name="Блок-схема: узел 191"/>
            <p:cNvSpPr/>
            <p:nvPr/>
          </p:nvSpPr>
          <p:spPr>
            <a:xfrm flipH="1">
              <a:off x="3501827" y="3146335"/>
              <a:ext cx="46382" cy="45719"/>
            </a:xfrm>
            <a:prstGeom prst="flowChartConnector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93" name="Блок-схема: узел 192"/>
            <p:cNvSpPr/>
            <p:nvPr/>
          </p:nvSpPr>
          <p:spPr>
            <a:xfrm flipH="1">
              <a:off x="3923281" y="3570833"/>
              <a:ext cx="46382" cy="45719"/>
            </a:xfrm>
            <a:prstGeom prst="flowChartConnector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197" name="Группа 196"/>
          <p:cNvGrpSpPr/>
          <p:nvPr/>
        </p:nvGrpSpPr>
        <p:grpSpPr>
          <a:xfrm>
            <a:off x="7417325" y="3134445"/>
            <a:ext cx="467836" cy="470217"/>
            <a:chOff x="3501827" y="3146335"/>
            <a:chExt cx="467836" cy="470217"/>
          </a:xfrm>
        </p:grpSpPr>
        <p:grpSp>
          <p:nvGrpSpPr>
            <p:cNvPr id="198" name="Группа 197"/>
            <p:cNvGrpSpPr/>
            <p:nvPr/>
          </p:nvGrpSpPr>
          <p:grpSpPr>
            <a:xfrm>
              <a:off x="3525018" y="3174156"/>
              <a:ext cx="421454" cy="421454"/>
              <a:chOff x="697908" y="2365051"/>
              <a:chExt cx="716110" cy="716110"/>
            </a:xfrm>
          </p:grpSpPr>
          <p:sp>
            <p:nvSpPr>
              <p:cNvPr id="201" name="Равнобедренный треугольник 200"/>
              <p:cNvSpPr/>
              <p:nvPr/>
            </p:nvSpPr>
            <p:spPr>
              <a:xfrm rot="8100000">
                <a:off x="899592" y="2564904"/>
                <a:ext cx="288032" cy="288032"/>
              </a:xfrm>
              <a:prstGeom prst="triangle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202" name="Прямая соединительная линия 201"/>
              <p:cNvCxnSpPr/>
              <p:nvPr/>
            </p:nvCxnSpPr>
            <p:spPr>
              <a:xfrm flipV="1">
                <a:off x="1055963" y="2708920"/>
                <a:ext cx="203669" cy="203669"/>
              </a:xfrm>
              <a:prstGeom prst="line">
                <a:avLst/>
              </a:prstGeom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3" name="Прямая соединительная линия 202"/>
              <p:cNvCxnSpPr/>
              <p:nvPr/>
            </p:nvCxnSpPr>
            <p:spPr>
              <a:xfrm flipH="1" flipV="1">
                <a:off x="697908" y="2365051"/>
                <a:ext cx="716110" cy="716110"/>
              </a:xfrm>
              <a:prstGeom prst="line">
                <a:avLst/>
              </a:prstGeom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99" name="Блок-схема: узел 198"/>
            <p:cNvSpPr/>
            <p:nvPr/>
          </p:nvSpPr>
          <p:spPr>
            <a:xfrm flipH="1">
              <a:off x="3501827" y="3146335"/>
              <a:ext cx="46382" cy="45719"/>
            </a:xfrm>
            <a:prstGeom prst="flowChartConnector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0" name="Блок-схема: узел 199"/>
            <p:cNvSpPr/>
            <p:nvPr/>
          </p:nvSpPr>
          <p:spPr>
            <a:xfrm flipH="1">
              <a:off x="3923281" y="3570833"/>
              <a:ext cx="46382" cy="45719"/>
            </a:xfrm>
            <a:prstGeom prst="flowChartConnector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207" name="TextBox 206"/>
          <p:cNvSpPr txBox="1"/>
          <p:nvPr/>
        </p:nvSpPr>
        <p:spPr>
          <a:xfrm>
            <a:off x="3491880" y="5580710"/>
            <a:ext cx="4010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R1</a:t>
            </a:r>
            <a:endParaRPr lang="ru-RU" sz="1600" dirty="0"/>
          </a:p>
        </p:txBody>
      </p:sp>
      <p:sp>
        <p:nvSpPr>
          <p:cNvPr id="208" name="TextBox 207"/>
          <p:cNvSpPr txBox="1"/>
          <p:nvPr/>
        </p:nvSpPr>
        <p:spPr>
          <a:xfrm>
            <a:off x="4313610" y="5596099"/>
            <a:ext cx="4010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R2</a:t>
            </a:r>
            <a:endParaRPr lang="ru-RU" sz="1600" dirty="0"/>
          </a:p>
        </p:txBody>
      </p:sp>
      <p:sp>
        <p:nvSpPr>
          <p:cNvPr id="209" name="TextBox 208"/>
          <p:cNvSpPr txBox="1"/>
          <p:nvPr/>
        </p:nvSpPr>
        <p:spPr>
          <a:xfrm>
            <a:off x="5197885" y="5602392"/>
            <a:ext cx="4010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R3</a:t>
            </a:r>
            <a:endParaRPr lang="ru-RU" sz="1600" dirty="0"/>
          </a:p>
        </p:txBody>
      </p:sp>
      <p:sp>
        <p:nvSpPr>
          <p:cNvPr id="210" name="TextBox 209"/>
          <p:cNvSpPr txBox="1"/>
          <p:nvPr/>
        </p:nvSpPr>
        <p:spPr>
          <a:xfrm>
            <a:off x="6043136" y="5596099"/>
            <a:ext cx="4010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R4</a:t>
            </a:r>
            <a:endParaRPr lang="ru-RU" sz="1600" dirty="0"/>
          </a:p>
        </p:txBody>
      </p:sp>
      <p:sp>
        <p:nvSpPr>
          <p:cNvPr id="211" name="TextBox 210"/>
          <p:cNvSpPr txBox="1"/>
          <p:nvPr/>
        </p:nvSpPr>
        <p:spPr>
          <a:xfrm>
            <a:off x="7452320" y="5602392"/>
            <a:ext cx="38985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 smtClean="0"/>
              <a:t>Rk</a:t>
            </a:r>
            <a:endParaRPr lang="ru-RU" sz="1600" dirty="0"/>
          </a:p>
        </p:txBody>
      </p:sp>
      <p:grpSp>
        <p:nvGrpSpPr>
          <p:cNvPr id="216" name="Группа 215"/>
          <p:cNvGrpSpPr/>
          <p:nvPr/>
        </p:nvGrpSpPr>
        <p:grpSpPr>
          <a:xfrm>
            <a:off x="3913334" y="2312005"/>
            <a:ext cx="4230522" cy="396915"/>
            <a:chOff x="3913334" y="2312005"/>
            <a:chExt cx="4230522" cy="396915"/>
          </a:xfrm>
        </p:grpSpPr>
        <p:sp>
          <p:nvSpPr>
            <p:cNvPr id="204" name="TextBox 203"/>
            <p:cNvSpPr txBox="1"/>
            <p:nvPr/>
          </p:nvSpPr>
          <p:spPr>
            <a:xfrm>
              <a:off x="4700684" y="2312005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rgbClr val="C00000"/>
                  </a:solidFill>
                </a:rPr>
                <a:t>1</a:t>
              </a:r>
              <a:endParaRPr lang="ru-RU" dirty="0">
                <a:solidFill>
                  <a:srgbClr val="C00000"/>
                </a:solidFill>
              </a:endParaRPr>
            </a:p>
          </p:txBody>
        </p:sp>
        <p:sp>
          <p:nvSpPr>
            <p:cNvPr id="205" name="TextBox 204"/>
            <p:cNvSpPr txBox="1"/>
            <p:nvPr/>
          </p:nvSpPr>
          <p:spPr>
            <a:xfrm>
              <a:off x="3913334" y="2312005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rgbClr val="C00000"/>
                  </a:solidFill>
                </a:rPr>
                <a:t>1</a:t>
              </a:r>
              <a:endParaRPr lang="ru-RU" dirty="0">
                <a:solidFill>
                  <a:srgbClr val="C00000"/>
                </a:solidFill>
              </a:endParaRPr>
            </a:p>
          </p:txBody>
        </p:sp>
        <p:sp>
          <p:nvSpPr>
            <p:cNvPr id="206" name="TextBox 205"/>
            <p:cNvSpPr txBox="1"/>
            <p:nvPr/>
          </p:nvSpPr>
          <p:spPr>
            <a:xfrm>
              <a:off x="5566458" y="2333461"/>
              <a:ext cx="3113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002060"/>
                  </a:solidFill>
                  <a:latin typeface="Consolas" pitchFamily="49" charset="0"/>
                  <a:cs typeface="Consolas" pitchFamily="49" charset="0"/>
                </a:rPr>
                <a:t>0</a:t>
              </a:r>
              <a:endParaRPr lang="ru-RU" dirty="0">
                <a:solidFill>
                  <a:srgbClr val="002060"/>
                </a:solidFill>
                <a:latin typeface="Consolas" pitchFamily="49" charset="0"/>
                <a:cs typeface="Consolas" pitchFamily="49" charset="0"/>
              </a:endParaRPr>
            </a:p>
          </p:txBody>
        </p:sp>
        <p:sp>
          <p:nvSpPr>
            <p:cNvPr id="212" name="TextBox 211"/>
            <p:cNvSpPr txBox="1"/>
            <p:nvPr/>
          </p:nvSpPr>
          <p:spPr>
            <a:xfrm>
              <a:off x="6444208" y="2339588"/>
              <a:ext cx="3113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002060"/>
                  </a:solidFill>
                  <a:latin typeface="Consolas" pitchFamily="49" charset="0"/>
                  <a:cs typeface="Consolas" pitchFamily="49" charset="0"/>
                </a:rPr>
                <a:t>0</a:t>
              </a:r>
              <a:endParaRPr lang="ru-RU" dirty="0">
                <a:solidFill>
                  <a:srgbClr val="002060"/>
                </a:solidFill>
                <a:latin typeface="Consolas" pitchFamily="49" charset="0"/>
                <a:cs typeface="Consolas" pitchFamily="49" charset="0"/>
              </a:endParaRPr>
            </a:p>
          </p:txBody>
        </p:sp>
        <p:sp>
          <p:nvSpPr>
            <p:cNvPr id="213" name="TextBox 212"/>
            <p:cNvSpPr txBox="1"/>
            <p:nvPr/>
          </p:nvSpPr>
          <p:spPr>
            <a:xfrm>
              <a:off x="7842170" y="2333461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rgbClr val="C00000"/>
                  </a:solidFill>
                </a:rPr>
                <a:t>1</a:t>
              </a:r>
              <a:endParaRPr lang="ru-RU" dirty="0">
                <a:solidFill>
                  <a:srgbClr val="C00000"/>
                </a:solidFill>
              </a:endParaRPr>
            </a:p>
          </p:txBody>
        </p:sp>
      </p:grpSp>
      <p:cxnSp>
        <p:nvCxnSpPr>
          <p:cNvPr id="217" name="Прямая соединительная линия 216"/>
          <p:cNvCxnSpPr/>
          <p:nvPr/>
        </p:nvCxnSpPr>
        <p:spPr>
          <a:xfrm>
            <a:off x="920230" y="3167176"/>
            <a:ext cx="936104" cy="0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3" name="Группа 232"/>
          <p:cNvGrpSpPr/>
          <p:nvPr/>
        </p:nvGrpSpPr>
        <p:grpSpPr>
          <a:xfrm>
            <a:off x="3100937" y="3757464"/>
            <a:ext cx="4886622" cy="473656"/>
            <a:chOff x="3100937" y="3757464"/>
            <a:chExt cx="4886622" cy="473656"/>
          </a:xfrm>
        </p:grpSpPr>
        <p:cxnSp>
          <p:nvCxnSpPr>
            <p:cNvPr id="218" name="Прямая соединительная линия 217"/>
            <p:cNvCxnSpPr/>
            <p:nvPr/>
          </p:nvCxnSpPr>
          <p:spPr>
            <a:xfrm>
              <a:off x="3100937" y="3789040"/>
              <a:ext cx="4886622" cy="0"/>
            </a:xfrm>
            <a:prstGeom prst="line">
              <a:avLst/>
            </a:prstGeom>
            <a:ln w="1905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9" name="Группа 218"/>
            <p:cNvGrpSpPr/>
            <p:nvPr/>
          </p:nvGrpSpPr>
          <p:grpSpPr>
            <a:xfrm>
              <a:off x="3508793" y="3757464"/>
              <a:ext cx="467836" cy="470217"/>
              <a:chOff x="3501827" y="3146335"/>
              <a:chExt cx="467836" cy="470217"/>
            </a:xfrm>
          </p:grpSpPr>
          <p:grpSp>
            <p:nvGrpSpPr>
              <p:cNvPr id="220" name="Группа 219"/>
              <p:cNvGrpSpPr/>
              <p:nvPr/>
            </p:nvGrpSpPr>
            <p:grpSpPr>
              <a:xfrm>
                <a:off x="3525018" y="3174156"/>
                <a:ext cx="421454" cy="421454"/>
                <a:chOff x="697908" y="2365051"/>
                <a:chExt cx="716110" cy="716110"/>
              </a:xfrm>
            </p:grpSpPr>
            <p:sp>
              <p:nvSpPr>
                <p:cNvPr id="223" name="Равнобедренный треугольник 222"/>
                <p:cNvSpPr/>
                <p:nvPr/>
              </p:nvSpPr>
              <p:spPr>
                <a:xfrm rot="8100000">
                  <a:off x="899592" y="2564904"/>
                  <a:ext cx="288032" cy="288032"/>
                </a:xfrm>
                <a:prstGeom prst="triangle">
                  <a:avLst/>
                </a:prstGeom>
                <a:noFill/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cxnSp>
              <p:nvCxnSpPr>
                <p:cNvPr id="224" name="Прямая соединительная линия 223"/>
                <p:cNvCxnSpPr/>
                <p:nvPr/>
              </p:nvCxnSpPr>
              <p:spPr>
                <a:xfrm flipV="1">
                  <a:off x="1055963" y="2708920"/>
                  <a:ext cx="203669" cy="203669"/>
                </a:xfrm>
                <a:prstGeom prst="line">
                  <a:avLst/>
                </a:prstGeom>
                <a:ln w="19050">
                  <a:solidFill>
                    <a:srgbClr val="C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5" name="Прямая соединительная линия 224"/>
                <p:cNvCxnSpPr/>
                <p:nvPr/>
              </p:nvCxnSpPr>
              <p:spPr>
                <a:xfrm flipH="1" flipV="1">
                  <a:off x="697908" y="2365051"/>
                  <a:ext cx="716110" cy="716110"/>
                </a:xfrm>
                <a:prstGeom prst="line">
                  <a:avLst/>
                </a:prstGeom>
                <a:ln w="19050">
                  <a:solidFill>
                    <a:srgbClr val="C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221" name="Блок-схема: узел 220"/>
              <p:cNvSpPr/>
              <p:nvPr/>
            </p:nvSpPr>
            <p:spPr>
              <a:xfrm flipH="1">
                <a:off x="3501827" y="3146335"/>
                <a:ext cx="46382" cy="45719"/>
              </a:xfrm>
              <a:prstGeom prst="flowChartConnector">
                <a:avLst/>
              </a:prstGeom>
              <a:ln>
                <a:solidFill>
                  <a:srgbClr val="C00000"/>
                </a:solidFill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22" name="Блок-схема: узел 221"/>
              <p:cNvSpPr/>
              <p:nvPr/>
            </p:nvSpPr>
            <p:spPr>
              <a:xfrm flipH="1">
                <a:off x="3923281" y="3570833"/>
                <a:ext cx="46382" cy="45719"/>
              </a:xfrm>
              <a:prstGeom prst="flowChartConnector">
                <a:avLst/>
              </a:prstGeom>
              <a:ln>
                <a:solidFill>
                  <a:srgbClr val="C00000"/>
                </a:solidFill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226" name="Группа 225"/>
            <p:cNvGrpSpPr/>
            <p:nvPr/>
          </p:nvGrpSpPr>
          <p:grpSpPr>
            <a:xfrm>
              <a:off x="5146853" y="3760903"/>
              <a:ext cx="467836" cy="470217"/>
              <a:chOff x="3501827" y="3146335"/>
              <a:chExt cx="467836" cy="470217"/>
            </a:xfrm>
          </p:grpSpPr>
          <p:grpSp>
            <p:nvGrpSpPr>
              <p:cNvPr id="227" name="Группа 226"/>
              <p:cNvGrpSpPr/>
              <p:nvPr/>
            </p:nvGrpSpPr>
            <p:grpSpPr>
              <a:xfrm>
                <a:off x="3525018" y="3174156"/>
                <a:ext cx="421454" cy="421454"/>
                <a:chOff x="697908" y="2365051"/>
                <a:chExt cx="716110" cy="716110"/>
              </a:xfrm>
            </p:grpSpPr>
            <p:sp>
              <p:nvSpPr>
                <p:cNvPr id="230" name="Равнобедренный треугольник 229"/>
                <p:cNvSpPr/>
                <p:nvPr/>
              </p:nvSpPr>
              <p:spPr>
                <a:xfrm rot="8100000">
                  <a:off x="899592" y="2564904"/>
                  <a:ext cx="288032" cy="288032"/>
                </a:xfrm>
                <a:prstGeom prst="triangle">
                  <a:avLst/>
                </a:prstGeom>
                <a:noFill/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cxnSp>
              <p:nvCxnSpPr>
                <p:cNvPr id="231" name="Прямая соединительная линия 230"/>
                <p:cNvCxnSpPr/>
                <p:nvPr/>
              </p:nvCxnSpPr>
              <p:spPr>
                <a:xfrm flipV="1">
                  <a:off x="1055963" y="2708920"/>
                  <a:ext cx="203669" cy="203669"/>
                </a:xfrm>
                <a:prstGeom prst="line">
                  <a:avLst/>
                </a:prstGeom>
                <a:ln w="19050">
                  <a:solidFill>
                    <a:srgbClr val="C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2" name="Прямая соединительная линия 231"/>
                <p:cNvCxnSpPr/>
                <p:nvPr/>
              </p:nvCxnSpPr>
              <p:spPr>
                <a:xfrm flipH="1" flipV="1">
                  <a:off x="697908" y="2365051"/>
                  <a:ext cx="716110" cy="716110"/>
                </a:xfrm>
                <a:prstGeom prst="line">
                  <a:avLst/>
                </a:prstGeom>
                <a:ln w="19050">
                  <a:solidFill>
                    <a:srgbClr val="C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228" name="Блок-схема: узел 227"/>
              <p:cNvSpPr/>
              <p:nvPr/>
            </p:nvSpPr>
            <p:spPr>
              <a:xfrm flipH="1">
                <a:off x="3501827" y="3146335"/>
                <a:ext cx="46382" cy="45719"/>
              </a:xfrm>
              <a:prstGeom prst="flowChartConnector">
                <a:avLst/>
              </a:prstGeom>
              <a:ln>
                <a:solidFill>
                  <a:srgbClr val="C00000"/>
                </a:solidFill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29" name="Блок-схема: узел 228"/>
              <p:cNvSpPr/>
              <p:nvPr/>
            </p:nvSpPr>
            <p:spPr>
              <a:xfrm flipH="1">
                <a:off x="3923281" y="3570833"/>
                <a:ext cx="46382" cy="45719"/>
              </a:xfrm>
              <a:prstGeom prst="flowChartConnector">
                <a:avLst/>
              </a:prstGeom>
              <a:ln>
                <a:solidFill>
                  <a:srgbClr val="C00000"/>
                </a:solidFill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grpSp>
        <p:nvGrpSpPr>
          <p:cNvPr id="239" name="Группа 238"/>
          <p:cNvGrpSpPr/>
          <p:nvPr/>
        </p:nvGrpSpPr>
        <p:grpSpPr>
          <a:xfrm>
            <a:off x="3913844" y="2492896"/>
            <a:ext cx="4235446" cy="404510"/>
            <a:chOff x="3913844" y="2492896"/>
            <a:chExt cx="4235446" cy="404510"/>
          </a:xfrm>
        </p:grpSpPr>
        <p:sp>
          <p:nvSpPr>
            <p:cNvPr id="234" name="TextBox 233"/>
            <p:cNvSpPr txBox="1"/>
            <p:nvPr/>
          </p:nvSpPr>
          <p:spPr>
            <a:xfrm>
              <a:off x="3913844" y="2518127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rgbClr val="C00000"/>
                  </a:solidFill>
                </a:rPr>
                <a:t>1</a:t>
              </a:r>
              <a:endParaRPr lang="ru-RU" dirty="0">
                <a:solidFill>
                  <a:srgbClr val="C00000"/>
                </a:solidFill>
              </a:endParaRPr>
            </a:p>
          </p:txBody>
        </p:sp>
        <p:sp>
          <p:nvSpPr>
            <p:cNvPr id="235" name="TextBox 234"/>
            <p:cNvSpPr txBox="1"/>
            <p:nvPr/>
          </p:nvSpPr>
          <p:spPr>
            <a:xfrm>
              <a:off x="4703852" y="2492896"/>
              <a:ext cx="3113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002060"/>
                  </a:solidFill>
                  <a:latin typeface="Consolas" pitchFamily="49" charset="0"/>
                  <a:cs typeface="Consolas" pitchFamily="49" charset="0"/>
                </a:rPr>
                <a:t>0</a:t>
              </a:r>
              <a:endParaRPr lang="ru-RU" dirty="0">
                <a:solidFill>
                  <a:srgbClr val="002060"/>
                </a:solidFill>
                <a:latin typeface="Consolas" pitchFamily="49" charset="0"/>
                <a:cs typeface="Consolas" pitchFamily="49" charset="0"/>
              </a:endParaRPr>
            </a:p>
          </p:txBody>
        </p:sp>
        <p:sp>
          <p:nvSpPr>
            <p:cNvPr id="236" name="TextBox 235"/>
            <p:cNvSpPr txBox="1"/>
            <p:nvPr/>
          </p:nvSpPr>
          <p:spPr>
            <a:xfrm>
              <a:off x="5581187" y="2501751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rgbClr val="C00000"/>
                  </a:solidFill>
                </a:rPr>
                <a:t>1</a:t>
              </a:r>
              <a:endParaRPr lang="ru-RU" dirty="0">
                <a:solidFill>
                  <a:srgbClr val="C00000"/>
                </a:solidFill>
              </a:endParaRPr>
            </a:p>
          </p:txBody>
        </p:sp>
        <p:sp>
          <p:nvSpPr>
            <p:cNvPr id="237" name="TextBox 236"/>
            <p:cNvSpPr txBox="1"/>
            <p:nvPr/>
          </p:nvSpPr>
          <p:spPr>
            <a:xfrm>
              <a:off x="7837986" y="2528074"/>
              <a:ext cx="3113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rgbClr val="002060"/>
                  </a:solidFill>
                  <a:latin typeface="Consolas" pitchFamily="49" charset="0"/>
                  <a:cs typeface="Consolas" pitchFamily="49" charset="0"/>
                </a:rPr>
                <a:t>0</a:t>
              </a:r>
              <a:endParaRPr lang="ru-RU" dirty="0">
                <a:solidFill>
                  <a:srgbClr val="002060"/>
                </a:solidFill>
                <a:latin typeface="Consolas" pitchFamily="49" charset="0"/>
                <a:cs typeface="Consolas" pitchFamily="49" charset="0"/>
              </a:endParaRPr>
            </a:p>
          </p:txBody>
        </p:sp>
        <p:sp>
          <p:nvSpPr>
            <p:cNvPr id="238" name="TextBox 237"/>
            <p:cNvSpPr txBox="1"/>
            <p:nvPr/>
          </p:nvSpPr>
          <p:spPr>
            <a:xfrm>
              <a:off x="6444208" y="2518127"/>
              <a:ext cx="3113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002060"/>
                  </a:solidFill>
                  <a:latin typeface="Consolas" pitchFamily="49" charset="0"/>
                  <a:cs typeface="Consolas" pitchFamily="49" charset="0"/>
                </a:rPr>
                <a:t>0</a:t>
              </a:r>
              <a:endParaRPr lang="ru-RU" dirty="0">
                <a:solidFill>
                  <a:srgbClr val="002060"/>
                </a:solidFill>
                <a:latin typeface="Consolas" pitchFamily="49" charset="0"/>
                <a:cs typeface="Consolas" pitchFamily="49" charset="0"/>
              </a:endParaRPr>
            </a:p>
          </p:txBody>
        </p:sp>
      </p:grpSp>
      <p:grpSp>
        <p:nvGrpSpPr>
          <p:cNvPr id="241" name="Группа 240"/>
          <p:cNvGrpSpPr/>
          <p:nvPr/>
        </p:nvGrpSpPr>
        <p:grpSpPr>
          <a:xfrm rot="5400000">
            <a:off x="7848806" y="4819446"/>
            <a:ext cx="156562" cy="270161"/>
            <a:chOff x="7095092" y="4048655"/>
            <a:chExt cx="223367" cy="157349"/>
          </a:xfrm>
        </p:grpSpPr>
        <p:sp>
          <p:nvSpPr>
            <p:cNvPr id="242" name="Прямоугольник 241"/>
            <p:cNvSpPr/>
            <p:nvPr/>
          </p:nvSpPr>
          <p:spPr>
            <a:xfrm>
              <a:off x="7095092" y="4054848"/>
              <a:ext cx="45719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3" name="Прямоугольник 242"/>
            <p:cNvSpPr/>
            <p:nvPr/>
          </p:nvSpPr>
          <p:spPr>
            <a:xfrm>
              <a:off x="7177823" y="4048655"/>
              <a:ext cx="50692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4" name="Прямоугольник 243"/>
            <p:cNvSpPr/>
            <p:nvPr/>
          </p:nvSpPr>
          <p:spPr>
            <a:xfrm>
              <a:off x="7272740" y="4048976"/>
              <a:ext cx="45719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5" name="Группа 244"/>
          <p:cNvGrpSpPr/>
          <p:nvPr/>
        </p:nvGrpSpPr>
        <p:grpSpPr>
          <a:xfrm>
            <a:off x="3618218" y="4497663"/>
            <a:ext cx="342713" cy="340464"/>
            <a:chOff x="3626950" y="3276088"/>
            <a:chExt cx="342713" cy="340464"/>
          </a:xfrm>
        </p:grpSpPr>
        <p:grpSp>
          <p:nvGrpSpPr>
            <p:cNvPr id="246" name="Группа 245"/>
            <p:cNvGrpSpPr/>
            <p:nvPr/>
          </p:nvGrpSpPr>
          <p:grpSpPr>
            <a:xfrm>
              <a:off x="3626950" y="3276088"/>
              <a:ext cx="319522" cy="319522"/>
              <a:chOff x="871105" y="2538248"/>
              <a:chExt cx="542913" cy="542913"/>
            </a:xfrm>
          </p:grpSpPr>
          <p:sp>
            <p:nvSpPr>
              <p:cNvPr id="249" name="Равнобедренный треугольник 248"/>
              <p:cNvSpPr/>
              <p:nvPr/>
            </p:nvSpPr>
            <p:spPr>
              <a:xfrm rot="8100000">
                <a:off x="899592" y="2564904"/>
                <a:ext cx="288032" cy="288032"/>
              </a:xfrm>
              <a:prstGeom prst="triangle">
                <a:avLst/>
              </a:prstGeom>
              <a:no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250" name="Прямая соединительная линия 249"/>
              <p:cNvCxnSpPr/>
              <p:nvPr/>
            </p:nvCxnSpPr>
            <p:spPr>
              <a:xfrm flipV="1">
                <a:off x="1055963" y="2708920"/>
                <a:ext cx="203669" cy="203669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1" name="Прямая соединительная линия 250"/>
              <p:cNvCxnSpPr/>
              <p:nvPr/>
            </p:nvCxnSpPr>
            <p:spPr>
              <a:xfrm flipH="1" flipV="1">
                <a:off x="871105" y="2538248"/>
                <a:ext cx="542913" cy="54291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48" name="Блок-схема: узел 247"/>
            <p:cNvSpPr/>
            <p:nvPr/>
          </p:nvSpPr>
          <p:spPr>
            <a:xfrm flipH="1">
              <a:off x="3923281" y="3570833"/>
              <a:ext cx="46382" cy="45719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260" name="Группа 259"/>
          <p:cNvGrpSpPr/>
          <p:nvPr/>
        </p:nvGrpSpPr>
        <p:grpSpPr>
          <a:xfrm>
            <a:off x="5297811" y="4484371"/>
            <a:ext cx="342713" cy="340464"/>
            <a:chOff x="3626950" y="3276088"/>
            <a:chExt cx="342713" cy="340464"/>
          </a:xfrm>
        </p:grpSpPr>
        <p:grpSp>
          <p:nvGrpSpPr>
            <p:cNvPr id="261" name="Группа 260"/>
            <p:cNvGrpSpPr/>
            <p:nvPr/>
          </p:nvGrpSpPr>
          <p:grpSpPr>
            <a:xfrm>
              <a:off x="3626950" y="3276088"/>
              <a:ext cx="319522" cy="319522"/>
              <a:chOff x="871105" y="2538248"/>
              <a:chExt cx="542913" cy="542913"/>
            </a:xfrm>
          </p:grpSpPr>
          <p:sp>
            <p:nvSpPr>
              <p:cNvPr id="263" name="Равнобедренный треугольник 262"/>
              <p:cNvSpPr/>
              <p:nvPr/>
            </p:nvSpPr>
            <p:spPr>
              <a:xfrm rot="8100000">
                <a:off x="899592" y="2564904"/>
                <a:ext cx="288032" cy="288032"/>
              </a:xfrm>
              <a:prstGeom prst="triangle">
                <a:avLst/>
              </a:prstGeom>
              <a:no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264" name="Прямая соединительная линия 263"/>
              <p:cNvCxnSpPr/>
              <p:nvPr/>
            </p:nvCxnSpPr>
            <p:spPr>
              <a:xfrm flipV="1">
                <a:off x="1055963" y="2708920"/>
                <a:ext cx="203669" cy="203669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5" name="Прямая соединительная линия 264"/>
              <p:cNvCxnSpPr/>
              <p:nvPr/>
            </p:nvCxnSpPr>
            <p:spPr>
              <a:xfrm flipH="1" flipV="1">
                <a:off x="871105" y="2538248"/>
                <a:ext cx="542913" cy="54291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62" name="Блок-схема: узел 261"/>
            <p:cNvSpPr/>
            <p:nvPr/>
          </p:nvSpPr>
          <p:spPr>
            <a:xfrm flipH="1">
              <a:off x="3923281" y="3570833"/>
              <a:ext cx="46382" cy="45719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266" name="Группа 265"/>
          <p:cNvGrpSpPr/>
          <p:nvPr/>
        </p:nvGrpSpPr>
        <p:grpSpPr>
          <a:xfrm>
            <a:off x="4445311" y="5162161"/>
            <a:ext cx="342713" cy="340464"/>
            <a:chOff x="3626950" y="3276088"/>
            <a:chExt cx="342713" cy="340464"/>
          </a:xfrm>
        </p:grpSpPr>
        <p:grpSp>
          <p:nvGrpSpPr>
            <p:cNvPr id="267" name="Группа 266"/>
            <p:cNvGrpSpPr/>
            <p:nvPr/>
          </p:nvGrpSpPr>
          <p:grpSpPr>
            <a:xfrm>
              <a:off x="3626950" y="3276088"/>
              <a:ext cx="319522" cy="319522"/>
              <a:chOff x="871105" y="2538248"/>
              <a:chExt cx="542913" cy="542913"/>
            </a:xfrm>
          </p:grpSpPr>
          <p:sp>
            <p:nvSpPr>
              <p:cNvPr id="269" name="Равнобедренный треугольник 268"/>
              <p:cNvSpPr/>
              <p:nvPr/>
            </p:nvSpPr>
            <p:spPr>
              <a:xfrm rot="8100000">
                <a:off x="899592" y="2564904"/>
                <a:ext cx="288032" cy="288032"/>
              </a:xfrm>
              <a:prstGeom prst="triangle">
                <a:avLst/>
              </a:prstGeom>
              <a:no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270" name="Прямая соединительная линия 269"/>
              <p:cNvCxnSpPr/>
              <p:nvPr/>
            </p:nvCxnSpPr>
            <p:spPr>
              <a:xfrm flipV="1">
                <a:off x="1055963" y="2708920"/>
                <a:ext cx="203669" cy="203669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1" name="Прямая соединительная линия 270"/>
              <p:cNvCxnSpPr/>
              <p:nvPr/>
            </p:nvCxnSpPr>
            <p:spPr>
              <a:xfrm flipH="1" flipV="1">
                <a:off x="871105" y="2538248"/>
                <a:ext cx="542913" cy="54291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68" name="Блок-схема: узел 267"/>
            <p:cNvSpPr/>
            <p:nvPr/>
          </p:nvSpPr>
          <p:spPr>
            <a:xfrm flipH="1">
              <a:off x="3923281" y="3570833"/>
              <a:ext cx="46382" cy="45719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272" name="Группа 271"/>
          <p:cNvGrpSpPr/>
          <p:nvPr/>
        </p:nvGrpSpPr>
        <p:grpSpPr>
          <a:xfrm>
            <a:off x="6156176" y="5180831"/>
            <a:ext cx="342713" cy="340464"/>
            <a:chOff x="3626950" y="3276088"/>
            <a:chExt cx="342713" cy="340464"/>
          </a:xfrm>
        </p:grpSpPr>
        <p:grpSp>
          <p:nvGrpSpPr>
            <p:cNvPr id="273" name="Группа 272"/>
            <p:cNvGrpSpPr/>
            <p:nvPr/>
          </p:nvGrpSpPr>
          <p:grpSpPr>
            <a:xfrm>
              <a:off x="3626950" y="3276088"/>
              <a:ext cx="319522" cy="319522"/>
              <a:chOff x="871105" y="2538248"/>
              <a:chExt cx="542913" cy="542913"/>
            </a:xfrm>
          </p:grpSpPr>
          <p:sp>
            <p:nvSpPr>
              <p:cNvPr id="275" name="Равнобедренный треугольник 274"/>
              <p:cNvSpPr/>
              <p:nvPr/>
            </p:nvSpPr>
            <p:spPr>
              <a:xfrm rot="8100000">
                <a:off x="899592" y="2564904"/>
                <a:ext cx="288032" cy="288032"/>
              </a:xfrm>
              <a:prstGeom prst="triangle">
                <a:avLst/>
              </a:prstGeom>
              <a:no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276" name="Прямая соединительная линия 275"/>
              <p:cNvCxnSpPr/>
              <p:nvPr/>
            </p:nvCxnSpPr>
            <p:spPr>
              <a:xfrm flipV="1">
                <a:off x="1055963" y="2708920"/>
                <a:ext cx="203669" cy="203669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7" name="Прямая соединительная линия 276"/>
              <p:cNvCxnSpPr/>
              <p:nvPr/>
            </p:nvCxnSpPr>
            <p:spPr>
              <a:xfrm flipH="1" flipV="1">
                <a:off x="871105" y="2538248"/>
                <a:ext cx="542913" cy="54291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4" name="Блок-схема: узел 273"/>
            <p:cNvSpPr/>
            <p:nvPr/>
          </p:nvSpPr>
          <p:spPr>
            <a:xfrm flipH="1">
              <a:off x="3923281" y="3570833"/>
              <a:ext cx="46382" cy="45719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278" name="Группа 277"/>
          <p:cNvGrpSpPr/>
          <p:nvPr/>
        </p:nvGrpSpPr>
        <p:grpSpPr>
          <a:xfrm>
            <a:off x="7567281" y="5167521"/>
            <a:ext cx="342713" cy="340464"/>
            <a:chOff x="3626950" y="3276088"/>
            <a:chExt cx="342713" cy="340464"/>
          </a:xfrm>
        </p:grpSpPr>
        <p:grpSp>
          <p:nvGrpSpPr>
            <p:cNvPr id="279" name="Группа 278"/>
            <p:cNvGrpSpPr/>
            <p:nvPr/>
          </p:nvGrpSpPr>
          <p:grpSpPr>
            <a:xfrm>
              <a:off x="3626950" y="3276088"/>
              <a:ext cx="319522" cy="319522"/>
              <a:chOff x="871105" y="2538248"/>
              <a:chExt cx="542913" cy="542913"/>
            </a:xfrm>
          </p:grpSpPr>
          <p:sp>
            <p:nvSpPr>
              <p:cNvPr id="281" name="Равнобедренный треугольник 280"/>
              <p:cNvSpPr/>
              <p:nvPr/>
            </p:nvSpPr>
            <p:spPr>
              <a:xfrm rot="8100000">
                <a:off x="899592" y="2564904"/>
                <a:ext cx="288032" cy="288032"/>
              </a:xfrm>
              <a:prstGeom prst="triangle">
                <a:avLst/>
              </a:prstGeom>
              <a:no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282" name="Прямая соединительная линия 281"/>
              <p:cNvCxnSpPr/>
              <p:nvPr/>
            </p:nvCxnSpPr>
            <p:spPr>
              <a:xfrm flipV="1">
                <a:off x="1055963" y="2708920"/>
                <a:ext cx="203669" cy="203669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3" name="Прямая соединительная линия 282"/>
              <p:cNvCxnSpPr/>
              <p:nvPr/>
            </p:nvCxnSpPr>
            <p:spPr>
              <a:xfrm flipH="1" flipV="1">
                <a:off x="871105" y="2538248"/>
                <a:ext cx="542913" cy="54291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80" name="Блок-схема: узел 279"/>
            <p:cNvSpPr/>
            <p:nvPr/>
          </p:nvSpPr>
          <p:spPr>
            <a:xfrm flipH="1">
              <a:off x="3923281" y="3570833"/>
              <a:ext cx="46382" cy="45719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284" name="Группа 283"/>
          <p:cNvGrpSpPr/>
          <p:nvPr/>
        </p:nvGrpSpPr>
        <p:grpSpPr>
          <a:xfrm>
            <a:off x="6156176" y="4480058"/>
            <a:ext cx="342713" cy="340464"/>
            <a:chOff x="3626950" y="3276088"/>
            <a:chExt cx="342713" cy="340464"/>
          </a:xfrm>
        </p:grpSpPr>
        <p:grpSp>
          <p:nvGrpSpPr>
            <p:cNvPr id="285" name="Группа 284"/>
            <p:cNvGrpSpPr/>
            <p:nvPr/>
          </p:nvGrpSpPr>
          <p:grpSpPr>
            <a:xfrm>
              <a:off x="3626950" y="3276088"/>
              <a:ext cx="319522" cy="319522"/>
              <a:chOff x="871105" y="2538248"/>
              <a:chExt cx="542913" cy="542913"/>
            </a:xfrm>
          </p:grpSpPr>
          <p:sp>
            <p:nvSpPr>
              <p:cNvPr id="287" name="Равнобедренный треугольник 286"/>
              <p:cNvSpPr/>
              <p:nvPr/>
            </p:nvSpPr>
            <p:spPr>
              <a:xfrm rot="8100000">
                <a:off x="899592" y="2564904"/>
                <a:ext cx="288032" cy="288032"/>
              </a:xfrm>
              <a:prstGeom prst="triangle">
                <a:avLst/>
              </a:prstGeom>
              <a:no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288" name="Прямая соединительная линия 287"/>
              <p:cNvCxnSpPr/>
              <p:nvPr/>
            </p:nvCxnSpPr>
            <p:spPr>
              <a:xfrm flipV="1">
                <a:off x="1055963" y="2708920"/>
                <a:ext cx="203669" cy="203669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9" name="Прямая соединительная линия 288"/>
              <p:cNvCxnSpPr/>
              <p:nvPr/>
            </p:nvCxnSpPr>
            <p:spPr>
              <a:xfrm flipH="1" flipV="1">
                <a:off x="871105" y="2538248"/>
                <a:ext cx="542913" cy="54291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86" name="Блок-схема: узел 285"/>
            <p:cNvSpPr/>
            <p:nvPr/>
          </p:nvSpPr>
          <p:spPr>
            <a:xfrm flipH="1">
              <a:off x="3923281" y="3570833"/>
              <a:ext cx="46382" cy="45719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290" name="Группа 289"/>
          <p:cNvGrpSpPr/>
          <p:nvPr/>
        </p:nvGrpSpPr>
        <p:grpSpPr>
          <a:xfrm>
            <a:off x="4429653" y="3895120"/>
            <a:ext cx="342713" cy="340464"/>
            <a:chOff x="3626950" y="3276088"/>
            <a:chExt cx="342713" cy="340464"/>
          </a:xfrm>
        </p:grpSpPr>
        <p:grpSp>
          <p:nvGrpSpPr>
            <p:cNvPr id="291" name="Группа 290"/>
            <p:cNvGrpSpPr/>
            <p:nvPr/>
          </p:nvGrpSpPr>
          <p:grpSpPr>
            <a:xfrm>
              <a:off x="3626950" y="3276088"/>
              <a:ext cx="319522" cy="319522"/>
              <a:chOff x="871105" y="2538248"/>
              <a:chExt cx="542913" cy="542913"/>
            </a:xfrm>
          </p:grpSpPr>
          <p:sp>
            <p:nvSpPr>
              <p:cNvPr id="293" name="Равнобедренный треугольник 292"/>
              <p:cNvSpPr/>
              <p:nvPr/>
            </p:nvSpPr>
            <p:spPr>
              <a:xfrm rot="8100000">
                <a:off x="899592" y="2564904"/>
                <a:ext cx="288032" cy="288032"/>
              </a:xfrm>
              <a:prstGeom prst="triangle">
                <a:avLst/>
              </a:prstGeom>
              <a:no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294" name="Прямая соединительная линия 293"/>
              <p:cNvCxnSpPr/>
              <p:nvPr/>
            </p:nvCxnSpPr>
            <p:spPr>
              <a:xfrm flipV="1">
                <a:off x="1055963" y="2708920"/>
                <a:ext cx="203669" cy="203669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5" name="Прямая соединительная линия 294"/>
              <p:cNvCxnSpPr/>
              <p:nvPr/>
            </p:nvCxnSpPr>
            <p:spPr>
              <a:xfrm flipH="1" flipV="1">
                <a:off x="871105" y="2538248"/>
                <a:ext cx="542913" cy="54291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92" name="Блок-схема: узел 291"/>
            <p:cNvSpPr/>
            <p:nvPr/>
          </p:nvSpPr>
          <p:spPr>
            <a:xfrm flipH="1">
              <a:off x="3923281" y="3570833"/>
              <a:ext cx="46382" cy="45719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296" name="Группа 295"/>
          <p:cNvGrpSpPr/>
          <p:nvPr/>
        </p:nvGrpSpPr>
        <p:grpSpPr>
          <a:xfrm>
            <a:off x="6173503" y="3887217"/>
            <a:ext cx="342713" cy="340464"/>
            <a:chOff x="3626950" y="3276088"/>
            <a:chExt cx="342713" cy="340464"/>
          </a:xfrm>
        </p:grpSpPr>
        <p:grpSp>
          <p:nvGrpSpPr>
            <p:cNvPr id="297" name="Группа 296"/>
            <p:cNvGrpSpPr/>
            <p:nvPr/>
          </p:nvGrpSpPr>
          <p:grpSpPr>
            <a:xfrm>
              <a:off x="3626950" y="3276088"/>
              <a:ext cx="319522" cy="319522"/>
              <a:chOff x="871105" y="2538248"/>
              <a:chExt cx="542913" cy="542913"/>
            </a:xfrm>
          </p:grpSpPr>
          <p:sp>
            <p:nvSpPr>
              <p:cNvPr id="299" name="Равнобедренный треугольник 298"/>
              <p:cNvSpPr/>
              <p:nvPr/>
            </p:nvSpPr>
            <p:spPr>
              <a:xfrm rot="8100000">
                <a:off x="899592" y="2564904"/>
                <a:ext cx="288032" cy="288032"/>
              </a:xfrm>
              <a:prstGeom prst="triangle">
                <a:avLst/>
              </a:prstGeom>
              <a:no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300" name="Прямая соединительная линия 299"/>
              <p:cNvCxnSpPr/>
              <p:nvPr/>
            </p:nvCxnSpPr>
            <p:spPr>
              <a:xfrm flipV="1">
                <a:off x="1055963" y="2708920"/>
                <a:ext cx="203669" cy="203669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1" name="Прямая соединительная линия 300"/>
              <p:cNvCxnSpPr/>
              <p:nvPr/>
            </p:nvCxnSpPr>
            <p:spPr>
              <a:xfrm flipH="1" flipV="1">
                <a:off x="871105" y="2538248"/>
                <a:ext cx="542913" cy="54291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98" name="Блок-схема: узел 297"/>
            <p:cNvSpPr/>
            <p:nvPr/>
          </p:nvSpPr>
          <p:spPr>
            <a:xfrm flipH="1">
              <a:off x="3923281" y="3570833"/>
              <a:ext cx="46382" cy="45719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302" name="Группа 301"/>
          <p:cNvGrpSpPr/>
          <p:nvPr/>
        </p:nvGrpSpPr>
        <p:grpSpPr>
          <a:xfrm>
            <a:off x="7544875" y="3841498"/>
            <a:ext cx="342713" cy="340464"/>
            <a:chOff x="3626950" y="3276088"/>
            <a:chExt cx="342713" cy="340464"/>
          </a:xfrm>
        </p:grpSpPr>
        <p:grpSp>
          <p:nvGrpSpPr>
            <p:cNvPr id="303" name="Группа 302"/>
            <p:cNvGrpSpPr/>
            <p:nvPr/>
          </p:nvGrpSpPr>
          <p:grpSpPr>
            <a:xfrm>
              <a:off x="3626950" y="3276088"/>
              <a:ext cx="319522" cy="319522"/>
              <a:chOff x="871105" y="2538248"/>
              <a:chExt cx="542913" cy="542913"/>
            </a:xfrm>
          </p:grpSpPr>
          <p:sp>
            <p:nvSpPr>
              <p:cNvPr id="305" name="Равнобедренный треугольник 304"/>
              <p:cNvSpPr/>
              <p:nvPr/>
            </p:nvSpPr>
            <p:spPr>
              <a:xfrm rot="8100000">
                <a:off x="899592" y="2564904"/>
                <a:ext cx="288032" cy="288032"/>
              </a:xfrm>
              <a:prstGeom prst="triangle">
                <a:avLst/>
              </a:prstGeom>
              <a:no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306" name="Прямая соединительная линия 305"/>
              <p:cNvCxnSpPr/>
              <p:nvPr/>
            </p:nvCxnSpPr>
            <p:spPr>
              <a:xfrm flipV="1">
                <a:off x="1055963" y="2708920"/>
                <a:ext cx="203669" cy="203669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7" name="Прямая соединительная линия 306"/>
              <p:cNvCxnSpPr/>
              <p:nvPr/>
            </p:nvCxnSpPr>
            <p:spPr>
              <a:xfrm flipH="1" flipV="1">
                <a:off x="871105" y="2538248"/>
                <a:ext cx="542913" cy="54291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04" name="Блок-схема: узел 303"/>
            <p:cNvSpPr/>
            <p:nvPr/>
          </p:nvSpPr>
          <p:spPr>
            <a:xfrm flipH="1">
              <a:off x="3923281" y="3570833"/>
              <a:ext cx="46382" cy="45719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308" name="Группа 307"/>
          <p:cNvGrpSpPr/>
          <p:nvPr/>
        </p:nvGrpSpPr>
        <p:grpSpPr>
          <a:xfrm>
            <a:off x="5274012" y="3239920"/>
            <a:ext cx="342713" cy="340464"/>
            <a:chOff x="3626950" y="3276088"/>
            <a:chExt cx="342713" cy="340464"/>
          </a:xfrm>
        </p:grpSpPr>
        <p:grpSp>
          <p:nvGrpSpPr>
            <p:cNvPr id="309" name="Группа 308"/>
            <p:cNvGrpSpPr/>
            <p:nvPr/>
          </p:nvGrpSpPr>
          <p:grpSpPr>
            <a:xfrm>
              <a:off x="3626950" y="3276088"/>
              <a:ext cx="319522" cy="319522"/>
              <a:chOff x="871105" y="2538248"/>
              <a:chExt cx="542913" cy="542913"/>
            </a:xfrm>
          </p:grpSpPr>
          <p:sp>
            <p:nvSpPr>
              <p:cNvPr id="311" name="Равнобедренный треугольник 310"/>
              <p:cNvSpPr/>
              <p:nvPr/>
            </p:nvSpPr>
            <p:spPr>
              <a:xfrm rot="8100000">
                <a:off x="899592" y="2564904"/>
                <a:ext cx="288032" cy="288032"/>
              </a:xfrm>
              <a:prstGeom prst="triangle">
                <a:avLst/>
              </a:prstGeom>
              <a:no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312" name="Прямая соединительная линия 311"/>
              <p:cNvCxnSpPr/>
              <p:nvPr/>
            </p:nvCxnSpPr>
            <p:spPr>
              <a:xfrm flipV="1">
                <a:off x="1055963" y="2708920"/>
                <a:ext cx="203669" cy="203669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3" name="Прямая соединительная линия 312"/>
              <p:cNvCxnSpPr/>
              <p:nvPr/>
            </p:nvCxnSpPr>
            <p:spPr>
              <a:xfrm flipH="1" flipV="1">
                <a:off x="871105" y="2538248"/>
                <a:ext cx="542913" cy="54291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10" name="Блок-схема: узел 309"/>
            <p:cNvSpPr/>
            <p:nvPr/>
          </p:nvSpPr>
          <p:spPr>
            <a:xfrm flipH="1">
              <a:off x="3923281" y="3570833"/>
              <a:ext cx="46382" cy="45719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314" name="Группа 313"/>
          <p:cNvGrpSpPr/>
          <p:nvPr/>
        </p:nvGrpSpPr>
        <p:grpSpPr>
          <a:xfrm>
            <a:off x="6158148" y="3239920"/>
            <a:ext cx="342713" cy="340464"/>
            <a:chOff x="3626950" y="3276088"/>
            <a:chExt cx="342713" cy="340464"/>
          </a:xfrm>
        </p:grpSpPr>
        <p:grpSp>
          <p:nvGrpSpPr>
            <p:cNvPr id="315" name="Группа 314"/>
            <p:cNvGrpSpPr/>
            <p:nvPr/>
          </p:nvGrpSpPr>
          <p:grpSpPr>
            <a:xfrm>
              <a:off x="3626950" y="3276088"/>
              <a:ext cx="319522" cy="319522"/>
              <a:chOff x="871105" y="2538248"/>
              <a:chExt cx="542913" cy="542913"/>
            </a:xfrm>
          </p:grpSpPr>
          <p:sp>
            <p:nvSpPr>
              <p:cNvPr id="317" name="Равнобедренный треугольник 316"/>
              <p:cNvSpPr/>
              <p:nvPr/>
            </p:nvSpPr>
            <p:spPr>
              <a:xfrm rot="8100000">
                <a:off x="899592" y="2564904"/>
                <a:ext cx="288032" cy="288032"/>
              </a:xfrm>
              <a:prstGeom prst="triangle">
                <a:avLst/>
              </a:prstGeom>
              <a:no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318" name="Прямая соединительная линия 317"/>
              <p:cNvCxnSpPr/>
              <p:nvPr/>
            </p:nvCxnSpPr>
            <p:spPr>
              <a:xfrm flipV="1">
                <a:off x="1055963" y="2708920"/>
                <a:ext cx="203669" cy="203669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9" name="Прямая соединительная линия 318"/>
              <p:cNvCxnSpPr/>
              <p:nvPr/>
            </p:nvCxnSpPr>
            <p:spPr>
              <a:xfrm flipH="1" flipV="1">
                <a:off x="871105" y="2538248"/>
                <a:ext cx="542913" cy="54291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16" name="Блок-схема: узел 315"/>
            <p:cNvSpPr/>
            <p:nvPr/>
          </p:nvSpPr>
          <p:spPr>
            <a:xfrm flipH="1">
              <a:off x="3923281" y="3570833"/>
              <a:ext cx="46382" cy="45719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7" name="Левая фигурная скобка 16"/>
          <p:cNvSpPr/>
          <p:nvPr/>
        </p:nvSpPr>
        <p:spPr>
          <a:xfrm rot="5400000">
            <a:off x="5492525" y="-71048"/>
            <a:ext cx="547427" cy="4766105"/>
          </a:xfrm>
          <a:prstGeom prst="leftBrace">
            <a:avLst>
              <a:gd name="adj1" fmla="val 51832"/>
              <a:gd name="adj2" fmla="val 26618"/>
            </a:avLst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5360583" y="1668959"/>
            <a:ext cx="26561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 буферным усилителям</a:t>
            </a:r>
            <a:endParaRPr lang="ru-RU" dirty="0"/>
          </a:p>
        </p:txBody>
      </p:sp>
      <p:sp>
        <p:nvSpPr>
          <p:cNvPr id="320" name="TextBox 319"/>
          <p:cNvSpPr txBox="1"/>
          <p:nvPr/>
        </p:nvSpPr>
        <p:spPr>
          <a:xfrm>
            <a:off x="965595" y="5417726"/>
            <a:ext cx="22192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Дешифратор адреса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0271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ru-RU" sz="2800" dirty="0" smtClean="0"/>
              <a:t>Однократно программируемые ПЗУ</a:t>
            </a:r>
            <a:r>
              <a:rPr lang="en-US" sz="2800" dirty="0" smtClean="0"/>
              <a:t> </a:t>
            </a:r>
            <a:br>
              <a:rPr lang="en-US" sz="2800" dirty="0" smtClean="0"/>
            </a:br>
            <a:r>
              <a:rPr lang="ru-RU" sz="2800" dirty="0" smtClean="0"/>
              <a:t>(ППЗУ или </a:t>
            </a:r>
            <a:r>
              <a:rPr lang="en-US" sz="2800" dirty="0" smtClean="0"/>
              <a:t>PROM</a:t>
            </a:r>
            <a:r>
              <a:rPr lang="ru-RU" sz="2800" dirty="0" smtClean="0"/>
              <a:t>)</a:t>
            </a:r>
            <a:endParaRPr lang="ru-RU" sz="28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z="3600" smtClean="0"/>
              <a:t>6</a:t>
            </a:fld>
            <a:endParaRPr lang="ru-RU" sz="3600" dirty="0"/>
          </a:p>
        </p:txBody>
      </p:sp>
      <p:grpSp>
        <p:nvGrpSpPr>
          <p:cNvPr id="347" name="Группа 346"/>
          <p:cNvGrpSpPr/>
          <p:nvPr/>
        </p:nvGrpSpPr>
        <p:grpSpPr>
          <a:xfrm>
            <a:off x="828859" y="1301851"/>
            <a:ext cx="7788251" cy="4798855"/>
            <a:chOff x="291504" y="692696"/>
            <a:chExt cx="8744992" cy="5388366"/>
          </a:xfrm>
        </p:grpSpPr>
        <p:grpSp>
          <p:nvGrpSpPr>
            <p:cNvPr id="47" name="Группа 46"/>
            <p:cNvGrpSpPr/>
            <p:nvPr/>
          </p:nvGrpSpPr>
          <p:grpSpPr>
            <a:xfrm>
              <a:off x="4141541" y="1625585"/>
              <a:ext cx="654113" cy="1185024"/>
              <a:chOff x="1907704" y="2996952"/>
              <a:chExt cx="1056208" cy="1913478"/>
            </a:xfrm>
          </p:grpSpPr>
          <p:cxnSp>
            <p:nvCxnSpPr>
              <p:cNvPr id="5" name="Прямая соединительная линия 4"/>
              <p:cNvCxnSpPr/>
              <p:nvPr/>
            </p:nvCxnSpPr>
            <p:spPr>
              <a:xfrm>
                <a:off x="2483768" y="4026154"/>
                <a:ext cx="0" cy="398604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" name="Прямая соединительная линия 5"/>
              <p:cNvCxnSpPr/>
              <p:nvPr/>
            </p:nvCxnSpPr>
            <p:spPr>
              <a:xfrm flipH="1">
                <a:off x="2483768" y="3903229"/>
                <a:ext cx="245851" cy="245851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9" name="Прямая со стрелкой 8"/>
              <p:cNvCxnSpPr/>
              <p:nvPr/>
            </p:nvCxnSpPr>
            <p:spPr>
              <a:xfrm>
                <a:off x="2483768" y="4293096"/>
                <a:ext cx="263323" cy="263324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Прямая соединительная линия 14"/>
              <p:cNvCxnSpPr/>
              <p:nvPr/>
            </p:nvCxnSpPr>
            <p:spPr>
              <a:xfrm flipH="1">
                <a:off x="1907704" y="4225456"/>
                <a:ext cx="576064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7" name="Прямая соединительная линия 16"/>
              <p:cNvCxnSpPr/>
              <p:nvPr/>
            </p:nvCxnSpPr>
            <p:spPr>
              <a:xfrm>
                <a:off x="2723840" y="3645024"/>
                <a:ext cx="1723" cy="258205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8" name="Прямая соединительная линия 17"/>
              <p:cNvCxnSpPr/>
              <p:nvPr/>
            </p:nvCxnSpPr>
            <p:spPr>
              <a:xfrm>
                <a:off x="2729619" y="4509120"/>
                <a:ext cx="0" cy="398604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9" name="Прямая соединительная линия 18"/>
              <p:cNvCxnSpPr/>
              <p:nvPr/>
            </p:nvCxnSpPr>
            <p:spPr>
              <a:xfrm flipH="1">
                <a:off x="2483768" y="4910430"/>
                <a:ext cx="480144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2" name="Прямая соединительная линия 21"/>
              <p:cNvCxnSpPr/>
              <p:nvPr/>
            </p:nvCxnSpPr>
            <p:spPr>
              <a:xfrm flipV="1">
                <a:off x="1907704" y="4221088"/>
                <a:ext cx="0" cy="576064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grpSp>
            <p:nvGrpSpPr>
              <p:cNvPr id="40" name="Группа 39"/>
              <p:cNvGrpSpPr/>
              <p:nvPr/>
            </p:nvGrpSpPr>
            <p:grpSpPr>
              <a:xfrm>
                <a:off x="2549599" y="3278592"/>
                <a:ext cx="360040" cy="366432"/>
                <a:chOff x="3851920" y="2780928"/>
                <a:chExt cx="957195" cy="1522248"/>
              </a:xfrm>
            </p:grpSpPr>
            <p:sp>
              <p:nvSpPr>
                <p:cNvPr id="38" name="Дуга 37"/>
                <p:cNvSpPr/>
                <p:nvPr/>
              </p:nvSpPr>
              <p:spPr>
                <a:xfrm>
                  <a:off x="3851920" y="2780928"/>
                  <a:ext cx="957195" cy="761124"/>
                </a:xfrm>
                <a:prstGeom prst="arc">
                  <a:avLst>
                    <a:gd name="adj1" fmla="val 16200000"/>
                    <a:gd name="adj2" fmla="val 5447198"/>
                  </a:avLst>
                </a:prstGeom>
                <a:ln w="28575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39" name="Дуга 38"/>
                <p:cNvSpPr/>
                <p:nvPr/>
              </p:nvSpPr>
              <p:spPr>
                <a:xfrm flipH="1">
                  <a:off x="3851920" y="3542052"/>
                  <a:ext cx="948458" cy="761124"/>
                </a:xfrm>
                <a:prstGeom prst="arc">
                  <a:avLst>
                    <a:gd name="adj1" fmla="val 16200000"/>
                    <a:gd name="adj2" fmla="val 5447198"/>
                  </a:avLst>
                </a:prstGeom>
                <a:ln w="28575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cxnSp>
            <p:nvCxnSpPr>
              <p:cNvPr id="41" name="Прямая соединительная линия 40"/>
              <p:cNvCxnSpPr/>
              <p:nvPr/>
            </p:nvCxnSpPr>
            <p:spPr>
              <a:xfrm flipV="1">
                <a:off x="2726544" y="2996952"/>
                <a:ext cx="0" cy="28164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89" name="Группа 88"/>
            <p:cNvGrpSpPr/>
            <p:nvPr/>
          </p:nvGrpSpPr>
          <p:grpSpPr>
            <a:xfrm>
              <a:off x="4933629" y="1625585"/>
              <a:ext cx="654113" cy="1416151"/>
              <a:chOff x="1907704" y="2996952"/>
              <a:chExt cx="1056208" cy="2286683"/>
            </a:xfrm>
          </p:grpSpPr>
          <p:cxnSp>
            <p:nvCxnSpPr>
              <p:cNvPr id="90" name="Прямая соединительная линия 89"/>
              <p:cNvCxnSpPr/>
              <p:nvPr/>
            </p:nvCxnSpPr>
            <p:spPr>
              <a:xfrm>
                <a:off x="2483768" y="4026154"/>
                <a:ext cx="0" cy="398604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91" name="Прямая соединительная линия 90"/>
              <p:cNvCxnSpPr/>
              <p:nvPr/>
            </p:nvCxnSpPr>
            <p:spPr>
              <a:xfrm flipH="1">
                <a:off x="2483768" y="3903229"/>
                <a:ext cx="245851" cy="245851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92" name="Прямая со стрелкой 91"/>
              <p:cNvCxnSpPr/>
              <p:nvPr/>
            </p:nvCxnSpPr>
            <p:spPr>
              <a:xfrm>
                <a:off x="2483768" y="4293096"/>
                <a:ext cx="263323" cy="263324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Прямая соединительная линия 92"/>
              <p:cNvCxnSpPr/>
              <p:nvPr/>
            </p:nvCxnSpPr>
            <p:spPr>
              <a:xfrm flipH="1">
                <a:off x="1907704" y="4225456"/>
                <a:ext cx="576064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94" name="Прямая соединительная линия 93"/>
              <p:cNvCxnSpPr/>
              <p:nvPr/>
            </p:nvCxnSpPr>
            <p:spPr>
              <a:xfrm>
                <a:off x="2723840" y="3645024"/>
                <a:ext cx="1723" cy="258205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95" name="Прямая соединительная линия 94"/>
              <p:cNvCxnSpPr/>
              <p:nvPr/>
            </p:nvCxnSpPr>
            <p:spPr>
              <a:xfrm>
                <a:off x="2729619" y="4509120"/>
                <a:ext cx="0" cy="398604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96" name="Прямая соединительная линия 95"/>
              <p:cNvCxnSpPr/>
              <p:nvPr/>
            </p:nvCxnSpPr>
            <p:spPr>
              <a:xfrm flipH="1">
                <a:off x="2483768" y="4910430"/>
                <a:ext cx="480144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97" name="Прямая соединительная линия 96"/>
              <p:cNvCxnSpPr/>
              <p:nvPr/>
            </p:nvCxnSpPr>
            <p:spPr>
              <a:xfrm flipV="1">
                <a:off x="1907704" y="4221090"/>
                <a:ext cx="0" cy="1062545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grpSp>
            <p:nvGrpSpPr>
              <p:cNvPr id="98" name="Группа 97"/>
              <p:cNvGrpSpPr/>
              <p:nvPr/>
            </p:nvGrpSpPr>
            <p:grpSpPr>
              <a:xfrm>
                <a:off x="2549599" y="3278592"/>
                <a:ext cx="360040" cy="366432"/>
                <a:chOff x="3851920" y="2780928"/>
                <a:chExt cx="957195" cy="1522248"/>
              </a:xfrm>
            </p:grpSpPr>
            <p:sp>
              <p:nvSpPr>
                <p:cNvPr id="100" name="Дуга 99"/>
                <p:cNvSpPr/>
                <p:nvPr/>
              </p:nvSpPr>
              <p:spPr>
                <a:xfrm>
                  <a:off x="3851920" y="2780928"/>
                  <a:ext cx="957195" cy="761124"/>
                </a:xfrm>
                <a:prstGeom prst="arc">
                  <a:avLst>
                    <a:gd name="adj1" fmla="val 16200000"/>
                    <a:gd name="adj2" fmla="val 5447198"/>
                  </a:avLst>
                </a:prstGeom>
                <a:ln w="28575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01" name="Дуга 100"/>
                <p:cNvSpPr/>
                <p:nvPr/>
              </p:nvSpPr>
              <p:spPr>
                <a:xfrm flipH="1">
                  <a:off x="3851920" y="3542052"/>
                  <a:ext cx="948458" cy="761124"/>
                </a:xfrm>
                <a:prstGeom prst="arc">
                  <a:avLst>
                    <a:gd name="adj1" fmla="val 16200000"/>
                    <a:gd name="adj2" fmla="val 5447198"/>
                  </a:avLst>
                </a:prstGeom>
                <a:ln w="28575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cxnSp>
            <p:nvCxnSpPr>
              <p:cNvPr id="99" name="Прямая соединительная линия 98"/>
              <p:cNvCxnSpPr/>
              <p:nvPr/>
            </p:nvCxnSpPr>
            <p:spPr>
              <a:xfrm flipV="1">
                <a:off x="2726544" y="2996952"/>
                <a:ext cx="0" cy="28164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102" name="Группа 101"/>
            <p:cNvGrpSpPr/>
            <p:nvPr/>
          </p:nvGrpSpPr>
          <p:grpSpPr>
            <a:xfrm>
              <a:off x="5725717" y="1623709"/>
              <a:ext cx="654113" cy="1713798"/>
              <a:chOff x="1907704" y="2996952"/>
              <a:chExt cx="1056208" cy="2767298"/>
            </a:xfrm>
          </p:grpSpPr>
          <p:cxnSp>
            <p:nvCxnSpPr>
              <p:cNvPr id="103" name="Прямая соединительная линия 102"/>
              <p:cNvCxnSpPr/>
              <p:nvPr/>
            </p:nvCxnSpPr>
            <p:spPr>
              <a:xfrm>
                <a:off x="2483768" y="4026154"/>
                <a:ext cx="0" cy="398604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04" name="Прямая соединительная линия 103"/>
              <p:cNvCxnSpPr/>
              <p:nvPr/>
            </p:nvCxnSpPr>
            <p:spPr>
              <a:xfrm flipH="1">
                <a:off x="2483768" y="3903229"/>
                <a:ext cx="245851" cy="245851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05" name="Прямая со стрелкой 104"/>
              <p:cNvCxnSpPr/>
              <p:nvPr/>
            </p:nvCxnSpPr>
            <p:spPr>
              <a:xfrm>
                <a:off x="2483768" y="4293096"/>
                <a:ext cx="263323" cy="263324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Прямая соединительная линия 105"/>
              <p:cNvCxnSpPr/>
              <p:nvPr/>
            </p:nvCxnSpPr>
            <p:spPr>
              <a:xfrm flipH="1">
                <a:off x="1907704" y="4225456"/>
                <a:ext cx="576064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07" name="Прямая соединительная линия 106"/>
              <p:cNvCxnSpPr/>
              <p:nvPr/>
            </p:nvCxnSpPr>
            <p:spPr>
              <a:xfrm>
                <a:off x="2723840" y="3645024"/>
                <a:ext cx="1723" cy="258205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08" name="Прямая соединительная линия 107"/>
              <p:cNvCxnSpPr/>
              <p:nvPr/>
            </p:nvCxnSpPr>
            <p:spPr>
              <a:xfrm>
                <a:off x="2729619" y="4509120"/>
                <a:ext cx="0" cy="398604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09" name="Прямая соединительная линия 108"/>
              <p:cNvCxnSpPr/>
              <p:nvPr/>
            </p:nvCxnSpPr>
            <p:spPr>
              <a:xfrm flipH="1">
                <a:off x="2483768" y="4910430"/>
                <a:ext cx="480144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10" name="Прямая соединительная линия 109"/>
              <p:cNvCxnSpPr/>
              <p:nvPr/>
            </p:nvCxnSpPr>
            <p:spPr>
              <a:xfrm flipV="1">
                <a:off x="1907704" y="4221090"/>
                <a:ext cx="0" cy="154316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grpSp>
            <p:nvGrpSpPr>
              <p:cNvPr id="111" name="Группа 110"/>
              <p:cNvGrpSpPr/>
              <p:nvPr/>
            </p:nvGrpSpPr>
            <p:grpSpPr>
              <a:xfrm>
                <a:off x="2549599" y="3278592"/>
                <a:ext cx="360040" cy="366432"/>
                <a:chOff x="3851920" y="2780928"/>
                <a:chExt cx="957195" cy="1522248"/>
              </a:xfrm>
            </p:grpSpPr>
            <p:sp>
              <p:nvSpPr>
                <p:cNvPr id="113" name="Дуга 112"/>
                <p:cNvSpPr/>
                <p:nvPr/>
              </p:nvSpPr>
              <p:spPr>
                <a:xfrm>
                  <a:off x="3851920" y="2780928"/>
                  <a:ext cx="957195" cy="761124"/>
                </a:xfrm>
                <a:prstGeom prst="arc">
                  <a:avLst>
                    <a:gd name="adj1" fmla="val 16200000"/>
                    <a:gd name="adj2" fmla="val 5447198"/>
                  </a:avLst>
                </a:prstGeom>
                <a:ln w="28575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14" name="Дуга 113"/>
                <p:cNvSpPr/>
                <p:nvPr/>
              </p:nvSpPr>
              <p:spPr>
                <a:xfrm flipH="1">
                  <a:off x="3851920" y="3542052"/>
                  <a:ext cx="948458" cy="761124"/>
                </a:xfrm>
                <a:prstGeom prst="arc">
                  <a:avLst>
                    <a:gd name="adj1" fmla="val 16200000"/>
                    <a:gd name="adj2" fmla="val 5447198"/>
                  </a:avLst>
                </a:prstGeom>
                <a:ln w="28575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cxnSp>
            <p:nvCxnSpPr>
              <p:cNvPr id="112" name="Прямая соединительная линия 111"/>
              <p:cNvCxnSpPr/>
              <p:nvPr/>
            </p:nvCxnSpPr>
            <p:spPr>
              <a:xfrm flipV="1">
                <a:off x="2726544" y="2996952"/>
                <a:ext cx="0" cy="28164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115" name="Группа 114"/>
            <p:cNvGrpSpPr/>
            <p:nvPr/>
          </p:nvGrpSpPr>
          <p:grpSpPr>
            <a:xfrm>
              <a:off x="6536992" y="1629424"/>
              <a:ext cx="654113" cy="1957022"/>
              <a:chOff x="1907704" y="2996952"/>
              <a:chExt cx="1056208" cy="3160036"/>
            </a:xfrm>
          </p:grpSpPr>
          <p:cxnSp>
            <p:nvCxnSpPr>
              <p:cNvPr id="116" name="Прямая соединительная линия 115"/>
              <p:cNvCxnSpPr/>
              <p:nvPr/>
            </p:nvCxnSpPr>
            <p:spPr>
              <a:xfrm>
                <a:off x="2483768" y="4026154"/>
                <a:ext cx="0" cy="398604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17" name="Прямая соединительная линия 116"/>
              <p:cNvCxnSpPr/>
              <p:nvPr/>
            </p:nvCxnSpPr>
            <p:spPr>
              <a:xfrm flipH="1">
                <a:off x="2483768" y="3903229"/>
                <a:ext cx="245851" cy="245851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18" name="Прямая со стрелкой 117"/>
              <p:cNvCxnSpPr/>
              <p:nvPr/>
            </p:nvCxnSpPr>
            <p:spPr>
              <a:xfrm>
                <a:off x="2483768" y="4293096"/>
                <a:ext cx="263323" cy="263324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" name="Прямая соединительная линия 118"/>
              <p:cNvCxnSpPr/>
              <p:nvPr/>
            </p:nvCxnSpPr>
            <p:spPr>
              <a:xfrm flipH="1">
                <a:off x="1907704" y="4225456"/>
                <a:ext cx="576064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20" name="Прямая соединительная линия 119"/>
              <p:cNvCxnSpPr/>
              <p:nvPr/>
            </p:nvCxnSpPr>
            <p:spPr>
              <a:xfrm>
                <a:off x="2723840" y="3645024"/>
                <a:ext cx="1723" cy="258205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21" name="Прямая соединительная линия 120"/>
              <p:cNvCxnSpPr/>
              <p:nvPr/>
            </p:nvCxnSpPr>
            <p:spPr>
              <a:xfrm>
                <a:off x="2729619" y="4509120"/>
                <a:ext cx="0" cy="398604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22" name="Прямая соединительная линия 121"/>
              <p:cNvCxnSpPr/>
              <p:nvPr/>
            </p:nvCxnSpPr>
            <p:spPr>
              <a:xfrm flipH="1">
                <a:off x="2483768" y="4910430"/>
                <a:ext cx="480144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23" name="Прямая соединительная линия 122"/>
              <p:cNvCxnSpPr/>
              <p:nvPr/>
            </p:nvCxnSpPr>
            <p:spPr>
              <a:xfrm flipV="1">
                <a:off x="1907704" y="4221090"/>
                <a:ext cx="0" cy="1935898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grpSp>
            <p:nvGrpSpPr>
              <p:cNvPr id="124" name="Группа 123"/>
              <p:cNvGrpSpPr/>
              <p:nvPr/>
            </p:nvGrpSpPr>
            <p:grpSpPr>
              <a:xfrm>
                <a:off x="2549599" y="3278592"/>
                <a:ext cx="360040" cy="366432"/>
                <a:chOff x="3851920" y="2780928"/>
                <a:chExt cx="957195" cy="1522248"/>
              </a:xfrm>
            </p:grpSpPr>
            <p:sp>
              <p:nvSpPr>
                <p:cNvPr id="126" name="Дуга 125"/>
                <p:cNvSpPr/>
                <p:nvPr/>
              </p:nvSpPr>
              <p:spPr>
                <a:xfrm>
                  <a:off x="3851920" y="2780928"/>
                  <a:ext cx="957195" cy="761124"/>
                </a:xfrm>
                <a:prstGeom prst="arc">
                  <a:avLst>
                    <a:gd name="adj1" fmla="val 16200000"/>
                    <a:gd name="adj2" fmla="val 5447198"/>
                  </a:avLst>
                </a:prstGeom>
                <a:ln w="28575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27" name="Дуга 126"/>
                <p:cNvSpPr/>
                <p:nvPr/>
              </p:nvSpPr>
              <p:spPr>
                <a:xfrm flipH="1">
                  <a:off x="3851920" y="3542052"/>
                  <a:ext cx="948458" cy="761124"/>
                </a:xfrm>
                <a:prstGeom prst="arc">
                  <a:avLst>
                    <a:gd name="adj1" fmla="val 16200000"/>
                    <a:gd name="adj2" fmla="val 5447198"/>
                  </a:avLst>
                </a:prstGeom>
                <a:ln w="28575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cxnSp>
            <p:nvCxnSpPr>
              <p:cNvPr id="125" name="Прямая соединительная линия 124"/>
              <p:cNvCxnSpPr/>
              <p:nvPr/>
            </p:nvCxnSpPr>
            <p:spPr>
              <a:xfrm flipV="1">
                <a:off x="2726544" y="2996952"/>
                <a:ext cx="0" cy="28164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128" name="Прямая соединительная линия 127"/>
            <p:cNvCxnSpPr>
              <a:stCxn id="261" idx="2"/>
            </p:cNvCxnSpPr>
            <p:nvPr/>
          </p:nvCxnSpPr>
          <p:spPr>
            <a:xfrm flipH="1">
              <a:off x="4649539" y="1623709"/>
              <a:ext cx="4147949" cy="1876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2" name="Прямая со стрелкой 131"/>
            <p:cNvCxnSpPr/>
            <p:nvPr/>
          </p:nvCxnSpPr>
          <p:spPr>
            <a:xfrm flipV="1">
              <a:off x="8415241" y="812816"/>
              <a:ext cx="0" cy="456040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" name="TextBox 132"/>
            <p:cNvSpPr txBox="1"/>
            <p:nvPr/>
          </p:nvSpPr>
          <p:spPr>
            <a:xfrm>
              <a:off x="8450637" y="692696"/>
              <a:ext cx="56778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i="1" dirty="0" smtClean="0"/>
                <a:t>+U</a:t>
              </a:r>
              <a:r>
                <a:rPr lang="ru-RU" i="1" dirty="0" smtClean="0"/>
                <a:t>п</a:t>
              </a:r>
              <a:endParaRPr lang="ru-RU" i="1" dirty="0"/>
            </a:p>
          </p:txBody>
        </p:sp>
        <p:sp>
          <p:nvSpPr>
            <p:cNvPr id="134" name="Блок-схема: узел 133"/>
            <p:cNvSpPr/>
            <p:nvPr/>
          </p:nvSpPr>
          <p:spPr>
            <a:xfrm flipH="1">
              <a:off x="7911953" y="1594834"/>
              <a:ext cx="58587" cy="57750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5" name="Блок-схема: узел 134"/>
            <p:cNvSpPr/>
            <p:nvPr/>
          </p:nvSpPr>
          <p:spPr>
            <a:xfrm flipH="1">
              <a:off x="7005597" y="1600549"/>
              <a:ext cx="52319" cy="51572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6" name="Блок-схема: узел 135"/>
            <p:cNvSpPr/>
            <p:nvPr/>
          </p:nvSpPr>
          <p:spPr>
            <a:xfrm flipH="1">
              <a:off x="6194321" y="1600549"/>
              <a:ext cx="52319" cy="51572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7" name="Блок-схема: узел 136"/>
            <p:cNvSpPr/>
            <p:nvPr/>
          </p:nvSpPr>
          <p:spPr>
            <a:xfrm flipH="1">
              <a:off x="5402234" y="1600549"/>
              <a:ext cx="52319" cy="51572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9" name="TextBox 138"/>
            <p:cNvSpPr txBox="1"/>
            <p:nvPr/>
          </p:nvSpPr>
          <p:spPr>
            <a:xfrm>
              <a:off x="7941246" y="951853"/>
              <a:ext cx="309700" cy="369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i="1" dirty="0"/>
                <a:t>R</a:t>
              </a:r>
              <a:endParaRPr lang="ru-RU" i="1" dirty="0"/>
            </a:p>
          </p:txBody>
        </p:sp>
        <p:cxnSp>
          <p:nvCxnSpPr>
            <p:cNvPr id="144" name="Прямая соединительная линия 143"/>
            <p:cNvCxnSpPr/>
            <p:nvPr/>
          </p:nvCxnSpPr>
          <p:spPr>
            <a:xfrm flipH="1">
              <a:off x="7941247" y="1148590"/>
              <a:ext cx="476994" cy="476995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38" name="Прямоугольник 137"/>
            <p:cNvSpPr/>
            <p:nvPr/>
          </p:nvSpPr>
          <p:spPr>
            <a:xfrm rot="2700000">
              <a:off x="8113935" y="1199789"/>
              <a:ext cx="148896" cy="35378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7" name="Блок-схема: узел 146"/>
            <p:cNvSpPr/>
            <p:nvPr/>
          </p:nvSpPr>
          <p:spPr>
            <a:xfrm flipH="1">
              <a:off x="8385798" y="1136519"/>
              <a:ext cx="58587" cy="57750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8" name="Прямоугольник 147"/>
            <p:cNvSpPr/>
            <p:nvPr/>
          </p:nvSpPr>
          <p:spPr>
            <a:xfrm>
              <a:off x="2605753" y="2594062"/>
              <a:ext cx="1255712" cy="1116012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9" name="Прямоугольник 148"/>
            <p:cNvSpPr/>
            <p:nvPr/>
          </p:nvSpPr>
          <p:spPr>
            <a:xfrm>
              <a:off x="2961353" y="2594062"/>
              <a:ext cx="544512" cy="111601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0" name="TextBox 12"/>
            <p:cNvSpPr txBox="1">
              <a:spLocks noChangeArrowheads="1"/>
            </p:cNvSpPr>
            <p:nvPr/>
          </p:nvSpPr>
          <p:spPr bwMode="auto">
            <a:xfrm>
              <a:off x="2961353" y="2656720"/>
              <a:ext cx="565377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1400" dirty="0" smtClean="0"/>
                <a:t>DC 0</a:t>
              </a:r>
              <a:endParaRPr lang="ru-RU" sz="1400" dirty="0"/>
            </a:p>
          </p:txBody>
        </p:sp>
        <p:cxnSp>
          <p:nvCxnSpPr>
            <p:cNvPr id="151" name="Прямая соединительная линия 150"/>
            <p:cNvCxnSpPr/>
            <p:nvPr/>
          </p:nvCxnSpPr>
          <p:spPr>
            <a:xfrm>
              <a:off x="2251741" y="2803611"/>
              <a:ext cx="35401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3" name="TextBox 23"/>
            <p:cNvSpPr txBox="1">
              <a:spLocks noChangeArrowheads="1"/>
            </p:cNvSpPr>
            <p:nvPr/>
          </p:nvSpPr>
          <p:spPr bwMode="auto">
            <a:xfrm>
              <a:off x="2678778" y="2665499"/>
              <a:ext cx="249237" cy="2460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0</a:t>
              </a:r>
              <a:endParaRPr lang="ru-RU"/>
            </a:p>
          </p:txBody>
        </p:sp>
        <p:sp>
          <p:nvSpPr>
            <p:cNvPr id="154" name="TextBox 24"/>
            <p:cNvSpPr txBox="1">
              <a:spLocks noChangeArrowheads="1"/>
            </p:cNvSpPr>
            <p:nvPr/>
          </p:nvSpPr>
          <p:spPr bwMode="auto">
            <a:xfrm>
              <a:off x="2680365" y="2987847"/>
              <a:ext cx="247650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dirty="0"/>
                <a:t>1</a:t>
              </a:r>
              <a:endParaRPr lang="ru-RU" dirty="0"/>
            </a:p>
          </p:txBody>
        </p:sp>
        <p:cxnSp>
          <p:nvCxnSpPr>
            <p:cNvPr id="155" name="Прямая соединительная линия 154"/>
            <p:cNvCxnSpPr/>
            <p:nvPr/>
          </p:nvCxnSpPr>
          <p:spPr>
            <a:xfrm>
              <a:off x="1987342" y="3093016"/>
              <a:ext cx="618411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7" name="TextBox 23"/>
            <p:cNvSpPr txBox="1">
              <a:spLocks noChangeArrowheads="1"/>
            </p:cNvSpPr>
            <p:nvPr/>
          </p:nvSpPr>
          <p:spPr bwMode="auto">
            <a:xfrm>
              <a:off x="3553490" y="2651211"/>
              <a:ext cx="249238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0</a:t>
              </a:r>
              <a:endParaRPr lang="ru-RU"/>
            </a:p>
          </p:txBody>
        </p:sp>
        <p:sp>
          <p:nvSpPr>
            <p:cNvPr id="158" name="TextBox 23"/>
            <p:cNvSpPr txBox="1">
              <a:spLocks noChangeArrowheads="1"/>
            </p:cNvSpPr>
            <p:nvPr/>
          </p:nvSpPr>
          <p:spPr bwMode="auto">
            <a:xfrm>
              <a:off x="3547140" y="2917911"/>
              <a:ext cx="249238" cy="247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1</a:t>
              </a:r>
              <a:endParaRPr lang="ru-RU"/>
            </a:p>
          </p:txBody>
        </p:sp>
        <p:sp>
          <p:nvSpPr>
            <p:cNvPr id="159" name="TextBox 23"/>
            <p:cNvSpPr txBox="1">
              <a:spLocks noChangeArrowheads="1"/>
            </p:cNvSpPr>
            <p:nvPr/>
          </p:nvSpPr>
          <p:spPr bwMode="auto">
            <a:xfrm>
              <a:off x="3547140" y="3206836"/>
              <a:ext cx="249238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dirty="0"/>
                <a:t>2</a:t>
              </a:r>
              <a:endParaRPr lang="ru-RU" dirty="0"/>
            </a:p>
          </p:txBody>
        </p:sp>
        <p:sp>
          <p:nvSpPr>
            <p:cNvPr id="160" name="TextBox 23"/>
            <p:cNvSpPr txBox="1">
              <a:spLocks noChangeArrowheads="1"/>
            </p:cNvSpPr>
            <p:nvPr/>
          </p:nvSpPr>
          <p:spPr bwMode="auto">
            <a:xfrm>
              <a:off x="3547140" y="3464011"/>
              <a:ext cx="249238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3</a:t>
              </a:r>
              <a:endParaRPr lang="ru-RU"/>
            </a:p>
          </p:txBody>
        </p:sp>
        <p:cxnSp>
          <p:nvCxnSpPr>
            <p:cNvPr id="167" name="Прямая соединительная линия 166"/>
            <p:cNvCxnSpPr/>
            <p:nvPr/>
          </p:nvCxnSpPr>
          <p:spPr>
            <a:xfrm flipH="1">
              <a:off x="3861465" y="2744295"/>
              <a:ext cx="280076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9" name="Прямая соединительная линия 168"/>
            <p:cNvCxnSpPr/>
            <p:nvPr/>
          </p:nvCxnSpPr>
          <p:spPr>
            <a:xfrm flipH="1">
              <a:off x="3861465" y="3041736"/>
              <a:ext cx="1072164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2" name="Прямая соединительная линия 171"/>
            <p:cNvCxnSpPr/>
            <p:nvPr/>
          </p:nvCxnSpPr>
          <p:spPr>
            <a:xfrm flipH="1">
              <a:off x="3861465" y="3337507"/>
              <a:ext cx="1864252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5" name="Прямая соединительная линия 174"/>
            <p:cNvCxnSpPr/>
            <p:nvPr/>
          </p:nvCxnSpPr>
          <p:spPr>
            <a:xfrm flipH="1">
              <a:off x="3861465" y="3586446"/>
              <a:ext cx="2675527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9" name="Прямая соединительная линия 178"/>
            <p:cNvCxnSpPr/>
            <p:nvPr/>
          </p:nvCxnSpPr>
          <p:spPr>
            <a:xfrm flipH="1">
              <a:off x="2603888" y="3358442"/>
              <a:ext cx="357465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80" name="TextBox 24"/>
            <p:cNvSpPr txBox="1">
              <a:spLocks noChangeArrowheads="1"/>
            </p:cNvSpPr>
            <p:nvPr/>
          </p:nvSpPr>
          <p:spPr bwMode="auto">
            <a:xfrm>
              <a:off x="2664801" y="3405277"/>
              <a:ext cx="263214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dirty="0" smtClean="0"/>
                <a:t>E</a:t>
              </a:r>
              <a:endParaRPr lang="ru-RU" dirty="0"/>
            </a:p>
          </p:txBody>
        </p:sp>
        <p:grpSp>
          <p:nvGrpSpPr>
            <p:cNvPr id="182" name="Группа 181"/>
            <p:cNvGrpSpPr/>
            <p:nvPr/>
          </p:nvGrpSpPr>
          <p:grpSpPr>
            <a:xfrm>
              <a:off x="4141541" y="3787269"/>
              <a:ext cx="654113" cy="1185024"/>
              <a:chOff x="1907704" y="2996952"/>
              <a:chExt cx="1056208" cy="1913478"/>
            </a:xfrm>
          </p:grpSpPr>
          <p:cxnSp>
            <p:nvCxnSpPr>
              <p:cNvPr id="183" name="Прямая соединительная линия 182"/>
              <p:cNvCxnSpPr/>
              <p:nvPr/>
            </p:nvCxnSpPr>
            <p:spPr>
              <a:xfrm>
                <a:off x="2483768" y="4026154"/>
                <a:ext cx="0" cy="398604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84" name="Прямая соединительная линия 183"/>
              <p:cNvCxnSpPr/>
              <p:nvPr/>
            </p:nvCxnSpPr>
            <p:spPr>
              <a:xfrm flipH="1">
                <a:off x="2483768" y="3903229"/>
                <a:ext cx="245851" cy="245851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85" name="Прямая со стрелкой 184"/>
              <p:cNvCxnSpPr/>
              <p:nvPr/>
            </p:nvCxnSpPr>
            <p:spPr>
              <a:xfrm>
                <a:off x="2483768" y="4293096"/>
                <a:ext cx="263323" cy="263324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" name="Прямая соединительная линия 185"/>
              <p:cNvCxnSpPr/>
              <p:nvPr/>
            </p:nvCxnSpPr>
            <p:spPr>
              <a:xfrm flipH="1">
                <a:off x="1907704" y="4225456"/>
                <a:ext cx="576064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87" name="Прямая соединительная линия 186"/>
              <p:cNvCxnSpPr/>
              <p:nvPr/>
            </p:nvCxnSpPr>
            <p:spPr>
              <a:xfrm>
                <a:off x="2723840" y="3645024"/>
                <a:ext cx="1723" cy="258205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88" name="Прямая соединительная линия 187"/>
              <p:cNvCxnSpPr/>
              <p:nvPr/>
            </p:nvCxnSpPr>
            <p:spPr>
              <a:xfrm>
                <a:off x="2729619" y="4509120"/>
                <a:ext cx="0" cy="398604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89" name="Прямая соединительная линия 188"/>
              <p:cNvCxnSpPr/>
              <p:nvPr/>
            </p:nvCxnSpPr>
            <p:spPr>
              <a:xfrm flipH="1">
                <a:off x="2483768" y="4910430"/>
                <a:ext cx="480144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90" name="Прямая соединительная линия 189"/>
              <p:cNvCxnSpPr/>
              <p:nvPr/>
            </p:nvCxnSpPr>
            <p:spPr>
              <a:xfrm flipV="1">
                <a:off x="1907704" y="4221088"/>
                <a:ext cx="0" cy="576064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grpSp>
            <p:nvGrpSpPr>
              <p:cNvPr id="191" name="Группа 190"/>
              <p:cNvGrpSpPr/>
              <p:nvPr/>
            </p:nvGrpSpPr>
            <p:grpSpPr>
              <a:xfrm>
                <a:off x="2549599" y="3278592"/>
                <a:ext cx="360040" cy="366432"/>
                <a:chOff x="3851920" y="2780928"/>
                <a:chExt cx="957195" cy="1522248"/>
              </a:xfrm>
            </p:grpSpPr>
            <p:sp>
              <p:nvSpPr>
                <p:cNvPr id="193" name="Дуга 192"/>
                <p:cNvSpPr/>
                <p:nvPr/>
              </p:nvSpPr>
              <p:spPr>
                <a:xfrm>
                  <a:off x="3851920" y="2780928"/>
                  <a:ext cx="957195" cy="761124"/>
                </a:xfrm>
                <a:prstGeom prst="arc">
                  <a:avLst>
                    <a:gd name="adj1" fmla="val 16200000"/>
                    <a:gd name="adj2" fmla="val 5447198"/>
                  </a:avLst>
                </a:prstGeom>
                <a:ln w="28575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94" name="Дуга 193"/>
                <p:cNvSpPr/>
                <p:nvPr/>
              </p:nvSpPr>
              <p:spPr>
                <a:xfrm flipH="1">
                  <a:off x="3851920" y="3542052"/>
                  <a:ext cx="948458" cy="761124"/>
                </a:xfrm>
                <a:prstGeom prst="arc">
                  <a:avLst>
                    <a:gd name="adj1" fmla="val 16200000"/>
                    <a:gd name="adj2" fmla="val 5447198"/>
                  </a:avLst>
                </a:prstGeom>
                <a:ln w="28575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cxnSp>
            <p:nvCxnSpPr>
              <p:cNvPr id="192" name="Прямая соединительная линия 191"/>
              <p:cNvCxnSpPr/>
              <p:nvPr/>
            </p:nvCxnSpPr>
            <p:spPr>
              <a:xfrm flipV="1">
                <a:off x="2726544" y="2996952"/>
                <a:ext cx="0" cy="28164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195" name="Группа 194"/>
            <p:cNvGrpSpPr/>
            <p:nvPr/>
          </p:nvGrpSpPr>
          <p:grpSpPr>
            <a:xfrm>
              <a:off x="4933629" y="3787269"/>
              <a:ext cx="654113" cy="1416151"/>
              <a:chOff x="1907704" y="2996952"/>
              <a:chExt cx="1056208" cy="2286683"/>
            </a:xfrm>
          </p:grpSpPr>
          <p:cxnSp>
            <p:nvCxnSpPr>
              <p:cNvPr id="196" name="Прямая соединительная линия 195"/>
              <p:cNvCxnSpPr/>
              <p:nvPr/>
            </p:nvCxnSpPr>
            <p:spPr>
              <a:xfrm>
                <a:off x="2483768" y="4026154"/>
                <a:ext cx="0" cy="398604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97" name="Прямая соединительная линия 196"/>
              <p:cNvCxnSpPr/>
              <p:nvPr/>
            </p:nvCxnSpPr>
            <p:spPr>
              <a:xfrm flipH="1">
                <a:off x="2483768" y="3903229"/>
                <a:ext cx="245851" cy="245851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98" name="Прямая со стрелкой 197"/>
              <p:cNvCxnSpPr/>
              <p:nvPr/>
            </p:nvCxnSpPr>
            <p:spPr>
              <a:xfrm>
                <a:off x="2483768" y="4293096"/>
                <a:ext cx="263323" cy="263324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9" name="Прямая соединительная линия 198"/>
              <p:cNvCxnSpPr/>
              <p:nvPr/>
            </p:nvCxnSpPr>
            <p:spPr>
              <a:xfrm flipH="1">
                <a:off x="1907704" y="4225456"/>
                <a:ext cx="576064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00" name="Прямая соединительная линия 199"/>
              <p:cNvCxnSpPr/>
              <p:nvPr/>
            </p:nvCxnSpPr>
            <p:spPr>
              <a:xfrm>
                <a:off x="2723840" y="3645024"/>
                <a:ext cx="1723" cy="258205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01" name="Прямая соединительная линия 200"/>
              <p:cNvCxnSpPr/>
              <p:nvPr/>
            </p:nvCxnSpPr>
            <p:spPr>
              <a:xfrm>
                <a:off x="2729619" y="4509120"/>
                <a:ext cx="0" cy="398604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02" name="Прямая соединительная линия 201"/>
              <p:cNvCxnSpPr/>
              <p:nvPr/>
            </p:nvCxnSpPr>
            <p:spPr>
              <a:xfrm flipH="1">
                <a:off x="2483768" y="4910430"/>
                <a:ext cx="480144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03" name="Прямая соединительная линия 202"/>
              <p:cNvCxnSpPr/>
              <p:nvPr/>
            </p:nvCxnSpPr>
            <p:spPr>
              <a:xfrm flipV="1">
                <a:off x="1907704" y="4221090"/>
                <a:ext cx="0" cy="1062545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grpSp>
            <p:nvGrpSpPr>
              <p:cNvPr id="204" name="Группа 203"/>
              <p:cNvGrpSpPr/>
              <p:nvPr/>
            </p:nvGrpSpPr>
            <p:grpSpPr>
              <a:xfrm>
                <a:off x="2549599" y="3278592"/>
                <a:ext cx="360040" cy="366432"/>
                <a:chOff x="3851920" y="2780928"/>
                <a:chExt cx="957195" cy="1522248"/>
              </a:xfrm>
            </p:grpSpPr>
            <p:sp>
              <p:nvSpPr>
                <p:cNvPr id="206" name="Дуга 205"/>
                <p:cNvSpPr/>
                <p:nvPr/>
              </p:nvSpPr>
              <p:spPr>
                <a:xfrm>
                  <a:off x="3851920" y="2780928"/>
                  <a:ext cx="957195" cy="761124"/>
                </a:xfrm>
                <a:prstGeom prst="arc">
                  <a:avLst>
                    <a:gd name="adj1" fmla="val 16200000"/>
                    <a:gd name="adj2" fmla="val 5447198"/>
                  </a:avLst>
                </a:prstGeom>
                <a:ln w="28575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207" name="Дуга 206"/>
                <p:cNvSpPr/>
                <p:nvPr/>
              </p:nvSpPr>
              <p:spPr>
                <a:xfrm flipH="1">
                  <a:off x="3851920" y="3542052"/>
                  <a:ext cx="948458" cy="761124"/>
                </a:xfrm>
                <a:prstGeom prst="arc">
                  <a:avLst>
                    <a:gd name="adj1" fmla="val 16200000"/>
                    <a:gd name="adj2" fmla="val 5447198"/>
                  </a:avLst>
                </a:prstGeom>
                <a:ln w="28575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cxnSp>
            <p:nvCxnSpPr>
              <p:cNvPr id="205" name="Прямая соединительная линия 204"/>
              <p:cNvCxnSpPr/>
              <p:nvPr/>
            </p:nvCxnSpPr>
            <p:spPr>
              <a:xfrm flipV="1">
                <a:off x="2726544" y="2996952"/>
                <a:ext cx="0" cy="28164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208" name="Группа 207"/>
            <p:cNvGrpSpPr/>
            <p:nvPr/>
          </p:nvGrpSpPr>
          <p:grpSpPr>
            <a:xfrm>
              <a:off x="5725717" y="3785393"/>
              <a:ext cx="654113" cy="1713798"/>
              <a:chOff x="1907704" y="2996952"/>
              <a:chExt cx="1056208" cy="2767298"/>
            </a:xfrm>
          </p:grpSpPr>
          <p:cxnSp>
            <p:nvCxnSpPr>
              <p:cNvPr id="209" name="Прямая соединительная линия 208"/>
              <p:cNvCxnSpPr/>
              <p:nvPr/>
            </p:nvCxnSpPr>
            <p:spPr>
              <a:xfrm>
                <a:off x="2483768" y="4026154"/>
                <a:ext cx="0" cy="398604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10" name="Прямая соединительная линия 209"/>
              <p:cNvCxnSpPr/>
              <p:nvPr/>
            </p:nvCxnSpPr>
            <p:spPr>
              <a:xfrm flipH="1">
                <a:off x="2483768" y="3903229"/>
                <a:ext cx="245851" cy="245851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11" name="Прямая со стрелкой 210"/>
              <p:cNvCxnSpPr/>
              <p:nvPr/>
            </p:nvCxnSpPr>
            <p:spPr>
              <a:xfrm>
                <a:off x="2483768" y="4293096"/>
                <a:ext cx="263323" cy="263324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" name="Прямая соединительная линия 211"/>
              <p:cNvCxnSpPr/>
              <p:nvPr/>
            </p:nvCxnSpPr>
            <p:spPr>
              <a:xfrm flipH="1">
                <a:off x="1907704" y="4225456"/>
                <a:ext cx="576064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13" name="Прямая соединительная линия 212"/>
              <p:cNvCxnSpPr/>
              <p:nvPr/>
            </p:nvCxnSpPr>
            <p:spPr>
              <a:xfrm>
                <a:off x="2723840" y="3645024"/>
                <a:ext cx="1723" cy="258205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14" name="Прямая соединительная линия 213"/>
              <p:cNvCxnSpPr/>
              <p:nvPr/>
            </p:nvCxnSpPr>
            <p:spPr>
              <a:xfrm>
                <a:off x="2729619" y="4509120"/>
                <a:ext cx="0" cy="398604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15" name="Прямая соединительная линия 214"/>
              <p:cNvCxnSpPr/>
              <p:nvPr/>
            </p:nvCxnSpPr>
            <p:spPr>
              <a:xfrm flipH="1">
                <a:off x="2483768" y="4910430"/>
                <a:ext cx="480144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16" name="Прямая соединительная линия 215"/>
              <p:cNvCxnSpPr/>
              <p:nvPr/>
            </p:nvCxnSpPr>
            <p:spPr>
              <a:xfrm flipV="1">
                <a:off x="1907704" y="4221090"/>
                <a:ext cx="0" cy="154316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grpSp>
            <p:nvGrpSpPr>
              <p:cNvPr id="217" name="Группа 216"/>
              <p:cNvGrpSpPr/>
              <p:nvPr/>
            </p:nvGrpSpPr>
            <p:grpSpPr>
              <a:xfrm>
                <a:off x="2549599" y="3278592"/>
                <a:ext cx="360040" cy="366432"/>
                <a:chOff x="3851920" y="2780928"/>
                <a:chExt cx="957195" cy="1522248"/>
              </a:xfrm>
            </p:grpSpPr>
            <p:sp>
              <p:nvSpPr>
                <p:cNvPr id="219" name="Дуга 218"/>
                <p:cNvSpPr/>
                <p:nvPr/>
              </p:nvSpPr>
              <p:spPr>
                <a:xfrm>
                  <a:off x="3851920" y="2780928"/>
                  <a:ext cx="957195" cy="761124"/>
                </a:xfrm>
                <a:prstGeom prst="arc">
                  <a:avLst>
                    <a:gd name="adj1" fmla="val 16200000"/>
                    <a:gd name="adj2" fmla="val 5447198"/>
                  </a:avLst>
                </a:prstGeom>
                <a:ln w="28575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220" name="Дуга 219"/>
                <p:cNvSpPr/>
                <p:nvPr/>
              </p:nvSpPr>
              <p:spPr>
                <a:xfrm flipH="1">
                  <a:off x="3851920" y="3542052"/>
                  <a:ext cx="948458" cy="761124"/>
                </a:xfrm>
                <a:prstGeom prst="arc">
                  <a:avLst>
                    <a:gd name="adj1" fmla="val 16200000"/>
                    <a:gd name="adj2" fmla="val 5447198"/>
                  </a:avLst>
                </a:prstGeom>
                <a:ln w="28575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cxnSp>
            <p:nvCxnSpPr>
              <p:cNvPr id="218" name="Прямая соединительная линия 217"/>
              <p:cNvCxnSpPr/>
              <p:nvPr/>
            </p:nvCxnSpPr>
            <p:spPr>
              <a:xfrm flipV="1">
                <a:off x="2726544" y="2996952"/>
                <a:ext cx="0" cy="28164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221" name="Группа 220"/>
            <p:cNvGrpSpPr/>
            <p:nvPr/>
          </p:nvGrpSpPr>
          <p:grpSpPr>
            <a:xfrm>
              <a:off x="6536992" y="3791108"/>
              <a:ext cx="654113" cy="1957022"/>
              <a:chOff x="1907704" y="2996952"/>
              <a:chExt cx="1056208" cy="3160036"/>
            </a:xfrm>
          </p:grpSpPr>
          <p:cxnSp>
            <p:nvCxnSpPr>
              <p:cNvPr id="222" name="Прямая соединительная линия 221"/>
              <p:cNvCxnSpPr/>
              <p:nvPr/>
            </p:nvCxnSpPr>
            <p:spPr>
              <a:xfrm>
                <a:off x="2483768" y="4026154"/>
                <a:ext cx="0" cy="398604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23" name="Прямая соединительная линия 222"/>
              <p:cNvCxnSpPr/>
              <p:nvPr/>
            </p:nvCxnSpPr>
            <p:spPr>
              <a:xfrm flipH="1">
                <a:off x="2483768" y="3903229"/>
                <a:ext cx="245851" cy="245851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24" name="Прямая со стрелкой 223"/>
              <p:cNvCxnSpPr/>
              <p:nvPr/>
            </p:nvCxnSpPr>
            <p:spPr>
              <a:xfrm>
                <a:off x="2483768" y="4293096"/>
                <a:ext cx="263323" cy="263324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5" name="Прямая соединительная линия 224"/>
              <p:cNvCxnSpPr/>
              <p:nvPr/>
            </p:nvCxnSpPr>
            <p:spPr>
              <a:xfrm flipH="1">
                <a:off x="1907704" y="4225456"/>
                <a:ext cx="576064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26" name="Прямая соединительная линия 225"/>
              <p:cNvCxnSpPr/>
              <p:nvPr/>
            </p:nvCxnSpPr>
            <p:spPr>
              <a:xfrm>
                <a:off x="2723840" y="3645024"/>
                <a:ext cx="1723" cy="258205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27" name="Прямая соединительная линия 226"/>
              <p:cNvCxnSpPr/>
              <p:nvPr/>
            </p:nvCxnSpPr>
            <p:spPr>
              <a:xfrm>
                <a:off x="2729619" y="4509120"/>
                <a:ext cx="0" cy="398604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28" name="Прямая соединительная линия 227"/>
              <p:cNvCxnSpPr/>
              <p:nvPr/>
            </p:nvCxnSpPr>
            <p:spPr>
              <a:xfrm flipH="1">
                <a:off x="2483768" y="4910430"/>
                <a:ext cx="480144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29" name="Прямая соединительная линия 228"/>
              <p:cNvCxnSpPr/>
              <p:nvPr/>
            </p:nvCxnSpPr>
            <p:spPr>
              <a:xfrm flipV="1">
                <a:off x="1907704" y="4221090"/>
                <a:ext cx="0" cy="1935898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grpSp>
            <p:nvGrpSpPr>
              <p:cNvPr id="230" name="Группа 229"/>
              <p:cNvGrpSpPr/>
              <p:nvPr/>
            </p:nvGrpSpPr>
            <p:grpSpPr>
              <a:xfrm>
                <a:off x="2549599" y="3278592"/>
                <a:ext cx="360040" cy="366432"/>
                <a:chOff x="3851920" y="2780928"/>
                <a:chExt cx="957195" cy="1522248"/>
              </a:xfrm>
            </p:grpSpPr>
            <p:sp>
              <p:nvSpPr>
                <p:cNvPr id="232" name="Дуга 231"/>
                <p:cNvSpPr/>
                <p:nvPr/>
              </p:nvSpPr>
              <p:spPr>
                <a:xfrm>
                  <a:off x="3851920" y="2780928"/>
                  <a:ext cx="957195" cy="761124"/>
                </a:xfrm>
                <a:prstGeom prst="arc">
                  <a:avLst>
                    <a:gd name="adj1" fmla="val 16200000"/>
                    <a:gd name="adj2" fmla="val 5447198"/>
                  </a:avLst>
                </a:prstGeom>
                <a:ln w="28575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233" name="Дуга 232"/>
                <p:cNvSpPr/>
                <p:nvPr/>
              </p:nvSpPr>
              <p:spPr>
                <a:xfrm flipH="1">
                  <a:off x="3851920" y="3542052"/>
                  <a:ext cx="948458" cy="761124"/>
                </a:xfrm>
                <a:prstGeom prst="arc">
                  <a:avLst>
                    <a:gd name="adj1" fmla="val 16200000"/>
                    <a:gd name="adj2" fmla="val 5447198"/>
                  </a:avLst>
                </a:prstGeom>
                <a:ln w="28575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cxnSp>
            <p:nvCxnSpPr>
              <p:cNvPr id="231" name="Прямая соединительная линия 230"/>
              <p:cNvCxnSpPr/>
              <p:nvPr/>
            </p:nvCxnSpPr>
            <p:spPr>
              <a:xfrm flipV="1">
                <a:off x="2726544" y="2996952"/>
                <a:ext cx="0" cy="28164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234" name="Прямая соединительная линия 233"/>
            <p:cNvCxnSpPr/>
            <p:nvPr/>
          </p:nvCxnSpPr>
          <p:spPr>
            <a:xfrm flipH="1">
              <a:off x="4649539" y="3787269"/>
              <a:ext cx="4084990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35" name="Блок-схема: узел 234"/>
            <p:cNvSpPr/>
            <p:nvPr/>
          </p:nvSpPr>
          <p:spPr>
            <a:xfrm flipH="1">
              <a:off x="7911953" y="3756518"/>
              <a:ext cx="58587" cy="57750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36" name="Блок-схема: узел 235"/>
            <p:cNvSpPr/>
            <p:nvPr/>
          </p:nvSpPr>
          <p:spPr>
            <a:xfrm flipH="1">
              <a:off x="7005597" y="3762233"/>
              <a:ext cx="52319" cy="51572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37" name="Блок-схема: узел 236"/>
            <p:cNvSpPr/>
            <p:nvPr/>
          </p:nvSpPr>
          <p:spPr>
            <a:xfrm flipH="1">
              <a:off x="6194321" y="3762233"/>
              <a:ext cx="52319" cy="51572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38" name="Блок-схема: узел 237"/>
            <p:cNvSpPr/>
            <p:nvPr/>
          </p:nvSpPr>
          <p:spPr>
            <a:xfrm flipH="1">
              <a:off x="5402234" y="3762233"/>
              <a:ext cx="52319" cy="51572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  <p:cxnSp>
          <p:nvCxnSpPr>
            <p:cNvPr id="239" name="Прямая соединительная линия 238"/>
            <p:cNvCxnSpPr/>
            <p:nvPr/>
          </p:nvCxnSpPr>
          <p:spPr>
            <a:xfrm flipH="1">
              <a:off x="7941247" y="3310274"/>
              <a:ext cx="476994" cy="476995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40" name="Прямоугольник 239"/>
            <p:cNvSpPr/>
            <p:nvPr/>
          </p:nvSpPr>
          <p:spPr>
            <a:xfrm rot="2700000">
              <a:off x="8113935" y="3361473"/>
              <a:ext cx="148896" cy="35378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41" name="Блок-схема: узел 240"/>
            <p:cNvSpPr/>
            <p:nvPr/>
          </p:nvSpPr>
          <p:spPr>
            <a:xfrm flipH="1">
              <a:off x="8385798" y="3298203"/>
              <a:ext cx="58587" cy="57750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42" name="Прямоугольник 241"/>
            <p:cNvSpPr/>
            <p:nvPr/>
          </p:nvSpPr>
          <p:spPr>
            <a:xfrm>
              <a:off x="2605753" y="4755746"/>
              <a:ext cx="1255712" cy="1116012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43" name="Прямоугольник 242"/>
            <p:cNvSpPr/>
            <p:nvPr/>
          </p:nvSpPr>
          <p:spPr>
            <a:xfrm>
              <a:off x="2961353" y="4755746"/>
              <a:ext cx="544512" cy="111601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44" name="TextBox 12"/>
            <p:cNvSpPr txBox="1">
              <a:spLocks noChangeArrowheads="1"/>
            </p:cNvSpPr>
            <p:nvPr/>
          </p:nvSpPr>
          <p:spPr bwMode="auto">
            <a:xfrm>
              <a:off x="2928015" y="4833415"/>
              <a:ext cx="598715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1400" dirty="0" smtClean="0"/>
                <a:t>DC 1</a:t>
              </a:r>
              <a:endParaRPr lang="ru-RU" sz="1400" dirty="0"/>
            </a:p>
          </p:txBody>
        </p:sp>
        <p:cxnSp>
          <p:nvCxnSpPr>
            <p:cNvPr id="245" name="Прямая соединительная линия 244"/>
            <p:cNvCxnSpPr/>
            <p:nvPr/>
          </p:nvCxnSpPr>
          <p:spPr>
            <a:xfrm>
              <a:off x="2249876" y="4965295"/>
              <a:ext cx="35401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6" name="TextBox 23"/>
            <p:cNvSpPr txBox="1">
              <a:spLocks noChangeArrowheads="1"/>
            </p:cNvSpPr>
            <p:nvPr/>
          </p:nvSpPr>
          <p:spPr bwMode="auto">
            <a:xfrm>
              <a:off x="2678778" y="4827183"/>
              <a:ext cx="249237" cy="2460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0</a:t>
              </a:r>
              <a:endParaRPr lang="ru-RU"/>
            </a:p>
          </p:txBody>
        </p:sp>
        <p:sp>
          <p:nvSpPr>
            <p:cNvPr id="247" name="TextBox 24"/>
            <p:cNvSpPr txBox="1">
              <a:spLocks noChangeArrowheads="1"/>
            </p:cNvSpPr>
            <p:nvPr/>
          </p:nvSpPr>
          <p:spPr bwMode="auto">
            <a:xfrm>
              <a:off x="2680365" y="5149531"/>
              <a:ext cx="247650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dirty="0"/>
                <a:t>1</a:t>
              </a:r>
              <a:endParaRPr lang="ru-RU" dirty="0"/>
            </a:p>
          </p:txBody>
        </p:sp>
        <p:cxnSp>
          <p:nvCxnSpPr>
            <p:cNvPr id="248" name="Прямая соединительная линия 247"/>
            <p:cNvCxnSpPr/>
            <p:nvPr/>
          </p:nvCxnSpPr>
          <p:spPr>
            <a:xfrm>
              <a:off x="1987342" y="5254700"/>
              <a:ext cx="618411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9" name="TextBox 23"/>
            <p:cNvSpPr txBox="1">
              <a:spLocks noChangeArrowheads="1"/>
            </p:cNvSpPr>
            <p:nvPr/>
          </p:nvSpPr>
          <p:spPr bwMode="auto">
            <a:xfrm>
              <a:off x="3553490" y="4812895"/>
              <a:ext cx="249238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0</a:t>
              </a:r>
              <a:endParaRPr lang="ru-RU"/>
            </a:p>
          </p:txBody>
        </p:sp>
        <p:sp>
          <p:nvSpPr>
            <p:cNvPr id="250" name="TextBox 23"/>
            <p:cNvSpPr txBox="1">
              <a:spLocks noChangeArrowheads="1"/>
            </p:cNvSpPr>
            <p:nvPr/>
          </p:nvSpPr>
          <p:spPr bwMode="auto">
            <a:xfrm>
              <a:off x="3547140" y="5079595"/>
              <a:ext cx="249238" cy="247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1</a:t>
              </a:r>
              <a:endParaRPr lang="ru-RU"/>
            </a:p>
          </p:txBody>
        </p:sp>
        <p:sp>
          <p:nvSpPr>
            <p:cNvPr id="251" name="TextBox 23"/>
            <p:cNvSpPr txBox="1">
              <a:spLocks noChangeArrowheads="1"/>
            </p:cNvSpPr>
            <p:nvPr/>
          </p:nvSpPr>
          <p:spPr bwMode="auto">
            <a:xfrm>
              <a:off x="3547140" y="5368520"/>
              <a:ext cx="249238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dirty="0"/>
                <a:t>2</a:t>
              </a:r>
              <a:endParaRPr lang="ru-RU" dirty="0"/>
            </a:p>
          </p:txBody>
        </p:sp>
        <p:sp>
          <p:nvSpPr>
            <p:cNvPr id="252" name="TextBox 23"/>
            <p:cNvSpPr txBox="1">
              <a:spLocks noChangeArrowheads="1"/>
            </p:cNvSpPr>
            <p:nvPr/>
          </p:nvSpPr>
          <p:spPr bwMode="auto">
            <a:xfrm>
              <a:off x="3547140" y="5625695"/>
              <a:ext cx="249238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/>
                <a:t>3</a:t>
              </a:r>
              <a:endParaRPr lang="ru-RU"/>
            </a:p>
          </p:txBody>
        </p:sp>
        <p:cxnSp>
          <p:nvCxnSpPr>
            <p:cNvPr id="253" name="Прямая соединительная линия 252"/>
            <p:cNvCxnSpPr/>
            <p:nvPr/>
          </p:nvCxnSpPr>
          <p:spPr>
            <a:xfrm flipH="1">
              <a:off x="3861465" y="4905979"/>
              <a:ext cx="280076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4" name="Прямая соединительная линия 253"/>
            <p:cNvCxnSpPr/>
            <p:nvPr/>
          </p:nvCxnSpPr>
          <p:spPr>
            <a:xfrm flipH="1">
              <a:off x="3861465" y="5203420"/>
              <a:ext cx="1072164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5" name="Прямая соединительная линия 254"/>
            <p:cNvCxnSpPr/>
            <p:nvPr/>
          </p:nvCxnSpPr>
          <p:spPr>
            <a:xfrm flipH="1">
              <a:off x="3861465" y="5499191"/>
              <a:ext cx="1864252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6" name="Прямая соединительная линия 255"/>
            <p:cNvCxnSpPr/>
            <p:nvPr/>
          </p:nvCxnSpPr>
          <p:spPr>
            <a:xfrm flipH="1">
              <a:off x="3861465" y="5748130"/>
              <a:ext cx="2675527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7" name="Прямая соединительная линия 256"/>
            <p:cNvCxnSpPr/>
            <p:nvPr/>
          </p:nvCxnSpPr>
          <p:spPr>
            <a:xfrm flipH="1">
              <a:off x="2605753" y="5520126"/>
              <a:ext cx="355600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58" name="TextBox 24"/>
            <p:cNvSpPr txBox="1">
              <a:spLocks noChangeArrowheads="1"/>
            </p:cNvSpPr>
            <p:nvPr/>
          </p:nvSpPr>
          <p:spPr bwMode="auto">
            <a:xfrm>
              <a:off x="2664801" y="5566961"/>
              <a:ext cx="263214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dirty="0" smtClean="0"/>
                <a:t>E</a:t>
              </a:r>
              <a:endParaRPr lang="ru-RU" dirty="0"/>
            </a:p>
          </p:txBody>
        </p:sp>
        <p:sp>
          <p:nvSpPr>
            <p:cNvPr id="261" name="TextBox 260"/>
            <p:cNvSpPr txBox="1"/>
            <p:nvPr/>
          </p:nvSpPr>
          <p:spPr>
            <a:xfrm>
              <a:off x="8558480" y="1254377"/>
              <a:ext cx="47801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i="1" dirty="0" smtClean="0">
                  <a:latin typeface="Times New Roman" pitchFamily="18" charset="0"/>
                  <a:cs typeface="Times New Roman" pitchFamily="18" charset="0"/>
                </a:rPr>
                <a:t>Q</a:t>
              </a:r>
              <a:r>
                <a:rPr lang="en-US" dirty="0" smtClean="0">
                  <a:latin typeface="Consolas" pitchFamily="49" charset="0"/>
                  <a:cs typeface="Consolas" pitchFamily="49" charset="0"/>
                </a:rPr>
                <a:t>0</a:t>
              </a:r>
              <a:endParaRPr lang="ru-RU" dirty="0">
                <a:latin typeface="Consolas" pitchFamily="49" charset="0"/>
                <a:cs typeface="Consolas" pitchFamily="49" charset="0"/>
              </a:endParaRPr>
            </a:p>
          </p:txBody>
        </p:sp>
        <p:sp>
          <p:nvSpPr>
            <p:cNvPr id="262" name="TextBox 261"/>
            <p:cNvSpPr txBox="1"/>
            <p:nvPr/>
          </p:nvSpPr>
          <p:spPr>
            <a:xfrm>
              <a:off x="8558480" y="3356992"/>
              <a:ext cx="47801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i="1" dirty="0" smtClean="0">
                  <a:latin typeface="Times New Roman" pitchFamily="18" charset="0"/>
                  <a:cs typeface="Times New Roman" pitchFamily="18" charset="0"/>
                </a:rPr>
                <a:t>Q</a:t>
              </a:r>
              <a:r>
                <a:rPr lang="en-US" i="1" dirty="0">
                  <a:latin typeface="Consolas" pitchFamily="49" charset="0"/>
                  <a:cs typeface="Consolas" pitchFamily="49" charset="0"/>
                </a:rPr>
                <a:t>1</a:t>
              </a:r>
              <a:endParaRPr lang="ru-RU" i="1" dirty="0">
                <a:latin typeface="Consolas" pitchFamily="49" charset="0"/>
                <a:cs typeface="Consolas" pitchFamily="49" charset="0"/>
              </a:endParaRPr>
            </a:p>
          </p:txBody>
        </p:sp>
        <p:cxnSp>
          <p:nvCxnSpPr>
            <p:cNvPr id="267" name="Прямая соединительная линия 266"/>
            <p:cNvCxnSpPr/>
            <p:nvPr/>
          </p:nvCxnSpPr>
          <p:spPr>
            <a:xfrm flipV="1">
              <a:off x="1998181" y="1439043"/>
              <a:ext cx="0" cy="3830051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69" name="Прямая соединительная линия 268"/>
            <p:cNvCxnSpPr/>
            <p:nvPr/>
          </p:nvCxnSpPr>
          <p:spPr>
            <a:xfrm flipV="1">
              <a:off x="2246279" y="1439043"/>
              <a:ext cx="0" cy="3544093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71" name="Блок-схема: узел 270"/>
            <p:cNvSpPr/>
            <p:nvPr/>
          </p:nvSpPr>
          <p:spPr>
            <a:xfrm flipH="1">
              <a:off x="1968887" y="3053128"/>
              <a:ext cx="58587" cy="57750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72" name="Блок-схема: узел 271"/>
            <p:cNvSpPr/>
            <p:nvPr/>
          </p:nvSpPr>
          <p:spPr>
            <a:xfrm flipH="1">
              <a:off x="2216985" y="2774242"/>
              <a:ext cx="58587" cy="57750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73" name="TextBox 272"/>
            <p:cNvSpPr txBox="1"/>
            <p:nvPr/>
          </p:nvSpPr>
          <p:spPr>
            <a:xfrm>
              <a:off x="2107441" y="1136519"/>
              <a:ext cx="47801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latin typeface="Times New Roman" pitchFamily="18" charset="0"/>
                  <a:cs typeface="Times New Roman" pitchFamily="18" charset="0"/>
                </a:rPr>
                <a:t>A</a:t>
              </a:r>
              <a:r>
                <a:rPr lang="en-US" dirty="0" smtClean="0">
                  <a:latin typeface="Consolas" pitchFamily="49" charset="0"/>
                  <a:cs typeface="Consolas" pitchFamily="49" charset="0"/>
                </a:rPr>
                <a:t>0</a:t>
              </a:r>
              <a:endParaRPr lang="ru-RU" dirty="0">
                <a:latin typeface="Consolas" pitchFamily="49" charset="0"/>
                <a:cs typeface="Consolas" pitchFamily="49" charset="0"/>
              </a:endParaRPr>
            </a:p>
          </p:txBody>
        </p:sp>
        <p:sp>
          <p:nvSpPr>
            <p:cNvPr id="274" name="TextBox 273"/>
            <p:cNvSpPr txBox="1"/>
            <p:nvPr/>
          </p:nvSpPr>
          <p:spPr>
            <a:xfrm>
              <a:off x="1725350" y="1136519"/>
              <a:ext cx="47801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latin typeface="Times New Roman" pitchFamily="18" charset="0"/>
                  <a:cs typeface="Times New Roman" pitchFamily="18" charset="0"/>
                </a:rPr>
                <a:t>A</a:t>
              </a:r>
              <a:r>
                <a:rPr lang="en-US" dirty="0" smtClean="0">
                  <a:latin typeface="Consolas" pitchFamily="49" charset="0"/>
                  <a:cs typeface="Consolas" pitchFamily="49" charset="0"/>
                </a:rPr>
                <a:t>1</a:t>
              </a:r>
              <a:endParaRPr lang="ru-RU" dirty="0">
                <a:latin typeface="Consolas" pitchFamily="49" charset="0"/>
                <a:cs typeface="Consolas" pitchFamily="49" charset="0"/>
              </a:endParaRPr>
            </a:p>
          </p:txBody>
        </p:sp>
        <p:grpSp>
          <p:nvGrpSpPr>
            <p:cNvPr id="277" name="Группа 276"/>
            <p:cNvGrpSpPr/>
            <p:nvPr/>
          </p:nvGrpSpPr>
          <p:grpSpPr>
            <a:xfrm rot="5400000">
              <a:off x="8106136" y="4735282"/>
              <a:ext cx="635374" cy="352459"/>
              <a:chOff x="7146977" y="4048976"/>
              <a:chExt cx="171482" cy="159031"/>
            </a:xfrm>
          </p:grpSpPr>
          <p:sp>
            <p:nvSpPr>
              <p:cNvPr id="278" name="Прямоугольник 277"/>
              <p:cNvSpPr/>
              <p:nvPr/>
            </p:nvSpPr>
            <p:spPr>
              <a:xfrm>
                <a:off x="7146977" y="4056851"/>
                <a:ext cx="32138" cy="1511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79" name="Прямоугольник 278"/>
              <p:cNvSpPr/>
              <p:nvPr/>
            </p:nvSpPr>
            <p:spPr>
              <a:xfrm>
                <a:off x="7230191" y="4049202"/>
                <a:ext cx="35858" cy="1511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80" name="Прямоугольник 279"/>
              <p:cNvSpPr/>
              <p:nvPr/>
            </p:nvSpPr>
            <p:spPr>
              <a:xfrm>
                <a:off x="7294760" y="4048976"/>
                <a:ext cx="23699" cy="1511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302" name="Группа 301"/>
            <p:cNvGrpSpPr/>
            <p:nvPr/>
          </p:nvGrpSpPr>
          <p:grpSpPr>
            <a:xfrm>
              <a:off x="525703" y="3182883"/>
              <a:ext cx="1210069" cy="717550"/>
              <a:chOff x="-21925" y="3140968"/>
              <a:chExt cx="1210069" cy="717550"/>
            </a:xfrm>
          </p:grpSpPr>
          <p:grpSp>
            <p:nvGrpSpPr>
              <p:cNvPr id="289" name="Группа 126"/>
              <p:cNvGrpSpPr>
                <a:grpSpLocks/>
              </p:cNvGrpSpPr>
              <p:nvPr/>
            </p:nvGrpSpPr>
            <p:grpSpPr bwMode="auto">
              <a:xfrm>
                <a:off x="-21925" y="3140968"/>
                <a:ext cx="1140220" cy="717550"/>
                <a:chOff x="1298410" y="3555757"/>
                <a:chExt cx="1837721" cy="1156934"/>
              </a:xfrm>
            </p:grpSpPr>
            <p:sp>
              <p:nvSpPr>
                <p:cNvPr id="290" name="Прямоугольник 289"/>
                <p:cNvSpPr/>
                <p:nvPr/>
              </p:nvSpPr>
              <p:spPr>
                <a:xfrm>
                  <a:off x="2199678" y="3555757"/>
                  <a:ext cx="936453" cy="1156934"/>
                </a:xfrm>
                <a:prstGeom prst="rect">
                  <a:avLst/>
                </a:prstGeom>
                <a:noFill/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91" name="TextBox 128"/>
                <p:cNvSpPr txBox="1">
                  <a:spLocks noChangeArrowheads="1"/>
                </p:cNvSpPr>
                <p:nvPr/>
              </p:nvSpPr>
              <p:spPr bwMode="auto">
                <a:xfrm>
                  <a:off x="2560745" y="3555757"/>
                  <a:ext cx="537907" cy="49624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10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10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10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10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10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0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0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0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0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r>
                    <a:rPr lang="en-US" sz="1400" b="1" dirty="0" smtClean="0"/>
                    <a:t>&amp;</a:t>
                  </a:r>
                  <a:endParaRPr lang="ru-RU" sz="1400" b="1" dirty="0"/>
                </a:p>
              </p:txBody>
            </p:sp>
            <p:cxnSp>
              <p:nvCxnSpPr>
                <p:cNvPr id="292" name="Прямая соединительная линия 291"/>
                <p:cNvCxnSpPr/>
                <p:nvPr/>
              </p:nvCxnSpPr>
              <p:spPr>
                <a:xfrm>
                  <a:off x="1776870" y="4413220"/>
                  <a:ext cx="440718" cy="0"/>
                </a:xfrm>
                <a:prstGeom prst="line">
                  <a:avLst/>
                </a:prstGeom>
                <a:ln w="28575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3" name="Прямая соединительная линия 292"/>
                <p:cNvCxnSpPr/>
                <p:nvPr/>
              </p:nvCxnSpPr>
              <p:spPr>
                <a:xfrm>
                  <a:off x="1298410" y="3824515"/>
                  <a:ext cx="888475" cy="0"/>
                </a:xfrm>
                <a:prstGeom prst="line">
                  <a:avLst/>
                </a:prstGeom>
                <a:ln w="28575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294" name="Овал 293"/>
              <p:cNvSpPr/>
              <p:nvPr/>
            </p:nvSpPr>
            <p:spPr bwMode="auto">
              <a:xfrm>
                <a:off x="1048444" y="3436243"/>
                <a:ext cx="139700" cy="14605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ru-RU"/>
              </a:p>
            </p:txBody>
          </p:sp>
        </p:grpSp>
        <p:cxnSp>
          <p:nvCxnSpPr>
            <p:cNvPr id="296" name="Прямая соединительная линия 295"/>
            <p:cNvCxnSpPr/>
            <p:nvPr/>
          </p:nvCxnSpPr>
          <p:spPr>
            <a:xfrm>
              <a:off x="1725350" y="3548771"/>
              <a:ext cx="880403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3" name="TextBox 302"/>
            <p:cNvSpPr txBox="1"/>
            <p:nvPr/>
          </p:nvSpPr>
          <p:spPr>
            <a:xfrm>
              <a:off x="7855806" y="3125607"/>
              <a:ext cx="309700" cy="369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i="1" dirty="0"/>
                <a:t>R</a:t>
              </a:r>
              <a:endParaRPr lang="ru-RU" i="1" dirty="0"/>
            </a:p>
          </p:txBody>
        </p:sp>
        <p:grpSp>
          <p:nvGrpSpPr>
            <p:cNvPr id="304" name="Группа 303"/>
            <p:cNvGrpSpPr/>
            <p:nvPr/>
          </p:nvGrpSpPr>
          <p:grpSpPr>
            <a:xfrm>
              <a:off x="525703" y="5363512"/>
              <a:ext cx="1220491" cy="717550"/>
              <a:chOff x="-32347" y="3140968"/>
              <a:chExt cx="1220491" cy="717550"/>
            </a:xfrm>
          </p:grpSpPr>
          <p:grpSp>
            <p:nvGrpSpPr>
              <p:cNvPr id="305" name="Группа 126"/>
              <p:cNvGrpSpPr>
                <a:grpSpLocks/>
              </p:cNvGrpSpPr>
              <p:nvPr/>
            </p:nvGrpSpPr>
            <p:grpSpPr bwMode="auto">
              <a:xfrm>
                <a:off x="-32347" y="3140968"/>
                <a:ext cx="1150642" cy="717550"/>
                <a:chOff x="1281612" y="3555757"/>
                <a:chExt cx="1854519" cy="1156934"/>
              </a:xfrm>
            </p:grpSpPr>
            <p:sp>
              <p:nvSpPr>
                <p:cNvPr id="307" name="Прямоугольник 306"/>
                <p:cNvSpPr/>
                <p:nvPr/>
              </p:nvSpPr>
              <p:spPr>
                <a:xfrm>
                  <a:off x="2199678" y="3555757"/>
                  <a:ext cx="936453" cy="1156934"/>
                </a:xfrm>
                <a:prstGeom prst="rect">
                  <a:avLst/>
                </a:prstGeom>
                <a:noFill/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308" name="TextBox 128"/>
                <p:cNvSpPr txBox="1">
                  <a:spLocks noChangeArrowheads="1"/>
                </p:cNvSpPr>
                <p:nvPr/>
              </p:nvSpPr>
              <p:spPr bwMode="auto">
                <a:xfrm>
                  <a:off x="2560744" y="3555757"/>
                  <a:ext cx="537907" cy="49624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10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10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10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10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10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0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0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0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0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r>
                    <a:rPr lang="en-US" sz="1400" b="1" dirty="0"/>
                    <a:t>&amp;</a:t>
                  </a:r>
                  <a:endParaRPr lang="ru-RU" sz="1400" b="1" dirty="0"/>
                </a:p>
              </p:txBody>
            </p:sp>
            <p:cxnSp>
              <p:nvCxnSpPr>
                <p:cNvPr id="309" name="Прямая соединительная линия 308"/>
                <p:cNvCxnSpPr/>
                <p:nvPr/>
              </p:nvCxnSpPr>
              <p:spPr>
                <a:xfrm>
                  <a:off x="1281612" y="4413220"/>
                  <a:ext cx="935975" cy="0"/>
                </a:xfrm>
                <a:prstGeom prst="line">
                  <a:avLst/>
                </a:prstGeom>
                <a:ln w="28575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0" name="Прямая соединительная линия 309"/>
                <p:cNvCxnSpPr/>
                <p:nvPr/>
              </p:nvCxnSpPr>
              <p:spPr>
                <a:xfrm>
                  <a:off x="1739128" y="3824515"/>
                  <a:ext cx="447757" cy="0"/>
                </a:xfrm>
                <a:prstGeom prst="line">
                  <a:avLst/>
                </a:prstGeom>
                <a:ln w="28575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06" name="Овал 305"/>
              <p:cNvSpPr/>
              <p:nvPr/>
            </p:nvSpPr>
            <p:spPr bwMode="auto">
              <a:xfrm>
                <a:off x="1048444" y="3436243"/>
                <a:ext cx="139700" cy="14605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ru-RU"/>
              </a:p>
            </p:txBody>
          </p:sp>
        </p:grpSp>
        <p:cxnSp>
          <p:nvCxnSpPr>
            <p:cNvPr id="311" name="Прямая соединительная линия 310"/>
            <p:cNvCxnSpPr/>
            <p:nvPr/>
          </p:nvCxnSpPr>
          <p:spPr>
            <a:xfrm>
              <a:off x="1735772" y="5729400"/>
              <a:ext cx="880403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2" name="Прямая соединительная линия 311"/>
            <p:cNvCxnSpPr/>
            <p:nvPr/>
          </p:nvCxnSpPr>
          <p:spPr>
            <a:xfrm flipV="1">
              <a:off x="822565" y="3710074"/>
              <a:ext cx="0" cy="1826727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14" name="Блок-схема: узел 313"/>
            <p:cNvSpPr/>
            <p:nvPr/>
          </p:nvSpPr>
          <p:spPr>
            <a:xfrm flipH="1">
              <a:off x="802671" y="4611889"/>
              <a:ext cx="58587" cy="57750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  <p:cxnSp>
          <p:nvCxnSpPr>
            <p:cNvPr id="316" name="Прямая соединительная линия 315"/>
            <p:cNvCxnSpPr/>
            <p:nvPr/>
          </p:nvCxnSpPr>
          <p:spPr bwMode="auto">
            <a:xfrm>
              <a:off x="525703" y="4634360"/>
              <a:ext cx="273445" cy="0"/>
            </a:xfrm>
            <a:prstGeom prst="line">
              <a:avLst/>
            </a:prstGeom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9" name="TextBox 318"/>
            <p:cNvSpPr txBox="1"/>
            <p:nvPr/>
          </p:nvSpPr>
          <p:spPr>
            <a:xfrm>
              <a:off x="309304" y="2938019"/>
              <a:ext cx="45236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>
                  <a:latin typeface="Times New Roman" pitchFamily="18" charset="0"/>
                  <a:cs typeface="Times New Roman" pitchFamily="18" charset="0"/>
                </a:rPr>
                <a:t>E</a:t>
              </a:r>
              <a:r>
                <a:rPr lang="en-US" dirty="0" smtClean="0">
                  <a:latin typeface="Consolas" pitchFamily="49" charset="0"/>
                  <a:cs typeface="Consolas" pitchFamily="49" charset="0"/>
                </a:rPr>
                <a:t>0</a:t>
              </a:r>
              <a:endParaRPr lang="ru-RU" dirty="0">
                <a:latin typeface="Consolas" pitchFamily="49" charset="0"/>
                <a:cs typeface="Consolas" pitchFamily="49" charset="0"/>
              </a:endParaRPr>
            </a:p>
          </p:txBody>
        </p:sp>
        <p:sp>
          <p:nvSpPr>
            <p:cNvPr id="320" name="TextBox 319"/>
            <p:cNvSpPr txBox="1"/>
            <p:nvPr/>
          </p:nvSpPr>
          <p:spPr>
            <a:xfrm>
              <a:off x="307534" y="5547146"/>
              <a:ext cx="43633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>
                  <a:latin typeface="Times New Roman" pitchFamily="18" charset="0"/>
                  <a:cs typeface="Times New Roman" pitchFamily="18" charset="0"/>
                </a:rPr>
                <a:t>E</a:t>
              </a:r>
              <a:r>
                <a:rPr lang="en-US" dirty="0">
                  <a:latin typeface="Consolas" pitchFamily="49" charset="0"/>
                  <a:cs typeface="Consolas" pitchFamily="49" charset="0"/>
                </a:rPr>
                <a:t>1</a:t>
              </a:r>
              <a:endParaRPr lang="ru-RU" dirty="0">
                <a:latin typeface="Consolas" pitchFamily="49" charset="0"/>
                <a:cs typeface="Consolas" pitchFamily="49" charset="0"/>
              </a:endParaRPr>
            </a:p>
          </p:txBody>
        </p:sp>
        <p:sp>
          <p:nvSpPr>
            <p:cNvPr id="321" name="TextBox 320"/>
            <p:cNvSpPr txBox="1"/>
            <p:nvPr/>
          </p:nvSpPr>
          <p:spPr>
            <a:xfrm>
              <a:off x="291504" y="4314582"/>
              <a:ext cx="42351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>
                  <a:latin typeface="Times New Roman" pitchFamily="18" charset="0"/>
                  <a:cs typeface="Times New Roman" pitchFamily="18" charset="0"/>
                </a:rPr>
                <a:t>PE</a:t>
              </a:r>
              <a:endParaRPr lang="ru-RU" dirty="0">
                <a:latin typeface="Consolas" pitchFamily="49" charset="0"/>
                <a:cs typeface="Consolas" pitchFamily="49" charset="0"/>
              </a:endParaRPr>
            </a:p>
          </p:txBody>
        </p:sp>
      </p:grpSp>
      <p:sp>
        <p:nvSpPr>
          <p:cNvPr id="355" name="Овал 354"/>
          <p:cNvSpPr/>
          <p:nvPr/>
        </p:nvSpPr>
        <p:spPr bwMode="auto">
          <a:xfrm>
            <a:off x="1466175" y="3603017"/>
            <a:ext cx="124416" cy="130072"/>
          </a:xfrm>
          <a:prstGeom prst="ellipse">
            <a:avLst/>
          </a:prstGeom>
          <a:solidFill>
            <a:schemeClr val="bg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/>
          </a:p>
        </p:txBody>
      </p:sp>
      <p:sp>
        <p:nvSpPr>
          <p:cNvPr id="356" name="Овал 355"/>
          <p:cNvSpPr/>
          <p:nvPr/>
        </p:nvSpPr>
        <p:spPr bwMode="auto">
          <a:xfrm>
            <a:off x="1483141" y="5870253"/>
            <a:ext cx="124416" cy="130072"/>
          </a:xfrm>
          <a:prstGeom prst="ellipse">
            <a:avLst/>
          </a:prstGeom>
          <a:solidFill>
            <a:schemeClr val="bg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/>
          </a:p>
        </p:txBody>
      </p:sp>
      <p:grpSp>
        <p:nvGrpSpPr>
          <p:cNvPr id="360" name="Группа 359"/>
          <p:cNvGrpSpPr/>
          <p:nvPr/>
        </p:nvGrpSpPr>
        <p:grpSpPr>
          <a:xfrm>
            <a:off x="853435" y="3619924"/>
            <a:ext cx="331954" cy="2611541"/>
            <a:chOff x="853435" y="3619924"/>
            <a:chExt cx="331954" cy="2611541"/>
          </a:xfrm>
        </p:grpSpPr>
        <p:sp>
          <p:nvSpPr>
            <p:cNvPr id="357" name="TextBox 356"/>
            <p:cNvSpPr txBox="1"/>
            <p:nvPr/>
          </p:nvSpPr>
          <p:spPr>
            <a:xfrm>
              <a:off x="853435" y="4740601"/>
              <a:ext cx="3113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C00000"/>
                  </a:solidFill>
                  <a:latin typeface="Consolas" pitchFamily="49" charset="0"/>
                  <a:cs typeface="Consolas" pitchFamily="49" charset="0"/>
                </a:rPr>
                <a:t>1</a:t>
              </a:r>
              <a:endParaRPr lang="ru-RU" dirty="0">
                <a:solidFill>
                  <a:srgbClr val="C00000"/>
                </a:solidFill>
                <a:latin typeface="Consolas" pitchFamily="49" charset="0"/>
                <a:cs typeface="Consolas" pitchFamily="49" charset="0"/>
              </a:endParaRPr>
            </a:p>
          </p:txBody>
        </p:sp>
        <p:sp>
          <p:nvSpPr>
            <p:cNvPr id="358" name="TextBox 357"/>
            <p:cNvSpPr txBox="1"/>
            <p:nvPr/>
          </p:nvSpPr>
          <p:spPr>
            <a:xfrm>
              <a:off x="874085" y="5862133"/>
              <a:ext cx="3113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0070C0"/>
                  </a:solidFill>
                  <a:latin typeface="Consolas" pitchFamily="49" charset="0"/>
                  <a:cs typeface="Consolas" pitchFamily="49" charset="0"/>
                </a:rPr>
                <a:t>0</a:t>
              </a:r>
              <a:endParaRPr lang="ru-RU" dirty="0">
                <a:solidFill>
                  <a:srgbClr val="0070C0"/>
                </a:solidFill>
                <a:latin typeface="Consolas" pitchFamily="49" charset="0"/>
                <a:cs typeface="Consolas" pitchFamily="49" charset="0"/>
              </a:endParaRPr>
            </a:p>
          </p:txBody>
        </p:sp>
        <p:sp>
          <p:nvSpPr>
            <p:cNvPr id="359" name="TextBox 358"/>
            <p:cNvSpPr txBox="1"/>
            <p:nvPr/>
          </p:nvSpPr>
          <p:spPr>
            <a:xfrm>
              <a:off x="874085" y="3619924"/>
              <a:ext cx="3113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C00000"/>
                  </a:solidFill>
                  <a:latin typeface="Consolas" pitchFamily="49" charset="0"/>
                  <a:cs typeface="Consolas" pitchFamily="49" charset="0"/>
                </a:rPr>
                <a:t>1</a:t>
              </a:r>
              <a:endParaRPr lang="ru-RU" dirty="0">
                <a:solidFill>
                  <a:srgbClr val="C00000"/>
                </a:solidFill>
                <a:latin typeface="Consolas" pitchFamily="49" charset="0"/>
                <a:cs typeface="Consolas" pitchFamily="49" charset="0"/>
              </a:endParaRPr>
            </a:p>
          </p:txBody>
        </p:sp>
      </p:grpSp>
      <p:grpSp>
        <p:nvGrpSpPr>
          <p:cNvPr id="363" name="Группа 362"/>
          <p:cNvGrpSpPr/>
          <p:nvPr/>
        </p:nvGrpSpPr>
        <p:grpSpPr>
          <a:xfrm>
            <a:off x="2023961" y="1988840"/>
            <a:ext cx="861980" cy="378777"/>
            <a:chOff x="2023961" y="1969210"/>
            <a:chExt cx="861980" cy="378777"/>
          </a:xfrm>
        </p:grpSpPr>
        <p:sp>
          <p:nvSpPr>
            <p:cNvPr id="361" name="TextBox 360"/>
            <p:cNvSpPr txBox="1"/>
            <p:nvPr/>
          </p:nvSpPr>
          <p:spPr>
            <a:xfrm>
              <a:off x="2574637" y="1969210"/>
              <a:ext cx="3113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C00000"/>
                  </a:solidFill>
                  <a:latin typeface="Consolas" pitchFamily="49" charset="0"/>
                  <a:cs typeface="Consolas" pitchFamily="49" charset="0"/>
                </a:rPr>
                <a:t>1</a:t>
              </a:r>
              <a:endParaRPr lang="ru-RU" dirty="0">
                <a:solidFill>
                  <a:srgbClr val="C00000"/>
                </a:solidFill>
                <a:latin typeface="Consolas" pitchFamily="49" charset="0"/>
                <a:cs typeface="Consolas" pitchFamily="49" charset="0"/>
              </a:endParaRPr>
            </a:p>
          </p:txBody>
        </p:sp>
        <p:sp>
          <p:nvSpPr>
            <p:cNvPr id="362" name="TextBox 361"/>
            <p:cNvSpPr txBox="1"/>
            <p:nvPr/>
          </p:nvSpPr>
          <p:spPr>
            <a:xfrm>
              <a:off x="2023961" y="1978655"/>
              <a:ext cx="3113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0070C0"/>
                  </a:solidFill>
                  <a:latin typeface="Consolas" pitchFamily="49" charset="0"/>
                  <a:cs typeface="Consolas" pitchFamily="49" charset="0"/>
                </a:rPr>
                <a:t>0</a:t>
              </a:r>
              <a:endParaRPr lang="ru-RU" dirty="0">
                <a:solidFill>
                  <a:srgbClr val="0070C0"/>
                </a:solidFill>
                <a:latin typeface="Consolas" pitchFamily="49" charset="0"/>
                <a:cs typeface="Consolas" pitchFamily="49" charset="0"/>
              </a:endParaRPr>
            </a:p>
          </p:txBody>
        </p:sp>
      </p:grpSp>
      <p:cxnSp>
        <p:nvCxnSpPr>
          <p:cNvPr id="365" name="Прямая со стрелкой 364"/>
          <p:cNvCxnSpPr/>
          <p:nvPr/>
        </p:nvCxnSpPr>
        <p:spPr>
          <a:xfrm flipV="1">
            <a:off x="8617110" y="1301851"/>
            <a:ext cx="0" cy="395267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9" name="Полилиния 368"/>
          <p:cNvSpPr/>
          <p:nvPr/>
        </p:nvSpPr>
        <p:spPr>
          <a:xfrm>
            <a:off x="4038600" y="2867025"/>
            <a:ext cx="1344861" cy="495300"/>
          </a:xfrm>
          <a:custGeom>
            <a:avLst/>
            <a:gdLst>
              <a:gd name="connsiteX0" fmla="*/ 0 w 1344861"/>
              <a:gd name="connsiteY0" fmla="*/ 495300 h 495300"/>
              <a:gd name="connsiteX1" fmla="*/ 790575 w 1344861"/>
              <a:gd name="connsiteY1" fmla="*/ 485775 h 495300"/>
              <a:gd name="connsiteX2" fmla="*/ 819150 w 1344861"/>
              <a:gd name="connsiteY2" fmla="*/ 466725 h 495300"/>
              <a:gd name="connsiteX3" fmla="*/ 847725 w 1344861"/>
              <a:gd name="connsiteY3" fmla="*/ 438150 h 495300"/>
              <a:gd name="connsiteX4" fmla="*/ 876300 w 1344861"/>
              <a:gd name="connsiteY4" fmla="*/ 381000 h 495300"/>
              <a:gd name="connsiteX5" fmla="*/ 885825 w 1344861"/>
              <a:gd name="connsiteY5" fmla="*/ 352425 h 495300"/>
              <a:gd name="connsiteX6" fmla="*/ 904875 w 1344861"/>
              <a:gd name="connsiteY6" fmla="*/ 323850 h 495300"/>
              <a:gd name="connsiteX7" fmla="*/ 914400 w 1344861"/>
              <a:gd name="connsiteY7" fmla="*/ 295275 h 495300"/>
              <a:gd name="connsiteX8" fmla="*/ 933450 w 1344861"/>
              <a:gd name="connsiteY8" fmla="*/ 266700 h 495300"/>
              <a:gd name="connsiteX9" fmla="*/ 952500 w 1344861"/>
              <a:gd name="connsiteY9" fmla="*/ 209550 h 495300"/>
              <a:gd name="connsiteX10" fmla="*/ 962025 w 1344861"/>
              <a:gd name="connsiteY10" fmla="*/ 180975 h 495300"/>
              <a:gd name="connsiteX11" fmla="*/ 971550 w 1344861"/>
              <a:gd name="connsiteY11" fmla="*/ 152400 h 495300"/>
              <a:gd name="connsiteX12" fmla="*/ 981075 w 1344861"/>
              <a:gd name="connsiteY12" fmla="*/ 95250 h 495300"/>
              <a:gd name="connsiteX13" fmla="*/ 1019175 w 1344861"/>
              <a:gd name="connsiteY13" fmla="*/ 38100 h 495300"/>
              <a:gd name="connsiteX14" fmla="*/ 1076325 w 1344861"/>
              <a:gd name="connsiteY14" fmla="*/ 0 h 495300"/>
              <a:gd name="connsiteX15" fmla="*/ 1171575 w 1344861"/>
              <a:gd name="connsiteY15" fmla="*/ 9525 h 495300"/>
              <a:gd name="connsiteX16" fmla="*/ 1200150 w 1344861"/>
              <a:gd name="connsiteY16" fmla="*/ 28575 h 495300"/>
              <a:gd name="connsiteX17" fmla="*/ 1228725 w 1344861"/>
              <a:gd name="connsiteY17" fmla="*/ 85725 h 495300"/>
              <a:gd name="connsiteX18" fmla="*/ 1257300 w 1344861"/>
              <a:gd name="connsiteY18" fmla="*/ 95250 h 495300"/>
              <a:gd name="connsiteX19" fmla="*/ 1295400 w 1344861"/>
              <a:gd name="connsiteY19" fmla="*/ 142875 h 495300"/>
              <a:gd name="connsiteX20" fmla="*/ 1314450 w 1344861"/>
              <a:gd name="connsiteY20" fmla="*/ 200025 h 495300"/>
              <a:gd name="connsiteX21" fmla="*/ 1323975 w 1344861"/>
              <a:gd name="connsiteY21" fmla="*/ 228600 h 495300"/>
              <a:gd name="connsiteX22" fmla="*/ 1343025 w 1344861"/>
              <a:gd name="connsiteY22" fmla="*/ 257175 h 495300"/>
              <a:gd name="connsiteX23" fmla="*/ 1343025 w 1344861"/>
              <a:gd name="connsiteY23" fmla="*/ 314325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344861" h="495300">
                <a:moveTo>
                  <a:pt x="0" y="495300"/>
                </a:moveTo>
                <a:cubicBezTo>
                  <a:pt x="263525" y="492125"/>
                  <a:pt x="527191" y="494963"/>
                  <a:pt x="790575" y="485775"/>
                </a:cubicBezTo>
                <a:cubicBezTo>
                  <a:pt x="802016" y="485376"/>
                  <a:pt x="810356" y="474054"/>
                  <a:pt x="819150" y="466725"/>
                </a:cubicBezTo>
                <a:cubicBezTo>
                  <a:pt x="829498" y="458101"/>
                  <a:pt x="838200" y="447675"/>
                  <a:pt x="847725" y="438150"/>
                </a:cubicBezTo>
                <a:cubicBezTo>
                  <a:pt x="871666" y="366326"/>
                  <a:pt x="839371" y="454858"/>
                  <a:pt x="876300" y="381000"/>
                </a:cubicBezTo>
                <a:cubicBezTo>
                  <a:pt x="880790" y="372020"/>
                  <a:pt x="881335" y="361405"/>
                  <a:pt x="885825" y="352425"/>
                </a:cubicBezTo>
                <a:cubicBezTo>
                  <a:pt x="890945" y="342186"/>
                  <a:pt x="899755" y="334089"/>
                  <a:pt x="904875" y="323850"/>
                </a:cubicBezTo>
                <a:cubicBezTo>
                  <a:pt x="909365" y="314870"/>
                  <a:pt x="909910" y="304255"/>
                  <a:pt x="914400" y="295275"/>
                </a:cubicBezTo>
                <a:cubicBezTo>
                  <a:pt x="919520" y="285036"/>
                  <a:pt x="928801" y="277161"/>
                  <a:pt x="933450" y="266700"/>
                </a:cubicBezTo>
                <a:cubicBezTo>
                  <a:pt x="941605" y="248350"/>
                  <a:pt x="946150" y="228600"/>
                  <a:pt x="952500" y="209550"/>
                </a:cubicBezTo>
                <a:lnTo>
                  <a:pt x="962025" y="180975"/>
                </a:lnTo>
                <a:cubicBezTo>
                  <a:pt x="965200" y="171450"/>
                  <a:pt x="969899" y="162304"/>
                  <a:pt x="971550" y="152400"/>
                </a:cubicBezTo>
                <a:cubicBezTo>
                  <a:pt x="974725" y="133350"/>
                  <a:pt x="973647" y="113077"/>
                  <a:pt x="981075" y="95250"/>
                </a:cubicBezTo>
                <a:cubicBezTo>
                  <a:pt x="989881" y="74116"/>
                  <a:pt x="1000125" y="50800"/>
                  <a:pt x="1019175" y="38100"/>
                </a:cubicBezTo>
                <a:lnTo>
                  <a:pt x="1076325" y="0"/>
                </a:lnTo>
                <a:cubicBezTo>
                  <a:pt x="1108075" y="3175"/>
                  <a:pt x="1140484" y="2350"/>
                  <a:pt x="1171575" y="9525"/>
                </a:cubicBezTo>
                <a:cubicBezTo>
                  <a:pt x="1182729" y="12099"/>
                  <a:pt x="1192999" y="19636"/>
                  <a:pt x="1200150" y="28575"/>
                </a:cubicBezTo>
                <a:cubicBezTo>
                  <a:pt x="1230826" y="66920"/>
                  <a:pt x="1184117" y="50039"/>
                  <a:pt x="1228725" y="85725"/>
                </a:cubicBezTo>
                <a:cubicBezTo>
                  <a:pt x="1236565" y="91997"/>
                  <a:pt x="1247775" y="92075"/>
                  <a:pt x="1257300" y="95250"/>
                </a:cubicBezTo>
                <a:cubicBezTo>
                  <a:pt x="1292038" y="199463"/>
                  <a:pt x="1233852" y="44398"/>
                  <a:pt x="1295400" y="142875"/>
                </a:cubicBezTo>
                <a:cubicBezTo>
                  <a:pt x="1306043" y="159903"/>
                  <a:pt x="1308100" y="180975"/>
                  <a:pt x="1314450" y="200025"/>
                </a:cubicBezTo>
                <a:cubicBezTo>
                  <a:pt x="1317625" y="209550"/>
                  <a:pt x="1318406" y="220246"/>
                  <a:pt x="1323975" y="228600"/>
                </a:cubicBezTo>
                <a:cubicBezTo>
                  <a:pt x="1330325" y="238125"/>
                  <a:pt x="1340542" y="246000"/>
                  <a:pt x="1343025" y="257175"/>
                </a:cubicBezTo>
                <a:cubicBezTo>
                  <a:pt x="1347158" y="275771"/>
                  <a:pt x="1343025" y="295275"/>
                  <a:pt x="1343025" y="314325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0" name="Полилиния 369"/>
          <p:cNvSpPr/>
          <p:nvPr/>
        </p:nvSpPr>
        <p:spPr>
          <a:xfrm>
            <a:off x="5391150" y="1428750"/>
            <a:ext cx="2771775" cy="1752600"/>
          </a:xfrm>
          <a:custGeom>
            <a:avLst/>
            <a:gdLst>
              <a:gd name="connsiteX0" fmla="*/ 2743200 w 2771775"/>
              <a:gd name="connsiteY0" fmla="*/ 0 h 1752600"/>
              <a:gd name="connsiteX1" fmla="*/ 2752725 w 2771775"/>
              <a:gd name="connsiteY1" fmla="*/ 47625 h 1752600"/>
              <a:gd name="connsiteX2" fmla="*/ 2762250 w 2771775"/>
              <a:gd name="connsiteY2" fmla="*/ 76200 h 1752600"/>
              <a:gd name="connsiteX3" fmla="*/ 2771775 w 2771775"/>
              <a:gd name="connsiteY3" fmla="*/ 142875 h 1752600"/>
              <a:gd name="connsiteX4" fmla="*/ 2762250 w 2771775"/>
              <a:gd name="connsiteY4" fmla="*/ 285750 h 1752600"/>
              <a:gd name="connsiteX5" fmla="*/ 2752725 w 2771775"/>
              <a:gd name="connsiteY5" fmla="*/ 314325 h 1752600"/>
              <a:gd name="connsiteX6" fmla="*/ 2714625 w 2771775"/>
              <a:gd name="connsiteY6" fmla="*/ 371475 h 1752600"/>
              <a:gd name="connsiteX7" fmla="*/ 2686050 w 2771775"/>
              <a:gd name="connsiteY7" fmla="*/ 390525 h 1752600"/>
              <a:gd name="connsiteX8" fmla="*/ 2638425 w 2771775"/>
              <a:gd name="connsiteY8" fmla="*/ 447675 h 1752600"/>
              <a:gd name="connsiteX9" fmla="*/ 2609850 w 2771775"/>
              <a:gd name="connsiteY9" fmla="*/ 466725 h 1752600"/>
              <a:gd name="connsiteX10" fmla="*/ 2562225 w 2771775"/>
              <a:gd name="connsiteY10" fmla="*/ 552450 h 1752600"/>
              <a:gd name="connsiteX11" fmla="*/ 2505075 w 2771775"/>
              <a:gd name="connsiteY11" fmla="*/ 600075 h 1752600"/>
              <a:gd name="connsiteX12" fmla="*/ 2447925 w 2771775"/>
              <a:gd name="connsiteY12" fmla="*/ 647700 h 1752600"/>
              <a:gd name="connsiteX13" fmla="*/ 2438400 w 2771775"/>
              <a:gd name="connsiteY13" fmla="*/ 676275 h 1752600"/>
              <a:gd name="connsiteX14" fmla="*/ 2381250 w 2771775"/>
              <a:gd name="connsiteY14" fmla="*/ 704850 h 1752600"/>
              <a:gd name="connsiteX15" fmla="*/ 2352675 w 2771775"/>
              <a:gd name="connsiteY15" fmla="*/ 723900 h 1752600"/>
              <a:gd name="connsiteX16" fmla="*/ 2324100 w 2771775"/>
              <a:gd name="connsiteY16" fmla="*/ 733425 h 1752600"/>
              <a:gd name="connsiteX17" fmla="*/ 2295525 w 2771775"/>
              <a:gd name="connsiteY17" fmla="*/ 752475 h 1752600"/>
              <a:gd name="connsiteX18" fmla="*/ 2238375 w 2771775"/>
              <a:gd name="connsiteY18" fmla="*/ 771525 h 1752600"/>
              <a:gd name="connsiteX19" fmla="*/ 2209800 w 2771775"/>
              <a:gd name="connsiteY19" fmla="*/ 781050 h 1752600"/>
              <a:gd name="connsiteX20" fmla="*/ 2133600 w 2771775"/>
              <a:gd name="connsiteY20" fmla="*/ 800100 h 1752600"/>
              <a:gd name="connsiteX21" fmla="*/ 1933575 w 2771775"/>
              <a:gd name="connsiteY21" fmla="*/ 790575 h 1752600"/>
              <a:gd name="connsiteX22" fmla="*/ 1114425 w 2771775"/>
              <a:gd name="connsiteY22" fmla="*/ 771525 h 1752600"/>
              <a:gd name="connsiteX23" fmla="*/ 1057275 w 2771775"/>
              <a:gd name="connsiteY23" fmla="*/ 762000 h 1752600"/>
              <a:gd name="connsiteX24" fmla="*/ 1009650 w 2771775"/>
              <a:gd name="connsiteY24" fmla="*/ 752475 h 1752600"/>
              <a:gd name="connsiteX25" fmla="*/ 704850 w 2771775"/>
              <a:gd name="connsiteY25" fmla="*/ 742950 h 1752600"/>
              <a:gd name="connsiteX26" fmla="*/ 571500 w 2771775"/>
              <a:gd name="connsiteY26" fmla="*/ 752475 h 1752600"/>
              <a:gd name="connsiteX27" fmla="*/ 152400 w 2771775"/>
              <a:gd name="connsiteY27" fmla="*/ 781050 h 1752600"/>
              <a:gd name="connsiteX28" fmla="*/ 114300 w 2771775"/>
              <a:gd name="connsiteY28" fmla="*/ 838200 h 1752600"/>
              <a:gd name="connsiteX29" fmla="*/ 95250 w 2771775"/>
              <a:gd name="connsiteY29" fmla="*/ 866775 h 1752600"/>
              <a:gd name="connsiteX30" fmla="*/ 76200 w 2771775"/>
              <a:gd name="connsiteY30" fmla="*/ 923925 h 1752600"/>
              <a:gd name="connsiteX31" fmla="*/ 28575 w 2771775"/>
              <a:gd name="connsiteY31" fmla="*/ 1009650 h 1752600"/>
              <a:gd name="connsiteX32" fmla="*/ 19050 w 2771775"/>
              <a:gd name="connsiteY32" fmla="*/ 1228725 h 1752600"/>
              <a:gd name="connsiteX33" fmla="*/ 9525 w 2771775"/>
              <a:gd name="connsiteY33" fmla="*/ 1257300 h 1752600"/>
              <a:gd name="connsiteX34" fmla="*/ 0 w 2771775"/>
              <a:gd name="connsiteY34" fmla="*/ 1352550 h 1752600"/>
              <a:gd name="connsiteX35" fmla="*/ 9525 w 2771775"/>
              <a:gd name="connsiteY35" fmla="*/ 1447800 h 1752600"/>
              <a:gd name="connsiteX36" fmla="*/ 19050 w 2771775"/>
              <a:gd name="connsiteY36" fmla="*/ 1476375 h 1752600"/>
              <a:gd name="connsiteX37" fmla="*/ 28575 w 2771775"/>
              <a:gd name="connsiteY37" fmla="*/ 1562100 h 1752600"/>
              <a:gd name="connsiteX38" fmla="*/ 19050 w 2771775"/>
              <a:gd name="connsiteY38" fmla="*/ 1752600 h 1752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2771775" h="1752600">
                <a:moveTo>
                  <a:pt x="2743200" y="0"/>
                </a:moveTo>
                <a:cubicBezTo>
                  <a:pt x="2746375" y="15875"/>
                  <a:pt x="2748798" y="31919"/>
                  <a:pt x="2752725" y="47625"/>
                </a:cubicBezTo>
                <a:cubicBezTo>
                  <a:pt x="2755160" y="57365"/>
                  <a:pt x="2760281" y="66355"/>
                  <a:pt x="2762250" y="76200"/>
                </a:cubicBezTo>
                <a:cubicBezTo>
                  <a:pt x="2766653" y="98215"/>
                  <a:pt x="2768600" y="120650"/>
                  <a:pt x="2771775" y="142875"/>
                </a:cubicBezTo>
                <a:cubicBezTo>
                  <a:pt x="2768600" y="190500"/>
                  <a:pt x="2767521" y="238311"/>
                  <a:pt x="2762250" y="285750"/>
                </a:cubicBezTo>
                <a:cubicBezTo>
                  <a:pt x="2761141" y="295729"/>
                  <a:pt x="2757601" y="305548"/>
                  <a:pt x="2752725" y="314325"/>
                </a:cubicBezTo>
                <a:cubicBezTo>
                  <a:pt x="2741606" y="334339"/>
                  <a:pt x="2733675" y="358775"/>
                  <a:pt x="2714625" y="371475"/>
                </a:cubicBezTo>
                <a:lnTo>
                  <a:pt x="2686050" y="390525"/>
                </a:lnTo>
                <a:cubicBezTo>
                  <a:pt x="2667319" y="418622"/>
                  <a:pt x="2665927" y="424756"/>
                  <a:pt x="2638425" y="447675"/>
                </a:cubicBezTo>
                <a:cubicBezTo>
                  <a:pt x="2629631" y="455004"/>
                  <a:pt x="2619375" y="460375"/>
                  <a:pt x="2609850" y="466725"/>
                </a:cubicBezTo>
                <a:cubicBezTo>
                  <a:pt x="2599924" y="496502"/>
                  <a:pt x="2590298" y="533735"/>
                  <a:pt x="2562225" y="552450"/>
                </a:cubicBezTo>
                <a:cubicBezTo>
                  <a:pt x="2532830" y="572047"/>
                  <a:pt x="2529521" y="571554"/>
                  <a:pt x="2505075" y="600075"/>
                </a:cubicBezTo>
                <a:cubicBezTo>
                  <a:pt x="2463556" y="648514"/>
                  <a:pt x="2495937" y="631696"/>
                  <a:pt x="2447925" y="647700"/>
                </a:cubicBezTo>
                <a:cubicBezTo>
                  <a:pt x="2444750" y="657225"/>
                  <a:pt x="2444672" y="668435"/>
                  <a:pt x="2438400" y="676275"/>
                </a:cubicBezTo>
                <a:cubicBezTo>
                  <a:pt x="2420202" y="699023"/>
                  <a:pt x="2404257" y="693346"/>
                  <a:pt x="2381250" y="704850"/>
                </a:cubicBezTo>
                <a:cubicBezTo>
                  <a:pt x="2371011" y="709970"/>
                  <a:pt x="2362914" y="718780"/>
                  <a:pt x="2352675" y="723900"/>
                </a:cubicBezTo>
                <a:cubicBezTo>
                  <a:pt x="2343695" y="728390"/>
                  <a:pt x="2333080" y="728935"/>
                  <a:pt x="2324100" y="733425"/>
                </a:cubicBezTo>
                <a:cubicBezTo>
                  <a:pt x="2313861" y="738545"/>
                  <a:pt x="2305986" y="747826"/>
                  <a:pt x="2295525" y="752475"/>
                </a:cubicBezTo>
                <a:cubicBezTo>
                  <a:pt x="2277175" y="760630"/>
                  <a:pt x="2257425" y="765175"/>
                  <a:pt x="2238375" y="771525"/>
                </a:cubicBezTo>
                <a:cubicBezTo>
                  <a:pt x="2228850" y="774700"/>
                  <a:pt x="2219645" y="779081"/>
                  <a:pt x="2209800" y="781050"/>
                </a:cubicBezTo>
                <a:cubicBezTo>
                  <a:pt x="2152330" y="792544"/>
                  <a:pt x="2177534" y="785455"/>
                  <a:pt x="2133600" y="800100"/>
                </a:cubicBezTo>
                <a:lnTo>
                  <a:pt x="1933575" y="790575"/>
                </a:lnTo>
                <a:lnTo>
                  <a:pt x="1114425" y="771525"/>
                </a:lnTo>
                <a:lnTo>
                  <a:pt x="1057275" y="762000"/>
                </a:lnTo>
                <a:cubicBezTo>
                  <a:pt x="1041347" y="759104"/>
                  <a:pt x="1025816" y="753349"/>
                  <a:pt x="1009650" y="752475"/>
                </a:cubicBezTo>
                <a:cubicBezTo>
                  <a:pt x="908149" y="746988"/>
                  <a:pt x="806450" y="746125"/>
                  <a:pt x="704850" y="742950"/>
                </a:cubicBezTo>
                <a:cubicBezTo>
                  <a:pt x="660400" y="746125"/>
                  <a:pt x="616034" y="750856"/>
                  <a:pt x="571500" y="752475"/>
                </a:cubicBezTo>
                <a:cubicBezTo>
                  <a:pt x="161895" y="767370"/>
                  <a:pt x="289991" y="689323"/>
                  <a:pt x="152400" y="781050"/>
                </a:cubicBezTo>
                <a:lnTo>
                  <a:pt x="114300" y="838200"/>
                </a:lnTo>
                <a:cubicBezTo>
                  <a:pt x="107950" y="847725"/>
                  <a:pt x="98870" y="855915"/>
                  <a:pt x="95250" y="866775"/>
                </a:cubicBezTo>
                <a:cubicBezTo>
                  <a:pt x="88900" y="885825"/>
                  <a:pt x="87339" y="907217"/>
                  <a:pt x="76200" y="923925"/>
                </a:cubicBezTo>
                <a:cubicBezTo>
                  <a:pt x="32531" y="989429"/>
                  <a:pt x="45340" y="959355"/>
                  <a:pt x="28575" y="1009650"/>
                </a:cubicBezTo>
                <a:cubicBezTo>
                  <a:pt x="25400" y="1082675"/>
                  <a:pt x="24656" y="1155846"/>
                  <a:pt x="19050" y="1228725"/>
                </a:cubicBezTo>
                <a:cubicBezTo>
                  <a:pt x="18280" y="1238736"/>
                  <a:pt x="11052" y="1247377"/>
                  <a:pt x="9525" y="1257300"/>
                </a:cubicBezTo>
                <a:cubicBezTo>
                  <a:pt x="4673" y="1288837"/>
                  <a:pt x="3175" y="1320800"/>
                  <a:pt x="0" y="1352550"/>
                </a:cubicBezTo>
                <a:cubicBezTo>
                  <a:pt x="3175" y="1384300"/>
                  <a:pt x="4673" y="1416263"/>
                  <a:pt x="9525" y="1447800"/>
                </a:cubicBezTo>
                <a:cubicBezTo>
                  <a:pt x="11052" y="1457723"/>
                  <a:pt x="17399" y="1466471"/>
                  <a:pt x="19050" y="1476375"/>
                </a:cubicBezTo>
                <a:cubicBezTo>
                  <a:pt x="23777" y="1504735"/>
                  <a:pt x="25400" y="1533525"/>
                  <a:pt x="28575" y="1562100"/>
                </a:cubicBezTo>
                <a:cubicBezTo>
                  <a:pt x="18491" y="1733534"/>
                  <a:pt x="19050" y="1669957"/>
                  <a:pt x="19050" y="1752600"/>
                </a:cubicBez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1" name="Скругленный прямоугольник 370"/>
          <p:cNvSpPr/>
          <p:nvPr/>
        </p:nvSpPr>
        <p:spPr>
          <a:xfrm>
            <a:off x="5182567" y="2280507"/>
            <a:ext cx="395769" cy="22396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74" name="Группа 373"/>
          <p:cNvGrpSpPr/>
          <p:nvPr/>
        </p:nvGrpSpPr>
        <p:grpSpPr>
          <a:xfrm>
            <a:off x="2023961" y="1971407"/>
            <a:ext cx="862308" cy="370631"/>
            <a:chOff x="2023961" y="2132856"/>
            <a:chExt cx="862308" cy="370631"/>
          </a:xfrm>
        </p:grpSpPr>
        <p:sp>
          <p:nvSpPr>
            <p:cNvPr id="372" name="TextBox 371"/>
            <p:cNvSpPr txBox="1"/>
            <p:nvPr/>
          </p:nvSpPr>
          <p:spPr>
            <a:xfrm>
              <a:off x="2023961" y="2134155"/>
              <a:ext cx="3113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C00000"/>
                  </a:solidFill>
                  <a:latin typeface="Consolas" pitchFamily="49" charset="0"/>
                  <a:cs typeface="Consolas" pitchFamily="49" charset="0"/>
                </a:rPr>
                <a:t>1</a:t>
              </a:r>
              <a:endParaRPr lang="ru-RU" dirty="0">
                <a:solidFill>
                  <a:srgbClr val="C00000"/>
                </a:solidFill>
                <a:latin typeface="Consolas" pitchFamily="49" charset="0"/>
                <a:cs typeface="Consolas" pitchFamily="49" charset="0"/>
              </a:endParaRPr>
            </a:p>
          </p:txBody>
        </p:sp>
        <p:sp>
          <p:nvSpPr>
            <p:cNvPr id="373" name="TextBox 372"/>
            <p:cNvSpPr txBox="1"/>
            <p:nvPr/>
          </p:nvSpPr>
          <p:spPr>
            <a:xfrm>
              <a:off x="2574965" y="2132856"/>
              <a:ext cx="3113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C00000"/>
                  </a:solidFill>
                  <a:latin typeface="Consolas" pitchFamily="49" charset="0"/>
                  <a:cs typeface="Consolas" pitchFamily="49" charset="0"/>
                </a:rPr>
                <a:t>1</a:t>
              </a:r>
              <a:endParaRPr lang="ru-RU" dirty="0">
                <a:solidFill>
                  <a:srgbClr val="C00000"/>
                </a:solidFill>
                <a:latin typeface="Consolas" pitchFamily="49" charset="0"/>
                <a:cs typeface="Consolas" pitchFamily="49" charset="0"/>
              </a:endParaRPr>
            </a:p>
          </p:txBody>
        </p:sp>
      </p:grpSp>
      <p:sp>
        <p:nvSpPr>
          <p:cNvPr id="376" name="Полилиния 375"/>
          <p:cNvSpPr/>
          <p:nvPr/>
        </p:nvSpPr>
        <p:spPr>
          <a:xfrm>
            <a:off x="4019550" y="2952750"/>
            <a:ext cx="2800350" cy="914400"/>
          </a:xfrm>
          <a:custGeom>
            <a:avLst/>
            <a:gdLst>
              <a:gd name="connsiteX0" fmla="*/ 0 w 2800350"/>
              <a:gd name="connsiteY0" fmla="*/ 895350 h 914400"/>
              <a:gd name="connsiteX1" fmla="*/ 69850 w 2800350"/>
              <a:gd name="connsiteY1" fmla="*/ 901700 h 914400"/>
              <a:gd name="connsiteX2" fmla="*/ 127000 w 2800350"/>
              <a:gd name="connsiteY2" fmla="*/ 914400 h 914400"/>
              <a:gd name="connsiteX3" fmla="*/ 209550 w 2800350"/>
              <a:gd name="connsiteY3" fmla="*/ 908050 h 914400"/>
              <a:gd name="connsiteX4" fmla="*/ 425450 w 2800350"/>
              <a:gd name="connsiteY4" fmla="*/ 895350 h 914400"/>
              <a:gd name="connsiteX5" fmla="*/ 1727200 w 2800350"/>
              <a:gd name="connsiteY5" fmla="*/ 901700 h 914400"/>
              <a:gd name="connsiteX6" fmla="*/ 1758950 w 2800350"/>
              <a:gd name="connsiteY6" fmla="*/ 908050 h 914400"/>
              <a:gd name="connsiteX7" fmla="*/ 1809750 w 2800350"/>
              <a:gd name="connsiteY7" fmla="*/ 914400 h 914400"/>
              <a:gd name="connsiteX8" fmla="*/ 1930400 w 2800350"/>
              <a:gd name="connsiteY8" fmla="*/ 908050 h 914400"/>
              <a:gd name="connsiteX9" fmla="*/ 2012950 w 2800350"/>
              <a:gd name="connsiteY9" fmla="*/ 889000 h 914400"/>
              <a:gd name="connsiteX10" fmla="*/ 2082800 w 2800350"/>
              <a:gd name="connsiteY10" fmla="*/ 876300 h 914400"/>
              <a:gd name="connsiteX11" fmla="*/ 2139950 w 2800350"/>
              <a:gd name="connsiteY11" fmla="*/ 844550 h 914400"/>
              <a:gd name="connsiteX12" fmla="*/ 2159000 w 2800350"/>
              <a:gd name="connsiteY12" fmla="*/ 831850 h 914400"/>
              <a:gd name="connsiteX13" fmla="*/ 2178050 w 2800350"/>
              <a:gd name="connsiteY13" fmla="*/ 819150 h 914400"/>
              <a:gd name="connsiteX14" fmla="*/ 2203450 w 2800350"/>
              <a:gd name="connsiteY14" fmla="*/ 781050 h 914400"/>
              <a:gd name="connsiteX15" fmla="*/ 2216150 w 2800350"/>
              <a:gd name="connsiteY15" fmla="*/ 762000 h 914400"/>
              <a:gd name="connsiteX16" fmla="*/ 2235200 w 2800350"/>
              <a:gd name="connsiteY16" fmla="*/ 723900 h 914400"/>
              <a:gd name="connsiteX17" fmla="*/ 2241550 w 2800350"/>
              <a:gd name="connsiteY17" fmla="*/ 704850 h 914400"/>
              <a:gd name="connsiteX18" fmla="*/ 2260600 w 2800350"/>
              <a:gd name="connsiteY18" fmla="*/ 666750 h 914400"/>
              <a:gd name="connsiteX19" fmla="*/ 2273300 w 2800350"/>
              <a:gd name="connsiteY19" fmla="*/ 609600 h 914400"/>
              <a:gd name="connsiteX20" fmla="*/ 2279650 w 2800350"/>
              <a:gd name="connsiteY20" fmla="*/ 571500 h 914400"/>
              <a:gd name="connsiteX21" fmla="*/ 2292350 w 2800350"/>
              <a:gd name="connsiteY21" fmla="*/ 527050 h 914400"/>
              <a:gd name="connsiteX22" fmla="*/ 2311400 w 2800350"/>
              <a:gd name="connsiteY22" fmla="*/ 469900 h 914400"/>
              <a:gd name="connsiteX23" fmla="*/ 2317750 w 2800350"/>
              <a:gd name="connsiteY23" fmla="*/ 431800 h 914400"/>
              <a:gd name="connsiteX24" fmla="*/ 2330450 w 2800350"/>
              <a:gd name="connsiteY24" fmla="*/ 412750 h 914400"/>
              <a:gd name="connsiteX25" fmla="*/ 2349500 w 2800350"/>
              <a:gd name="connsiteY25" fmla="*/ 361950 h 914400"/>
              <a:gd name="connsiteX26" fmla="*/ 2362200 w 2800350"/>
              <a:gd name="connsiteY26" fmla="*/ 311150 h 914400"/>
              <a:gd name="connsiteX27" fmla="*/ 2381250 w 2800350"/>
              <a:gd name="connsiteY27" fmla="*/ 254000 h 914400"/>
              <a:gd name="connsiteX28" fmla="*/ 2387600 w 2800350"/>
              <a:gd name="connsiteY28" fmla="*/ 234950 h 914400"/>
              <a:gd name="connsiteX29" fmla="*/ 2400300 w 2800350"/>
              <a:gd name="connsiteY29" fmla="*/ 184150 h 914400"/>
              <a:gd name="connsiteX30" fmla="*/ 2419350 w 2800350"/>
              <a:gd name="connsiteY30" fmla="*/ 127000 h 914400"/>
              <a:gd name="connsiteX31" fmla="*/ 2438400 w 2800350"/>
              <a:gd name="connsiteY31" fmla="*/ 88900 h 914400"/>
              <a:gd name="connsiteX32" fmla="*/ 2457450 w 2800350"/>
              <a:gd name="connsiteY32" fmla="*/ 76200 h 914400"/>
              <a:gd name="connsiteX33" fmla="*/ 2489200 w 2800350"/>
              <a:gd name="connsiteY33" fmla="*/ 44450 h 914400"/>
              <a:gd name="connsiteX34" fmla="*/ 2527300 w 2800350"/>
              <a:gd name="connsiteY34" fmla="*/ 12700 h 914400"/>
              <a:gd name="connsiteX35" fmla="*/ 2565400 w 2800350"/>
              <a:gd name="connsiteY35" fmla="*/ 0 h 914400"/>
              <a:gd name="connsiteX36" fmla="*/ 2647950 w 2800350"/>
              <a:gd name="connsiteY36" fmla="*/ 6350 h 914400"/>
              <a:gd name="connsiteX37" fmla="*/ 2705100 w 2800350"/>
              <a:gd name="connsiteY37" fmla="*/ 31750 h 914400"/>
              <a:gd name="connsiteX38" fmla="*/ 2743200 w 2800350"/>
              <a:gd name="connsiteY38" fmla="*/ 50800 h 914400"/>
              <a:gd name="connsiteX39" fmla="*/ 2755900 w 2800350"/>
              <a:gd name="connsiteY39" fmla="*/ 76200 h 914400"/>
              <a:gd name="connsiteX40" fmla="*/ 2768600 w 2800350"/>
              <a:gd name="connsiteY40" fmla="*/ 95250 h 914400"/>
              <a:gd name="connsiteX41" fmla="*/ 2787650 w 2800350"/>
              <a:gd name="connsiteY41" fmla="*/ 171450 h 914400"/>
              <a:gd name="connsiteX42" fmla="*/ 2800350 w 2800350"/>
              <a:gd name="connsiteY42" fmla="*/ 177800 h 91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2800350" h="914400">
                <a:moveTo>
                  <a:pt x="0" y="895350"/>
                </a:moveTo>
                <a:cubicBezTo>
                  <a:pt x="23283" y="897467"/>
                  <a:pt x="46651" y="898800"/>
                  <a:pt x="69850" y="901700"/>
                </a:cubicBezTo>
                <a:cubicBezTo>
                  <a:pt x="85973" y="903715"/>
                  <a:pt x="110685" y="910321"/>
                  <a:pt x="127000" y="914400"/>
                </a:cubicBezTo>
                <a:cubicBezTo>
                  <a:pt x="154517" y="912283"/>
                  <a:pt x="181981" y="909303"/>
                  <a:pt x="209550" y="908050"/>
                </a:cubicBezTo>
                <a:cubicBezTo>
                  <a:pt x="422420" y="898374"/>
                  <a:pt x="343167" y="922778"/>
                  <a:pt x="425450" y="895350"/>
                </a:cubicBezTo>
                <a:lnTo>
                  <a:pt x="1727200" y="901700"/>
                </a:lnTo>
                <a:cubicBezTo>
                  <a:pt x="1737992" y="901803"/>
                  <a:pt x="1748283" y="906409"/>
                  <a:pt x="1758950" y="908050"/>
                </a:cubicBezTo>
                <a:cubicBezTo>
                  <a:pt x="1775817" y="910645"/>
                  <a:pt x="1792817" y="912283"/>
                  <a:pt x="1809750" y="914400"/>
                </a:cubicBezTo>
                <a:cubicBezTo>
                  <a:pt x="1849967" y="912283"/>
                  <a:pt x="1890357" y="912340"/>
                  <a:pt x="1930400" y="908050"/>
                </a:cubicBezTo>
                <a:cubicBezTo>
                  <a:pt x="1968062" y="904015"/>
                  <a:pt x="1981143" y="895361"/>
                  <a:pt x="2012950" y="889000"/>
                </a:cubicBezTo>
                <a:cubicBezTo>
                  <a:pt x="2036155" y="884359"/>
                  <a:pt x="2059660" y="881259"/>
                  <a:pt x="2082800" y="876300"/>
                </a:cubicBezTo>
                <a:cubicBezTo>
                  <a:pt x="2107506" y="871006"/>
                  <a:pt x="2116402" y="860249"/>
                  <a:pt x="2139950" y="844550"/>
                </a:cubicBezTo>
                <a:lnTo>
                  <a:pt x="2159000" y="831850"/>
                </a:lnTo>
                <a:lnTo>
                  <a:pt x="2178050" y="819150"/>
                </a:lnTo>
                <a:lnTo>
                  <a:pt x="2203450" y="781050"/>
                </a:lnTo>
                <a:cubicBezTo>
                  <a:pt x="2207683" y="774700"/>
                  <a:pt x="2213737" y="769240"/>
                  <a:pt x="2216150" y="762000"/>
                </a:cubicBezTo>
                <a:cubicBezTo>
                  <a:pt x="2232111" y="714117"/>
                  <a:pt x="2210581" y="773139"/>
                  <a:pt x="2235200" y="723900"/>
                </a:cubicBezTo>
                <a:cubicBezTo>
                  <a:pt x="2238193" y="717913"/>
                  <a:pt x="2238557" y="710837"/>
                  <a:pt x="2241550" y="704850"/>
                </a:cubicBezTo>
                <a:cubicBezTo>
                  <a:pt x="2260103" y="667744"/>
                  <a:pt x="2249959" y="703992"/>
                  <a:pt x="2260600" y="666750"/>
                </a:cubicBezTo>
                <a:cubicBezTo>
                  <a:pt x="2265696" y="648914"/>
                  <a:pt x="2270026" y="627605"/>
                  <a:pt x="2273300" y="609600"/>
                </a:cubicBezTo>
                <a:cubicBezTo>
                  <a:pt x="2275603" y="596932"/>
                  <a:pt x="2276755" y="584045"/>
                  <a:pt x="2279650" y="571500"/>
                </a:cubicBezTo>
                <a:cubicBezTo>
                  <a:pt x="2283115" y="556485"/>
                  <a:pt x="2288613" y="541999"/>
                  <a:pt x="2292350" y="527050"/>
                </a:cubicBezTo>
                <a:cubicBezTo>
                  <a:pt x="2304660" y="477811"/>
                  <a:pt x="2290274" y="512151"/>
                  <a:pt x="2311400" y="469900"/>
                </a:cubicBezTo>
                <a:cubicBezTo>
                  <a:pt x="2313517" y="457200"/>
                  <a:pt x="2313679" y="444014"/>
                  <a:pt x="2317750" y="431800"/>
                </a:cubicBezTo>
                <a:cubicBezTo>
                  <a:pt x="2320163" y="424560"/>
                  <a:pt x="2327770" y="419896"/>
                  <a:pt x="2330450" y="412750"/>
                </a:cubicBezTo>
                <a:cubicBezTo>
                  <a:pt x="2353990" y="349976"/>
                  <a:pt x="2319716" y="406626"/>
                  <a:pt x="2349500" y="361950"/>
                </a:cubicBezTo>
                <a:cubicBezTo>
                  <a:pt x="2353733" y="345017"/>
                  <a:pt x="2356680" y="327709"/>
                  <a:pt x="2362200" y="311150"/>
                </a:cubicBezTo>
                <a:lnTo>
                  <a:pt x="2381250" y="254000"/>
                </a:lnTo>
                <a:cubicBezTo>
                  <a:pt x="2383367" y="247650"/>
                  <a:pt x="2385977" y="241444"/>
                  <a:pt x="2387600" y="234950"/>
                </a:cubicBezTo>
                <a:cubicBezTo>
                  <a:pt x="2391833" y="218017"/>
                  <a:pt x="2394780" y="200709"/>
                  <a:pt x="2400300" y="184150"/>
                </a:cubicBezTo>
                <a:lnTo>
                  <a:pt x="2419350" y="127000"/>
                </a:lnTo>
                <a:cubicBezTo>
                  <a:pt x="2424515" y="111506"/>
                  <a:pt x="2426090" y="101210"/>
                  <a:pt x="2438400" y="88900"/>
                </a:cubicBezTo>
                <a:cubicBezTo>
                  <a:pt x="2443796" y="83504"/>
                  <a:pt x="2451100" y="80433"/>
                  <a:pt x="2457450" y="76200"/>
                </a:cubicBezTo>
                <a:cubicBezTo>
                  <a:pt x="2480733" y="41275"/>
                  <a:pt x="2457450" y="70908"/>
                  <a:pt x="2489200" y="44450"/>
                </a:cubicBezTo>
                <a:cubicBezTo>
                  <a:pt x="2506290" y="30208"/>
                  <a:pt x="2507030" y="21709"/>
                  <a:pt x="2527300" y="12700"/>
                </a:cubicBezTo>
                <a:cubicBezTo>
                  <a:pt x="2539533" y="7263"/>
                  <a:pt x="2565400" y="0"/>
                  <a:pt x="2565400" y="0"/>
                </a:cubicBezTo>
                <a:cubicBezTo>
                  <a:pt x="2592917" y="2117"/>
                  <a:pt x="2620690" y="2046"/>
                  <a:pt x="2647950" y="6350"/>
                </a:cubicBezTo>
                <a:cubicBezTo>
                  <a:pt x="2695837" y="13911"/>
                  <a:pt x="2673459" y="15930"/>
                  <a:pt x="2705100" y="31750"/>
                </a:cubicBezTo>
                <a:cubicBezTo>
                  <a:pt x="2757680" y="58040"/>
                  <a:pt x="2688605" y="14404"/>
                  <a:pt x="2743200" y="50800"/>
                </a:cubicBezTo>
                <a:cubicBezTo>
                  <a:pt x="2747433" y="59267"/>
                  <a:pt x="2751204" y="67981"/>
                  <a:pt x="2755900" y="76200"/>
                </a:cubicBezTo>
                <a:cubicBezTo>
                  <a:pt x="2759686" y="82826"/>
                  <a:pt x="2766187" y="88010"/>
                  <a:pt x="2768600" y="95250"/>
                </a:cubicBezTo>
                <a:cubicBezTo>
                  <a:pt x="2771281" y="103294"/>
                  <a:pt x="2776981" y="166116"/>
                  <a:pt x="2787650" y="171450"/>
                </a:cubicBezTo>
                <a:lnTo>
                  <a:pt x="2800350" y="17780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7" name="Полилиния 376"/>
          <p:cNvSpPr/>
          <p:nvPr/>
        </p:nvSpPr>
        <p:spPr>
          <a:xfrm>
            <a:off x="6877050" y="1460500"/>
            <a:ext cx="1340107" cy="1682955"/>
          </a:xfrm>
          <a:custGeom>
            <a:avLst/>
            <a:gdLst>
              <a:gd name="connsiteX0" fmla="*/ 1301750 w 1340107"/>
              <a:gd name="connsiteY0" fmla="*/ 0 h 1682955"/>
              <a:gd name="connsiteX1" fmla="*/ 1314450 w 1340107"/>
              <a:gd name="connsiteY1" fmla="*/ 44450 h 1682955"/>
              <a:gd name="connsiteX2" fmla="*/ 1320800 w 1340107"/>
              <a:gd name="connsiteY2" fmla="*/ 63500 h 1682955"/>
              <a:gd name="connsiteX3" fmla="*/ 1339850 w 1340107"/>
              <a:gd name="connsiteY3" fmla="*/ 114300 h 1682955"/>
              <a:gd name="connsiteX4" fmla="*/ 1327150 w 1340107"/>
              <a:gd name="connsiteY4" fmla="*/ 279400 h 1682955"/>
              <a:gd name="connsiteX5" fmla="*/ 1314450 w 1340107"/>
              <a:gd name="connsiteY5" fmla="*/ 304800 h 1682955"/>
              <a:gd name="connsiteX6" fmla="*/ 1295400 w 1340107"/>
              <a:gd name="connsiteY6" fmla="*/ 349250 h 1682955"/>
              <a:gd name="connsiteX7" fmla="*/ 1270000 w 1340107"/>
              <a:gd name="connsiteY7" fmla="*/ 387350 h 1682955"/>
              <a:gd name="connsiteX8" fmla="*/ 1263650 w 1340107"/>
              <a:gd name="connsiteY8" fmla="*/ 406400 h 1682955"/>
              <a:gd name="connsiteX9" fmla="*/ 1244600 w 1340107"/>
              <a:gd name="connsiteY9" fmla="*/ 419100 h 1682955"/>
              <a:gd name="connsiteX10" fmla="*/ 1206500 w 1340107"/>
              <a:gd name="connsiteY10" fmla="*/ 457200 h 1682955"/>
              <a:gd name="connsiteX11" fmla="*/ 1193800 w 1340107"/>
              <a:gd name="connsiteY11" fmla="*/ 476250 h 1682955"/>
              <a:gd name="connsiteX12" fmla="*/ 1149350 w 1340107"/>
              <a:gd name="connsiteY12" fmla="*/ 514350 h 1682955"/>
              <a:gd name="connsiteX13" fmla="*/ 1130300 w 1340107"/>
              <a:gd name="connsiteY13" fmla="*/ 520700 h 1682955"/>
              <a:gd name="connsiteX14" fmla="*/ 1092200 w 1340107"/>
              <a:gd name="connsiteY14" fmla="*/ 546100 h 1682955"/>
              <a:gd name="connsiteX15" fmla="*/ 1073150 w 1340107"/>
              <a:gd name="connsiteY15" fmla="*/ 558800 h 1682955"/>
              <a:gd name="connsiteX16" fmla="*/ 1047750 w 1340107"/>
              <a:gd name="connsiteY16" fmla="*/ 571500 h 1682955"/>
              <a:gd name="connsiteX17" fmla="*/ 1028700 w 1340107"/>
              <a:gd name="connsiteY17" fmla="*/ 577850 h 1682955"/>
              <a:gd name="connsiteX18" fmla="*/ 984250 w 1340107"/>
              <a:gd name="connsiteY18" fmla="*/ 596900 h 1682955"/>
              <a:gd name="connsiteX19" fmla="*/ 965200 w 1340107"/>
              <a:gd name="connsiteY19" fmla="*/ 609600 h 1682955"/>
              <a:gd name="connsiteX20" fmla="*/ 933450 w 1340107"/>
              <a:gd name="connsiteY20" fmla="*/ 615950 h 1682955"/>
              <a:gd name="connsiteX21" fmla="*/ 895350 w 1340107"/>
              <a:gd name="connsiteY21" fmla="*/ 628650 h 1682955"/>
              <a:gd name="connsiteX22" fmla="*/ 876300 w 1340107"/>
              <a:gd name="connsiteY22" fmla="*/ 635000 h 1682955"/>
              <a:gd name="connsiteX23" fmla="*/ 857250 w 1340107"/>
              <a:gd name="connsiteY23" fmla="*/ 641350 h 1682955"/>
              <a:gd name="connsiteX24" fmla="*/ 793750 w 1340107"/>
              <a:gd name="connsiteY24" fmla="*/ 660400 h 1682955"/>
              <a:gd name="connsiteX25" fmla="*/ 755650 w 1340107"/>
              <a:gd name="connsiteY25" fmla="*/ 673100 h 1682955"/>
              <a:gd name="connsiteX26" fmla="*/ 698500 w 1340107"/>
              <a:gd name="connsiteY26" fmla="*/ 679450 h 1682955"/>
              <a:gd name="connsiteX27" fmla="*/ 590550 w 1340107"/>
              <a:gd name="connsiteY27" fmla="*/ 698500 h 1682955"/>
              <a:gd name="connsiteX28" fmla="*/ 558800 w 1340107"/>
              <a:gd name="connsiteY28" fmla="*/ 711200 h 1682955"/>
              <a:gd name="connsiteX29" fmla="*/ 419100 w 1340107"/>
              <a:gd name="connsiteY29" fmla="*/ 723900 h 1682955"/>
              <a:gd name="connsiteX30" fmla="*/ 184150 w 1340107"/>
              <a:gd name="connsiteY30" fmla="*/ 736600 h 1682955"/>
              <a:gd name="connsiteX31" fmla="*/ 133350 w 1340107"/>
              <a:gd name="connsiteY31" fmla="*/ 742950 h 1682955"/>
              <a:gd name="connsiteX32" fmla="*/ 95250 w 1340107"/>
              <a:gd name="connsiteY32" fmla="*/ 755650 h 1682955"/>
              <a:gd name="connsiteX33" fmla="*/ 76200 w 1340107"/>
              <a:gd name="connsiteY33" fmla="*/ 762000 h 1682955"/>
              <a:gd name="connsiteX34" fmla="*/ 57150 w 1340107"/>
              <a:gd name="connsiteY34" fmla="*/ 781050 h 1682955"/>
              <a:gd name="connsiteX35" fmla="*/ 38100 w 1340107"/>
              <a:gd name="connsiteY35" fmla="*/ 793750 h 1682955"/>
              <a:gd name="connsiteX36" fmla="*/ 25400 w 1340107"/>
              <a:gd name="connsiteY36" fmla="*/ 850900 h 1682955"/>
              <a:gd name="connsiteX37" fmla="*/ 12700 w 1340107"/>
              <a:gd name="connsiteY37" fmla="*/ 901700 h 1682955"/>
              <a:gd name="connsiteX38" fmla="*/ 6350 w 1340107"/>
              <a:gd name="connsiteY38" fmla="*/ 965200 h 1682955"/>
              <a:gd name="connsiteX39" fmla="*/ 0 w 1340107"/>
              <a:gd name="connsiteY39" fmla="*/ 984250 h 1682955"/>
              <a:gd name="connsiteX40" fmla="*/ 6350 w 1340107"/>
              <a:gd name="connsiteY40" fmla="*/ 1092200 h 1682955"/>
              <a:gd name="connsiteX41" fmla="*/ 12700 w 1340107"/>
              <a:gd name="connsiteY41" fmla="*/ 1403350 h 1682955"/>
              <a:gd name="connsiteX42" fmla="*/ 19050 w 1340107"/>
              <a:gd name="connsiteY42" fmla="*/ 1422400 h 1682955"/>
              <a:gd name="connsiteX43" fmla="*/ 12700 w 1340107"/>
              <a:gd name="connsiteY43" fmla="*/ 1536700 h 1682955"/>
              <a:gd name="connsiteX44" fmla="*/ 19050 w 1340107"/>
              <a:gd name="connsiteY44" fmla="*/ 1670050 h 1682955"/>
              <a:gd name="connsiteX45" fmla="*/ 38100 w 1340107"/>
              <a:gd name="connsiteY45" fmla="*/ 1682750 h 1682955"/>
              <a:gd name="connsiteX46" fmla="*/ 31750 w 1340107"/>
              <a:gd name="connsiteY46" fmla="*/ 1676400 h 1682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340107" h="1682955">
                <a:moveTo>
                  <a:pt x="1301750" y="0"/>
                </a:moveTo>
                <a:cubicBezTo>
                  <a:pt x="1305983" y="14817"/>
                  <a:pt x="1310022" y="29690"/>
                  <a:pt x="1314450" y="44450"/>
                </a:cubicBezTo>
                <a:cubicBezTo>
                  <a:pt x="1316373" y="50861"/>
                  <a:pt x="1318163" y="57348"/>
                  <a:pt x="1320800" y="63500"/>
                </a:cubicBezTo>
                <a:cubicBezTo>
                  <a:pt x="1340724" y="109988"/>
                  <a:pt x="1328143" y="67471"/>
                  <a:pt x="1339850" y="114300"/>
                </a:cubicBezTo>
                <a:cubicBezTo>
                  <a:pt x="1339607" y="119636"/>
                  <a:pt x="1343588" y="235565"/>
                  <a:pt x="1327150" y="279400"/>
                </a:cubicBezTo>
                <a:cubicBezTo>
                  <a:pt x="1323826" y="288263"/>
                  <a:pt x="1318179" y="296099"/>
                  <a:pt x="1314450" y="304800"/>
                </a:cubicBezTo>
                <a:cubicBezTo>
                  <a:pt x="1301312" y="335456"/>
                  <a:pt x="1316460" y="314150"/>
                  <a:pt x="1295400" y="349250"/>
                </a:cubicBezTo>
                <a:cubicBezTo>
                  <a:pt x="1287547" y="362338"/>
                  <a:pt x="1274827" y="372870"/>
                  <a:pt x="1270000" y="387350"/>
                </a:cubicBezTo>
                <a:cubicBezTo>
                  <a:pt x="1267883" y="393700"/>
                  <a:pt x="1267831" y="401173"/>
                  <a:pt x="1263650" y="406400"/>
                </a:cubicBezTo>
                <a:cubicBezTo>
                  <a:pt x="1258882" y="412359"/>
                  <a:pt x="1250304" y="414030"/>
                  <a:pt x="1244600" y="419100"/>
                </a:cubicBezTo>
                <a:cubicBezTo>
                  <a:pt x="1231176" y="431032"/>
                  <a:pt x="1216463" y="442256"/>
                  <a:pt x="1206500" y="457200"/>
                </a:cubicBezTo>
                <a:cubicBezTo>
                  <a:pt x="1202267" y="463550"/>
                  <a:pt x="1198686" y="470387"/>
                  <a:pt x="1193800" y="476250"/>
                </a:cubicBezTo>
                <a:cubicBezTo>
                  <a:pt x="1183564" y="488534"/>
                  <a:pt x="1162728" y="506706"/>
                  <a:pt x="1149350" y="514350"/>
                </a:cubicBezTo>
                <a:cubicBezTo>
                  <a:pt x="1143538" y="517671"/>
                  <a:pt x="1136151" y="517449"/>
                  <a:pt x="1130300" y="520700"/>
                </a:cubicBezTo>
                <a:cubicBezTo>
                  <a:pt x="1116957" y="528113"/>
                  <a:pt x="1104900" y="537633"/>
                  <a:pt x="1092200" y="546100"/>
                </a:cubicBezTo>
                <a:cubicBezTo>
                  <a:pt x="1085850" y="550333"/>
                  <a:pt x="1079976" y="555387"/>
                  <a:pt x="1073150" y="558800"/>
                </a:cubicBezTo>
                <a:cubicBezTo>
                  <a:pt x="1064683" y="563033"/>
                  <a:pt x="1056451" y="567771"/>
                  <a:pt x="1047750" y="571500"/>
                </a:cubicBezTo>
                <a:cubicBezTo>
                  <a:pt x="1041598" y="574137"/>
                  <a:pt x="1034687" y="574857"/>
                  <a:pt x="1028700" y="577850"/>
                </a:cubicBezTo>
                <a:cubicBezTo>
                  <a:pt x="984847" y="599776"/>
                  <a:pt x="1037113" y="583684"/>
                  <a:pt x="984250" y="596900"/>
                </a:cubicBezTo>
                <a:cubicBezTo>
                  <a:pt x="977900" y="601133"/>
                  <a:pt x="972346" y="606920"/>
                  <a:pt x="965200" y="609600"/>
                </a:cubicBezTo>
                <a:cubicBezTo>
                  <a:pt x="955094" y="613390"/>
                  <a:pt x="943863" y="613110"/>
                  <a:pt x="933450" y="615950"/>
                </a:cubicBezTo>
                <a:cubicBezTo>
                  <a:pt x="920535" y="619472"/>
                  <a:pt x="908050" y="624417"/>
                  <a:pt x="895350" y="628650"/>
                </a:cubicBezTo>
                <a:lnTo>
                  <a:pt x="876300" y="635000"/>
                </a:lnTo>
                <a:cubicBezTo>
                  <a:pt x="869950" y="637117"/>
                  <a:pt x="863744" y="639727"/>
                  <a:pt x="857250" y="641350"/>
                </a:cubicBezTo>
                <a:cubicBezTo>
                  <a:pt x="818863" y="650947"/>
                  <a:pt x="840129" y="644940"/>
                  <a:pt x="793750" y="660400"/>
                </a:cubicBezTo>
                <a:cubicBezTo>
                  <a:pt x="781050" y="664633"/>
                  <a:pt x="768955" y="671622"/>
                  <a:pt x="755650" y="673100"/>
                </a:cubicBezTo>
                <a:cubicBezTo>
                  <a:pt x="736600" y="675217"/>
                  <a:pt x="717444" y="676535"/>
                  <a:pt x="698500" y="679450"/>
                </a:cubicBezTo>
                <a:cubicBezTo>
                  <a:pt x="662386" y="685006"/>
                  <a:pt x="590550" y="698500"/>
                  <a:pt x="590550" y="698500"/>
                </a:cubicBezTo>
                <a:cubicBezTo>
                  <a:pt x="579967" y="702733"/>
                  <a:pt x="569858" y="708435"/>
                  <a:pt x="558800" y="711200"/>
                </a:cubicBezTo>
                <a:cubicBezTo>
                  <a:pt x="527236" y="719091"/>
                  <a:pt x="434916" y="722846"/>
                  <a:pt x="419100" y="723900"/>
                </a:cubicBezTo>
                <a:cubicBezTo>
                  <a:pt x="330428" y="753457"/>
                  <a:pt x="420925" y="725325"/>
                  <a:pt x="184150" y="736600"/>
                </a:cubicBezTo>
                <a:cubicBezTo>
                  <a:pt x="167104" y="737412"/>
                  <a:pt x="150283" y="740833"/>
                  <a:pt x="133350" y="742950"/>
                </a:cubicBezTo>
                <a:lnTo>
                  <a:pt x="95250" y="755650"/>
                </a:lnTo>
                <a:lnTo>
                  <a:pt x="76200" y="762000"/>
                </a:lnTo>
                <a:cubicBezTo>
                  <a:pt x="69850" y="768350"/>
                  <a:pt x="64049" y="775301"/>
                  <a:pt x="57150" y="781050"/>
                </a:cubicBezTo>
                <a:cubicBezTo>
                  <a:pt x="51287" y="785936"/>
                  <a:pt x="42868" y="787791"/>
                  <a:pt x="38100" y="793750"/>
                </a:cubicBezTo>
                <a:cubicBezTo>
                  <a:pt x="31514" y="801982"/>
                  <a:pt x="25473" y="850501"/>
                  <a:pt x="25400" y="850900"/>
                </a:cubicBezTo>
                <a:cubicBezTo>
                  <a:pt x="19270" y="884616"/>
                  <a:pt x="21513" y="875262"/>
                  <a:pt x="12700" y="901700"/>
                </a:cubicBezTo>
                <a:cubicBezTo>
                  <a:pt x="10583" y="922867"/>
                  <a:pt x="9585" y="944175"/>
                  <a:pt x="6350" y="965200"/>
                </a:cubicBezTo>
                <a:cubicBezTo>
                  <a:pt x="5332" y="971816"/>
                  <a:pt x="0" y="977557"/>
                  <a:pt x="0" y="984250"/>
                </a:cubicBezTo>
                <a:cubicBezTo>
                  <a:pt x="0" y="1020296"/>
                  <a:pt x="4233" y="1056217"/>
                  <a:pt x="6350" y="1092200"/>
                </a:cubicBezTo>
                <a:cubicBezTo>
                  <a:pt x="8467" y="1195917"/>
                  <a:pt x="8713" y="1299688"/>
                  <a:pt x="12700" y="1403350"/>
                </a:cubicBezTo>
                <a:cubicBezTo>
                  <a:pt x="12957" y="1410039"/>
                  <a:pt x="19050" y="1415707"/>
                  <a:pt x="19050" y="1422400"/>
                </a:cubicBezTo>
                <a:cubicBezTo>
                  <a:pt x="19050" y="1460559"/>
                  <a:pt x="14817" y="1498600"/>
                  <a:pt x="12700" y="1536700"/>
                </a:cubicBezTo>
                <a:cubicBezTo>
                  <a:pt x="14817" y="1581150"/>
                  <a:pt x="11425" y="1626208"/>
                  <a:pt x="19050" y="1670050"/>
                </a:cubicBezTo>
                <a:cubicBezTo>
                  <a:pt x="20358" y="1677569"/>
                  <a:pt x="31274" y="1679337"/>
                  <a:pt x="38100" y="1682750"/>
                </a:cubicBezTo>
                <a:cubicBezTo>
                  <a:pt x="40777" y="1684089"/>
                  <a:pt x="33867" y="1678517"/>
                  <a:pt x="31750" y="1676400"/>
                </a:cubicBez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8" name="Скругленный прямоугольник 377"/>
          <p:cNvSpPr/>
          <p:nvPr/>
        </p:nvSpPr>
        <p:spPr>
          <a:xfrm>
            <a:off x="6679165" y="2291435"/>
            <a:ext cx="395769" cy="22396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9" name="TextBox 378"/>
          <p:cNvSpPr txBox="1"/>
          <p:nvPr/>
        </p:nvSpPr>
        <p:spPr>
          <a:xfrm>
            <a:off x="827584" y="4787860"/>
            <a:ext cx="311304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70C0"/>
                </a:solidFill>
                <a:latin typeface="Consolas" pitchFamily="49" charset="0"/>
                <a:cs typeface="Consolas" pitchFamily="49" charset="0"/>
              </a:rPr>
              <a:t>0</a:t>
            </a:r>
            <a:endParaRPr lang="ru-RU" dirty="0">
              <a:solidFill>
                <a:srgbClr val="0070C0"/>
              </a:solidFill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380" name="TextBox 379"/>
          <p:cNvSpPr txBox="1"/>
          <p:nvPr/>
        </p:nvSpPr>
        <p:spPr>
          <a:xfrm>
            <a:off x="852974" y="3707740"/>
            <a:ext cx="311304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70C0"/>
                </a:solidFill>
                <a:latin typeface="Consolas" pitchFamily="49" charset="0"/>
                <a:cs typeface="Consolas" pitchFamily="49" charset="0"/>
              </a:rPr>
              <a:t>0</a:t>
            </a:r>
            <a:endParaRPr lang="ru-RU" dirty="0">
              <a:solidFill>
                <a:srgbClr val="0070C0"/>
              </a:solidFill>
              <a:latin typeface="Consolas" pitchFamily="49" charset="0"/>
              <a:cs typeface="Consolas" pitchFamily="49" charset="0"/>
            </a:endParaRPr>
          </a:p>
        </p:txBody>
      </p:sp>
      <p:grpSp>
        <p:nvGrpSpPr>
          <p:cNvPr id="383" name="Группа 382"/>
          <p:cNvGrpSpPr/>
          <p:nvPr/>
        </p:nvGrpSpPr>
        <p:grpSpPr>
          <a:xfrm>
            <a:off x="6925063" y="2191996"/>
            <a:ext cx="311304" cy="2325151"/>
            <a:chOff x="6925063" y="2191996"/>
            <a:chExt cx="311304" cy="2325151"/>
          </a:xfrm>
        </p:grpSpPr>
        <p:sp>
          <p:nvSpPr>
            <p:cNvPr id="381" name="TextBox 380"/>
            <p:cNvSpPr txBox="1"/>
            <p:nvPr/>
          </p:nvSpPr>
          <p:spPr>
            <a:xfrm>
              <a:off x="6925063" y="4147815"/>
              <a:ext cx="311304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0070C0"/>
                  </a:solidFill>
                  <a:latin typeface="Consolas" pitchFamily="49" charset="0"/>
                  <a:cs typeface="Consolas" pitchFamily="49" charset="0"/>
                </a:rPr>
                <a:t>0</a:t>
              </a:r>
              <a:endParaRPr lang="ru-RU" dirty="0">
                <a:solidFill>
                  <a:srgbClr val="0070C0"/>
                </a:solidFill>
                <a:latin typeface="Consolas" pitchFamily="49" charset="0"/>
                <a:cs typeface="Consolas" pitchFamily="49" charset="0"/>
              </a:endParaRPr>
            </a:p>
          </p:txBody>
        </p:sp>
        <p:sp>
          <p:nvSpPr>
            <p:cNvPr id="382" name="TextBox 381"/>
            <p:cNvSpPr txBox="1"/>
            <p:nvPr/>
          </p:nvSpPr>
          <p:spPr>
            <a:xfrm>
              <a:off x="6925063" y="2191996"/>
              <a:ext cx="3113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C00000"/>
                  </a:solidFill>
                  <a:latin typeface="Consolas" pitchFamily="49" charset="0"/>
                  <a:cs typeface="Consolas" pitchFamily="49" charset="0"/>
                </a:rPr>
                <a:t>1</a:t>
              </a:r>
              <a:endParaRPr lang="ru-RU" dirty="0">
                <a:solidFill>
                  <a:srgbClr val="C00000"/>
                </a:solidFill>
                <a:latin typeface="Consolas" pitchFamily="49" charset="0"/>
                <a:cs typeface="Consolas" pitchFamily="49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8172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1750"/>
                                        <p:tgtEl>
                                          <p:spTgt spid="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750"/>
                                        <p:tgtEl>
                                          <p:spTgt spid="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750"/>
                                        <p:tgtEl>
                                          <p:spTgt spid="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3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1250"/>
                                        <p:tgtEl>
                                          <p:spTgt spid="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1250"/>
                                        <p:tgtEl>
                                          <p:spTgt spid="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9" grpId="0" animBg="1"/>
      <p:bldP spid="369" grpId="1" animBg="1"/>
      <p:bldP spid="370" grpId="0" animBg="1"/>
      <p:bldP spid="370" grpId="1" animBg="1"/>
      <p:bldP spid="371" grpId="0" animBg="1"/>
      <p:bldP spid="376" grpId="0" animBg="1"/>
      <p:bldP spid="376" grpId="1" animBg="1"/>
      <p:bldP spid="377" grpId="0" animBg="1"/>
      <p:bldP spid="377" grpId="1" animBg="1"/>
      <p:bldP spid="378" grpId="0" animBg="1"/>
      <p:bldP spid="379" grpId="0" animBg="1"/>
      <p:bldP spid="38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Перепрограммируемые ПЗУ </a:t>
            </a:r>
            <a:br>
              <a:rPr lang="ru-RU" sz="3200" dirty="0" smtClean="0"/>
            </a:br>
            <a:r>
              <a:rPr lang="ru-RU" sz="3200" dirty="0" smtClean="0"/>
              <a:t>(ПППЗУ/РПЗУ или </a:t>
            </a:r>
            <a:r>
              <a:rPr lang="en-US" sz="3200" dirty="0" smtClean="0"/>
              <a:t>EPROM)</a:t>
            </a:r>
            <a:endParaRPr lang="ru-RU" sz="32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z="3600" smtClean="0"/>
              <a:t>7</a:t>
            </a:fld>
            <a:endParaRPr lang="ru-RU" sz="36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835696" y="2132424"/>
            <a:ext cx="1255712" cy="234156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2191296" y="2132424"/>
            <a:ext cx="544512" cy="23415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TextBox 12"/>
          <p:cNvSpPr txBox="1">
            <a:spLocks noChangeArrowheads="1"/>
          </p:cNvSpPr>
          <p:nvPr/>
        </p:nvSpPr>
        <p:spPr bwMode="auto">
          <a:xfrm>
            <a:off x="2226220" y="2272124"/>
            <a:ext cx="10191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1400" dirty="0"/>
              <a:t>DC</a:t>
            </a:r>
            <a:endParaRPr lang="ru-RU" sz="1400" dirty="0"/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920230" y="2341974"/>
            <a:ext cx="91546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899592" y="4236655"/>
            <a:ext cx="92340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23"/>
          <p:cNvSpPr txBox="1">
            <a:spLocks noChangeArrowheads="1"/>
          </p:cNvSpPr>
          <p:nvPr/>
        </p:nvSpPr>
        <p:spPr bwMode="auto">
          <a:xfrm>
            <a:off x="1908721" y="2203862"/>
            <a:ext cx="24923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0</a:t>
            </a:r>
            <a:endParaRPr lang="ru-RU"/>
          </a:p>
        </p:txBody>
      </p:sp>
      <p:sp>
        <p:nvSpPr>
          <p:cNvPr id="15" name="TextBox 24"/>
          <p:cNvSpPr txBox="1">
            <a:spLocks noChangeArrowheads="1"/>
          </p:cNvSpPr>
          <p:nvPr/>
        </p:nvSpPr>
        <p:spPr bwMode="auto">
          <a:xfrm>
            <a:off x="1910308" y="2621374"/>
            <a:ext cx="2476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1</a:t>
            </a:r>
            <a:endParaRPr lang="ru-RU"/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899592" y="2743612"/>
            <a:ext cx="93610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41"/>
          <p:cNvSpPr txBox="1">
            <a:spLocks noChangeArrowheads="1"/>
          </p:cNvSpPr>
          <p:nvPr/>
        </p:nvSpPr>
        <p:spPr bwMode="auto">
          <a:xfrm>
            <a:off x="1910308" y="4113947"/>
            <a:ext cx="248786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dirty="0"/>
              <a:t>n</a:t>
            </a:r>
            <a:endParaRPr lang="ru-RU" dirty="0"/>
          </a:p>
        </p:txBody>
      </p:sp>
      <p:sp>
        <p:nvSpPr>
          <p:cNvPr id="18" name="TextBox 23"/>
          <p:cNvSpPr txBox="1">
            <a:spLocks noChangeArrowheads="1"/>
          </p:cNvSpPr>
          <p:nvPr/>
        </p:nvSpPr>
        <p:spPr bwMode="auto">
          <a:xfrm>
            <a:off x="2777083" y="2181636"/>
            <a:ext cx="24923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0</a:t>
            </a:r>
            <a:endParaRPr lang="ru-RU"/>
          </a:p>
        </p:txBody>
      </p:sp>
      <p:sp>
        <p:nvSpPr>
          <p:cNvPr id="19" name="TextBox 23"/>
          <p:cNvSpPr txBox="1">
            <a:spLocks noChangeArrowheads="1"/>
          </p:cNvSpPr>
          <p:nvPr/>
        </p:nvSpPr>
        <p:spPr bwMode="auto">
          <a:xfrm>
            <a:off x="2777083" y="3140968"/>
            <a:ext cx="24923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dirty="0"/>
              <a:t>1</a:t>
            </a:r>
            <a:endParaRPr lang="ru-RU" dirty="0"/>
          </a:p>
        </p:txBody>
      </p:sp>
      <p:sp>
        <p:nvSpPr>
          <p:cNvPr id="21" name="TextBox 23"/>
          <p:cNvSpPr txBox="1">
            <a:spLocks noChangeArrowheads="1"/>
          </p:cNvSpPr>
          <p:nvPr/>
        </p:nvSpPr>
        <p:spPr bwMode="auto">
          <a:xfrm>
            <a:off x="2777083" y="4113624"/>
            <a:ext cx="28405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dirty="0" smtClean="0"/>
              <a:t>m</a:t>
            </a:r>
            <a:endParaRPr lang="ru-RU" dirty="0"/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>
            <a:off x="3091408" y="2341974"/>
            <a:ext cx="488662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3091408" y="3284984"/>
            <a:ext cx="488662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3091408" y="4237057"/>
            <a:ext cx="488662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" name="Группа 25"/>
          <p:cNvGrpSpPr/>
          <p:nvPr/>
        </p:nvGrpSpPr>
        <p:grpSpPr>
          <a:xfrm>
            <a:off x="3779912" y="1634842"/>
            <a:ext cx="355600" cy="3919265"/>
            <a:chOff x="3779912" y="2420889"/>
            <a:chExt cx="355600" cy="3919265"/>
          </a:xfrm>
        </p:grpSpPr>
        <p:grpSp>
          <p:nvGrpSpPr>
            <p:cNvPr id="27" name="Группа 64"/>
            <p:cNvGrpSpPr>
              <a:grpSpLocks/>
            </p:cNvGrpSpPr>
            <p:nvPr/>
          </p:nvGrpSpPr>
          <p:grpSpPr bwMode="auto">
            <a:xfrm>
              <a:off x="3779912" y="2420889"/>
              <a:ext cx="355600" cy="3919265"/>
              <a:chOff x="4552125" y="2438769"/>
              <a:chExt cx="355116" cy="2424103"/>
            </a:xfrm>
          </p:grpSpPr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4724926" y="2438769"/>
                <a:ext cx="0" cy="242410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Прямая соединительная линия 29"/>
              <p:cNvCxnSpPr/>
              <p:nvPr/>
            </p:nvCxnSpPr>
            <p:spPr>
              <a:xfrm>
                <a:off x="4552125" y="4860908"/>
                <a:ext cx="355116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8" name="Прямоугольник 27"/>
            <p:cNvSpPr/>
            <p:nvPr/>
          </p:nvSpPr>
          <p:spPr>
            <a:xfrm>
              <a:off x="3865637" y="5503540"/>
              <a:ext cx="185737" cy="4413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31" name="Группа 30"/>
          <p:cNvGrpSpPr/>
          <p:nvPr/>
        </p:nvGrpSpPr>
        <p:grpSpPr>
          <a:xfrm>
            <a:off x="4572000" y="1634842"/>
            <a:ext cx="355600" cy="3919265"/>
            <a:chOff x="3779912" y="2420889"/>
            <a:chExt cx="355600" cy="3919265"/>
          </a:xfrm>
        </p:grpSpPr>
        <p:grpSp>
          <p:nvGrpSpPr>
            <p:cNvPr id="32" name="Группа 64"/>
            <p:cNvGrpSpPr>
              <a:grpSpLocks/>
            </p:cNvGrpSpPr>
            <p:nvPr/>
          </p:nvGrpSpPr>
          <p:grpSpPr bwMode="auto">
            <a:xfrm>
              <a:off x="3779912" y="2420889"/>
              <a:ext cx="355600" cy="3919265"/>
              <a:chOff x="4552125" y="2438769"/>
              <a:chExt cx="355116" cy="2424103"/>
            </a:xfrm>
          </p:grpSpPr>
          <p:cxnSp>
            <p:nvCxnSpPr>
              <p:cNvPr id="34" name="Прямая соединительная линия 33"/>
              <p:cNvCxnSpPr/>
              <p:nvPr/>
            </p:nvCxnSpPr>
            <p:spPr>
              <a:xfrm>
                <a:off x="4724926" y="2438769"/>
                <a:ext cx="0" cy="242410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Прямая соединительная линия 34"/>
              <p:cNvCxnSpPr/>
              <p:nvPr/>
            </p:nvCxnSpPr>
            <p:spPr>
              <a:xfrm>
                <a:off x="4552125" y="4860908"/>
                <a:ext cx="355116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3" name="Прямоугольник 32"/>
            <p:cNvSpPr/>
            <p:nvPr/>
          </p:nvSpPr>
          <p:spPr>
            <a:xfrm>
              <a:off x="3865637" y="5503540"/>
              <a:ext cx="185737" cy="4413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36" name="Группа 35"/>
          <p:cNvGrpSpPr/>
          <p:nvPr/>
        </p:nvGrpSpPr>
        <p:grpSpPr>
          <a:xfrm>
            <a:off x="5436096" y="1634842"/>
            <a:ext cx="355600" cy="3919265"/>
            <a:chOff x="3779912" y="2420889"/>
            <a:chExt cx="355600" cy="3919265"/>
          </a:xfrm>
        </p:grpSpPr>
        <p:grpSp>
          <p:nvGrpSpPr>
            <p:cNvPr id="37" name="Группа 64"/>
            <p:cNvGrpSpPr>
              <a:grpSpLocks/>
            </p:cNvGrpSpPr>
            <p:nvPr/>
          </p:nvGrpSpPr>
          <p:grpSpPr bwMode="auto">
            <a:xfrm>
              <a:off x="3779912" y="2420889"/>
              <a:ext cx="355600" cy="3919265"/>
              <a:chOff x="4552125" y="2438769"/>
              <a:chExt cx="355116" cy="2424103"/>
            </a:xfrm>
          </p:grpSpPr>
          <p:cxnSp>
            <p:nvCxnSpPr>
              <p:cNvPr id="39" name="Прямая соединительная линия 38"/>
              <p:cNvCxnSpPr/>
              <p:nvPr/>
            </p:nvCxnSpPr>
            <p:spPr>
              <a:xfrm>
                <a:off x="4724926" y="2438769"/>
                <a:ext cx="0" cy="242410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Прямая соединительная линия 39"/>
              <p:cNvCxnSpPr/>
              <p:nvPr/>
            </p:nvCxnSpPr>
            <p:spPr>
              <a:xfrm>
                <a:off x="4552125" y="4860908"/>
                <a:ext cx="355116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8" name="Прямоугольник 37"/>
            <p:cNvSpPr/>
            <p:nvPr/>
          </p:nvSpPr>
          <p:spPr>
            <a:xfrm>
              <a:off x="3865637" y="5503540"/>
              <a:ext cx="185737" cy="4413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41" name="Группа 40"/>
          <p:cNvGrpSpPr/>
          <p:nvPr/>
        </p:nvGrpSpPr>
        <p:grpSpPr>
          <a:xfrm>
            <a:off x="7255562" y="1634842"/>
            <a:ext cx="355600" cy="3919265"/>
            <a:chOff x="3779912" y="2420889"/>
            <a:chExt cx="355600" cy="3919265"/>
          </a:xfrm>
        </p:grpSpPr>
        <p:grpSp>
          <p:nvGrpSpPr>
            <p:cNvPr id="42" name="Группа 64"/>
            <p:cNvGrpSpPr>
              <a:grpSpLocks/>
            </p:cNvGrpSpPr>
            <p:nvPr/>
          </p:nvGrpSpPr>
          <p:grpSpPr bwMode="auto">
            <a:xfrm>
              <a:off x="3779912" y="2420889"/>
              <a:ext cx="355600" cy="3919265"/>
              <a:chOff x="4552125" y="2438769"/>
              <a:chExt cx="355116" cy="2424103"/>
            </a:xfrm>
          </p:grpSpPr>
          <p:cxnSp>
            <p:nvCxnSpPr>
              <p:cNvPr id="44" name="Прямая соединительная линия 43"/>
              <p:cNvCxnSpPr/>
              <p:nvPr/>
            </p:nvCxnSpPr>
            <p:spPr>
              <a:xfrm>
                <a:off x="4724926" y="2438769"/>
                <a:ext cx="0" cy="242410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Прямая соединительная линия 44"/>
              <p:cNvCxnSpPr/>
              <p:nvPr/>
            </p:nvCxnSpPr>
            <p:spPr>
              <a:xfrm>
                <a:off x="4552125" y="4860908"/>
                <a:ext cx="355116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3" name="Прямоугольник 42"/>
            <p:cNvSpPr/>
            <p:nvPr/>
          </p:nvSpPr>
          <p:spPr>
            <a:xfrm>
              <a:off x="3865637" y="5503540"/>
              <a:ext cx="185737" cy="4413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14" name="Блок-схема: перфолента 113"/>
          <p:cNvSpPr/>
          <p:nvPr/>
        </p:nvSpPr>
        <p:spPr>
          <a:xfrm>
            <a:off x="1686694" y="3834484"/>
            <a:ext cx="1553715" cy="254528"/>
          </a:xfrm>
          <a:prstGeom prst="flowChartPunchedTap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1434654" y="3662146"/>
            <a:ext cx="288032" cy="4954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6" name="Прямоугольник 115"/>
          <p:cNvSpPr/>
          <p:nvPr/>
        </p:nvSpPr>
        <p:spPr>
          <a:xfrm>
            <a:off x="3212005" y="3618495"/>
            <a:ext cx="288032" cy="4954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17" name="Группа 116"/>
          <p:cNvGrpSpPr/>
          <p:nvPr/>
        </p:nvGrpSpPr>
        <p:grpSpPr>
          <a:xfrm>
            <a:off x="6091736" y="2240439"/>
            <a:ext cx="547643" cy="157349"/>
            <a:chOff x="6869112" y="4048655"/>
            <a:chExt cx="547643" cy="157349"/>
          </a:xfrm>
        </p:grpSpPr>
        <p:sp>
          <p:nvSpPr>
            <p:cNvPr id="118" name="Прямоугольник 117"/>
            <p:cNvSpPr/>
            <p:nvPr/>
          </p:nvSpPr>
          <p:spPr>
            <a:xfrm>
              <a:off x="6869112" y="4054848"/>
              <a:ext cx="144016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9" name="Прямоугольник 118"/>
            <p:cNvSpPr/>
            <p:nvPr/>
          </p:nvSpPr>
          <p:spPr>
            <a:xfrm>
              <a:off x="7099347" y="4048655"/>
              <a:ext cx="101384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0" name="Прямоугольник 119"/>
            <p:cNvSpPr/>
            <p:nvPr/>
          </p:nvSpPr>
          <p:spPr>
            <a:xfrm>
              <a:off x="7272739" y="4048975"/>
              <a:ext cx="144016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21" name="Группа 120"/>
          <p:cNvGrpSpPr/>
          <p:nvPr/>
        </p:nvGrpSpPr>
        <p:grpSpPr>
          <a:xfrm>
            <a:off x="6106925" y="3199643"/>
            <a:ext cx="547643" cy="157349"/>
            <a:chOff x="6869112" y="4048655"/>
            <a:chExt cx="547643" cy="157349"/>
          </a:xfrm>
        </p:grpSpPr>
        <p:sp>
          <p:nvSpPr>
            <p:cNvPr id="122" name="Прямоугольник 121"/>
            <p:cNvSpPr/>
            <p:nvPr/>
          </p:nvSpPr>
          <p:spPr>
            <a:xfrm>
              <a:off x="6869112" y="4054848"/>
              <a:ext cx="144016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3" name="Прямоугольник 122"/>
            <p:cNvSpPr/>
            <p:nvPr/>
          </p:nvSpPr>
          <p:spPr>
            <a:xfrm>
              <a:off x="7099347" y="4048655"/>
              <a:ext cx="101384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4" name="Прямоугольник 123"/>
            <p:cNvSpPr/>
            <p:nvPr/>
          </p:nvSpPr>
          <p:spPr>
            <a:xfrm>
              <a:off x="7272739" y="4048975"/>
              <a:ext cx="144016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29" name="Группа 128"/>
          <p:cNvGrpSpPr/>
          <p:nvPr/>
        </p:nvGrpSpPr>
        <p:grpSpPr>
          <a:xfrm>
            <a:off x="6184597" y="4177591"/>
            <a:ext cx="547643" cy="157349"/>
            <a:chOff x="6869112" y="4048655"/>
            <a:chExt cx="547643" cy="157349"/>
          </a:xfrm>
        </p:grpSpPr>
        <p:sp>
          <p:nvSpPr>
            <p:cNvPr id="130" name="Прямоугольник 129"/>
            <p:cNvSpPr/>
            <p:nvPr/>
          </p:nvSpPr>
          <p:spPr>
            <a:xfrm>
              <a:off x="6869112" y="4054848"/>
              <a:ext cx="144016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1" name="Прямоугольник 130"/>
            <p:cNvSpPr/>
            <p:nvPr/>
          </p:nvSpPr>
          <p:spPr>
            <a:xfrm>
              <a:off x="7099347" y="4048655"/>
              <a:ext cx="101384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2" name="Прямоугольник 131"/>
            <p:cNvSpPr/>
            <p:nvPr/>
          </p:nvSpPr>
          <p:spPr>
            <a:xfrm>
              <a:off x="7272739" y="4048975"/>
              <a:ext cx="144016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33" name="Группа 132"/>
          <p:cNvGrpSpPr/>
          <p:nvPr/>
        </p:nvGrpSpPr>
        <p:grpSpPr>
          <a:xfrm rot="5400000">
            <a:off x="5466728" y="3886681"/>
            <a:ext cx="223367" cy="157349"/>
            <a:chOff x="7095092" y="4048655"/>
            <a:chExt cx="223367" cy="157349"/>
          </a:xfrm>
        </p:grpSpPr>
        <p:sp>
          <p:nvSpPr>
            <p:cNvPr id="134" name="Прямоугольник 133"/>
            <p:cNvSpPr/>
            <p:nvPr/>
          </p:nvSpPr>
          <p:spPr>
            <a:xfrm>
              <a:off x="7095092" y="4054848"/>
              <a:ext cx="45719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5" name="Прямоугольник 134"/>
            <p:cNvSpPr/>
            <p:nvPr/>
          </p:nvSpPr>
          <p:spPr>
            <a:xfrm>
              <a:off x="7177823" y="4048655"/>
              <a:ext cx="50692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6" name="Прямоугольник 135"/>
            <p:cNvSpPr/>
            <p:nvPr/>
          </p:nvSpPr>
          <p:spPr>
            <a:xfrm>
              <a:off x="7272740" y="4048976"/>
              <a:ext cx="45719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37" name="Группа 136"/>
          <p:cNvGrpSpPr/>
          <p:nvPr/>
        </p:nvGrpSpPr>
        <p:grpSpPr>
          <a:xfrm rot="5400000">
            <a:off x="6339191" y="3932401"/>
            <a:ext cx="223367" cy="157349"/>
            <a:chOff x="7095092" y="4048655"/>
            <a:chExt cx="223367" cy="157349"/>
          </a:xfrm>
        </p:grpSpPr>
        <p:sp>
          <p:nvSpPr>
            <p:cNvPr id="138" name="Прямоугольник 137"/>
            <p:cNvSpPr/>
            <p:nvPr/>
          </p:nvSpPr>
          <p:spPr>
            <a:xfrm>
              <a:off x="7095092" y="4054848"/>
              <a:ext cx="45719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9" name="Прямоугольник 138"/>
            <p:cNvSpPr/>
            <p:nvPr/>
          </p:nvSpPr>
          <p:spPr>
            <a:xfrm>
              <a:off x="7177823" y="4048655"/>
              <a:ext cx="50692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0" name="Прямоугольник 139"/>
            <p:cNvSpPr/>
            <p:nvPr/>
          </p:nvSpPr>
          <p:spPr>
            <a:xfrm>
              <a:off x="7272740" y="4048976"/>
              <a:ext cx="45719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45" name="Группа 144"/>
          <p:cNvGrpSpPr/>
          <p:nvPr/>
        </p:nvGrpSpPr>
        <p:grpSpPr>
          <a:xfrm rot="5400000">
            <a:off x="3834334" y="3867812"/>
            <a:ext cx="238205" cy="157349"/>
            <a:chOff x="7095092" y="4048655"/>
            <a:chExt cx="223367" cy="157349"/>
          </a:xfrm>
        </p:grpSpPr>
        <p:sp>
          <p:nvSpPr>
            <p:cNvPr id="146" name="Прямоугольник 145"/>
            <p:cNvSpPr/>
            <p:nvPr/>
          </p:nvSpPr>
          <p:spPr>
            <a:xfrm>
              <a:off x="7095092" y="4054848"/>
              <a:ext cx="45719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7" name="Прямоугольник 146"/>
            <p:cNvSpPr/>
            <p:nvPr/>
          </p:nvSpPr>
          <p:spPr>
            <a:xfrm>
              <a:off x="7177823" y="4048655"/>
              <a:ext cx="50692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8" name="Прямоугольник 147"/>
            <p:cNvSpPr/>
            <p:nvPr/>
          </p:nvSpPr>
          <p:spPr>
            <a:xfrm>
              <a:off x="7272740" y="4048976"/>
              <a:ext cx="45719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49" name="TextBox 148"/>
          <p:cNvSpPr txBox="1"/>
          <p:nvPr/>
        </p:nvSpPr>
        <p:spPr>
          <a:xfrm>
            <a:off x="539552" y="2132424"/>
            <a:ext cx="4347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A0</a:t>
            </a:r>
            <a:endParaRPr lang="ru-RU" dirty="0"/>
          </a:p>
        </p:txBody>
      </p:sp>
      <p:sp>
        <p:nvSpPr>
          <p:cNvPr id="150" name="TextBox 149"/>
          <p:cNvSpPr txBox="1"/>
          <p:nvPr/>
        </p:nvSpPr>
        <p:spPr>
          <a:xfrm>
            <a:off x="539552" y="2529771"/>
            <a:ext cx="4347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A1</a:t>
            </a:r>
            <a:endParaRPr lang="ru-RU" dirty="0"/>
          </a:p>
        </p:txBody>
      </p:sp>
      <p:sp>
        <p:nvSpPr>
          <p:cNvPr id="151" name="TextBox 150"/>
          <p:cNvSpPr txBox="1"/>
          <p:nvPr/>
        </p:nvSpPr>
        <p:spPr>
          <a:xfrm>
            <a:off x="497838" y="4041211"/>
            <a:ext cx="4395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An</a:t>
            </a:r>
            <a:endParaRPr lang="ru-RU" dirty="0"/>
          </a:p>
        </p:txBody>
      </p:sp>
      <p:sp>
        <p:nvSpPr>
          <p:cNvPr id="152" name="TextBox 151"/>
          <p:cNvSpPr txBox="1"/>
          <p:nvPr/>
        </p:nvSpPr>
        <p:spPr>
          <a:xfrm>
            <a:off x="4297834" y="1506240"/>
            <a:ext cx="45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</a:t>
            </a:r>
            <a:r>
              <a:rPr lang="en-US" dirty="0" smtClean="0">
                <a:latin typeface="Consolas" pitchFamily="49" charset="0"/>
                <a:cs typeface="Consolas" pitchFamily="49" charset="0"/>
              </a:rPr>
              <a:t>1</a:t>
            </a:r>
            <a:endParaRPr lang="ru-RU" dirty="0"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153" name="TextBox 152"/>
          <p:cNvSpPr txBox="1"/>
          <p:nvPr/>
        </p:nvSpPr>
        <p:spPr>
          <a:xfrm>
            <a:off x="3448492" y="1484784"/>
            <a:ext cx="45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</a:t>
            </a:r>
            <a:r>
              <a:rPr lang="en-US" dirty="0">
                <a:latin typeface="Consolas" pitchFamily="49" charset="0"/>
                <a:cs typeface="Consolas" pitchFamily="49" charset="0"/>
              </a:rPr>
              <a:t>0</a:t>
            </a:r>
            <a:endParaRPr lang="ru-RU" dirty="0"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154" name="TextBox 153"/>
          <p:cNvSpPr txBox="1"/>
          <p:nvPr/>
        </p:nvSpPr>
        <p:spPr>
          <a:xfrm>
            <a:off x="5121345" y="1512367"/>
            <a:ext cx="45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</a:t>
            </a:r>
            <a:r>
              <a:rPr lang="en-US" dirty="0">
                <a:latin typeface="Consolas" pitchFamily="49" charset="0"/>
                <a:cs typeface="Consolas" pitchFamily="49" charset="0"/>
              </a:rPr>
              <a:t>2</a:t>
            </a:r>
            <a:endParaRPr lang="ru-RU" dirty="0"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156" name="TextBox 155"/>
          <p:cNvSpPr txBox="1"/>
          <p:nvPr/>
        </p:nvSpPr>
        <p:spPr>
          <a:xfrm>
            <a:off x="6934795" y="1516187"/>
            <a:ext cx="45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D</a:t>
            </a:r>
            <a:r>
              <a:rPr lang="en-US" dirty="0" err="1">
                <a:latin typeface="Consolas" pitchFamily="49" charset="0"/>
                <a:cs typeface="Consolas" pitchFamily="49" charset="0"/>
              </a:rPr>
              <a:t>k</a:t>
            </a:r>
            <a:endParaRPr lang="ru-RU" dirty="0"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179" name="TextBox 178"/>
          <p:cNvSpPr txBox="1"/>
          <p:nvPr/>
        </p:nvSpPr>
        <p:spPr>
          <a:xfrm>
            <a:off x="3923928" y="4437112"/>
            <a:ext cx="4010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R1</a:t>
            </a:r>
            <a:endParaRPr lang="ru-RU" sz="1600" dirty="0"/>
          </a:p>
        </p:txBody>
      </p:sp>
      <p:sp>
        <p:nvSpPr>
          <p:cNvPr id="180" name="TextBox 179"/>
          <p:cNvSpPr txBox="1"/>
          <p:nvPr/>
        </p:nvSpPr>
        <p:spPr>
          <a:xfrm>
            <a:off x="4708876" y="4430324"/>
            <a:ext cx="4010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R2</a:t>
            </a:r>
            <a:endParaRPr lang="ru-RU" sz="1600" dirty="0"/>
          </a:p>
        </p:txBody>
      </p:sp>
      <p:sp>
        <p:nvSpPr>
          <p:cNvPr id="181" name="TextBox 180"/>
          <p:cNvSpPr txBox="1"/>
          <p:nvPr/>
        </p:nvSpPr>
        <p:spPr>
          <a:xfrm>
            <a:off x="5539080" y="4437112"/>
            <a:ext cx="4010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R3</a:t>
            </a:r>
            <a:endParaRPr lang="ru-RU" sz="1600" dirty="0"/>
          </a:p>
        </p:txBody>
      </p:sp>
      <p:sp>
        <p:nvSpPr>
          <p:cNvPr id="183" name="TextBox 182"/>
          <p:cNvSpPr txBox="1"/>
          <p:nvPr/>
        </p:nvSpPr>
        <p:spPr>
          <a:xfrm>
            <a:off x="7428599" y="4437112"/>
            <a:ext cx="38985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 smtClean="0"/>
              <a:t>Rk</a:t>
            </a:r>
            <a:endParaRPr lang="ru-RU" sz="1600" dirty="0"/>
          </a:p>
        </p:txBody>
      </p:sp>
      <p:grpSp>
        <p:nvGrpSpPr>
          <p:cNvPr id="184" name="Группа 183"/>
          <p:cNvGrpSpPr/>
          <p:nvPr/>
        </p:nvGrpSpPr>
        <p:grpSpPr>
          <a:xfrm>
            <a:off x="3913334" y="1484784"/>
            <a:ext cx="3840672" cy="390788"/>
            <a:chOff x="3913334" y="2312005"/>
            <a:chExt cx="3840672" cy="390788"/>
          </a:xfrm>
        </p:grpSpPr>
        <p:sp>
          <p:nvSpPr>
            <p:cNvPr id="185" name="TextBox 184"/>
            <p:cNvSpPr txBox="1"/>
            <p:nvPr/>
          </p:nvSpPr>
          <p:spPr>
            <a:xfrm>
              <a:off x="4700684" y="2312005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rgbClr val="C00000"/>
                  </a:solidFill>
                </a:rPr>
                <a:t>1</a:t>
              </a:r>
              <a:endParaRPr lang="ru-RU" dirty="0">
                <a:solidFill>
                  <a:srgbClr val="C00000"/>
                </a:solidFill>
              </a:endParaRPr>
            </a:p>
          </p:txBody>
        </p:sp>
        <p:sp>
          <p:nvSpPr>
            <p:cNvPr id="186" name="TextBox 185"/>
            <p:cNvSpPr txBox="1"/>
            <p:nvPr/>
          </p:nvSpPr>
          <p:spPr>
            <a:xfrm>
              <a:off x="3913334" y="2312005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rgbClr val="C00000"/>
                  </a:solidFill>
                </a:rPr>
                <a:t>1</a:t>
              </a:r>
              <a:endParaRPr lang="ru-RU" dirty="0">
                <a:solidFill>
                  <a:srgbClr val="C00000"/>
                </a:solidFill>
              </a:endParaRPr>
            </a:p>
          </p:txBody>
        </p:sp>
        <p:sp>
          <p:nvSpPr>
            <p:cNvPr id="187" name="TextBox 186"/>
            <p:cNvSpPr txBox="1"/>
            <p:nvPr/>
          </p:nvSpPr>
          <p:spPr>
            <a:xfrm>
              <a:off x="5566458" y="2333461"/>
              <a:ext cx="3113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002060"/>
                  </a:solidFill>
                  <a:latin typeface="Consolas" pitchFamily="49" charset="0"/>
                  <a:cs typeface="Consolas" pitchFamily="49" charset="0"/>
                </a:rPr>
                <a:t>0</a:t>
              </a:r>
              <a:endParaRPr lang="ru-RU" dirty="0">
                <a:solidFill>
                  <a:srgbClr val="002060"/>
                </a:solidFill>
                <a:latin typeface="Consolas" pitchFamily="49" charset="0"/>
                <a:cs typeface="Consolas" pitchFamily="49" charset="0"/>
              </a:endParaRPr>
            </a:p>
          </p:txBody>
        </p:sp>
        <p:sp>
          <p:nvSpPr>
            <p:cNvPr id="189" name="TextBox 188"/>
            <p:cNvSpPr txBox="1"/>
            <p:nvPr/>
          </p:nvSpPr>
          <p:spPr>
            <a:xfrm>
              <a:off x="7452320" y="2333461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rgbClr val="C00000"/>
                  </a:solidFill>
                </a:rPr>
                <a:t>1</a:t>
              </a:r>
              <a:endParaRPr lang="ru-RU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207" name="Группа 206"/>
          <p:cNvGrpSpPr/>
          <p:nvPr/>
        </p:nvGrpSpPr>
        <p:grpSpPr>
          <a:xfrm>
            <a:off x="3913844" y="1665675"/>
            <a:ext cx="3849780" cy="404510"/>
            <a:chOff x="3913844" y="2492896"/>
            <a:chExt cx="3849780" cy="404510"/>
          </a:xfrm>
        </p:grpSpPr>
        <p:sp>
          <p:nvSpPr>
            <p:cNvPr id="208" name="TextBox 207"/>
            <p:cNvSpPr txBox="1"/>
            <p:nvPr/>
          </p:nvSpPr>
          <p:spPr>
            <a:xfrm>
              <a:off x="3913844" y="2518127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rgbClr val="C00000"/>
                  </a:solidFill>
                </a:rPr>
                <a:t>1</a:t>
              </a:r>
              <a:endParaRPr lang="ru-RU" dirty="0">
                <a:solidFill>
                  <a:srgbClr val="C00000"/>
                </a:solidFill>
              </a:endParaRPr>
            </a:p>
          </p:txBody>
        </p:sp>
        <p:sp>
          <p:nvSpPr>
            <p:cNvPr id="209" name="TextBox 208"/>
            <p:cNvSpPr txBox="1"/>
            <p:nvPr/>
          </p:nvSpPr>
          <p:spPr>
            <a:xfrm>
              <a:off x="4703852" y="2492896"/>
              <a:ext cx="3113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002060"/>
                  </a:solidFill>
                  <a:latin typeface="Consolas" pitchFamily="49" charset="0"/>
                  <a:cs typeface="Consolas" pitchFamily="49" charset="0"/>
                </a:rPr>
                <a:t>0</a:t>
              </a:r>
              <a:endParaRPr lang="ru-RU" dirty="0">
                <a:solidFill>
                  <a:srgbClr val="002060"/>
                </a:solidFill>
                <a:latin typeface="Consolas" pitchFamily="49" charset="0"/>
                <a:cs typeface="Consolas" pitchFamily="49" charset="0"/>
              </a:endParaRPr>
            </a:p>
          </p:txBody>
        </p:sp>
        <p:sp>
          <p:nvSpPr>
            <p:cNvPr id="210" name="TextBox 209"/>
            <p:cNvSpPr txBox="1"/>
            <p:nvPr/>
          </p:nvSpPr>
          <p:spPr>
            <a:xfrm>
              <a:off x="5581187" y="2501751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rgbClr val="C00000"/>
                  </a:solidFill>
                </a:rPr>
                <a:t>1</a:t>
              </a:r>
              <a:endParaRPr lang="ru-RU" dirty="0">
                <a:solidFill>
                  <a:srgbClr val="C00000"/>
                </a:solidFill>
              </a:endParaRPr>
            </a:p>
          </p:txBody>
        </p:sp>
        <p:sp>
          <p:nvSpPr>
            <p:cNvPr id="211" name="TextBox 210"/>
            <p:cNvSpPr txBox="1"/>
            <p:nvPr/>
          </p:nvSpPr>
          <p:spPr>
            <a:xfrm>
              <a:off x="7452320" y="2528074"/>
              <a:ext cx="3113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rgbClr val="002060"/>
                  </a:solidFill>
                  <a:latin typeface="Consolas" pitchFamily="49" charset="0"/>
                  <a:cs typeface="Consolas" pitchFamily="49" charset="0"/>
                </a:rPr>
                <a:t>0</a:t>
              </a:r>
              <a:endParaRPr lang="ru-RU" dirty="0">
                <a:solidFill>
                  <a:srgbClr val="002060"/>
                </a:solidFill>
                <a:latin typeface="Consolas" pitchFamily="49" charset="0"/>
                <a:cs typeface="Consolas" pitchFamily="49" charset="0"/>
              </a:endParaRPr>
            </a:p>
          </p:txBody>
        </p:sp>
      </p:grpSp>
      <p:cxnSp>
        <p:nvCxnSpPr>
          <p:cNvPr id="238" name="Прямая соединительная линия 237"/>
          <p:cNvCxnSpPr/>
          <p:nvPr/>
        </p:nvCxnSpPr>
        <p:spPr bwMode="auto">
          <a:xfrm>
            <a:off x="3483310" y="2957940"/>
            <a:ext cx="0" cy="212724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4" name="Группа 243"/>
          <p:cNvGrpSpPr/>
          <p:nvPr/>
        </p:nvGrpSpPr>
        <p:grpSpPr>
          <a:xfrm>
            <a:off x="3477276" y="2318588"/>
            <a:ext cx="484838" cy="639352"/>
            <a:chOff x="3415539" y="3004270"/>
            <a:chExt cx="484838" cy="639352"/>
          </a:xfrm>
        </p:grpSpPr>
        <p:grpSp>
          <p:nvGrpSpPr>
            <p:cNvPr id="79" name="Группа 78"/>
            <p:cNvGrpSpPr/>
            <p:nvPr/>
          </p:nvGrpSpPr>
          <p:grpSpPr>
            <a:xfrm>
              <a:off x="3574445" y="3004270"/>
              <a:ext cx="325932" cy="319021"/>
              <a:chOff x="3567479" y="3215452"/>
              <a:chExt cx="325932" cy="319021"/>
            </a:xfrm>
          </p:grpSpPr>
          <p:sp>
            <p:nvSpPr>
              <p:cNvPr id="81" name="Блок-схема: узел 80"/>
              <p:cNvSpPr/>
              <p:nvPr/>
            </p:nvSpPr>
            <p:spPr>
              <a:xfrm flipH="1">
                <a:off x="3567479" y="3215452"/>
                <a:ext cx="46382" cy="45719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" name="Блок-схема: узел 81"/>
              <p:cNvSpPr/>
              <p:nvPr/>
            </p:nvSpPr>
            <p:spPr>
              <a:xfrm flipH="1">
                <a:off x="3847029" y="3488754"/>
                <a:ext cx="46382" cy="45719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ru-RU"/>
              </a:p>
            </p:txBody>
          </p:sp>
        </p:grpSp>
        <p:cxnSp>
          <p:nvCxnSpPr>
            <p:cNvPr id="213" name="Прямая соединительная линия 212"/>
            <p:cNvCxnSpPr/>
            <p:nvPr/>
          </p:nvCxnSpPr>
          <p:spPr>
            <a:xfrm flipH="1" flipV="1">
              <a:off x="3515355" y="3141080"/>
              <a:ext cx="234310" cy="23431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Прямая соединительная линия 214"/>
            <p:cNvCxnSpPr/>
            <p:nvPr/>
          </p:nvCxnSpPr>
          <p:spPr>
            <a:xfrm flipH="1" flipV="1">
              <a:off x="3596662" y="3029437"/>
              <a:ext cx="59952" cy="599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Прямая соединительная линия 216"/>
            <p:cNvCxnSpPr/>
            <p:nvPr/>
          </p:nvCxnSpPr>
          <p:spPr>
            <a:xfrm flipH="1" flipV="1">
              <a:off x="3802645" y="3241303"/>
              <a:ext cx="69396" cy="6939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Прямая соединительная линия 217"/>
            <p:cNvCxnSpPr/>
            <p:nvPr/>
          </p:nvCxnSpPr>
          <p:spPr>
            <a:xfrm flipV="1">
              <a:off x="3561152" y="3086627"/>
              <a:ext cx="94465" cy="9446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Прямая соединительная линия 220"/>
            <p:cNvCxnSpPr/>
            <p:nvPr/>
          </p:nvCxnSpPr>
          <p:spPr>
            <a:xfrm flipV="1">
              <a:off x="3713552" y="3239027"/>
              <a:ext cx="94465" cy="9446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Прямая со стрелкой 224"/>
            <p:cNvCxnSpPr/>
            <p:nvPr/>
          </p:nvCxnSpPr>
          <p:spPr>
            <a:xfrm rot="2700000" flipH="1">
              <a:off x="3677804" y="3148798"/>
              <a:ext cx="0" cy="124376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Прямая соединительная линия 227"/>
            <p:cNvCxnSpPr/>
            <p:nvPr/>
          </p:nvCxnSpPr>
          <p:spPr>
            <a:xfrm>
              <a:off x="3632510" y="3094685"/>
              <a:ext cx="74035" cy="7403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Прямая соединительная линия 230"/>
            <p:cNvCxnSpPr/>
            <p:nvPr/>
          </p:nvCxnSpPr>
          <p:spPr>
            <a:xfrm flipH="1" flipV="1">
              <a:off x="3537686" y="3247452"/>
              <a:ext cx="119901" cy="119901"/>
            </a:xfrm>
            <a:prstGeom prst="line">
              <a:avLst/>
            </a:prstGeom>
            <a:ln w="1905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Прямая соединительная линия 231"/>
            <p:cNvCxnSpPr/>
            <p:nvPr/>
          </p:nvCxnSpPr>
          <p:spPr>
            <a:xfrm flipH="1" flipV="1">
              <a:off x="3472035" y="3264910"/>
              <a:ext cx="161795" cy="16179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Прямая соединительная линия 235"/>
            <p:cNvCxnSpPr/>
            <p:nvPr/>
          </p:nvCxnSpPr>
          <p:spPr>
            <a:xfrm flipV="1">
              <a:off x="3415539" y="3423345"/>
              <a:ext cx="220280" cy="22027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4" name="Группа 263"/>
          <p:cNvGrpSpPr/>
          <p:nvPr/>
        </p:nvGrpSpPr>
        <p:grpSpPr>
          <a:xfrm rot="5400000">
            <a:off x="4669674" y="3886714"/>
            <a:ext cx="223367" cy="157349"/>
            <a:chOff x="7095092" y="4048655"/>
            <a:chExt cx="223367" cy="157349"/>
          </a:xfrm>
        </p:grpSpPr>
        <p:sp>
          <p:nvSpPr>
            <p:cNvPr id="265" name="Прямоугольник 264"/>
            <p:cNvSpPr/>
            <p:nvPr/>
          </p:nvSpPr>
          <p:spPr>
            <a:xfrm>
              <a:off x="7095092" y="4054848"/>
              <a:ext cx="45719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6" name="Прямоугольник 265"/>
            <p:cNvSpPr/>
            <p:nvPr/>
          </p:nvSpPr>
          <p:spPr>
            <a:xfrm>
              <a:off x="7177823" y="4048655"/>
              <a:ext cx="50692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7" name="Прямоугольник 266"/>
            <p:cNvSpPr/>
            <p:nvPr/>
          </p:nvSpPr>
          <p:spPr>
            <a:xfrm>
              <a:off x="7272740" y="4048976"/>
              <a:ext cx="45719" cy="151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69" name="Группа 268"/>
          <p:cNvGrpSpPr/>
          <p:nvPr/>
        </p:nvGrpSpPr>
        <p:grpSpPr>
          <a:xfrm>
            <a:off x="3477276" y="3256211"/>
            <a:ext cx="500299" cy="657400"/>
            <a:chOff x="3400078" y="3004270"/>
            <a:chExt cx="500299" cy="657400"/>
          </a:xfrm>
        </p:grpSpPr>
        <p:grpSp>
          <p:nvGrpSpPr>
            <p:cNvPr id="270" name="Группа 269"/>
            <p:cNvGrpSpPr/>
            <p:nvPr/>
          </p:nvGrpSpPr>
          <p:grpSpPr>
            <a:xfrm>
              <a:off x="3574445" y="3004270"/>
              <a:ext cx="325932" cy="319021"/>
              <a:chOff x="3567479" y="3215452"/>
              <a:chExt cx="325932" cy="319021"/>
            </a:xfrm>
          </p:grpSpPr>
          <p:sp>
            <p:nvSpPr>
              <p:cNvPr id="282" name="Блок-схема: узел 281"/>
              <p:cNvSpPr/>
              <p:nvPr/>
            </p:nvSpPr>
            <p:spPr>
              <a:xfrm flipH="1">
                <a:off x="3567479" y="3215452"/>
                <a:ext cx="46382" cy="45719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83" name="Блок-схема: узел 282"/>
              <p:cNvSpPr/>
              <p:nvPr/>
            </p:nvSpPr>
            <p:spPr>
              <a:xfrm flipH="1">
                <a:off x="3847029" y="3488754"/>
                <a:ext cx="46382" cy="45719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ru-RU"/>
              </a:p>
            </p:txBody>
          </p:sp>
        </p:grpSp>
        <p:cxnSp>
          <p:nvCxnSpPr>
            <p:cNvPr id="271" name="Прямая соединительная линия 270"/>
            <p:cNvCxnSpPr/>
            <p:nvPr/>
          </p:nvCxnSpPr>
          <p:spPr>
            <a:xfrm flipH="1" flipV="1">
              <a:off x="3515355" y="3141080"/>
              <a:ext cx="234310" cy="23431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2" name="Прямая соединительная линия 271"/>
            <p:cNvCxnSpPr/>
            <p:nvPr/>
          </p:nvCxnSpPr>
          <p:spPr>
            <a:xfrm flipH="1" flipV="1">
              <a:off x="3596662" y="3029437"/>
              <a:ext cx="59952" cy="599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" name="Прямая соединительная линия 272"/>
            <p:cNvCxnSpPr/>
            <p:nvPr/>
          </p:nvCxnSpPr>
          <p:spPr>
            <a:xfrm flipH="1" flipV="1">
              <a:off x="3802645" y="3241303"/>
              <a:ext cx="69396" cy="6939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Прямая соединительная линия 273"/>
            <p:cNvCxnSpPr/>
            <p:nvPr/>
          </p:nvCxnSpPr>
          <p:spPr>
            <a:xfrm flipV="1">
              <a:off x="3561152" y="3086627"/>
              <a:ext cx="94465" cy="9446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Прямая соединительная линия 274"/>
            <p:cNvCxnSpPr/>
            <p:nvPr/>
          </p:nvCxnSpPr>
          <p:spPr>
            <a:xfrm flipV="1">
              <a:off x="3713552" y="3239027"/>
              <a:ext cx="94465" cy="9446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Прямая со стрелкой 275"/>
            <p:cNvCxnSpPr/>
            <p:nvPr/>
          </p:nvCxnSpPr>
          <p:spPr>
            <a:xfrm rot="2700000" flipH="1">
              <a:off x="3677804" y="3148798"/>
              <a:ext cx="0" cy="124376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Прямая соединительная линия 276"/>
            <p:cNvCxnSpPr/>
            <p:nvPr/>
          </p:nvCxnSpPr>
          <p:spPr>
            <a:xfrm>
              <a:off x="3632510" y="3094685"/>
              <a:ext cx="74035" cy="7403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Прямая соединительная линия 277"/>
            <p:cNvCxnSpPr/>
            <p:nvPr/>
          </p:nvCxnSpPr>
          <p:spPr>
            <a:xfrm flipH="1" flipV="1">
              <a:off x="3537686" y="3247452"/>
              <a:ext cx="119901" cy="119901"/>
            </a:xfrm>
            <a:prstGeom prst="line">
              <a:avLst/>
            </a:prstGeom>
            <a:ln w="1905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9" name="Прямая соединительная линия 278"/>
            <p:cNvCxnSpPr/>
            <p:nvPr/>
          </p:nvCxnSpPr>
          <p:spPr>
            <a:xfrm flipH="1" flipV="1">
              <a:off x="3472035" y="3264910"/>
              <a:ext cx="161795" cy="16179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0" name="Прямая соединительная линия 279"/>
            <p:cNvCxnSpPr/>
            <p:nvPr/>
          </p:nvCxnSpPr>
          <p:spPr>
            <a:xfrm flipV="1">
              <a:off x="3415539" y="3423345"/>
              <a:ext cx="220280" cy="22027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1" name="Блок-схема: узел 280"/>
            <p:cNvSpPr/>
            <p:nvPr/>
          </p:nvSpPr>
          <p:spPr>
            <a:xfrm flipH="1">
              <a:off x="3400078" y="3615951"/>
              <a:ext cx="46382" cy="45719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284" name="Группа 283"/>
          <p:cNvGrpSpPr/>
          <p:nvPr/>
        </p:nvGrpSpPr>
        <p:grpSpPr>
          <a:xfrm>
            <a:off x="3469174" y="4219365"/>
            <a:ext cx="500299" cy="657400"/>
            <a:chOff x="3400078" y="3004270"/>
            <a:chExt cx="500299" cy="657400"/>
          </a:xfrm>
        </p:grpSpPr>
        <p:grpSp>
          <p:nvGrpSpPr>
            <p:cNvPr id="285" name="Группа 284"/>
            <p:cNvGrpSpPr/>
            <p:nvPr/>
          </p:nvGrpSpPr>
          <p:grpSpPr>
            <a:xfrm>
              <a:off x="3574445" y="3004270"/>
              <a:ext cx="325932" cy="319021"/>
              <a:chOff x="3567479" y="3215452"/>
              <a:chExt cx="325932" cy="319021"/>
            </a:xfrm>
          </p:grpSpPr>
          <p:sp>
            <p:nvSpPr>
              <p:cNvPr id="297" name="Блок-схема: узел 296"/>
              <p:cNvSpPr/>
              <p:nvPr/>
            </p:nvSpPr>
            <p:spPr>
              <a:xfrm flipH="1">
                <a:off x="3567479" y="3215452"/>
                <a:ext cx="46382" cy="45719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98" name="Блок-схема: узел 297"/>
              <p:cNvSpPr/>
              <p:nvPr/>
            </p:nvSpPr>
            <p:spPr>
              <a:xfrm flipH="1">
                <a:off x="3847029" y="3488754"/>
                <a:ext cx="46382" cy="45719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ru-RU"/>
              </a:p>
            </p:txBody>
          </p:sp>
        </p:grpSp>
        <p:cxnSp>
          <p:nvCxnSpPr>
            <p:cNvPr id="286" name="Прямая соединительная линия 285"/>
            <p:cNvCxnSpPr/>
            <p:nvPr/>
          </p:nvCxnSpPr>
          <p:spPr>
            <a:xfrm flipH="1" flipV="1">
              <a:off x="3515355" y="3141080"/>
              <a:ext cx="234310" cy="23431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7" name="Прямая соединительная линия 286"/>
            <p:cNvCxnSpPr/>
            <p:nvPr/>
          </p:nvCxnSpPr>
          <p:spPr>
            <a:xfrm flipH="1" flipV="1">
              <a:off x="3596662" y="3029437"/>
              <a:ext cx="59952" cy="599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8" name="Прямая соединительная линия 287"/>
            <p:cNvCxnSpPr/>
            <p:nvPr/>
          </p:nvCxnSpPr>
          <p:spPr>
            <a:xfrm flipH="1" flipV="1">
              <a:off x="3802645" y="3241303"/>
              <a:ext cx="69396" cy="6939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Прямая соединительная линия 288"/>
            <p:cNvCxnSpPr/>
            <p:nvPr/>
          </p:nvCxnSpPr>
          <p:spPr>
            <a:xfrm flipV="1">
              <a:off x="3561152" y="3086627"/>
              <a:ext cx="94465" cy="9446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0" name="Прямая соединительная линия 289"/>
            <p:cNvCxnSpPr/>
            <p:nvPr/>
          </p:nvCxnSpPr>
          <p:spPr>
            <a:xfrm flipV="1">
              <a:off x="3713552" y="3239027"/>
              <a:ext cx="94465" cy="9446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" name="Прямая со стрелкой 290"/>
            <p:cNvCxnSpPr/>
            <p:nvPr/>
          </p:nvCxnSpPr>
          <p:spPr>
            <a:xfrm rot="2700000" flipH="1">
              <a:off x="3677804" y="3148798"/>
              <a:ext cx="0" cy="124376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Прямая соединительная линия 291"/>
            <p:cNvCxnSpPr/>
            <p:nvPr/>
          </p:nvCxnSpPr>
          <p:spPr>
            <a:xfrm>
              <a:off x="3632510" y="3094685"/>
              <a:ext cx="74035" cy="7403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3" name="Прямая соединительная линия 292"/>
            <p:cNvCxnSpPr/>
            <p:nvPr/>
          </p:nvCxnSpPr>
          <p:spPr>
            <a:xfrm flipH="1" flipV="1">
              <a:off x="3537686" y="3247452"/>
              <a:ext cx="119901" cy="119901"/>
            </a:xfrm>
            <a:prstGeom prst="line">
              <a:avLst/>
            </a:prstGeom>
            <a:ln w="1905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Прямая соединительная линия 293"/>
            <p:cNvCxnSpPr/>
            <p:nvPr/>
          </p:nvCxnSpPr>
          <p:spPr>
            <a:xfrm flipH="1" flipV="1">
              <a:off x="3472035" y="3264910"/>
              <a:ext cx="161795" cy="16179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5" name="Прямая соединительная линия 294"/>
            <p:cNvCxnSpPr/>
            <p:nvPr/>
          </p:nvCxnSpPr>
          <p:spPr>
            <a:xfrm flipV="1">
              <a:off x="3415539" y="3423345"/>
              <a:ext cx="220280" cy="22027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6" name="Блок-схема: узел 295"/>
            <p:cNvSpPr/>
            <p:nvPr/>
          </p:nvSpPr>
          <p:spPr>
            <a:xfrm flipH="1">
              <a:off x="3400078" y="3615951"/>
              <a:ext cx="46382" cy="45719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cxnSp>
        <p:nvCxnSpPr>
          <p:cNvPr id="301" name="Прямая соединительная линия 300"/>
          <p:cNvCxnSpPr/>
          <p:nvPr/>
        </p:nvCxnSpPr>
        <p:spPr bwMode="auto">
          <a:xfrm>
            <a:off x="4260788" y="2940182"/>
            <a:ext cx="0" cy="212724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2" name="Группа 301"/>
          <p:cNvGrpSpPr/>
          <p:nvPr/>
        </p:nvGrpSpPr>
        <p:grpSpPr>
          <a:xfrm>
            <a:off x="4254754" y="2300830"/>
            <a:ext cx="484838" cy="639352"/>
            <a:chOff x="3415539" y="3004270"/>
            <a:chExt cx="484838" cy="639352"/>
          </a:xfrm>
        </p:grpSpPr>
        <p:grpSp>
          <p:nvGrpSpPr>
            <p:cNvPr id="303" name="Группа 302"/>
            <p:cNvGrpSpPr/>
            <p:nvPr/>
          </p:nvGrpSpPr>
          <p:grpSpPr>
            <a:xfrm>
              <a:off x="3574445" y="3004270"/>
              <a:ext cx="325932" cy="319021"/>
              <a:chOff x="3567479" y="3215452"/>
              <a:chExt cx="325932" cy="319021"/>
            </a:xfrm>
          </p:grpSpPr>
          <p:sp>
            <p:nvSpPr>
              <p:cNvPr id="314" name="Блок-схема: узел 313"/>
              <p:cNvSpPr/>
              <p:nvPr/>
            </p:nvSpPr>
            <p:spPr>
              <a:xfrm flipH="1">
                <a:off x="3567479" y="3215452"/>
                <a:ext cx="46382" cy="45719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5" name="Блок-схема: узел 314"/>
              <p:cNvSpPr/>
              <p:nvPr/>
            </p:nvSpPr>
            <p:spPr>
              <a:xfrm flipH="1">
                <a:off x="3847029" y="3488754"/>
                <a:ext cx="46382" cy="45719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ru-RU"/>
              </a:p>
            </p:txBody>
          </p:sp>
        </p:grpSp>
        <p:cxnSp>
          <p:nvCxnSpPr>
            <p:cNvPr id="304" name="Прямая соединительная линия 303"/>
            <p:cNvCxnSpPr/>
            <p:nvPr/>
          </p:nvCxnSpPr>
          <p:spPr>
            <a:xfrm flipH="1" flipV="1">
              <a:off x="3515355" y="3141080"/>
              <a:ext cx="234310" cy="23431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Прямая соединительная линия 304"/>
            <p:cNvCxnSpPr/>
            <p:nvPr/>
          </p:nvCxnSpPr>
          <p:spPr>
            <a:xfrm flipH="1" flipV="1">
              <a:off x="3596662" y="3029437"/>
              <a:ext cx="59952" cy="599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Прямая соединительная линия 305"/>
            <p:cNvCxnSpPr/>
            <p:nvPr/>
          </p:nvCxnSpPr>
          <p:spPr>
            <a:xfrm flipH="1" flipV="1">
              <a:off x="3802645" y="3241303"/>
              <a:ext cx="69396" cy="6939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Прямая соединительная линия 306"/>
            <p:cNvCxnSpPr/>
            <p:nvPr/>
          </p:nvCxnSpPr>
          <p:spPr>
            <a:xfrm flipV="1">
              <a:off x="3561152" y="3086627"/>
              <a:ext cx="94465" cy="9446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8" name="Прямая соединительная линия 307"/>
            <p:cNvCxnSpPr/>
            <p:nvPr/>
          </p:nvCxnSpPr>
          <p:spPr>
            <a:xfrm flipV="1">
              <a:off x="3713552" y="3239027"/>
              <a:ext cx="94465" cy="9446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Прямая со стрелкой 308"/>
            <p:cNvCxnSpPr/>
            <p:nvPr/>
          </p:nvCxnSpPr>
          <p:spPr>
            <a:xfrm rot="2700000" flipH="1">
              <a:off x="3677804" y="3148798"/>
              <a:ext cx="0" cy="124376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0" name="Прямая соединительная линия 309"/>
            <p:cNvCxnSpPr/>
            <p:nvPr/>
          </p:nvCxnSpPr>
          <p:spPr>
            <a:xfrm>
              <a:off x="3632510" y="3094685"/>
              <a:ext cx="74035" cy="7403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1" name="Прямая соединительная линия 310"/>
            <p:cNvCxnSpPr/>
            <p:nvPr/>
          </p:nvCxnSpPr>
          <p:spPr>
            <a:xfrm flipH="1" flipV="1">
              <a:off x="3537686" y="3247452"/>
              <a:ext cx="119901" cy="119901"/>
            </a:xfrm>
            <a:prstGeom prst="line">
              <a:avLst/>
            </a:prstGeom>
            <a:ln w="1905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2" name="Прямая соединительная линия 311"/>
            <p:cNvCxnSpPr/>
            <p:nvPr/>
          </p:nvCxnSpPr>
          <p:spPr>
            <a:xfrm flipH="1" flipV="1">
              <a:off x="3472035" y="3264910"/>
              <a:ext cx="161795" cy="16179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3" name="Прямая соединительная линия 312"/>
            <p:cNvCxnSpPr/>
            <p:nvPr/>
          </p:nvCxnSpPr>
          <p:spPr>
            <a:xfrm flipV="1">
              <a:off x="3415539" y="3423345"/>
              <a:ext cx="220280" cy="22027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6" name="Группа 315"/>
          <p:cNvGrpSpPr/>
          <p:nvPr/>
        </p:nvGrpSpPr>
        <p:grpSpPr>
          <a:xfrm>
            <a:off x="4254754" y="3238453"/>
            <a:ext cx="500299" cy="657400"/>
            <a:chOff x="3400078" y="3004270"/>
            <a:chExt cx="500299" cy="657400"/>
          </a:xfrm>
        </p:grpSpPr>
        <p:grpSp>
          <p:nvGrpSpPr>
            <p:cNvPr id="317" name="Группа 316"/>
            <p:cNvGrpSpPr/>
            <p:nvPr/>
          </p:nvGrpSpPr>
          <p:grpSpPr>
            <a:xfrm>
              <a:off x="3574445" y="3004270"/>
              <a:ext cx="325932" cy="319021"/>
              <a:chOff x="3567479" y="3215452"/>
              <a:chExt cx="325932" cy="319021"/>
            </a:xfrm>
          </p:grpSpPr>
          <p:sp>
            <p:nvSpPr>
              <p:cNvPr id="329" name="Блок-схема: узел 328"/>
              <p:cNvSpPr/>
              <p:nvPr/>
            </p:nvSpPr>
            <p:spPr>
              <a:xfrm flipH="1">
                <a:off x="3567479" y="3215452"/>
                <a:ext cx="46382" cy="45719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30" name="Блок-схема: узел 329"/>
              <p:cNvSpPr/>
              <p:nvPr/>
            </p:nvSpPr>
            <p:spPr>
              <a:xfrm flipH="1">
                <a:off x="3847029" y="3488754"/>
                <a:ext cx="46382" cy="45719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ru-RU"/>
              </a:p>
            </p:txBody>
          </p:sp>
        </p:grpSp>
        <p:cxnSp>
          <p:nvCxnSpPr>
            <p:cNvPr id="318" name="Прямая соединительная линия 317"/>
            <p:cNvCxnSpPr/>
            <p:nvPr/>
          </p:nvCxnSpPr>
          <p:spPr>
            <a:xfrm flipH="1" flipV="1">
              <a:off x="3515355" y="3141080"/>
              <a:ext cx="234310" cy="23431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9" name="Прямая соединительная линия 318"/>
            <p:cNvCxnSpPr/>
            <p:nvPr/>
          </p:nvCxnSpPr>
          <p:spPr>
            <a:xfrm flipH="1" flipV="1">
              <a:off x="3596662" y="3029437"/>
              <a:ext cx="59952" cy="599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0" name="Прямая соединительная линия 319"/>
            <p:cNvCxnSpPr/>
            <p:nvPr/>
          </p:nvCxnSpPr>
          <p:spPr>
            <a:xfrm flipH="1" flipV="1">
              <a:off x="3802645" y="3241303"/>
              <a:ext cx="69396" cy="6939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1" name="Прямая соединительная линия 320"/>
            <p:cNvCxnSpPr/>
            <p:nvPr/>
          </p:nvCxnSpPr>
          <p:spPr>
            <a:xfrm flipV="1">
              <a:off x="3561152" y="3086627"/>
              <a:ext cx="94465" cy="9446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2" name="Прямая соединительная линия 321"/>
            <p:cNvCxnSpPr/>
            <p:nvPr/>
          </p:nvCxnSpPr>
          <p:spPr>
            <a:xfrm flipV="1">
              <a:off x="3713552" y="3239027"/>
              <a:ext cx="94465" cy="9446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3" name="Прямая со стрелкой 322"/>
            <p:cNvCxnSpPr/>
            <p:nvPr/>
          </p:nvCxnSpPr>
          <p:spPr>
            <a:xfrm rot="2700000" flipH="1">
              <a:off x="3677804" y="3148798"/>
              <a:ext cx="0" cy="124376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4" name="Прямая соединительная линия 323"/>
            <p:cNvCxnSpPr/>
            <p:nvPr/>
          </p:nvCxnSpPr>
          <p:spPr>
            <a:xfrm>
              <a:off x="3632510" y="3094685"/>
              <a:ext cx="74035" cy="7403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5" name="Прямая соединительная линия 324"/>
            <p:cNvCxnSpPr/>
            <p:nvPr/>
          </p:nvCxnSpPr>
          <p:spPr>
            <a:xfrm flipH="1" flipV="1">
              <a:off x="3537686" y="3247452"/>
              <a:ext cx="119901" cy="119901"/>
            </a:xfrm>
            <a:prstGeom prst="line">
              <a:avLst/>
            </a:prstGeom>
            <a:ln w="1905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6" name="Прямая соединительная линия 325"/>
            <p:cNvCxnSpPr/>
            <p:nvPr/>
          </p:nvCxnSpPr>
          <p:spPr>
            <a:xfrm flipH="1" flipV="1">
              <a:off x="3472035" y="3264910"/>
              <a:ext cx="161795" cy="16179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7" name="Прямая соединительная линия 326"/>
            <p:cNvCxnSpPr/>
            <p:nvPr/>
          </p:nvCxnSpPr>
          <p:spPr>
            <a:xfrm flipV="1">
              <a:off x="3415539" y="3423345"/>
              <a:ext cx="220280" cy="22027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8" name="Блок-схема: узел 327"/>
            <p:cNvSpPr/>
            <p:nvPr/>
          </p:nvSpPr>
          <p:spPr>
            <a:xfrm flipH="1">
              <a:off x="3400078" y="3615951"/>
              <a:ext cx="46382" cy="45719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331" name="Группа 330"/>
          <p:cNvGrpSpPr/>
          <p:nvPr/>
        </p:nvGrpSpPr>
        <p:grpSpPr>
          <a:xfrm>
            <a:off x="4246652" y="4201607"/>
            <a:ext cx="500299" cy="657400"/>
            <a:chOff x="3400078" y="3004270"/>
            <a:chExt cx="500299" cy="657400"/>
          </a:xfrm>
        </p:grpSpPr>
        <p:grpSp>
          <p:nvGrpSpPr>
            <p:cNvPr id="332" name="Группа 331"/>
            <p:cNvGrpSpPr/>
            <p:nvPr/>
          </p:nvGrpSpPr>
          <p:grpSpPr>
            <a:xfrm>
              <a:off x="3574445" y="3004270"/>
              <a:ext cx="325932" cy="319021"/>
              <a:chOff x="3567479" y="3215452"/>
              <a:chExt cx="325932" cy="319021"/>
            </a:xfrm>
          </p:grpSpPr>
          <p:sp>
            <p:nvSpPr>
              <p:cNvPr id="344" name="Блок-схема: узел 343"/>
              <p:cNvSpPr/>
              <p:nvPr/>
            </p:nvSpPr>
            <p:spPr>
              <a:xfrm flipH="1">
                <a:off x="3567479" y="3215452"/>
                <a:ext cx="46382" cy="45719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45" name="Блок-схема: узел 344"/>
              <p:cNvSpPr/>
              <p:nvPr/>
            </p:nvSpPr>
            <p:spPr>
              <a:xfrm flipH="1">
                <a:off x="3847029" y="3488754"/>
                <a:ext cx="46382" cy="45719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ru-RU"/>
              </a:p>
            </p:txBody>
          </p:sp>
        </p:grpSp>
        <p:cxnSp>
          <p:nvCxnSpPr>
            <p:cNvPr id="333" name="Прямая соединительная линия 332"/>
            <p:cNvCxnSpPr/>
            <p:nvPr/>
          </p:nvCxnSpPr>
          <p:spPr>
            <a:xfrm flipH="1" flipV="1">
              <a:off x="3515355" y="3141080"/>
              <a:ext cx="234310" cy="23431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4" name="Прямая соединительная линия 333"/>
            <p:cNvCxnSpPr/>
            <p:nvPr/>
          </p:nvCxnSpPr>
          <p:spPr>
            <a:xfrm flipH="1" flipV="1">
              <a:off x="3596662" y="3029437"/>
              <a:ext cx="59952" cy="599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5" name="Прямая соединительная линия 334"/>
            <p:cNvCxnSpPr/>
            <p:nvPr/>
          </p:nvCxnSpPr>
          <p:spPr>
            <a:xfrm flipH="1" flipV="1">
              <a:off x="3802645" y="3241303"/>
              <a:ext cx="69396" cy="6939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6" name="Прямая соединительная линия 335"/>
            <p:cNvCxnSpPr/>
            <p:nvPr/>
          </p:nvCxnSpPr>
          <p:spPr>
            <a:xfrm flipV="1">
              <a:off x="3561152" y="3086627"/>
              <a:ext cx="94465" cy="9446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7" name="Прямая соединительная линия 336"/>
            <p:cNvCxnSpPr/>
            <p:nvPr/>
          </p:nvCxnSpPr>
          <p:spPr>
            <a:xfrm flipV="1">
              <a:off x="3713552" y="3239027"/>
              <a:ext cx="94465" cy="9446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8" name="Прямая со стрелкой 337"/>
            <p:cNvCxnSpPr/>
            <p:nvPr/>
          </p:nvCxnSpPr>
          <p:spPr>
            <a:xfrm rot="2700000" flipH="1">
              <a:off x="3677804" y="3148798"/>
              <a:ext cx="0" cy="124376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9" name="Прямая соединительная линия 338"/>
            <p:cNvCxnSpPr/>
            <p:nvPr/>
          </p:nvCxnSpPr>
          <p:spPr>
            <a:xfrm>
              <a:off x="3632510" y="3094685"/>
              <a:ext cx="74035" cy="7403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0" name="Прямая соединительная линия 339"/>
            <p:cNvCxnSpPr/>
            <p:nvPr/>
          </p:nvCxnSpPr>
          <p:spPr>
            <a:xfrm flipH="1" flipV="1">
              <a:off x="3537686" y="3247452"/>
              <a:ext cx="119901" cy="119901"/>
            </a:xfrm>
            <a:prstGeom prst="line">
              <a:avLst/>
            </a:prstGeom>
            <a:ln w="1905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1" name="Прямая соединительная линия 340"/>
            <p:cNvCxnSpPr/>
            <p:nvPr/>
          </p:nvCxnSpPr>
          <p:spPr>
            <a:xfrm flipH="1" flipV="1">
              <a:off x="3472035" y="3264910"/>
              <a:ext cx="161795" cy="16179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2" name="Прямая соединительная линия 341"/>
            <p:cNvCxnSpPr/>
            <p:nvPr/>
          </p:nvCxnSpPr>
          <p:spPr>
            <a:xfrm flipV="1">
              <a:off x="3415539" y="3423345"/>
              <a:ext cx="220280" cy="22027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3" name="Блок-схема: узел 342"/>
            <p:cNvSpPr/>
            <p:nvPr/>
          </p:nvSpPr>
          <p:spPr>
            <a:xfrm flipH="1">
              <a:off x="3400078" y="3615951"/>
              <a:ext cx="46382" cy="45719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cxnSp>
        <p:nvCxnSpPr>
          <p:cNvPr id="346" name="Прямая соединительная линия 345"/>
          <p:cNvCxnSpPr/>
          <p:nvPr/>
        </p:nvCxnSpPr>
        <p:spPr bwMode="auto">
          <a:xfrm>
            <a:off x="5135077" y="2959522"/>
            <a:ext cx="0" cy="212724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7" name="Группа 346"/>
          <p:cNvGrpSpPr/>
          <p:nvPr/>
        </p:nvGrpSpPr>
        <p:grpSpPr>
          <a:xfrm>
            <a:off x="5129043" y="2320170"/>
            <a:ext cx="484838" cy="639352"/>
            <a:chOff x="3415539" y="3004270"/>
            <a:chExt cx="484838" cy="639352"/>
          </a:xfrm>
        </p:grpSpPr>
        <p:grpSp>
          <p:nvGrpSpPr>
            <p:cNvPr id="348" name="Группа 347"/>
            <p:cNvGrpSpPr/>
            <p:nvPr/>
          </p:nvGrpSpPr>
          <p:grpSpPr>
            <a:xfrm>
              <a:off x="3574445" y="3004270"/>
              <a:ext cx="325932" cy="319021"/>
              <a:chOff x="3567479" y="3215452"/>
              <a:chExt cx="325932" cy="319021"/>
            </a:xfrm>
          </p:grpSpPr>
          <p:sp>
            <p:nvSpPr>
              <p:cNvPr id="359" name="Блок-схема: узел 358"/>
              <p:cNvSpPr/>
              <p:nvPr/>
            </p:nvSpPr>
            <p:spPr>
              <a:xfrm flipH="1">
                <a:off x="3567479" y="3215452"/>
                <a:ext cx="46382" cy="45719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60" name="Блок-схема: узел 359"/>
              <p:cNvSpPr/>
              <p:nvPr/>
            </p:nvSpPr>
            <p:spPr>
              <a:xfrm flipH="1">
                <a:off x="3847029" y="3488754"/>
                <a:ext cx="46382" cy="45719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ru-RU"/>
              </a:p>
            </p:txBody>
          </p:sp>
        </p:grpSp>
        <p:cxnSp>
          <p:nvCxnSpPr>
            <p:cNvPr id="349" name="Прямая соединительная линия 348"/>
            <p:cNvCxnSpPr/>
            <p:nvPr/>
          </p:nvCxnSpPr>
          <p:spPr>
            <a:xfrm flipH="1" flipV="1">
              <a:off x="3515355" y="3141080"/>
              <a:ext cx="234310" cy="23431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0" name="Прямая соединительная линия 349"/>
            <p:cNvCxnSpPr/>
            <p:nvPr/>
          </p:nvCxnSpPr>
          <p:spPr>
            <a:xfrm flipH="1" flipV="1">
              <a:off x="3596662" y="3029437"/>
              <a:ext cx="59952" cy="599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1" name="Прямая соединительная линия 350"/>
            <p:cNvCxnSpPr/>
            <p:nvPr/>
          </p:nvCxnSpPr>
          <p:spPr>
            <a:xfrm flipH="1" flipV="1">
              <a:off x="3802645" y="3241303"/>
              <a:ext cx="69396" cy="6939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2" name="Прямая соединительная линия 351"/>
            <p:cNvCxnSpPr/>
            <p:nvPr/>
          </p:nvCxnSpPr>
          <p:spPr>
            <a:xfrm flipV="1">
              <a:off x="3561152" y="3086627"/>
              <a:ext cx="94465" cy="9446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3" name="Прямая соединительная линия 352"/>
            <p:cNvCxnSpPr/>
            <p:nvPr/>
          </p:nvCxnSpPr>
          <p:spPr>
            <a:xfrm flipV="1">
              <a:off x="3713552" y="3239027"/>
              <a:ext cx="94465" cy="9446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4" name="Прямая со стрелкой 353"/>
            <p:cNvCxnSpPr/>
            <p:nvPr/>
          </p:nvCxnSpPr>
          <p:spPr>
            <a:xfrm rot="2700000" flipH="1">
              <a:off x="3677804" y="3148798"/>
              <a:ext cx="0" cy="124376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5" name="Прямая соединительная линия 354"/>
            <p:cNvCxnSpPr/>
            <p:nvPr/>
          </p:nvCxnSpPr>
          <p:spPr>
            <a:xfrm>
              <a:off x="3632510" y="3094685"/>
              <a:ext cx="74035" cy="7403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6" name="Прямая соединительная линия 355"/>
            <p:cNvCxnSpPr/>
            <p:nvPr/>
          </p:nvCxnSpPr>
          <p:spPr>
            <a:xfrm flipH="1" flipV="1">
              <a:off x="3537686" y="3247452"/>
              <a:ext cx="119901" cy="119901"/>
            </a:xfrm>
            <a:prstGeom prst="line">
              <a:avLst/>
            </a:prstGeom>
            <a:ln w="1905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7" name="Прямая соединительная линия 356"/>
            <p:cNvCxnSpPr/>
            <p:nvPr/>
          </p:nvCxnSpPr>
          <p:spPr>
            <a:xfrm flipH="1" flipV="1">
              <a:off x="3472035" y="3264910"/>
              <a:ext cx="161795" cy="16179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8" name="Прямая соединительная линия 357"/>
            <p:cNvCxnSpPr/>
            <p:nvPr/>
          </p:nvCxnSpPr>
          <p:spPr>
            <a:xfrm flipV="1">
              <a:off x="3415539" y="3423345"/>
              <a:ext cx="220280" cy="22027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1" name="Группа 360"/>
          <p:cNvGrpSpPr/>
          <p:nvPr/>
        </p:nvGrpSpPr>
        <p:grpSpPr>
          <a:xfrm>
            <a:off x="5129043" y="3257793"/>
            <a:ext cx="500299" cy="657400"/>
            <a:chOff x="3400078" y="3004270"/>
            <a:chExt cx="500299" cy="657400"/>
          </a:xfrm>
        </p:grpSpPr>
        <p:grpSp>
          <p:nvGrpSpPr>
            <p:cNvPr id="362" name="Группа 361"/>
            <p:cNvGrpSpPr/>
            <p:nvPr/>
          </p:nvGrpSpPr>
          <p:grpSpPr>
            <a:xfrm>
              <a:off x="3574445" y="3004270"/>
              <a:ext cx="325932" cy="319021"/>
              <a:chOff x="3567479" y="3215452"/>
              <a:chExt cx="325932" cy="319021"/>
            </a:xfrm>
          </p:grpSpPr>
          <p:sp>
            <p:nvSpPr>
              <p:cNvPr id="374" name="Блок-схема: узел 373"/>
              <p:cNvSpPr/>
              <p:nvPr/>
            </p:nvSpPr>
            <p:spPr>
              <a:xfrm flipH="1">
                <a:off x="3567479" y="3215452"/>
                <a:ext cx="46382" cy="45719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75" name="Блок-схема: узел 374"/>
              <p:cNvSpPr/>
              <p:nvPr/>
            </p:nvSpPr>
            <p:spPr>
              <a:xfrm flipH="1">
                <a:off x="3847029" y="3488754"/>
                <a:ext cx="46382" cy="45719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ru-RU"/>
              </a:p>
            </p:txBody>
          </p:sp>
        </p:grpSp>
        <p:cxnSp>
          <p:nvCxnSpPr>
            <p:cNvPr id="363" name="Прямая соединительная линия 362"/>
            <p:cNvCxnSpPr/>
            <p:nvPr/>
          </p:nvCxnSpPr>
          <p:spPr>
            <a:xfrm flipH="1" flipV="1">
              <a:off x="3515355" y="3141080"/>
              <a:ext cx="234310" cy="23431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4" name="Прямая соединительная линия 363"/>
            <p:cNvCxnSpPr/>
            <p:nvPr/>
          </p:nvCxnSpPr>
          <p:spPr>
            <a:xfrm flipH="1" flipV="1">
              <a:off x="3596662" y="3029437"/>
              <a:ext cx="59952" cy="599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5" name="Прямая соединительная линия 364"/>
            <p:cNvCxnSpPr/>
            <p:nvPr/>
          </p:nvCxnSpPr>
          <p:spPr>
            <a:xfrm flipH="1" flipV="1">
              <a:off x="3802645" y="3241303"/>
              <a:ext cx="69396" cy="6939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6" name="Прямая соединительная линия 365"/>
            <p:cNvCxnSpPr/>
            <p:nvPr/>
          </p:nvCxnSpPr>
          <p:spPr>
            <a:xfrm flipV="1">
              <a:off x="3561152" y="3086627"/>
              <a:ext cx="94465" cy="9446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7" name="Прямая соединительная линия 366"/>
            <p:cNvCxnSpPr/>
            <p:nvPr/>
          </p:nvCxnSpPr>
          <p:spPr>
            <a:xfrm flipV="1">
              <a:off x="3713552" y="3239027"/>
              <a:ext cx="94465" cy="9446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8" name="Прямая со стрелкой 367"/>
            <p:cNvCxnSpPr/>
            <p:nvPr/>
          </p:nvCxnSpPr>
          <p:spPr>
            <a:xfrm rot="2700000" flipH="1">
              <a:off x="3677804" y="3148798"/>
              <a:ext cx="0" cy="124376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9" name="Прямая соединительная линия 368"/>
            <p:cNvCxnSpPr/>
            <p:nvPr/>
          </p:nvCxnSpPr>
          <p:spPr>
            <a:xfrm>
              <a:off x="3632510" y="3094685"/>
              <a:ext cx="74035" cy="7403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0" name="Прямая соединительная линия 369"/>
            <p:cNvCxnSpPr/>
            <p:nvPr/>
          </p:nvCxnSpPr>
          <p:spPr>
            <a:xfrm flipH="1" flipV="1">
              <a:off x="3537686" y="3247452"/>
              <a:ext cx="119901" cy="119901"/>
            </a:xfrm>
            <a:prstGeom prst="line">
              <a:avLst/>
            </a:prstGeom>
            <a:ln w="1905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1" name="Прямая соединительная линия 370"/>
            <p:cNvCxnSpPr/>
            <p:nvPr/>
          </p:nvCxnSpPr>
          <p:spPr>
            <a:xfrm flipH="1" flipV="1">
              <a:off x="3472035" y="3264910"/>
              <a:ext cx="161795" cy="16179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2" name="Прямая соединительная линия 371"/>
            <p:cNvCxnSpPr/>
            <p:nvPr/>
          </p:nvCxnSpPr>
          <p:spPr>
            <a:xfrm flipV="1">
              <a:off x="3415539" y="3423345"/>
              <a:ext cx="220280" cy="22027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3" name="Блок-схема: узел 372"/>
            <p:cNvSpPr/>
            <p:nvPr/>
          </p:nvSpPr>
          <p:spPr>
            <a:xfrm flipH="1">
              <a:off x="3400078" y="3615951"/>
              <a:ext cx="46382" cy="45719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376" name="Группа 375"/>
          <p:cNvGrpSpPr/>
          <p:nvPr/>
        </p:nvGrpSpPr>
        <p:grpSpPr>
          <a:xfrm>
            <a:off x="5120941" y="4220947"/>
            <a:ext cx="500299" cy="657400"/>
            <a:chOff x="3400078" y="3004270"/>
            <a:chExt cx="500299" cy="657400"/>
          </a:xfrm>
        </p:grpSpPr>
        <p:grpSp>
          <p:nvGrpSpPr>
            <p:cNvPr id="377" name="Группа 376"/>
            <p:cNvGrpSpPr/>
            <p:nvPr/>
          </p:nvGrpSpPr>
          <p:grpSpPr>
            <a:xfrm>
              <a:off x="3574445" y="3004270"/>
              <a:ext cx="325932" cy="319021"/>
              <a:chOff x="3567479" y="3215452"/>
              <a:chExt cx="325932" cy="319021"/>
            </a:xfrm>
          </p:grpSpPr>
          <p:sp>
            <p:nvSpPr>
              <p:cNvPr id="389" name="Блок-схема: узел 388"/>
              <p:cNvSpPr/>
              <p:nvPr/>
            </p:nvSpPr>
            <p:spPr>
              <a:xfrm flipH="1">
                <a:off x="3567479" y="3215452"/>
                <a:ext cx="46382" cy="45719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90" name="Блок-схема: узел 389"/>
              <p:cNvSpPr/>
              <p:nvPr/>
            </p:nvSpPr>
            <p:spPr>
              <a:xfrm flipH="1">
                <a:off x="3847029" y="3488754"/>
                <a:ext cx="46382" cy="45719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ru-RU"/>
              </a:p>
            </p:txBody>
          </p:sp>
        </p:grpSp>
        <p:cxnSp>
          <p:nvCxnSpPr>
            <p:cNvPr id="378" name="Прямая соединительная линия 377"/>
            <p:cNvCxnSpPr/>
            <p:nvPr/>
          </p:nvCxnSpPr>
          <p:spPr>
            <a:xfrm flipH="1" flipV="1">
              <a:off x="3515355" y="3141080"/>
              <a:ext cx="234310" cy="23431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9" name="Прямая соединительная линия 378"/>
            <p:cNvCxnSpPr/>
            <p:nvPr/>
          </p:nvCxnSpPr>
          <p:spPr>
            <a:xfrm flipH="1" flipV="1">
              <a:off x="3596662" y="3029437"/>
              <a:ext cx="59952" cy="599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0" name="Прямая соединительная линия 379"/>
            <p:cNvCxnSpPr/>
            <p:nvPr/>
          </p:nvCxnSpPr>
          <p:spPr>
            <a:xfrm flipH="1" flipV="1">
              <a:off x="3802645" y="3241303"/>
              <a:ext cx="69396" cy="6939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1" name="Прямая соединительная линия 380"/>
            <p:cNvCxnSpPr/>
            <p:nvPr/>
          </p:nvCxnSpPr>
          <p:spPr>
            <a:xfrm flipV="1">
              <a:off x="3561152" y="3086627"/>
              <a:ext cx="94465" cy="9446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2" name="Прямая соединительная линия 381"/>
            <p:cNvCxnSpPr/>
            <p:nvPr/>
          </p:nvCxnSpPr>
          <p:spPr>
            <a:xfrm flipV="1">
              <a:off x="3713552" y="3239027"/>
              <a:ext cx="94465" cy="9446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3" name="Прямая со стрелкой 382"/>
            <p:cNvCxnSpPr/>
            <p:nvPr/>
          </p:nvCxnSpPr>
          <p:spPr>
            <a:xfrm rot="2700000" flipH="1">
              <a:off x="3677804" y="3148798"/>
              <a:ext cx="0" cy="124376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4" name="Прямая соединительная линия 383"/>
            <p:cNvCxnSpPr/>
            <p:nvPr/>
          </p:nvCxnSpPr>
          <p:spPr>
            <a:xfrm>
              <a:off x="3632510" y="3094685"/>
              <a:ext cx="74035" cy="7403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5" name="Прямая соединительная линия 384"/>
            <p:cNvCxnSpPr/>
            <p:nvPr/>
          </p:nvCxnSpPr>
          <p:spPr>
            <a:xfrm flipH="1" flipV="1">
              <a:off x="3537686" y="3247452"/>
              <a:ext cx="119901" cy="119901"/>
            </a:xfrm>
            <a:prstGeom prst="line">
              <a:avLst/>
            </a:prstGeom>
            <a:ln w="1905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6" name="Прямая соединительная линия 385"/>
            <p:cNvCxnSpPr/>
            <p:nvPr/>
          </p:nvCxnSpPr>
          <p:spPr>
            <a:xfrm flipH="1" flipV="1">
              <a:off x="3472035" y="3264910"/>
              <a:ext cx="161795" cy="16179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7" name="Прямая соединительная линия 386"/>
            <p:cNvCxnSpPr/>
            <p:nvPr/>
          </p:nvCxnSpPr>
          <p:spPr>
            <a:xfrm flipV="1">
              <a:off x="3415539" y="3423345"/>
              <a:ext cx="220280" cy="22027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8" name="Блок-схема: узел 387"/>
            <p:cNvSpPr/>
            <p:nvPr/>
          </p:nvSpPr>
          <p:spPr>
            <a:xfrm flipH="1">
              <a:off x="3400078" y="3615951"/>
              <a:ext cx="46382" cy="45719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cxnSp>
        <p:nvCxnSpPr>
          <p:cNvPr id="391" name="Прямая соединительная линия 390"/>
          <p:cNvCxnSpPr/>
          <p:nvPr/>
        </p:nvCxnSpPr>
        <p:spPr bwMode="auto">
          <a:xfrm>
            <a:off x="6948446" y="2959522"/>
            <a:ext cx="0" cy="212724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2" name="Группа 391"/>
          <p:cNvGrpSpPr/>
          <p:nvPr/>
        </p:nvGrpSpPr>
        <p:grpSpPr>
          <a:xfrm>
            <a:off x="6942412" y="2320170"/>
            <a:ext cx="484838" cy="639352"/>
            <a:chOff x="3415539" y="3004270"/>
            <a:chExt cx="484838" cy="639352"/>
          </a:xfrm>
        </p:grpSpPr>
        <p:grpSp>
          <p:nvGrpSpPr>
            <p:cNvPr id="393" name="Группа 392"/>
            <p:cNvGrpSpPr/>
            <p:nvPr/>
          </p:nvGrpSpPr>
          <p:grpSpPr>
            <a:xfrm>
              <a:off x="3574445" y="3004270"/>
              <a:ext cx="325932" cy="319021"/>
              <a:chOff x="3567479" y="3215452"/>
              <a:chExt cx="325932" cy="319021"/>
            </a:xfrm>
          </p:grpSpPr>
          <p:sp>
            <p:nvSpPr>
              <p:cNvPr id="404" name="Блок-схема: узел 403"/>
              <p:cNvSpPr/>
              <p:nvPr/>
            </p:nvSpPr>
            <p:spPr>
              <a:xfrm flipH="1">
                <a:off x="3567479" y="3215452"/>
                <a:ext cx="46382" cy="45719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05" name="Блок-схема: узел 404"/>
              <p:cNvSpPr/>
              <p:nvPr/>
            </p:nvSpPr>
            <p:spPr>
              <a:xfrm flipH="1">
                <a:off x="3847029" y="3488754"/>
                <a:ext cx="46382" cy="45719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ru-RU"/>
              </a:p>
            </p:txBody>
          </p:sp>
        </p:grpSp>
        <p:cxnSp>
          <p:nvCxnSpPr>
            <p:cNvPr id="394" name="Прямая соединительная линия 393"/>
            <p:cNvCxnSpPr/>
            <p:nvPr/>
          </p:nvCxnSpPr>
          <p:spPr>
            <a:xfrm flipH="1" flipV="1">
              <a:off x="3515355" y="3141080"/>
              <a:ext cx="234310" cy="23431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5" name="Прямая соединительная линия 394"/>
            <p:cNvCxnSpPr/>
            <p:nvPr/>
          </p:nvCxnSpPr>
          <p:spPr>
            <a:xfrm flipH="1" flipV="1">
              <a:off x="3596662" y="3029437"/>
              <a:ext cx="59952" cy="599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6" name="Прямая соединительная линия 395"/>
            <p:cNvCxnSpPr/>
            <p:nvPr/>
          </p:nvCxnSpPr>
          <p:spPr>
            <a:xfrm flipH="1" flipV="1">
              <a:off x="3802645" y="3241303"/>
              <a:ext cx="69396" cy="6939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7" name="Прямая соединительная линия 396"/>
            <p:cNvCxnSpPr/>
            <p:nvPr/>
          </p:nvCxnSpPr>
          <p:spPr>
            <a:xfrm flipV="1">
              <a:off x="3561152" y="3086627"/>
              <a:ext cx="94465" cy="9446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8" name="Прямая соединительная линия 397"/>
            <p:cNvCxnSpPr/>
            <p:nvPr/>
          </p:nvCxnSpPr>
          <p:spPr>
            <a:xfrm flipV="1">
              <a:off x="3713552" y="3239027"/>
              <a:ext cx="94465" cy="9446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9" name="Прямая со стрелкой 398"/>
            <p:cNvCxnSpPr/>
            <p:nvPr/>
          </p:nvCxnSpPr>
          <p:spPr>
            <a:xfrm rot="2700000" flipH="1">
              <a:off x="3677804" y="3148798"/>
              <a:ext cx="0" cy="124376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0" name="Прямая соединительная линия 399"/>
            <p:cNvCxnSpPr/>
            <p:nvPr/>
          </p:nvCxnSpPr>
          <p:spPr>
            <a:xfrm>
              <a:off x="3632510" y="3094685"/>
              <a:ext cx="74035" cy="7403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1" name="Прямая соединительная линия 400"/>
            <p:cNvCxnSpPr/>
            <p:nvPr/>
          </p:nvCxnSpPr>
          <p:spPr>
            <a:xfrm flipH="1" flipV="1">
              <a:off x="3537686" y="3247452"/>
              <a:ext cx="119901" cy="119901"/>
            </a:xfrm>
            <a:prstGeom prst="line">
              <a:avLst/>
            </a:prstGeom>
            <a:ln w="1905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2" name="Прямая соединительная линия 401"/>
            <p:cNvCxnSpPr/>
            <p:nvPr/>
          </p:nvCxnSpPr>
          <p:spPr>
            <a:xfrm flipH="1" flipV="1">
              <a:off x="3472035" y="3264910"/>
              <a:ext cx="161795" cy="16179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3" name="Прямая соединительная линия 402"/>
            <p:cNvCxnSpPr/>
            <p:nvPr/>
          </p:nvCxnSpPr>
          <p:spPr>
            <a:xfrm flipV="1">
              <a:off x="3415539" y="3423345"/>
              <a:ext cx="220280" cy="22027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6" name="Группа 405"/>
          <p:cNvGrpSpPr/>
          <p:nvPr/>
        </p:nvGrpSpPr>
        <p:grpSpPr>
          <a:xfrm>
            <a:off x="6942412" y="3257793"/>
            <a:ext cx="500299" cy="657400"/>
            <a:chOff x="3400078" y="3004270"/>
            <a:chExt cx="500299" cy="657400"/>
          </a:xfrm>
        </p:grpSpPr>
        <p:grpSp>
          <p:nvGrpSpPr>
            <p:cNvPr id="407" name="Группа 406"/>
            <p:cNvGrpSpPr/>
            <p:nvPr/>
          </p:nvGrpSpPr>
          <p:grpSpPr>
            <a:xfrm>
              <a:off x="3574445" y="3004270"/>
              <a:ext cx="325932" cy="319021"/>
              <a:chOff x="3567479" y="3215452"/>
              <a:chExt cx="325932" cy="319021"/>
            </a:xfrm>
          </p:grpSpPr>
          <p:sp>
            <p:nvSpPr>
              <p:cNvPr id="419" name="Блок-схема: узел 418"/>
              <p:cNvSpPr/>
              <p:nvPr/>
            </p:nvSpPr>
            <p:spPr>
              <a:xfrm flipH="1">
                <a:off x="3567479" y="3215452"/>
                <a:ext cx="46382" cy="45719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20" name="Блок-схема: узел 419"/>
              <p:cNvSpPr/>
              <p:nvPr/>
            </p:nvSpPr>
            <p:spPr>
              <a:xfrm flipH="1">
                <a:off x="3847029" y="3488754"/>
                <a:ext cx="46382" cy="45719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ru-RU"/>
              </a:p>
            </p:txBody>
          </p:sp>
        </p:grpSp>
        <p:cxnSp>
          <p:nvCxnSpPr>
            <p:cNvPr id="408" name="Прямая соединительная линия 407"/>
            <p:cNvCxnSpPr/>
            <p:nvPr/>
          </p:nvCxnSpPr>
          <p:spPr>
            <a:xfrm flipH="1" flipV="1">
              <a:off x="3515355" y="3141080"/>
              <a:ext cx="234310" cy="23431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9" name="Прямая соединительная линия 408"/>
            <p:cNvCxnSpPr/>
            <p:nvPr/>
          </p:nvCxnSpPr>
          <p:spPr>
            <a:xfrm flipH="1" flipV="1">
              <a:off x="3596662" y="3029437"/>
              <a:ext cx="59952" cy="599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0" name="Прямая соединительная линия 409"/>
            <p:cNvCxnSpPr/>
            <p:nvPr/>
          </p:nvCxnSpPr>
          <p:spPr>
            <a:xfrm flipH="1" flipV="1">
              <a:off x="3802645" y="3241303"/>
              <a:ext cx="69396" cy="6939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1" name="Прямая соединительная линия 410"/>
            <p:cNvCxnSpPr/>
            <p:nvPr/>
          </p:nvCxnSpPr>
          <p:spPr>
            <a:xfrm flipV="1">
              <a:off x="3561152" y="3086627"/>
              <a:ext cx="94465" cy="9446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2" name="Прямая соединительная линия 411"/>
            <p:cNvCxnSpPr/>
            <p:nvPr/>
          </p:nvCxnSpPr>
          <p:spPr>
            <a:xfrm flipV="1">
              <a:off x="3713552" y="3239027"/>
              <a:ext cx="94465" cy="9446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3" name="Прямая со стрелкой 412"/>
            <p:cNvCxnSpPr/>
            <p:nvPr/>
          </p:nvCxnSpPr>
          <p:spPr>
            <a:xfrm rot="2700000" flipH="1">
              <a:off x="3677804" y="3148798"/>
              <a:ext cx="0" cy="124376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4" name="Прямая соединительная линия 413"/>
            <p:cNvCxnSpPr/>
            <p:nvPr/>
          </p:nvCxnSpPr>
          <p:spPr>
            <a:xfrm>
              <a:off x="3632510" y="3094685"/>
              <a:ext cx="74035" cy="7403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5" name="Прямая соединительная линия 414"/>
            <p:cNvCxnSpPr/>
            <p:nvPr/>
          </p:nvCxnSpPr>
          <p:spPr>
            <a:xfrm flipH="1" flipV="1">
              <a:off x="3537686" y="3247452"/>
              <a:ext cx="119901" cy="119901"/>
            </a:xfrm>
            <a:prstGeom prst="line">
              <a:avLst/>
            </a:prstGeom>
            <a:ln w="1905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6" name="Прямая соединительная линия 415"/>
            <p:cNvCxnSpPr/>
            <p:nvPr/>
          </p:nvCxnSpPr>
          <p:spPr>
            <a:xfrm flipH="1" flipV="1">
              <a:off x="3472035" y="3264910"/>
              <a:ext cx="161795" cy="16179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7" name="Прямая соединительная линия 416"/>
            <p:cNvCxnSpPr/>
            <p:nvPr/>
          </p:nvCxnSpPr>
          <p:spPr>
            <a:xfrm flipV="1">
              <a:off x="3415539" y="3423345"/>
              <a:ext cx="220280" cy="22027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8" name="Блок-схема: узел 417"/>
            <p:cNvSpPr/>
            <p:nvPr/>
          </p:nvSpPr>
          <p:spPr>
            <a:xfrm flipH="1">
              <a:off x="3400078" y="3615951"/>
              <a:ext cx="46382" cy="45719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421" name="Группа 420"/>
          <p:cNvGrpSpPr/>
          <p:nvPr/>
        </p:nvGrpSpPr>
        <p:grpSpPr>
          <a:xfrm>
            <a:off x="6934310" y="4220947"/>
            <a:ext cx="500299" cy="657400"/>
            <a:chOff x="3400078" y="3004270"/>
            <a:chExt cx="500299" cy="657400"/>
          </a:xfrm>
        </p:grpSpPr>
        <p:grpSp>
          <p:nvGrpSpPr>
            <p:cNvPr id="422" name="Группа 421"/>
            <p:cNvGrpSpPr/>
            <p:nvPr/>
          </p:nvGrpSpPr>
          <p:grpSpPr>
            <a:xfrm>
              <a:off x="3574445" y="3004270"/>
              <a:ext cx="325932" cy="319021"/>
              <a:chOff x="3567479" y="3215452"/>
              <a:chExt cx="325932" cy="319021"/>
            </a:xfrm>
          </p:grpSpPr>
          <p:sp>
            <p:nvSpPr>
              <p:cNvPr id="434" name="Блок-схема: узел 433"/>
              <p:cNvSpPr/>
              <p:nvPr/>
            </p:nvSpPr>
            <p:spPr>
              <a:xfrm flipH="1">
                <a:off x="3567479" y="3215452"/>
                <a:ext cx="46382" cy="45719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35" name="Блок-схема: узел 434"/>
              <p:cNvSpPr/>
              <p:nvPr/>
            </p:nvSpPr>
            <p:spPr>
              <a:xfrm flipH="1">
                <a:off x="3847029" y="3488754"/>
                <a:ext cx="46382" cy="45719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ru-RU"/>
              </a:p>
            </p:txBody>
          </p:sp>
        </p:grpSp>
        <p:cxnSp>
          <p:nvCxnSpPr>
            <p:cNvPr id="423" name="Прямая соединительная линия 422"/>
            <p:cNvCxnSpPr/>
            <p:nvPr/>
          </p:nvCxnSpPr>
          <p:spPr>
            <a:xfrm flipH="1" flipV="1">
              <a:off x="3515355" y="3141080"/>
              <a:ext cx="234310" cy="23431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4" name="Прямая соединительная линия 423"/>
            <p:cNvCxnSpPr/>
            <p:nvPr/>
          </p:nvCxnSpPr>
          <p:spPr>
            <a:xfrm flipH="1" flipV="1">
              <a:off x="3596662" y="3029437"/>
              <a:ext cx="59952" cy="599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5" name="Прямая соединительная линия 424"/>
            <p:cNvCxnSpPr/>
            <p:nvPr/>
          </p:nvCxnSpPr>
          <p:spPr>
            <a:xfrm flipH="1" flipV="1">
              <a:off x="3802645" y="3241303"/>
              <a:ext cx="69396" cy="6939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6" name="Прямая соединительная линия 425"/>
            <p:cNvCxnSpPr/>
            <p:nvPr/>
          </p:nvCxnSpPr>
          <p:spPr>
            <a:xfrm flipV="1">
              <a:off x="3561152" y="3086627"/>
              <a:ext cx="94465" cy="9446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7" name="Прямая соединительная линия 426"/>
            <p:cNvCxnSpPr/>
            <p:nvPr/>
          </p:nvCxnSpPr>
          <p:spPr>
            <a:xfrm flipV="1">
              <a:off x="3713552" y="3239027"/>
              <a:ext cx="94465" cy="9446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8" name="Прямая со стрелкой 427"/>
            <p:cNvCxnSpPr/>
            <p:nvPr/>
          </p:nvCxnSpPr>
          <p:spPr>
            <a:xfrm rot="2700000" flipH="1">
              <a:off x="3677804" y="3148798"/>
              <a:ext cx="0" cy="124376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9" name="Прямая соединительная линия 428"/>
            <p:cNvCxnSpPr/>
            <p:nvPr/>
          </p:nvCxnSpPr>
          <p:spPr>
            <a:xfrm>
              <a:off x="3632510" y="3094685"/>
              <a:ext cx="74035" cy="7403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0" name="Прямая соединительная линия 429"/>
            <p:cNvCxnSpPr/>
            <p:nvPr/>
          </p:nvCxnSpPr>
          <p:spPr>
            <a:xfrm flipH="1" flipV="1">
              <a:off x="3537686" y="3247452"/>
              <a:ext cx="119901" cy="119901"/>
            </a:xfrm>
            <a:prstGeom prst="line">
              <a:avLst/>
            </a:prstGeom>
            <a:ln w="1905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1" name="Прямая соединительная линия 430"/>
            <p:cNvCxnSpPr/>
            <p:nvPr/>
          </p:nvCxnSpPr>
          <p:spPr>
            <a:xfrm flipH="1" flipV="1">
              <a:off x="3472035" y="3264910"/>
              <a:ext cx="161795" cy="16179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2" name="Прямая соединительная линия 431"/>
            <p:cNvCxnSpPr/>
            <p:nvPr/>
          </p:nvCxnSpPr>
          <p:spPr>
            <a:xfrm flipV="1">
              <a:off x="3415539" y="3423345"/>
              <a:ext cx="220280" cy="22027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3" name="Блок-схема: узел 432"/>
            <p:cNvSpPr/>
            <p:nvPr/>
          </p:nvSpPr>
          <p:spPr>
            <a:xfrm flipH="1">
              <a:off x="3400078" y="3615951"/>
              <a:ext cx="46382" cy="45719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436" name="Овал 435"/>
          <p:cNvSpPr/>
          <p:nvPr/>
        </p:nvSpPr>
        <p:spPr bwMode="auto">
          <a:xfrm>
            <a:off x="3411120" y="4994401"/>
            <a:ext cx="138113" cy="146050"/>
          </a:xfrm>
          <a:prstGeom prst="ellipse">
            <a:avLst/>
          </a:prstGeom>
          <a:solidFill>
            <a:schemeClr val="bg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/>
          </a:p>
        </p:txBody>
      </p:sp>
      <p:sp>
        <p:nvSpPr>
          <p:cNvPr id="437" name="Овал 436"/>
          <p:cNvSpPr/>
          <p:nvPr/>
        </p:nvSpPr>
        <p:spPr bwMode="auto">
          <a:xfrm>
            <a:off x="4191731" y="5013741"/>
            <a:ext cx="138113" cy="146050"/>
          </a:xfrm>
          <a:prstGeom prst="ellipse">
            <a:avLst/>
          </a:prstGeom>
          <a:solidFill>
            <a:schemeClr val="bg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/>
          </a:p>
        </p:txBody>
      </p:sp>
      <p:sp>
        <p:nvSpPr>
          <p:cNvPr id="438" name="Овал 437"/>
          <p:cNvSpPr/>
          <p:nvPr/>
        </p:nvSpPr>
        <p:spPr bwMode="auto">
          <a:xfrm>
            <a:off x="5059986" y="5012159"/>
            <a:ext cx="138113" cy="146050"/>
          </a:xfrm>
          <a:prstGeom prst="ellipse">
            <a:avLst/>
          </a:prstGeom>
          <a:solidFill>
            <a:schemeClr val="bg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/>
          </a:p>
        </p:txBody>
      </p:sp>
      <p:sp>
        <p:nvSpPr>
          <p:cNvPr id="439" name="Овал 438"/>
          <p:cNvSpPr/>
          <p:nvPr/>
        </p:nvSpPr>
        <p:spPr bwMode="auto">
          <a:xfrm>
            <a:off x="6876256" y="5018509"/>
            <a:ext cx="138113" cy="146050"/>
          </a:xfrm>
          <a:prstGeom prst="ellipse">
            <a:avLst/>
          </a:prstGeom>
          <a:solidFill>
            <a:schemeClr val="bg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/>
          </a:p>
        </p:txBody>
      </p:sp>
      <p:sp>
        <p:nvSpPr>
          <p:cNvPr id="441" name="Овал 440"/>
          <p:cNvSpPr/>
          <p:nvPr/>
        </p:nvSpPr>
        <p:spPr>
          <a:xfrm rot="2669186">
            <a:off x="3489780" y="2603455"/>
            <a:ext cx="339187" cy="57803"/>
          </a:xfrm>
          <a:prstGeom prst="ellipse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2" name="Овал 441"/>
          <p:cNvSpPr/>
          <p:nvPr/>
        </p:nvSpPr>
        <p:spPr>
          <a:xfrm rot="2669186">
            <a:off x="4266284" y="2575061"/>
            <a:ext cx="339187" cy="57803"/>
          </a:xfrm>
          <a:prstGeom prst="ellipse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3" name="Овал 442"/>
          <p:cNvSpPr/>
          <p:nvPr/>
        </p:nvSpPr>
        <p:spPr>
          <a:xfrm rot="2669186">
            <a:off x="6972092" y="2613466"/>
            <a:ext cx="339187" cy="57803"/>
          </a:xfrm>
          <a:prstGeom prst="ellipse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4" name="Овал 443"/>
          <p:cNvSpPr/>
          <p:nvPr/>
        </p:nvSpPr>
        <p:spPr>
          <a:xfrm rot="2669186">
            <a:off x="3504266" y="3515980"/>
            <a:ext cx="339187" cy="57803"/>
          </a:xfrm>
          <a:prstGeom prst="ellipse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5" name="Овал 444"/>
          <p:cNvSpPr/>
          <p:nvPr/>
        </p:nvSpPr>
        <p:spPr>
          <a:xfrm rot="2669186">
            <a:off x="5171230" y="3535320"/>
            <a:ext cx="339187" cy="57803"/>
          </a:xfrm>
          <a:prstGeom prst="ellipse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6" name="Заголовок 1"/>
          <p:cNvSpPr txBox="1">
            <a:spLocks/>
          </p:cNvSpPr>
          <p:nvPr/>
        </p:nvSpPr>
        <p:spPr>
          <a:xfrm>
            <a:off x="-207203" y="5730874"/>
            <a:ext cx="5222359" cy="7829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 smtClean="0"/>
              <a:t>ЭСППЗУ или </a:t>
            </a:r>
            <a:r>
              <a:rPr lang="en-US" sz="3200" dirty="0" smtClean="0"/>
              <a:t>EEPROM)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186995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"/>
                                        <p:tgtEl>
                                          <p:spTgt spid="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"/>
                                        <p:tgtEl>
                                          <p:spTgt spid="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"/>
                                        <p:tgtEl>
                                          <p:spTgt spid="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"/>
                                        <p:tgtEl>
                                          <p:spTgt spid="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1" grpId="0" animBg="1"/>
      <p:bldP spid="442" grpId="0" animBg="1"/>
      <p:bldP spid="443" grpId="0" animBg="1"/>
      <p:bldP spid="444" grpId="0" animBg="1"/>
      <p:bldP spid="445" grpId="0" animBg="1"/>
      <p:bldP spid="446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</TotalTime>
  <Words>330</Words>
  <Application>Microsoft Office PowerPoint</Application>
  <PresentationFormat>Экран (4:3)</PresentationFormat>
  <Paragraphs>124</Paragraphs>
  <Slides>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Постоянные запоминающие устройства  (ПЗУ или ROM)</vt:lpstr>
      <vt:lpstr>Однократно программируемые ПЗУ  (ППЗУ или PROM)</vt:lpstr>
      <vt:lpstr>Перепрограммируемые ПЗУ  (ПППЗУ/РПЗУ или EPROM)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Eskander</dc:creator>
  <cp:lastModifiedBy>Eskander</cp:lastModifiedBy>
  <cp:revision>32</cp:revision>
  <dcterms:created xsi:type="dcterms:W3CDTF">2014-03-06T13:17:47Z</dcterms:created>
  <dcterms:modified xsi:type="dcterms:W3CDTF">2017-02-16T13:37:57Z</dcterms:modified>
</cp:coreProperties>
</file>