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3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87188-C119-470C-9527-95A2A7FC2353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5FE3C-D56D-4D57-AAB0-CDCB2DC6E6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807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933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079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895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178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476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420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416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976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137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853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022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473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872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397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5FE3C-D56D-4D57-AAB0-CDCB2DC6E6A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273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182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847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575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270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78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893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98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97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21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735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692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97C2B-312D-4659-ACD2-106808D1D2B5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FF9A6-0CBF-4521-B645-73C8D66F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521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Анализ финансовых результатов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Ищук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Татьяна Леонидовна, д.э.н., профессор</a:t>
            </a:r>
          </a:p>
          <a:p>
            <a:pPr marL="0" indent="0" algn="ctr">
              <a:buNone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6"/>
            <a:ext cx="5688631" cy="41044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96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457200" indent="-457200" algn="ctr">
              <a:buAutoNum type="arabicPeriod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ЗНАЧЕНИЕ, ЗАДАЧИ И ИСТОЧНИКИ АНАЛИЗА </a:t>
            </a:r>
          </a:p>
          <a:p>
            <a:pPr marL="0" indent="0" algn="ctr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РЕЗУЛЬТАТОВ</a:t>
            </a:r>
          </a:p>
          <a:p>
            <a:pPr marL="0" indent="0" algn="ctr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АНАЛИЗ ПРИБЫЛИ ОТ ФИНАНСОВО-ХОЗЯЙСТВЕННОЙ</a:t>
            </a:r>
          </a:p>
          <a:p>
            <a:pPr marL="0" indent="0" algn="ctr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ДЕЯТЕЛЬНОСТИ</a:t>
            </a:r>
          </a:p>
          <a:p>
            <a:pPr marL="0" indent="0" algn="ctr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АНАЛИЗ РЕНТАБЕЛЬНОСТИ</a:t>
            </a:r>
          </a:p>
          <a:p>
            <a:pPr marL="0" indent="0" algn="ctr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РЕЗЕРВЫ УВЕЛИЧЕНИЯ ПРИБЫЛИ И РЕЕНТАБЕЛЬНОСТИ</a:t>
            </a:r>
          </a:p>
          <a:p>
            <a:pPr marL="0" indent="0" algn="ctr"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533" y="3212805"/>
            <a:ext cx="4104456" cy="318110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92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457200" indent="-457200" algn="ctr">
              <a:buAutoNum type="arabicPeriod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ЗНАЧЕНИЕ, ЗАДАЧИ И ИСТОЧНИКИ АНАЛИЗА </a:t>
            </a:r>
          </a:p>
          <a:p>
            <a:pPr marL="0" indent="0" algn="ctr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РЕЗУЛЬТАТОВ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результат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прибыль (положительный)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убыток (отрицательный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абсолютный показатель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в рублях.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Рентабельность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относительный показатель, характеризует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эффективность (прибыльность), определяется в %.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Рентабельность – это всегда прибыльность,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относительно разной базы.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228750"/>
            <a:ext cx="2304256" cy="12241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71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 и рентабельность определяют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всем аспектам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предприятия: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производственной, снабженческой, маркетинговой,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инвестиционной и финансовой.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57" y="3212976"/>
            <a:ext cx="3528392" cy="266429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69317"/>
            <a:ext cx="3744416" cy="266429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09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475656" y="332656"/>
            <a:ext cx="6048672" cy="88353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ЗАДАЧИ АНАЛИЗА ФИНАНСОВЫХ РЕЗУЛЬТАТОВ ДЕЯТЕЛЬНОСТИ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683568" y="1484784"/>
            <a:ext cx="7776864" cy="864096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СИСТЕМАТИЧЕСКИЙ КОНТРОЛЬ ЗА ВЫПОЛНЕНИЕМ ПЛАНОВ РЕАЛИЗАЦИИ ПРОДУКЦИИ И ПОЛУЧЕНИЕМ ПРИБЫЛИ;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755576" y="2564904"/>
            <a:ext cx="7704856" cy="738372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ОПРЕДЕЛЕНИЯ ВЛИЯНИЯ ФАКТОРОВ НА ФИНАНСОВЫЕ РЕЗУЛЬТАТЫ;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755576" y="3501008"/>
            <a:ext cx="7704856" cy="79208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ВЫЯВЛЕНИЕ РЕЗЕРВОВ УВЕЛИЧЕНИЯ СУММЫ ПРИБЫЛИ И РЕНТАБЕЛЬНОСТИ;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755576" y="5427576"/>
            <a:ext cx="7704856" cy="88174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РАЗОАБОТКА МЕРОПРИЯТИЙ ПО ИСПОЛЬЗОВАНИЮ ВЫЯВЛЕННЫХ РЕЗЕРВОВ.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755576" y="4472536"/>
            <a:ext cx="7704856" cy="756664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РАБОТЫ ПРЕДПРИЯТИЯ ПО ИСПОЛЬЗОВАНИЮ ВОЗМОЖНОСТЕЙ УВЕЛИЧЕНИЯ ПРИБЫЛИ И РЕНТАБЕЛЬНОСТИ;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424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234247" y="798923"/>
            <a:ext cx="6192688" cy="9749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ИСТОЧНИКИ ИНФОРМАЦИИ ДЛЯ АНАЛИЗА ФИНАНСОВЫХ РЕЗУЛЬТАТОВ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244291" y="2276872"/>
            <a:ext cx="5738936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НАКЛАДНЫЕ НА ОТГРУЗКУ ПРОДУКЦИИ;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281336" y="3212976"/>
            <a:ext cx="5738936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ДАННЫЕ АНАЛИТИЧЕСКОГО БУХГАЛТЕРСКОГО УЧЕТА ПО СЧЕТАМ ФИНАНСОВЫХ РЕЗУЛЬТАТОВ;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1281336" y="5285548"/>
            <a:ext cx="5760640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ПЛАНЫ ПРЕДПРИЯТИЯ ПО ОБЪЕМУ ВЫРАБОТКИ И РЕАЛИЗАЦИИ ПРОДУКЦИИ, СЕБЕСТОИМОСТИ.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1281336" y="4274804"/>
            <a:ext cx="5738936" cy="61264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 О ФИНАНСОВЫХ РЕЗУЛЬТАТАХ;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124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АНАЛИЗ ПРИБЫЛИ ОТ ФИНАНСОВО-ХОЗЯЙСТВЕННОЙ</a:t>
            </a:r>
          </a:p>
          <a:p>
            <a:pPr marL="0" indent="0" algn="ctr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ДЕЯТЕЛЬНОСТИ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67571"/>
            <a:ext cx="3672408" cy="28575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67570"/>
            <a:ext cx="4191000" cy="28575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17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прибыли начинают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рассмотрения динамики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плана и изучения ее структуры.</a:t>
            </a: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учета прибыли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буровых предп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риятий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связаны с характером их деятельности.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Поскольку буровые предприятия ведут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капитальное строительство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их продукция оценивается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сметной стоимости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None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Разница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выручкой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сдачи работ и реализации услуг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их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себестоимостью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составляет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бурового предприятия.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23" y="2023553"/>
            <a:ext cx="2281436" cy="123140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23553"/>
            <a:ext cx="2151112" cy="123140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23553"/>
            <a:ext cx="1985542" cy="123132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754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нефтегазодобывающих предприятий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большая часть прибыли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приходится на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 от реализации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товарной продукции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Ассортимент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их продукции практически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стабилен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качество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определенной мере зависит от подготовки и очистки нефти. </a:t>
            </a:r>
          </a:p>
          <a:p>
            <a:pPr marL="0" indent="0" algn="ctr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Следовательно,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размер прибыли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нефтегазодобывающих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предприятий зависит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цены и объема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реализации газа и </a:t>
            </a:r>
          </a:p>
          <a:p>
            <a:pPr marL="0" indent="0" algn="ctr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нефти, их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себестоимости.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367213"/>
            <a:ext cx="1944216" cy="18764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714" y="4351554"/>
            <a:ext cx="2324100" cy="18764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51554"/>
            <a:ext cx="2304256" cy="18920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3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555776" y="404664"/>
            <a:ext cx="3672408" cy="758952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ПРИБЫЛИ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323528" y="1484784"/>
            <a:ext cx="8496944" cy="230425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arenR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БАЛАНСОВАЯ (ВАЛОВАЯ) ПРИБЫЛЬ (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0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включает: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 (убыток) от реализации продукции (работ, услуг) (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0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рп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 (убыток) от реализации основных средств и иного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имущества предприятия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0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рип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результаты от внереализационных операций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0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1619672" y="4149080"/>
            <a:ext cx="5112568" cy="115212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32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32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рп</a:t>
            </a:r>
            <a:r>
              <a:rPr lang="ru-RU" sz="32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32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рип</a:t>
            </a:r>
            <a:r>
              <a:rPr lang="ru-RU" sz="32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32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вро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766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624736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sz="24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US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рп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выручка от реализации продукции, отражается за минусом НДС, акцизов,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таможенных пошлин, стоимости возвращенных товаров, скидки с продаж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 цены,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предоставленные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покупателю, руб.</a:t>
            </a:r>
          </a:p>
          <a:p>
            <a:pPr marL="0" indent="0">
              <a:buNone/>
            </a:pP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0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en-US" sz="2000" dirty="0"/>
              <a:t> </a:t>
            </a:r>
            <a:r>
              <a:rPr lang="en-US" sz="2000" dirty="0" smtClean="0"/>
              <a:t>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себестоимость реализованной продукции по основной деятельности , руб.;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en-US" sz="20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0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 реализации единицы продукции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вида (без НДС, акцизов и пр.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косвенных налогов), руб.;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en-US" sz="20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себестоимость единицы продукции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вида, включает фактические затраты,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непосредственно связанные с производством продукции, руб.;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0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количество реализованной продукции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вида,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ед.;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видов продукции.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417573" y="188640"/>
            <a:ext cx="8568952" cy="201622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 (УБЫТОК) ОТ РЕАЛИЗАЦИИ ПРОДУКЦИИ (РАБОТ, УСЛУГ)</a:t>
            </a:r>
          </a:p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0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рп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ФИНАНСОВЫЙ РЕЗУЛЬТАТ, ПОЛУЧЕННЫЙ ОТ ОСНОВНОЙ ДЕЯТЕЛЬНОСТИ, РАВЕН РАЗНИЦЕ МЕЖДУ ВЫРУЧКОЙ ОТ РЕАЛИЗАЦИИ ПРОДУКЦИИ (РАБОТ, УСЛУГ) В ДЕЙСТВУЮЩИХ ЦЕНАХ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0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рп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СЕБЕСТОИМОСТЬЮ РЕАЛИЗОВАННОЙ ПРОДУКЦИИ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0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755576" y="2420888"/>
            <a:ext cx="7704856" cy="79208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32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рп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32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рп</a:t>
            </a:r>
            <a:r>
              <a:rPr lang="ru-RU" sz="32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32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ru-RU" sz="32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Ʃ</a:t>
            </a:r>
            <a:r>
              <a:rPr lang="en-US" sz="3200" b="1" baseline="30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32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=1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(Ц</a:t>
            </a:r>
            <a:r>
              <a:rPr lang="en-US" sz="32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</a:t>
            </a:r>
            <a:r>
              <a:rPr lang="en-US" sz="32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·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32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967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323528" y="332656"/>
            <a:ext cx="8568952" cy="2736304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 (УБЫТОК) ОТ РЕАЛИЗАЦИИ ОСНОВНЫХ СРЕДСТВ И ИНОГО ИМУЩЕСТВА ПРЕДПР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ИЯТИЯ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0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рип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 финансовый результат, не связанный с основными видами деятельности, определяется как разница между продажной ценой реализованного имущества и его остаточной стоимостью с учетом понесенных расходов по реализации.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" name="Блок-схема: несколько документов 1"/>
          <p:cNvSpPr/>
          <p:nvPr/>
        </p:nvSpPr>
        <p:spPr>
          <a:xfrm>
            <a:off x="323528" y="3212976"/>
            <a:ext cx="8568952" cy="302433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ПРИБЫЛЬ (УБЫТОК) ОТ ВНЕРЕАЛИЗАЦИОННЫХ ОПЕРАЦИЙ  (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0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вро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прибыль (убыток) по операциям различного характера, не относящимся к основной деятельности, и не связанные с реализацией продукции (работ, услуг), основных фондов и иного имущества, определяется как разница между доходами от внереализационных операций и расходами по ним.</a:t>
            </a:r>
          </a:p>
          <a:p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184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740168" y="404664"/>
            <a:ext cx="7488832" cy="1584176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ДЛЯ ПОЛУЧЕНИЯ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НАЛОГООБЛАГАЕМОЙ ПРИБЫЛИ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000" b="1" baseline="-25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НОБЛ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валовая прибыль корректируется на основании Налогового Кодекса РФ: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740168" y="2132856"/>
            <a:ext cx="7488832" cy="1800200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Разница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между валовой прибылью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(ВП)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управленческими и коммерческими расходами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(УКР)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дает операционную прибыль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(ОП):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 = ВП – УКР</a:t>
            </a: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899592" y="4005064"/>
            <a:ext cx="7576248" cy="259228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к операционной прибыли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прибавить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доходы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(ФД),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вычесть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(ФР),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прибавить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прочие доходы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Дп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вычесть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прочие расходы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Рп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получим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налогооблагаемую прибыль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Пн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>
              <a:defRPr/>
            </a:pP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</a:t>
            </a:r>
            <a:r>
              <a:rPr lang="ru-RU" sz="2400" b="1" baseline="-250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нобл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ОП+ ФД – ФР +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Дп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Рп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353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4807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b="1" baseline="-25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прибыль (убыток) от обычной деятельности до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налогообложения (налогооблагаемая прибыль), руб.;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расходы по налогу на прибыль, местным налогам и налогам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других видов деятельности, руб.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424003" y="908720"/>
            <a:ext cx="8136904" cy="2232248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УПЛАНЫ НАЛОГА НА ПРИБЫЛЬ И ДРУГИХ ОБЯЗАТЕЛЬНЫХ ПЛАТЕДЕЙ В БЮДЖЕТ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ОСТАВШАЯСЯ ЧАСТЬ ПРИБЫЛИ –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ЧИСТАЯ ПРИБЫЛЬ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(П</a:t>
            </a:r>
            <a:r>
              <a:rPr lang="ru-RU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)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остается в распоряжении предприятия и используется им самостоятельно:</a:t>
            </a:r>
          </a:p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(П</a:t>
            </a:r>
            <a:r>
              <a:rPr lang="ru-RU" sz="2800" b="1" baseline="-25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Ч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) =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П</a:t>
            </a:r>
            <a:r>
              <a:rPr lang="ru-RU" sz="2800" b="1" baseline="-25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нобл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- Н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571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bg1">
              <a:lumMod val="85000"/>
            </a:schemeClr>
          </a:solidFill>
        </p:spPr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ru-RU" sz="2400" u="sng" dirty="0"/>
              <a:t>Выручка</a:t>
            </a:r>
            <a:r>
              <a:rPr lang="ru-RU" sz="2400" dirty="0"/>
              <a:t> – выручка от основной деятельности минус НДС, акцизы и экспортные пошлины.</a:t>
            </a:r>
          </a:p>
          <a:p>
            <a:pPr marL="0" indent="0" fontAlgn="base">
              <a:buNone/>
            </a:pPr>
            <a:r>
              <a:rPr lang="ru-RU" sz="2400" u="sng" dirty="0"/>
              <a:t>Себестоимость </a:t>
            </a:r>
            <a:r>
              <a:rPr lang="ru-RU" sz="2400" dirty="0"/>
              <a:t>– себестоимость продукции (для производственных предприятий), покупная стоимость товаров (для торговых). Значение в этой строке заключается в круглые скобки.</a:t>
            </a:r>
          </a:p>
          <a:p>
            <a:pPr marL="0" indent="0" fontAlgn="base">
              <a:buNone/>
            </a:pPr>
            <a:r>
              <a:rPr lang="ru-RU" sz="2400" u="sng" dirty="0"/>
              <a:t>Валовая прибыль</a:t>
            </a:r>
            <a:r>
              <a:rPr lang="ru-RU" sz="2400" dirty="0"/>
              <a:t> – выручка минус себестоимость.</a:t>
            </a:r>
          </a:p>
          <a:p>
            <a:pPr marL="0" indent="0" fontAlgn="base">
              <a:buNone/>
            </a:pPr>
            <a:r>
              <a:rPr lang="ru-RU" sz="2400" u="sng" dirty="0"/>
              <a:t>Коммерческие расходы</a:t>
            </a:r>
            <a:r>
              <a:rPr lang="ru-RU" sz="2400" dirty="0"/>
              <a:t> – связанные с реализацией, сбытом товаров, продукции, значение заключается в круглые скобки.</a:t>
            </a:r>
          </a:p>
          <a:p>
            <a:pPr marL="0" indent="0" fontAlgn="base">
              <a:buNone/>
            </a:pPr>
            <a:r>
              <a:rPr lang="ru-RU" sz="2400" u="sng" dirty="0"/>
              <a:t>Управленческие расходы</a:t>
            </a:r>
            <a:r>
              <a:rPr lang="ru-RU" sz="2400" dirty="0"/>
              <a:t> – связанные с управлением предприятием, административные расходы, указывается в круглых скобках.</a:t>
            </a:r>
          </a:p>
          <a:p>
            <a:pPr marL="0" indent="0" fontAlgn="base">
              <a:buNone/>
            </a:pPr>
            <a:r>
              <a:rPr lang="ru-RU" sz="2400" u="sng" dirty="0"/>
              <a:t>Прибыль от проданного товара</a:t>
            </a:r>
            <a:r>
              <a:rPr lang="ru-RU" sz="2400" dirty="0"/>
              <a:t> – валовая прибыль минус коммерческие и управленческие расходы.</a:t>
            </a:r>
          </a:p>
          <a:p>
            <a:pPr marL="0" indent="0" fontAlgn="base">
              <a:buNone/>
            </a:pPr>
            <a:r>
              <a:rPr lang="ru-RU" sz="2400" u="sng" dirty="0"/>
              <a:t>Доходы от иных предприятий</a:t>
            </a:r>
            <a:r>
              <a:rPr lang="ru-RU" sz="2400" dirty="0"/>
              <a:t> – доходы организации в виде дивидендов, полученные в результате вложения в уставной капитал другой организации.</a:t>
            </a:r>
          </a:p>
          <a:p>
            <a:pPr marL="0" indent="0" fontAlgn="base">
              <a:buNone/>
            </a:pPr>
            <a:r>
              <a:rPr lang="ru-RU" sz="2400" u="sng" dirty="0"/>
              <a:t>Проценты к получению</a:t>
            </a:r>
            <a:r>
              <a:rPr lang="ru-RU" sz="2400" dirty="0"/>
              <a:t> — % по депозитам, ценным бумагам.</a:t>
            </a:r>
          </a:p>
          <a:p>
            <a:pPr marL="0" indent="0" fontAlgn="base">
              <a:buNone/>
            </a:pPr>
            <a:r>
              <a:rPr lang="ru-RU" sz="2400" u="sng" dirty="0"/>
              <a:t>Проценты к уплате</a:t>
            </a:r>
            <a:r>
              <a:rPr lang="ru-RU" sz="2400" dirty="0"/>
              <a:t> — % по займам, кредитам, значение заключается в круглые скобки.</a:t>
            </a:r>
          </a:p>
          <a:p>
            <a:pPr marL="0" indent="0" fontAlgn="base">
              <a:buNone/>
            </a:pPr>
            <a:r>
              <a:rPr lang="ru-RU" sz="2400" u="sng" dirty="0"/>
              <a:t>Иные доходы</a:t>
            </a:r>
            <a:r>
              <a:rPr lang="ru-RU" sz="2400" dirty="0"/>
              <a:t> – прочие доходы, полученные, например, в результате реализации основного средства (кредит счета 91).</a:t>
            </a:r>
          </a:p>
          <a:p>
            <a:pPr marL="0" indent="0" fontAlgn="base">
              <a:buNone/>
            </a:pPr>
            <a:r>
              <a:rPr lang="ru-RU" sz="2400" u="sng" dirty="0"/>
              <a:t>Иные расходы</a:t>
            </a:r>
            <a:r>
              <a:rPr lang="ru-RU" sz="2400" dirty="0"/>
              <a:t> – прочие расходы, отраженные по дебету счета 91, например, штрафы, значение указывается в круглых скобках.</a:t>
            </a:r>
          </a:p>
          <a:p>
            <a:pPr marL="0" indent="0" fontAlgn="base">
              <a:buNone/>
            </a:pPr>
            <a:r>
              <a:rPr lang="ru-RU" sz="2400" u="sng" dirty="0"/>
              <a:t>Прибыль до налогообложения</a:t>
            </a:r>
            <a:r>
              <a:rPr lang="ru-RU" sz="2400" dirty="0"/>
              <a:t> – прибыль от проданного товара плюс доходы от других организаций плюс % к получению минус % к уплате плюс иные доходы минус иные расходы.</a:t>
            </a:r>
          </a:p>
          <a:p>
            <a:pPr marL="0" indent="0" fontAlgn="base">
              <a:buNone/>
            </a:pPr>
            <a:r>
              <a:rPr lang="ru-RU" sz="2400" u="sng" dirty="0"/>
              <a:t>Текущий налог на прибыль</a:t>
            </a:r>
            <a:r>
              <a:rPr lang="ru-RU" sz="2400" dirty="0"/>
              <a:t> – сумма начисленного налог за отчетный период.</a:t>
            </a:r>
          </a:p>
          <a:p>
            <a:pPr marL="0" indent="0" fontAlgn="base">
              <a:buNone/>
            </a:pPr>
            <a:r>
              <a:rPr lang="ru-RU" sz="2400" u="sng" dirty="0"/>
              <a:t>Постоянные налоговые обязательства</a:t>
            </a:r>
            <a:r>
              <a:rPr lang="ru-RU" sz="2400" dirty="0"/>
              <a:t> – указывается величина разницы между данные бухгалтерского и налогового учета (если таковые есть).</a:t>
            </a:r>
          </a:p>
          <a:p>
            <a:pPr marL="0" indent="0" fontAlgn="base">
              <a:buNone/>
            </a:pPr>
            <a:r>
              <a:rPr lang="ru-RU" sz="2400" u="sng" dirty="0"/>
              <a:t>Изменение суммы отложенных налоговых платежей </a:t>
            </a:r>
            <a:r>
              <a:rPr lang="ru-RU" sz="2400" dirty="0"/>
              <a:t>– строка заполняется при условии, что доходы и расходы были в одном периоде, а налог рассчитан в другом.</a:t>
            </a:r>
          </a:p>
          <a:p>
            <a:pPr marL="0" indent="0" fontAlgn="base">
              <a:buNone/>
            </a:pPr>
            <a:r>
              <a:rPr lang="ru-RU" sz="2400" u="sng" dirty="0"/>
              <a:t>Прочее</a:t>
            </a:r>
            <a:r>
              <a:rPr lang="ru-RU" sz="2400" dirty="0"/>
              <a:t> – различные суммы, влияющие на величины прибыли, например, пени, доплаты и переплаты по налогу.</a:t>
            </a:r>
          </a:p>
          <a:p>
            <a:pPr marL="0" indent="0" fontAlgn="base">
              <a:buNone/>
            </a:pPr>
            <a:r>
              <a:rPr lang="ru-RU" sz="2400" u="sng" dirty="0"/>
              <a:t>Чистая прибыль</a:t>
            </a:r>
            <a:r>
              <a:rPr lang="ru-RU" sz="2400" dirty="0"/>
              <a:t> – прибыль до налогообложения минус текущий налог плюс/минус постоянные налоговые обязательства плюс/минус изменение суммы отложенных налоговых платежей.</a:t>
            </a:r>
          </a:p>
          <a:p>
            <a:pPr marL="0" indent="0">
              <a:buNone/>
            </a:pPr>
            <a:endParaRPr lang="ru-RU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99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849</Words>
  <Application>Microsoft Office PowerPoint</Application>
  <PresentationFormat>Экран (4:3)</PresentationFormat>
  <Paragraphs>163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21</cp:revision>
  <dcterms:created xsi:type="dcterms:W3CDTF">2015-08-16T16:37:50Z</dcterms:created>
  <dcterms:modified xsi:type="dcterms:W3CDTF">2015-08-21T12:34:48Z</dcterms:modified>
</cp:coreProperties>
</file>