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30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99" r:id="rId19"/>
    <p:sldId id="272" r:id="rId20"/>
    <p:sldId id="273" r:id="rId21"/>
    <p:sldId id="298" r:id="rId22"/>
    <p:sldId id="297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301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302" r:id="rId48"/>
    <p:sldId id="303" r:id="rId49"/>
    <p:sldId id="304" r:id="rId50"/>
    <p:sldId id="305" r:id="rId51"/>
    <p:sldId id="306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5244A-5EA4-4F86-841F-E9126D3B103D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D7AC6-D41B-47FF-A22E-BEB550FCD8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218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11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372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10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242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184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777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766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549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210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65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902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535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042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206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254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602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537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130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634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3530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7138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098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4890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7505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4041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1663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1740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1147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4154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9229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5238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8387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3804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4770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3166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1328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6678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989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0131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7017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011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4686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2885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5388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0632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0275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72403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4753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31387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54802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D7AC6-D41B-47FF-A22E-BEB550FCD833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709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9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771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58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713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76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5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880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896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153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6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723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D8EB1-4551-4CE5-A2E6-AA9FF640BCA5}" type="datetimeFigureOut">
              <a:rPr lang="ru-RU" smtClean="0"/>
              <a:t>16.08.2015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0350-EF01-4D81-8C4D-1F71FF294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17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561662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7. АНАЛИЗ СЕБЕСТОИМОСТИ ПРОДУКЦИИ</a:t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877272"/>
            <a:ext cx="8640960" cy="81649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ИЩУК ТАТЬЯНА ЛЕОНИДОВНА, Д.Э.Н., ПРОФЕССОР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56792"/>
            <a:ext cx="5112567" cy="42484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94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8388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57200" indent="-457200" algn="ctr"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ЗНАЧЕНИЕ, ЗАДАЧИ И ИСТОЧНИКИ АНАЛИЗА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СЕБЕСТОИМОСТИ ПРОДУКЦИИ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АНАЛИЗ СЕБЕСТОИМОСТИ СТРОИТЕЛЬСТВА СКВАЖИН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АНАЛИЗ СЕБЕСТОИМОСТИ ДОБЫЧИ НЕФТИ И ГАЗА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АНАЛИЗ ЗАТРАТ НА РУБЛЬ ТОВАРНОЙ ПРОДУКЦИИ</a:t>
            </a:r>
          </a:p>
          <a:p>
            <a:pPr marL="0" indent="0" algn="ctr">
              <a:buNone/>
            </a:pP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96952"/>
            <a:ext cx="4536504" cy="31683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87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ЗНАЧЕНИЕ, ЗАДАЧИ И ИСТОЧНИКИ АНАЛИЗА 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СЕБЕСТОИМОСТИ ПРОДУКЦИИ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27200"/>
            <a:ext cx="7632848" cy="45821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39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себестоимости продукции, работ, услуг зависят: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финансовые результаты деятельности предприятия,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темпы расширенного воспроизводства,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финансовое состояние субъектов хозяйствования.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564904"/>
            <a:ext cx="5934075" cy="39163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24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899592" y="692696"/>
            <a:ext cx="7272808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АНАЛИЗА СЕБЕСТОИМОСТИ ПРОДУКЦИИ: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403648" y="1916832"/>
            <a:ext cx="6048672" cy="93610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ВЫЯВЛЕНИЕ ТЕНДЕНЦИЙ ИЗМЕНЕНИЯ СЕБЕСТОИМОСТИ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 ПО ЕЕ УРОВНЮ</a:t>
            </a: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403648" y="3212976"/>
            <a:ext cx="6048672" cy="86409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ФАКТОРОВ СНИЖЕНИЯ СЕБЕСТОИМОСТИ</a:t>
            </a:r>
          </a:p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ИХ ВЛИЯНИЯ НА КОНЕЧНЫЙ РЕЗУЛЬТАТ</a:t>
            </a:r>
          </a:p>
          <a:p>
            <a:pPr algn="ctr"/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403648" y="4509120"/>
            <a:ext cx="6048672" cy="93610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ВЫЯВЛЕНИЕ РЕЗЕРВОВ И ВЫРАБОТКА КОРРЕКТИРУЮЩИХ МЕР ПО СНИЖЕНИЮ СЕБЕСТОИМОСТИ ПРОДУКЦИИ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304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899592" y="692696"/>
            <a:ext cx="7200800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АНАЛИЗА СЕБЕСТОИМОСТИ ПРОДУКЦИИ: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547664" y="1772816"/>
            <a:ext cx="518457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ПОЛНАЯ СЕБЕСТОИМОСТЬ ТОВАРНОЙ ПРОДУКЦИИ В ЦЕЛОМ И ПО ЭЛЕМЕНТАМ ЗАТРАТ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560756" y="2730974"/>
            <a:ext cx="5171484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НА РУБЛЬ ПРОДУКЦИИ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560756" y="3616774"/>
            <a:ext cx="5027468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СЕБЕСТОИМОСТЬ ОТДЕЛЬНЫХ ИЗДЕЛИЙ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583292" y="4437112"/>
            <a:ext cx="5004932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ОТДЕЛЬНЫЕ СТАТЬИ ЗАТРАТ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1583291" y="5373216"/>
            <a:ext cx="5004933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ПО ЦЕНТРАМ ОТВЕТСТВЕННОСТИ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740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103290" y="404664"/>
            <a:ext cx="6624736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ЗАТРАТ НА ПРОИЗВОДСТВО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395536" y="1268760"/>
            <a:ext cx="1944216" cy="4320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2627784" y="1268760"/>
            <a:ext cx="1944216" cy="4320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5652120" y="1247339"/>
            <a:ext cx="2952328" cy="4320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ЗАТРАТ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2493" y="1916949"/>
            <a:ext cx="2232248" cy="64795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ЭКОНОМИЧЕСКОЕ СОДЕРЖАНИЕ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21820" y="1904422"/>
            <a:ext cx="1944217" cy="64795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СМЕТА ЗАТРАТ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КАЛЬКУЛЯЦИЯ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16016" y="1891897"/>
            <a:ext cx="4248472" cy="673007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ОБЩИЙ ОБЪЕМ ПОТРЕБЛЯЕМЫХ РЕСУРСОВ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НА ОПРЕДЕЛЕННЫЙ ВИД ПРОДУКЦИИ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2493" y="2806364"/>
            <a:ext cx="2370301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 УЧАСТИЯ В ПРОИЗВОДСТВЕННОМ ПРОЦЕССЕ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16016" y="2812360"/>
            <a:ext cx="4176464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- 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- СВЯЗАНЫ С ПРОИЗВОДСТВЕННЫМ ПРОЦЕССОМ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</a:rPr>
              <a:t>СВЯЗАНЫ С ПРОЦЕССОМ УПРАВЛЕНИЯ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СВЯЗАНЫ С РЕАЛИЗАЦИЕЙ ПРОДУКЦИИ</a:t>
            </a:r>
          </a:p>
          <a:p>
            <a:pPr marL="285750" indent="-285750" algn="ctr">
              <a:buFontTx/>
              <a:buChar char="-"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707662" y="2806364"/>
            <a:ext cx="1864338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ОСНОВНЫЕ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НАКЛАДНЫЕ - - НА ПРОДАЖУ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1520" y="3933056"/>
            <a:ext cx="2301274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ОТНЕСЕНИЯ НА СЕБЕСТОИМОСТЬ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25430" y="3936020"/>
            <a:ext cx="1846569" cy="143719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ПРЯМЫЕ</a:t>
            </a:r>
          </a:p>
          <a:p>
            <a:pPr marL="285750" indent="-285750" algn="ctr">
              <a:buFontTx/>
              <a:buChar char="-"/>
            </a:pP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>
              <a:buFontTx/>
              <a:buChar char="-"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КОСВЕННЫЕ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16016" y="3936020"/>
            <a:ext cx="4176464" cy="208526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СВЯЗАНЫ С ИЗГОТОВЛЕНИЕМ ОТДЕЛЬНЫХ ВИДОВ ПРОДУКЦИИ, НЕПОСРЕДННОСТВЕННО ВКЛЮЧАЮТСЯ В СЕБЕСТОИМОСТЬ;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СВЯЗАНЫ С ПРОИЗВОДСТВОМ НЕСКОЛЬКИХ ВИДОВ ПРОДУКЦИИ, ВКЛЮЧАЮТСЯ В СЕБЕСТОИМОСТЬ ЧЕРЕЗ ИХ РАСПРЕДЕЛЕНИЕ</a:t>
            </a:r>
          </a:p>
          <a:p>
            <a:pPr algn="ctr"/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665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339752" y="333339"/>
            <a:ext cx="4032448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ЗАТРАТ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268760"/>
            <a:ext cx="1944216" cy="127444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ЗАТРАТ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55776" y="1268760"/>
            <a:ext cx="2185392" cy="125603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ПРОСТЫЕ</a:t>
            </a:r>
          </a:p>
          <a:p>
            <a:pPr marL="285750" indent="-285750" algn="ctr">
              <a:buFontTx/>
              <a:buChar char="-"/>
            </a:pP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КОМПЛЕКСНЫЕ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4049" y="1268760"/>
            <a:ext cx="3528392" cy="187220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endParaRPr lang="ru-RU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СОСТОЯТ ИЗ ОДНОГО ЭКОНОМИЧЕСКОГО ЭЛЕМЕНТА (СЫРЬЕ, МАТЕРИАЛЫ, З/ПЛ);</a:t>
            </a:r>
          </a:p>
          <a:p>
            <a:pPr marL="285750" indent="-285750" algn="ctr">
              <a:buFontTx/>
              <a:buChar char="-"/>
            </a:pPr>
            <a:endParaRPr lang="ru-RU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СОСТОЯТ ИЗ НЕСКОЛЬКИХ ЭКОНОМИЧЕСКИХ ЭЕЛЕМЕНТОВ (УСЛУГИ ВСПОМОГАТЕЛЬНЫХ ПРОИЗВОДСТВ)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6514" y="3685483"/>
            <a:ext cx="2033238" cy="108012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ЗАВИСИМОСТЬ ОТ ОБЪЕМА ПРОИЗВОДСТВА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30990" y="3691762"/>
            <a:ext cx="2185392" cy="182546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УСЛОВНО-ПЕРЕМЕННЫЕ;</a:t>
            </a:r>
          </a:p>
          <a:p>
            <a:pPr marL="285750" indent="-285750" algn="ctr">
              <a:buFontTx/>
              <a:buChar char="-"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УСЛОВНО-ПОСТОЯННЫЕ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7030" y="3691762"/>
            <a:ext cx="3525411" cy="196948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НАХОДЯТСЯ В ПРЯМОЙ ЗАВИСИМОСТИ ОТ ИЗМЕНЕНИЯ ОБЪЕМА ПРОИЗВОДСТВА;</a:t>
            </a: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ЗАВИСЯТ ИЛИ НЕЗНАЧИТЕЛЬНО ЗАВИСЯТ ОТ ОБЪЕМА ПРОИЗВОДСТВА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745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683568" y="692696"/>
            <a:ext cx="7128792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АНАЛИЗА СЕБЕСТОИМОСТИ ПРОДУКЦИИ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178579" y="1772816"/>
            <a:ext cx="6624736" cy="86374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 О ЗАТРАТАХ НА ПРОИЗВОДСТВО И РЕАЛИЗАЦИЮ ПРОДУКЦИИ (РАБОТ, УСЛУГ);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187624" y="2924944"/>
            <a:ext cx="6624736" cy="79208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ПЛАНОВЫЕ И ОТЧЕТНЫЕ КАЛЬКУЛЯЦИИ СЕБЕСТОИМОСТИ ПРОДУКЦИИ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200750" y="4005064"/>
            <a:ext cx="6467994" cy="100811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СИНТЕТИЧЕСКОГО И АНАЛИТИЧЕСКОГО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УЧЕТА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ОСНОВНЫМ И ВСПОМОГАТЕЛЬНЫМ ПРОИЗВОДСТВАМ И ДР.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200750" y="5229200"/>
            <a:ext cx="6467994" cy="108012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АНАЛИЗА ПРЕДШЕСТВУЮЩИХ РАЗДЕЛОВ, НОРМАТИВНЫЕ МАТЕРИАЛЫ, ХАРАКТЕРИЗУЮЩИЕ УРОВЕНЬ ЗАТРАТ, АКТЫ ОБСЛЕДОВАНИЯ И ПРОВЕРОК.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491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АНАЛИЗ СЕБЕСТОИМОСТИ СТРОИТЕЛЬСТВА СКВАЖИН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Блок-схема: несколько документов 1"/>
          <p:cNvSpPr/>
          <p:nvPr/>
        </p:nvSpPr>
        <p:spPr>
          <a:xfrm>
            <a:off x="1907704" y="908720"/>
            <a:ext cx="5040560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СЕБЕСТОИМОСТИ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1942201" y="1988840"/>
            <a:ext cx="4680520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СМЕТНАЯ СТОИМОСТЬ ВЫПОЛНЕННОГО ОБЪЕМА РАБОТ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936037" y="2920421"/>
            <a:ext cx="4680520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ПЛАНОВАЯ СТОИМОСТЬ ОБЪЕМА РАБОТ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942201" y="3789040"/>
            <a:ext cx="4680520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ФАКТИЧЕСКАЯ СЕБЕСТОИМОСТЬ ВЫПОЛНЕННОГО ОБЪЕМА РАБОТ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428" y="4581128"/>
            <a:ext cx="2201738" cy="18260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27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 НА БУРОВЫЕ РАБОТЫ –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ГЕОЛОГО-ТЕХНИЧЕСКИХ УСЛОВИЙ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БУРЕНИЯ, КОТОРЫЕ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СПЕЦИФИЧНЫ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КАЖДОЙ СКВАЖИНЫ,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ИХ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ДЕТАЛЬНО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ПРЕДУСМОТРЕТЬ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СОСТАВЛЕНИИ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ПРОЕКТНО-СМЕТНОЙ ДОКУМЕНТАЦИИ.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ПОЭТОМУ СМЕТНУЮ И ПЛАНОВУЮ СТОИМОСТЬ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 РАБОТ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КОРРЕКТИРУЮТ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ВЫПОЛНЕННЫЙ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РАБОТ.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33056"/>
            <a:ext cx="3816424" cy="24482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684" y="3923878"/>
            <a:ext cx="4286250" cy="24574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46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691680" y="908720"/>
            <a:ext cx="5472608" cy="90296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АНАЛИЗА СЕБЕСТОИМОСТИ СТРОИТЕЛЬСТВА СКВАЖИНЫ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244291" y="2192224"/>
            <a:ext cx="6120680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ОЦЕНКА ВЫПОЛНЕНИЯ ЗАДАНИЯ ПО СНИЖЕНИЮ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СЕБЕСТОИМОСТИ СТРОИЕТЕЛЬСТВА СКВАЖИНЫ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259632" y="3284984"/>
            <a:ext cx="6120680" cy="129614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СРАВНЕНИЕ АНАЛИЗИРУЕМЫХ ЗАТРАТ С БАЗИСНЫМИ ПО ОТДЕЛЬНЫМ ЭТАПАМ ЦИКЛА СТРОИТЕЛЬСТВА СКВАЖИН, ПО ЭКОНОМИЧЕСКИМ ЭЛЕМЕНТАМ ЗАТРАТ И ПО СТАТЬЯМ РАСХОДОВ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611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отклонений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материальным затратам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цен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применяемые в процессе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строительства скважин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457200" indent="-457200" algn="ctr">
              <a:buAutoNum type="arabicParenR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от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установленных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 расходов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457200" indent="-457200" algn="ctr">
              <a:buAutoNum type="arabicParenR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объемах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выполненных работ.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затрат под влиянием этих факторов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по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339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(Н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·Н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-Ц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  <a:p>
            <a:pPr marL="0" indent="0" algn="ct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∆З</a:t>
            </a:r>
            <a:r>
              <a:rPr lang="en-US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/>
              <a:t>– </a:t>
            </a:r>
            <a:r>
              <a:rPr lang="ru-RU" sz="2400" dirty="0" smtClean="0"/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 анализируемого периода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 базисного периода, за счет соответственно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объемов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q)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ц)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них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проходка в анализируемом и базисном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периодах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соответственно, м;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анализируемый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нормативный расходы материалов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м проходки соответственно, натуральные единицы;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,Ц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единицы материала в анализируемом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базисном периодах соответственно, руб.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005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80720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Удорожание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стоимости бурения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сравнению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плановой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статье «Промывочная жидкость» составило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5790 тыс. руб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 фактически выполненный объем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проходки –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 тыс. 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Перерасход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вызван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увеличением  стоимости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промывочной жидкости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515,3 руб. за 1м</a:t>
            </a:r>
            <a:r>
              <a:rPr lang="ru-RU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смете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639,8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руб.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фактически,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нормы расхода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промывочного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раствора соответственно с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0,52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0,547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1 м проходки.</a:t>
            </a: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Перевыполнение плановых норм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привело 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удорожанию себестоимости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(0,547-0,52)·193 000 ·515,3 = 2685,2 тыс. руб.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marL="0" indent="0">
              <a:buNone/>
            </a:pPr>
            <a:endParaRPr lang="ru-RU" sz="2400" baseline="30000" dirty="0"/>
          </a:p>
          <a:p>
            <a:pPr marL="0" indent="0">
              <a:buNone/>
            </a:pPr>
            <a:endParaRPr lang="ru-RU" sz="2400" baseline="30000" dirty="0" smtClean="0"/>
          </a:p>
          <a:p>
            <a:pPr marL="0" indent="0">
              <a:buNone/>
            </a:pPr>
            <a:endParaRPr lang="ru-RU" sz="2400" baseline="30000" dirty="0" smtClean="0"/>
          </a:p>
          <a:p>
            <a:pPr marL="0" indent="0">
              <a:buNone/>
            </a:pPr>
            <a:endParaRPr lang="ru-RU" sz="2400" baseline="30000" dirty="0"/>
          </a:p>
          <a:p>
            <a:pPr marL="0" indent="0">
              <a:buNone/>
            </a:pPr>
            <a:endParaRPr lang="ru-RU" sz="2400" baseline="30000" dirty="0" smtClean="0"/>
          </a:p>
          <a:p>
            <a:pPr marL="0" indent="0">
              <a:buNone/>
            </a:pPr>
            <a:endParaRPr lang="ru-RU" sz="2400" baseline="30000" dirty="0"/>
          </a:p>
          <a:p>
            <a:pPr marL="0" indent="0">
              <a:buNone/>
            </a:pPr>
            <a:endParaRPr lang="ru-RU" sz="2400" baseline="30000" dirty="0" smtClean="0"/>
          </a:p>
          <a:p>
            <a:pPr marL="0" indent="0">
              <a:buNone/>
            </a:pPr>
            <a:endParaRPr lang="ru-RU" sz="24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336949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цен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промывочную жидкость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привел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повышению плановых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на: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(639,8 – 515,3)·193 000 ·0,547 = 13 143,6 тыс.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приведенной схеме следует рассмотреть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фактических затрат от плановых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каждому виду материалов и выявить факторы,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обусловившие эти отклонения.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903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комплексной статьи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«Расходы по эксплуатации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бурового оборудования»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характерна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прямая зависимость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большинства входящих в нее затрат от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продолжительности бурения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564904"/>
            <a:ext cx="5715000" cy="381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84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оборудования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амортизацию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прокат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турбобуров,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электробуров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бурильных труб </a:t>
            </a:r>
          </a:p>
          <a:p>
            <a:pPr marL="0" indent="0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начисляется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сутки бурения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то же время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суточные затраты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позиции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зависят от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факторов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пецифичных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вида оборудования.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4664"/>
            <a:ext cx="3117726" cy="60486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89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55272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транспортных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зависит от: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расстояния перевозок материальных ценностей;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Парка автомашин и спецтранспорта;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Содержания автохозяйства и др.</a:t>
            </a: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яния перечисленных факторов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изменение себестоимости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 работ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определить при рассмотрении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калькуляции транспортных р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асходов.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437112"/>
            <a:ext cx="3528392" cy="213970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73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амортизации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может быть обеспечена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ростом скорости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бурения 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снижением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суточных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амортизацию.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анализе расходов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испытание скважин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особое внимание следует уделить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испытания и освоения скважин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отклонению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планового уро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вследствие нарушения графика этих работ.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71292"/>
            <a:ext cx="3024336" cy="19560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480487"/>
            <a:ext cx="4536504" cy="195644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52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Остальные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статьи расходов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анализируются путем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анализируемых затрат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базисных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элементам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выявления факторов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повлиявших на эти отклонения.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12976"/>
            <a:ext cx="3810000" cy="2857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64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55272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Анализ себестоимости добычи нефти и газа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78" y="1556792"/>
            <a:ext cx="6096000" cy="4572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4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Блок-схема: несколько документов 1"/>
          <p:cNvSpPr/>
          <p:nvPr/>
        </p:nvSpPr>
        <p:spPr>
          <a:xfrm>
            <a:off x="201483" y="530474"/>
            <a:ext cx="8763005" cy="57606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анализа себестоимости добычи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нефти и газа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743784" y="1556792"/>
            <a:ext cx="7532106" cy="899339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ОЦЕНКА РЕЗУЛЬТАТОВ ВЫПОЛНЕНИЯ ПЛАНОВЫХ ЗАДАНИЙ ПО СЕБЕСТОИМОСТИ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775266" y="2780928"/>
            <a:ext cx="7532105" cy="136815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СРАВНЕНИЕ ФАКТИЧЕСКИХ ЗАТРАТ С ПЛАНОВЫМИ ОТЧЕТНОГО И БАЗИСНОГО ПЕРИОДОВ (для сопоставимости фактических и плановых затрат последние необходимо пересчитать на фактический объем добычи нефти и газа)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683569" y="4437112"/>
            <a:ext cx="7532106" cy="1059193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ОБЩЕЙ ВЕЛИЧИНЫ ЭКОНОМИИИ ИЛИ ПЕРЕРАСХОДА ЗАТРАТ И ИЗМЕНЕНИЯ ИХ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ОТДЕЛЬНЫМ СТАТЬЯМ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683569" y="5661248"/>
            <a:ext cx="7532106" cy="756664"/>
          </a:xfrm>
          <a:prstGeom prst="flowChartDocumen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РАЗДЕЛЕНИЕ ВЕЛИЧИН ОТКЛОНЕНИЙ ПО КАЖДОЙ СТАТЬЕ КАЛЬКУЛЯЦИИ ПО ФАКТОРАМ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903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примеру,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причинами отклонений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анализируемых затрат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базисных по статье «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на энергию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извлечению нефти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могут быть: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цен на электроэнергию;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удельного расхода энергии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добычу 1 т нефти или жидкости;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 Изменение объема насосной добычи.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3933056"/>
            <a:ext cx="4680520" cy="266850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32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 производится по следующим формулам: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Q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У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en-US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затрат анализируемого периода от затрат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базисного периода, вследствие изменения соответственно объема  насосной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добычи, удельного расхода электроэнергии на добычу 1 т нефти, и цен на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электроэнергию,  руб.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добыча нефти насосным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способом в анализируемом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базисном периодах соответственно, т.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 электроэнергии на 1 т добываемой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нефти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анализируемом и базисном периодах соответственно, кВт-ч.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 1 кВт-ч электроэнергии в анализируемом 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базисном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периодах соответственно, руб.</a:t>
            </a:r>
          </a:p>
          <a:p>
            <a:pPr marL="0" indent="0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45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статье «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Заработная плата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причинами отклонений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 быть изменения численности работников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средней заработной платы.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Провести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факторный анализ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статье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«Заработная плата», если известно, что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средняя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заработная плат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увеличилась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34 110 руб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 плану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34 668 руб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фактически.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Численность работников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сократилась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836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по плану до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826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человек фактически.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001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заработной платы в связи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сокращением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численности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работников составила: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(826 - 836) · 34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110 = </a:t>
            </a:r>
            <a:r>
              <a:rPr lang="ru-RU" sz="2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- 341,1 тыс. руб.</a:t>
            </a:r>
          </a:p>
          <a:p>
            <a:pPr marL="0" indent="0" algn="ctr">
              <a:buNone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Перерасход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этой статье вследствие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увеличения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средней заработной платы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составил: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с.з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(34 688 – 34 110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826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sz="2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460,9 тыс. руб.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Удорожание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статье «Заработная плата»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целом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произошло в размере: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460, 9 – 341, 1 = 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119, 8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04710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статье «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Амортизация скважин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отклонение затрат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происходят в результате: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числа и стоимости новых, вводимых 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эксплуатацию скважин;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Изменения плановых сроков эксплуатации этих скважин.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этих причин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отклонения анализируемых затрат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базисных рассчитывают по следующим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564904"/>
            <a:ext cx="4176464" cy="24006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08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55272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[(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]:12·100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∆З</a:t>
            </a:r>
            <a:r>
              <a:rPr lang="en-US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[(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]:12·100</a:t>
            </a:r>
          </a:p>
          <a:p>
            <a:pPr marL="0" indent="0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∆З</a:t>
            </a:r>
            <a:r>
              <a:rPr lang="en-US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отклонение затрат анализируемого периода от затрат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базисного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периода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вследствие изменения соответственно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стоимости 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вводимых в эксплуатацию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</a:t>
            </a:r>
          </a:p>
          <a:p>
            <a:pPr marL="0" indent="0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времени их эксплуатации, руб.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стоимость вводимых в эксплуатацию скважин в анализируемом </a:t>
            </a:r>
          </a:p>
          <a:p>
            <a:pPr marL="0" indent="0"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базисном периодах соответственно, руб.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сроки эксплуатации новых скважин в анализируемом и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периодах соответственно, мес.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амортизации скважин, %.</a:t>
            </a:r>
          </a:p>
          <a:p>
            <a:pPr marL="0" indent="0">
              <a:buNone/>
            </a:pPr>
            <a:endParaRPr lang="ru-RU" sz="2400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761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статью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на содержание и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эксплуатацию оборудования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включают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на ремонтные</a:t>
            </a:r>
          </a:p>
          <a:p>
            <a:pPr marL="0" indent="0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зависящие от:</a:t>
            </a: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Стоимости одного ремонта;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Числа проведенных ремонтов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 и оборудования  в течение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анализируемого периода.</a:t>
            </a: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этих факторов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величину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анализируемых затрат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базисных определяют по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764704"/>
            <a:ext cx="3384376" cy="54006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48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(С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800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8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затрат на подземный (или наземный) ремонт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анализируемого периода от затрат базисного периода, вследствие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соответственно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числа ремонтов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стоимости одного ремонта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руб.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число ремонтов в анализируемом и базисном периодах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соответственно.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</a:t>
            </a:r>
            <a:r>
              <a:rPr lang="ru-RU" sz="24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р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р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-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стоимость одного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ремонта в анализируемом и базисном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периодах соответственно, руб.</a:t>
            </a:r>
            <a:endParaRPr lang="ru-RU" sz="2000" dirty="0"/>
          </a:p>
          <a:p>
            <a:pPr marL="0" indent="0">
              <a:buNone/>
            </a:pP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854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статье «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по искусственному воздействию на пласт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затрат связаны с изменением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закачки воды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стоимости закачки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1м</a:t>
            </a:r>
            <a:r>
              <a:rPr lang="ru-RU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которые определяют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формулам: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∆З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(Q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(С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)·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en-US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отклонения затрат на увеличение отдачи пластов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периода от затрат базисного периода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вследствие изменения соответственно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закачки воды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закачки 1м</a:t>
            </a:r>
            <a:r>
              <a:rPr lang="ru-RU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руб.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закачки воды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анализируемом 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базисном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периодах соответственно, м</a:t>
            </a:r>
            <a:r>
              <a:rPr lang="ru-RU" sz="24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себестоимость закачки 1м</a:t>
            </a:r>
            <a:r>
              <a:rPr lang="ru-RU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анализируемом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базисном периодах соответственно, руб.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219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Остальные статьи рас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ходов анализируются путем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определения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анализируемых затрат от базисных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элементам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выявления факторов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повлиявших на эти отклонения.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81" y="2564904"/>
            <a:ext cx="4176464" cy="30137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68002"/>
            <a:ext cx="4032448" cy="301062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476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Выделяют следующие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группы факторов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457200" indent="-457200" algn="ctr">
              <a:buAutoNum type="arabicParenR"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технического уровня производства;</a:t>
            </a:r>
          </a:p>
          <a:p>
            <a:pPr marL="457200" indent="-457200" algn="ctr">
              <a:buAutoNum type="arabicParenR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Улучшение организации производства и труда;</a:t>
            </a:r>
          </a:p>
          <a:p>
            <a:pPr marL="457200" indent="-457200" algn="ctr">
              <a:buAutoNum type="arabicParenR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объема и структуры производства;</a:t>
            </a:r>
          </a:p>
          <a:p>
            <a:pPr marL="457200" indent="-457200" algn="ctr">
              <a:buAutoNum type="arabicParenR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природных условий добычи нефти и газа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способов добычи.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01008"/>
            <a:ext cx="4367386" cy="307751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76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 изменения уровня затрат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зависимости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уровня норм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сырье, материалы, топливо,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энергию рассчитываются по формуле:</a:t>
            </a:r>
          </a:p>
          <a:p>
            <a:pPr marL="0" indent="0"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З(%) = (1-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индекс норм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отдельным видам материальных ресурсов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доли ед.;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индекс цен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видам материальных ресурсов, доли, ед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доля затрат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конкретному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материальных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ресурсов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себестоимости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продукции, %.</a:t>
            </a:r>
          </a:p>
        </p:txBody>
      </p:sp>
    </p:spTree>
    <p:extLst>
      <p:ext uri="{BB962C8B-B14F-4D97-AF65-F5344CB8AC3E}">
        <p14:creationId xmlns:p14="http://schemas.microsoft.com/office/powerpoint/2010/main" val="288333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 изменения уровня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производительности труда и заработной платы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рассчитывается по формуле: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∆З(%) = (1-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зп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зп</a:t>
            </a:r>
            <a:endParaRPr lang="ru-RU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зп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индекс заработной платы, доли ед.;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индекс производительности труда, доли ед.;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зп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доля заработной платы и отчислений на социальное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страхование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себестоимости продукции, %.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363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55272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 изменения уровня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постоянных расходов и объема производства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рассчитывается по формуле: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∆З(%) = (1-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·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</a:t>
            </a:r>
          </a:p>
          <a:p>
            <a:pPr marL="0" indent="0" algn="ct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–индекс постоянных расходов, доли ед.;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индекс объема производства, доли ед.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доля заработной платы и отчислений на социальное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страхование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себестоимости продукции, %.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819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следует учитывать по следующим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связи с ростом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обводненности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добываемой жидкости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</a:t>
            </a:r>
            <a:r>
              <a:rPr lang="ru-RU" sz="2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обв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= [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Q</a:t>
            </a:r>
            <a:r>
              <a:rPr lang="ru-RU" sz="26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·(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ru-RU" sz="26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обв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–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ru-RU" sz="26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обв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)]:(100-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ru-RU" sz="26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обв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)·( 100- </a:t>
            </a: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ru-RU" sz="26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обв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)·100·З</a:t>
            </a:r>
            <a:r>
              <a:rPr lang="ru-RU" sz="26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6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э/эн</a:t>
            </a:r>
            <a:endParaRPr lang="ru-RU" sz="26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Q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добыча нефти механизированным способом 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анализируемом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периоде, т.;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обв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обводненность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нефти в анализируемом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базисном периодах, %;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э</a:t>
            </a: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/эн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переменные затраты на энергию по извлечению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нефти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механизированным способом в базисном периоде, руб. на 1 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добываемой жидкости.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975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Годовой объем добычи нефти механизированным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способом в анализируемом году составил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29 175 тыс. 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обводненность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нефти возросла с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72%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базисном году до 75%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анализируемом.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2,3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Тогда увеличение затрат составит: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{[29 175·(75-72)]:[(100-75)·(100-72)]}·100·2,3 = </a:t>
            </a:r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28 758 тыс. руб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570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роста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доли механизированной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добычи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нефти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д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=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Q</a:t>
            </a:r>
            <a:r>
              <a:rPr lang="ru-RU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·[(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d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-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d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)/100]·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э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/эн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Q</a:t>
            </a:r>
            <a:r>
              <a:rPr lang="ru-RU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н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общий объем добычи нефти в анализируемом периоде, т.;</a:t>
            </a:r>
            <a:endParaRPr lang="ru-RU" sz="2400" dirty="0"/>
          </a:p>
          <a:p>
            <a:pPr marL="0" indent="0">
              <a:buNone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d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а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d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–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удельный вес нефти, добытой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механизированным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способом, в общем объеме добычи в анализируемом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базисном периодах, %;</a:t>
            </a:r>
            <a:endParaRPr lang="ru-RU" sz="2400" dirty="0"/>
          </a:p>
          <a:p>
            <a:pPr marL="0" indent="0">
              <a:buNone/>
            </a:pP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З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б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э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/эн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–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переменные затраты на энергию по извлечению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нефти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механизированным способом в базисном периоде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,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на 1 т добываемой жидкости.</a:t>
            </a:r>
            <a:endParaRPr lang="ru-RU" sz="2400" dirty="0"/>
          </a:p>
          <a:p>
            <a:pPr marL="0" indent="0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u="sng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Годовой объем добычи нефти составил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38,9 млн. т,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удельный вес нефти, добытой механизированным способом,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возрос с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70%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базисном году до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75%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анализируемом,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тогда увеличение затрат при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/эн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2,3 руб./т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составит: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38 900 · [(75,0-70,0)/100] · 2,3 = 4 473,5 тыс. руб.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820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связи с увеличением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работ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искусственному воздействию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пласт (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 [(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)/100]·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объём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закачки рабочего агента в пласты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базисном периоде, м</a:t>
            </a:r>
            <a:r>
              <a:rPr lang="ru-RU" sz="24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темп прироста объема закачки рабочего агента в пласты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анализируемом году по сравнению с базисным, %;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темп прироста добычи нефти в анализируемом году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сравнению с базисным, %;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переменная часть расходов по воздействию на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базисном периоде, руб./м</a:t>
            </a:r>
            <a:r>
              <a:rPr lang="ru-RU" sz="24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3842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[(140,0-131,9)/131,9]·100= 6,4%</a:t>
            </a:r>
          </a:p>
          <a:p>
            <a:pPr marL="0" indent="0" algn="ctr">
              <a:buNone/>
            </a:pP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8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[(38,9-38,8)/38,8]·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100=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0,26%</a:t>
            </a:r>
          </a:p>
          <a:p>
            <a:pPr marL="0" indent="0" algn="ctr"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Тогда увеличение составит: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131 900 · [(6,4-0,26)/100]·2,9 = 23 486 тыс. руб.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902876"/>
              </p:ext>
            </p:extLst>
          </p:nvPr>
        </p:nvGraphicFramePr>
        <p:xfrm>
          <a:off x="251520" y="692696"/>
          <a:ext cx="8568951" cy="253492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3600400"/>
                <a:gridCol w="2520280"/>
                <a:gridCol w="24482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АНАЛИЗИРУЕМЫЙ ГОД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БАЗИСНЫЙ ГОД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Объем добычи нефти, млн. т.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38,9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38,8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Объем закачки воды в</a:t>
                      </a:r>
                      <a:r>
                        <a:rPr lang="ru-RU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пласт, млн.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</a:t>
                      </a:r>
                      <a:r>
                        <a:rPr lang="ru-RU" sz="2000" kern="1200" baseline="300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140,0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131,9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Переменная часть расходов по воздействию на пласт, руб./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</a:t>
                      </a:r>
                      <a:r>
                        <a:rPr lang="ru-RU" sz="2000" kern="1200" baseline="300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2,9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41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Себестоимость добычи нефти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зависит также от: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производительности труда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Состояния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производства и труда;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механизации и авто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матизации производственных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процессов;</a:t>
            </a:r>
          </a:p>
          <a:p>
            <a:pPr marL="457200" indent="-457200" algn="ctr">
              <a:buAutoNum type="arabicParenR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 цен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материальные ценности и т. д.</a:t>
            </a:r>
          </a:p>
          <a:p>
            <a:pPr marL="457200" indent="-457200" algn="ctr">
              <a:buAutoNum type="arabicParenR"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анализе эффективность этих мероприятий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подтверждать расчетами.</a:t>
            </a:r>
          </a:p>
          <a:p>
            <a:pPr marL="457200" indent="-457200" algn="ctr">
              <a:buAutoNum type="arabicParenR"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437112"/>
            <a:ext cx="3456384" cy="21339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3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АНАЛИЗ ЗАТРАТ НА РУБЛЬ ТОВАРНОЙ ПРОДУКЦИИ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624736" cy="43924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28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обобщающим показателем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себестоимости продукции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выражающим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прямую связь  с прибылью, является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уровень затрат на 1 рубль товарной продукции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76872"/>
            <a:ext cx="6156134" cy="39833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76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на 1 рубль товарной продукции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определяются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делением себестоимости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всей товарной продукции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ее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оптовых ценах предприятия).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затрат на 1 рубль товарной продукции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по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= [(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)/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]·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</a:t>
            </a: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/>
              <a:t>–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на 1 рубль товарной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продукции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отчетный и плановый периоды соответственно.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05063"/>
            <a:ext cx="5117753" cy="255394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46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3"/>
            <a:ext cx="8640960" cy="65607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Непосредственное влияние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изменение уровня затрат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1 рубль товарной продукции оказывают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находятся с ним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прямой функционал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ьной связи: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Изменение объема выпущенной продукции, ее структуры;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Изменение уровня цен на продукцию;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Изменение уровня удельных переменных затрат;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Изменение суммы постоянных затрат.</a:t>
            </a:r>
          </a:p>
          <a:p>
            <a:pPr>
              <a:buFontTx/>
              <a:buChar char="-"/>
            </a:pPr>
            <a:endParaRPr lang="ru-RU" sz="24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56992"/>
            <a:ext cx="7259832" cy="33204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49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Взаимосвязь факторов, определяющих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уровень затрат на рубль товарной продукции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704856" cy="5472608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39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процессе анализа проводят также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сравнение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 на рубль товарной продукции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динамике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если есть возможность, сравнение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среднеотраслевыми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показателями.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564904"/>
            <a:ext cx="6667500" cy="386258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80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КОНЕЦ ЛЕКЦИИ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19287"/>
            <a:ext cx="4286250" cy="30194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7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2595</Words>
  <Application>Microsoft Office PowerPoint</Application>
  <PresentationFormat>Экран (4:3)</PresentationFormat>
  <Paragraphs>536</Paragraphs>
  <Slides>51</Slides>
  <Notes>51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Тема 7. АНАЛИЗ СЕБЕСТОИМОСТИ ПРОДУКЦИИ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АНАЛИЗ СЕБЕСТОИМОСТИ ПРОДУКЦИИ</dc:title>
  <dc:creator>User</dc:creator>
  <cp:lastModifiedBy>User</cp:lastModifiedBy>
  <cp:revision>58</cp:revision>
  <dcterms:created xsi:type="dcterms:W3CDTF">2015-07-29T08:42:43Z</dcterms:created>
  <dcterms:modified xsi:type="dcterms:W3CDTF">2015-08-16T16:26:29Z</dcterms:modified>
</cp:coreProperties>
</file>