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F09FC-D2CC-475F-95AF-AAC598C61062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298A8-B979-4BFA-844E-A7C07958C8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50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702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812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853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613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775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471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796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74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6336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176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205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6087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434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939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1755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6642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7217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2584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9377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2087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7141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5855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2457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0253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0337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4999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564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4758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5063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0404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1032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298A8-B979-4BFA-844E-A7C07958C85E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590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704C-9545-44FB-B6E0-76B21073D87F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7006-897E-433D-9CFF-12F26297B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459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704C-9545-44FB-B6E0-76B21073D87F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7006-897E-433D-9CFF-12F26297B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356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704C-9545-44FB-B6E0-76B21073D87F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7006-897E-433D-9CFF-12F26297B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282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704C-9545-44FB-B6E0-76B21073D87F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7006-897E-433D-9CFF-12F26297B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996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704C-9545-44FB-B6E0-76B21073D87F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7006-897E-433D-9CFF-12F26297B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419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704C-9545-44FB-B6E0-76B21073D87F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7006-897E-433D-9CFF-12F26297B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4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704C-9545-44FB-B6E0-76B21073D87F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7006-897E-433D-9CFF-12F26297B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36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704C-9545-44FB-B6E0-76B21073D87F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7006-897E-433D-9CFF-12F26297B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946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704C-9545-44FB-B6E0-76B21073D87F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7006-897E-433D-9CFF-12F26297B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970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704C-9545-44FB-B6E0-76B21073D87F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7006-897E-433D-9CFF-12F26297B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470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704C-9545-44FB-B6E0-76B21073D87F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7006-897E-433D-9CFF-12F26297B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121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6704C-9545-44FB-B6E0-76B21073D87F}" type="datetimeFigureOut">
              <a:rPr lang="ru-RU" smtClean="0"/>
              <a:t>22.07.2015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E7006-897E-433D-9CFF-12F26297B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398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640960" cy="511256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5. Анализ использования трудовых ресурсов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373216"/>
            <a:ext cx="8640960" cy="122413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 </a:t>
            </a:r>
            <a:r>
              <a:rPr lang="ru-RU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Ищук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атьяна Леонидовна, д. э. н., профессор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72816"/>
            <a:ext cx="5328592" cy="33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080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Значение, задачи и источники анализа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использования трудовых ресурсов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Анализ производительности труда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Анализ фонда заработной платы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564904"/>
            <a:ext cx="5715000" cy="381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585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ЗНАЧЕНИЕ, ЗАДАЧИ И ИСТОЧНИКИ АНАЛИЗА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ИСПОЛЬЗОВАНИЯ ТРУДОВЫХ РЕСУРСОВ 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76872"/>
            <a:ext cx="5991225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82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699792" y="529244"/>
            <a:ext cx="3312368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ТРУДОВЫЕ РЕСУРСЫ ПРЕДПРИЯТИЯ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611560" y="1628800"/>
            <a:ext cx="3312368" cy="129614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ПРОМЫШЛЕННО-ПРОИЗВОДСТВЕННЫЙ ПЕРСОНАЛ (ППП)</a:t>
            </a:r>
          </a:p>
          <a:p>
            <a:pPr algn="ctr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5172716" y="1484784"/>
            <a:ext cx="3168352" cy="97497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НЕПРОМЫШЛЕННЫЙ ПЕРСОНАЛ</a:t>
            </a:r>
          </a:p>
          <a:p>
            <a:pPr algn="ctr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1043608" y="3212976"/>
            <a:ext cx="2880320" cy="864096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РАБОЧИЕ ОСНОВНЫЕ И ВСПОМОГАТЕЛЬНЫЕ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1043608" y="4365104"/>
            <a:ext cx="2880320" cy="136815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СЛУЖАЩИЕ: РУКОВОДИТЕЛИ, СПЕЦИАЛИСТЫ И ДР. СЛУЖАЩИЕ 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документ 8"/>
          <p:cNvSpPr/>
          <p:nvPr/>
        </p:nvSpPr>
        <p:spPr>
          <a:xfrm>
            <a:off x="5313784" y="2780928"/>
            <a:ext cx="2642592" cy="1296144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РАБОТНИКИ УЧРЕЖДЕНИЙ, ПРИНАДЛЕЖАЩИХ ПРЕДПРИЯТИЮ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5313784" y="4183327"/>
            <a:ext cx="2642592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ЗДРАВООХРАНЕНИЯ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Блок-схема: документ 10"/>
          <p:cNvSpPr/>
          <p:nvPr/>
        </p:nvSpPr>
        <p:spPr>
          <a:xfrm>
            <a:off x="5313784" y="5015080"/>
            <a:ext cx="2642592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КУЛЬТУРЫ</a:t>
            </a:r>
          </a:p>
        </p:txBody>
      </p:sp>
      <p:sp>
        <p:nvSpPr>
          <p:cNvPr id="12" name="Блок-схема: документ 11"/>
          <p:cNvSpPr/>
          <p:nvPr/>
        </p:nvSpPr>
        <p:spPr>
          <a:xfrm>
            <a:off x="5313784" y="5911119"/>
            <a:ext cx="2642592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ОБЩЕСТВЕННОГО ПИТАНИЯ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58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62646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331640" y="476672"/>
            <a:ext cx="6408712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АНАЛИЗА ТРУДОВЫХ РЕСУРСОВ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323528" y="1484784"/>
            <a:ext cx="2808312" cy="1152128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ИСПОЛЬЗОВАНИЯ РАБОЧЕЙ СИЛЫ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3203848" y="1484784"/>
            <a:ext cx="3108270" cy="99161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ПРОИЗВОДИТЕЛЬНОСТИ ТРУДА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несколько документов 6"/>
          <p:cNvSpPr/>
          <p:nvPr/>
        </p:nvSpPr>
        <p:spPr>
          <a:xfrm>
            <a:off x="6516216" y="1484784"/>
            <a:ext cx="2244174" cy="92310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ОПЛАТЫ ТРУДА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9798" y="2780928"/>
            <a:ext cx="2626018" cy="79208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Обеспеченности предприятия трудовыми ресурсами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3835896"/>
            <a:ext cx="2592288" cy="67322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Уровня квалификации персонала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0068" y="4696511"/>
            <a:ext cx="2575748" cy="748713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Форм, динамики и причин движения персонала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5542" y="5589240"/>
            <a:ext cx="2560274" cy="72008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Использования рабочего времени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31714" y="2740018"/>
            <a:ext cx="2708438" cy="1265045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плана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росту производительности труда и прироста продукции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48595" y="4293096"/>
            <a:ext cx="2691557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Факторный анализ производительности труда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31714" y="5385059"/>
            <a:ext cx="2780446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Резервы роста производительности труда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312118" y="2780928"/>
            <a:ext cx="2448272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Состава и динамики фонда заработной платы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12118" y="3993878"/>
            <a:ext cx="2433231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Факторный анализ фонда заработной платы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12117" y="5070867"/>
            <a:ext cx="2448271" cy="1190981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Эффективности использования фонда заработной платы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359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835696" y="548680"/>
            <a:ext cx="5832648" cy="720080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АНАЛИЗА ТРУДОВЫХ РЕСУРСОВ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921296" y="1916832"/>
            <a:ext cx="7179096" cy="100811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 И ОЦЕНКА ОБЕСПЕЧЕННОСТИ ПРЕДПРИЯТИЯ И ЕГО СТРУКТУРНЫХ ПОДРАЗДЕЛЕНИЙ ТРУДОВЫМИ РЕСУРСАМИ  В ЦЕЛОМ, А ТАКЖЕ ПО КАТЕГОРИЯМ И ПРОФЕССИЯМ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921296" y="3383701"/>
            <a:ext cx="7179096" cy="79208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 И ИЗУЧЕНИЕ ПОКАЗАТЕЛЕЙ ТЕКУЧЕСТИ КАДРОВ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921296" y="4581128"/>
            <a:ext cx="7179096" cy="864096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ВЫЯВЛЕНИЕ РЕЗЕРВОВ ТУДОВЫХ РЕСУРСОВ, БОЛЕЕ ПОЛНОГО И ЭФФЕКТИВНОГО ИХ ИСПОЛЬЗОВАНИЯ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379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835696" y="404664"/>
            <a:ext cx="5112568" cy="902968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ПОСЛЕДОВАТЕЛЬНОСТЬ ПРОВЕДЕНИЯ АНАЛИЗА ТРУДОВЫХ РЕСУРСОВ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1835696" y="1628800"/>
            <a:ext cx="5400600" cy="79208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ОПРЕДЕЛИТЬ ДИНАМИКУ ПОКАЗАТЕЛЕЙ ПО ТРУДУ ПО СРАВНЕНИЮ С ПЛАНОМ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1865400" y="5085184"/>
            <a:ext cx="5514912" cy="100811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РАЗРАБОТАТЬ ОРГАНИЗАЦИОННО-ТЕХНИЧЕСКИЕ МЕРОПРИЯТИЯ ДЛЯ УЛУЧШЕНИЯ ПОКАЗАТЕЛЕЙ ПО ТРУДУ И МОБИЛИЗАЦИИ РЕЗЕРВОВ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1865400" y="2705922"/>
            <a:ext cx="5514912" cy="1080120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ДЕТАЛИЗИРОВАТЬ РЕЗУЛЬТАТЫ ИЗМЕНЕНИЯ ПО ФАКТОРАМ, И ОПРЕДЕЛИТЬ СТЕПЕНЬ ИХ ВЛИЯНИЯ НА ИЗМЕНЕНИЕ ПОКАЗАТЕЛЕЙ ПО ТРУДУ 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1835696" y="4024487"/>
            <a:ext cx="5544616" cy="771879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ВЫЯВИТЬ ВОЗМОЖНОСТИ УЛУЧШЕНИЯ ПОКАЗАТЕЛЕЙ ПО ТРУДУ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643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123728" y="476672"/>
            <a:ext cx="5544616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 ИНФОРМАЦИИ ДЛЯ АНАЛИЗА ТРУДОВЫХ РЕСУРСОВ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2987824" y="1628800"/>
            <a:ext cx="3312368" cy="64807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ПО ТРУДУ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2951820" y="2492896"/>
            <a:ext cx="3311968" cy="864096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СТАТИЧТИЧЕСКАЯ ОТЧЕТНОСТЬ «ОТЧЕТ ПО ТРУДУ»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2965213" y="3645024"/>
            <a:ext cx="3384376" cy="1392854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ОТЧЕТ О ЗАТРАТАХ НА ПРОИЗВОДСТВО И РЕАЛИЗАЦИЮ ПРОДУКЦИИ ПРЕДПРИЯТИЯ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документ 8"/>
          <p:cNvSpPr/>
          <p:nvPr/>
        </p:nvSpPr>
        <p:spPr>
          <a:xfrm>
            <a:off x="2965213" y="5229200"/>
            <a:ext cx="3384376" cy="864096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ДАННЫЕ ТАБЕЛЬНОГО УЧЕТА И ОТДЕЛА КАДРОВ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029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АНАЛИЗ ПРОИЗВОДИТЕЛЬНОСТИ ТРУДА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700808"/>
            <a:ext cx="4572000" cy="36195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130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84976" cy="62646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2" name="Блок-схема: несколько документов 1"/>
          <p:cNvSpPr/>
          <p:nvPr/>
        </p:nvSpPr>
        <p:spPr>
          <a:xfrm>
            <a:off x="1309803" y="332656"/>
            <a:ext cx="6264696" cy="86409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ФАКТОРЫ, ВЛИЯЮЩИЕ НА УРОВЕНЬ ПРОИЗВОДИТЕЛЬНОСТИ ТРУДА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Блок-схема: документ 3"/>
          <p:cNvSpPr/>
          <p:nvPr/>
        </p:nvSpPr>
        <p:spPr>
          <a:xfrm>
            <a:off x="971600" y="1556792"/>
            <a:ext cx="7200800" cy="82867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ТЕХНИЧЕСКАЯ ОСНАЩЕННОСТЬ И ПРИМЕНЯЕМЫЕ ТЕХНОЛОГИИ, КУЛЬТУРНО-ТЕХНИЧЕСКИЙ УРОВЕНЬ И КВАЛИФИКАЦИЯ РАБОТНИКОВ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971600" y="2564904"/>
            <a:ext cx="7200801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 ТРУДА И ПРОИЗВОДСТВА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971598" y="4221088"/>
            <a:ext cx="7200802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СОСТОЯНИЕ ТРУДОВОВЙ ДИСЦИПЛИНЫ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971598" y="5013176"/>
            <a:ext cx="7200803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ТРУДА И БЫТА РАБОТНИКОВ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971599" y="3429000"/>
            <a:ext cx="7200802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 ТЕХНИЧЕСКОГО НОРМИРОВАНИЯ, ОПЛАТЫ ТРУДА, МАТЕРИАЛЬНОГО И МОРАЛЬНОГО СТИМУЛИРОВАНИЯ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документ 8"/>
          <p:cNvSpPr/>
          <p:nvPr/>
        </p:nvSpPr>
        <p:spPr>
          <a:xfrm>
            <a:off x="971599" y="5805264"/>
            <a:ext cx="7200802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ПОСТОЯНСТВО СОСТАВА РАБОТНИКОВ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672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395536" y="260648"/>
            <a:ext cx="3816424" cy="13681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ФАКТОРЫ, ВЛИЯЮЩИЕ НА ПРОИЗВОДИТЕЛЬНОСТЬ ТРУДА  В БУРЕНИИ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4644008" y="332656"/>
            <a:ext cx="3528392" cy="121043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ФАКТОРЫ, ВЛИЯЮЩИЕ НА ПРОИЗВОДИТЕЛЬНОСТЬ ТРУДА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ДОБЫЧЕ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415024" y="1916832"/>
            <a:ext cx="3292879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КРЕПОСТЬ ПОРОД</a:t>
            </a:r>
            <a:endParaRPr lang="ru-RU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421787" y="2872172"/>
            <a:ext cx="3286116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ГЕОЛОГИЧЕСКИЙ РАЗРЕЗ</a:t>
            </a:r>
            <a:endParaRPr lang="ru-RU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450587" y="3833062"/>
            <a:ext cx="3257316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ГЛУБИНА БУРЕНИЯ</a:t>
            </a:r>
            <a:endParaRPr lang="ru-RU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документ 8"/>
          <p:cNvSpPr/>
          <p:nvPr/>
        </p:nvSpPr>
        <p:spPr>
          <a:xfrm>
            <a:off x="4703190" y="1844824"/>
            <a:ext cx="3469210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ДЕБИТ СКВАЖИНЫ</a:t>
            </a:r>
            <a:endParaRPr lang="ru-RU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4737720" y="2708920"/>
            <a:ext cx="3434680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 ЭКСПЛУАТАЦИИ</a:t>
            </a:r>
            <a:endParaRPr lang="ru-RU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Блок-схема: документ 10"/>
          <p:cNvSpPr/>
          <p:nvPr/>
        </p:nvSpPr>
        <p:spPr>
          <a:xfrm>
            <a:off x="4737720" y="3484820"/>
            <a:ext cx="3434680" cy="960890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ГЕОЛОГО-ГЕОФИЗИЧЕСКИЕ СВОЙСТВА НЕФТЕСОДЕРЖАЩЕГО ПЛАСТА</a:t>
            </a:r>
            <a:endParaRPr lang="ru-RU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Блок-схема: документ 11"/>
          <p:cNvSpPr/>
          <p:nvPr/>
        </p:nvSpPr>
        <p:spPr>
          <a:xfrm>
            <a:off x="4750079" y="4846476"/>
            <a:ext cx="3409961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СТАДИЯ РАЗРАБОТКИ МЕСТОРОЖДЕНИЯ</a:t>
            </a:r>
            <a:endParaRPr lang="ru-RU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128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Производительность труда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нефтяной и газовой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промышленности оценивается в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натуральных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стоимостных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трудовых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показателях.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Натуральный показатель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производительности труда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используется на предприятиях,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выпускающих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однородную продукцию.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45024"/>
            <a:ext cx="3528392" cy="262508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45024"/>
            <a:ext cx="4176464" cy="262508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258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строительстве скважин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производительность труда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может определяться по формуле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ПТн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Н: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Чср.сп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объем проходки за период, м;</a:t>
            </a: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Чср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среднесписочное число работающих за период, чел.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717032"/>
            <a:ext cx="3384376" cy="235495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17032"/>
            <a:ext cx="3461370" cy="233300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820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Разделив числитель и знаменатель этой формулы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станко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полного цикла строительства скважин (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Тц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получим следующую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формулу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определения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производительности труда (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условии, если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геолого-технические</a:t>
            </a:r>
          </a:p>
          <a:p>
            <a:pPr marL="0" indent="0" algn="ctr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строительства остаются неизменными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 = (Н/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Тц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: (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Чср.сп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Тц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=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ц/Чуд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цикловая скорость строительства, м/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ст-мес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 уд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удельная численность работников, чел/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-мес.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462" y="4221088"/>
            <a:ext cx="2857500" cy="22098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149080"/>
            <a:ext cx="3638178" cy="228180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9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Производительность труда по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нефтегазодобывающему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предприятию определяется по формуле: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 =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ср.сп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суммарная добыча нефти, газа, конденсата за период, т;</a:t>
            </a:r>
          </a:p>
          <a:p>
            <a:pPr marL="0" indent="0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ср.сп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среднесписочное число работающих за период, чел.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507121"/>
            <a:ext cx="3960440" cy="28803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13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Стоимостной показатель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производительности труда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используется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широко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чем натуральный,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тех отраслях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где производится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несколько видов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продукции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(нефтегазоперерабатывающая и нефтехимическая</a:t>
            </a:r>
            <a:r>
              <a:rPr lang="ru-RU" sz="2400" dirty="0" smtClean="0"/>
              <a:t>).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строительстве скважин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ср.сп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сметная стоимость выполненного объема работ</a:t>
            </a:r>
          </a:p>
          <a:p>
            <a:pPr marL="0" indent="0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период, руб.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нефтегазодобыче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с/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ср.сп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-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валовая (товарная) продукция за период, руб.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580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ФАКТОРНЫЙ АНАЛИЗ ПРОИЗВОДИТЕЛЬНОСТИ ТРУДА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Производительность труда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бурении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натуральном выражении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представляет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объема проходки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среднесписочному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числу работников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Представив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проходки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виде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произведения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коммерческой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скорости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бурения и календарного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времени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бурения, можно определить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производительность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труда каждого из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трех факторов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коммерческой скорости бурения,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времени бурения,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численности работников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следующим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формулам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396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[(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]: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b="1" baseline="30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∆ПТ</a:t>
            </a:r>
            <a:r>
              <a:rPr lang="en-US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[(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]: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b="1" baseline="30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∆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</a:t>
            </a:r>
            <a:r>
              <a:rPr lang="ru-RU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(1/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-1/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∆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ПТ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т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, ∆ПТ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v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,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∆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ПТ</a:t>
            </a:r>
            <a:r>
              <a:rPr lang="ru-RU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–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изменение производительности труда </a:t>
            </a:r>
          </a:p>
          <a:p>
            <a:pPr marL="0" indent="0" algn="just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за счет изменения времени бурения, скорости бурения и </a:t>
            </a:r>
          </a:p>
          <a:p>
            <a:pPr marL="0" indent="0" algn="just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численности работников соответственно, м на одного работника;</a:t>
            </a:r>
          </a:p>
          <a:p>
            <a:pPr marL="0" indent="0">
              <a:buNone/>
            </a:pP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Т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к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,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Т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к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–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календарное время бурения в анализируемом и 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базисном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периодах соответственно, ст.-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мес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;</a:t>
            </a:r>
            <a:endParaRPr lang="ru-RU" sz="2000" b="1" dirty="0"/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V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к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,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V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к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–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коммерческая скорость бурения в анализируемом и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базисном</a:t>
            </a:r>
          </a:p>
          <a:p>
            <a:pPr marL="0" indent="0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периодах соответственно, м/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ст-мес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;</a:t>
            </a:r>
          </a:p>
          <a:p>
            <a:pPr marL="0" indent="0">
              <a:buNone/>
            </a:pP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,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–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численность работников в анализируемом и 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базисном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периодах соответственно, чел.</a:t>
            </a:r>
            <a:endParaRPr lang="ru-RU" sz="2000" b="1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730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Пример: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пофакторных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изменений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производительности труда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буровому предприятию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годам по сравнению с базисным (первым) годом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основе следующих данных: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 произведем для 2-го года анализируемого периода.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013879"/>
              </p:ext>
            </p:extLst>
          </p:nvPr>
        </p:nvGraphicFramePr>
        <p:xfrm>
          <a:off x="251520" y="2780929"/>
          <a:ext cx="8496944" cy="261144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040560"/>
                <a:gridCol w="1296144"/>
                <a:gridCol w="1080120"/>
                <a:gridCol w="1080120"/>
              </a:tblGrid>
              <a:tr h="288031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ПОКАЗАТЕЛИ</a:t>
                      </a:r>
                      <a:endParaRPr lang="ru-RU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ГОДЫ</a:t>
                      </a:r>
                      <a:endParaRPr lang="ru-RU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10303"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1-Й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2-Й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3-Й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ПРОИЗВОДИТЕЛЬНОСТЬ ТРУДА, Т/ЧЕЛ</a:t>
                      </a:r>
                      <a:endParaRPr lang="ru-RU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285, 3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292,2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290,3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81">
                <a:tc>
                  <a:txBody>
                    <a:bodyPr/>
                    <a:lstStyle/>
                    <a:p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КОММЕРЧЕСКАЯ СКОРОСТЬ БУРЕНИЯ, М/СТ-МЕС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1990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2000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1950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81">
                <a:tc>
                  <a:txBody>
                    <a:bodyPr/>
                    <a:lstStyle/>
                    <a:p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КАЛЕНДАРНОЕ</a:t>
                      </a:r>
                      <a:r>
                        <a:rPr lang="ru-RU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ВРЕМЯ БУРЕНИЯ, СТ-МЕС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101,8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104,3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106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81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ЧИСЛЕННОСТЬ РАБОТНИКОВ, ЧЕЛ.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710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714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712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60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Определим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общее изменение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производительности труда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сравнению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базисным годом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∆ПТ = 292,2 – 283,3 = +6,9 м/чел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производительности труда за счет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времени бурения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∆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ПТ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т</a:t>
            </a:r>
            <a:r>
              <a:rPr lang="ru-RU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= (104,3 – 101,8)·1990/710 = +7,007 м/чел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3.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Изменение производительности труда за счет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изменения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скорости бурения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∆ПТ</a:t>
            </a:r>
            <a:r>
              <a:rPr lang="en-US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v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= (2000-1990) · 104,3/710 = +1,469 м/чел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4.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Изменение производительности труда за счет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изменения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численности работников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:</a:t>
            </a:r>
            <a:endParaRPr lang="ru-RU" sz="2400" dirty="0"/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∆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ПТ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</a:t>
            </a:r>
            <a:r>
              <a:rPr lang="ru-RU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= 2000·104,3/714–2000·104,3/710 = -1,646 м/чел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Итого: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+ 6,83 м/чел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ru-RU" sz="2400" dirty="0"/>
          </a:p>
          <a:p>
            <a:pPr marL="0" indent="0" algn="ctr">
              <a:buNone/>
            </a:pP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762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добыче нефти и газа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производительности труда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находится в зависимости от: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AutoNum type="arabicParenR"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Дебитов скважин;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-месяцев, числившихся по действующему фонду;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Коэффициента эксплуатации;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Среднесписочной численности работников.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перечисленных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факторов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уровень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производительности труда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проводится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следующим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формулам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196752"/>
            <a:ext cx="2520280" cy="15621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44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[(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r>
              <a:rPr lang="ru-RU" sz="28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8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r>
              <a:rPr lang="ru-RU" sz="28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·К</a:t>
            </a:r>
            <a:r>
              <a:rPr lang="ru-RU" sz="28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8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8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2800" b="1" baseline="30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</a:t>
            </a:r>
            <a:r>
              <a:rPr lang="ru-RU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 [(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8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8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К</a:t>
            </a:r>
            <a:r>
              <a:rPr lang="ru-RU" sz="28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8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r>
              <a:rPr lang="ru-RU" sz="28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28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8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∆ПТ</a:t>
            </a:r>
            <a:r>
              <a:rPr lang="en-US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[(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8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8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)·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·К</a:t>
            </a:r>
            <a:r>
              <a:rPr lang="en-US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8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q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·С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·К</a:t>
            </a:r>
            <a:r>
              <a:rPr lang="en-US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8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·(1/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1/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 algn="ctr">
              <a:buNone/>
            </a:pP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∆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ПТ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, ∆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ПТ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к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, ∆ПТ</a:t>
            </a:r>
            <a:r>
              <a:rPr lang="en-US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q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, ∆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ПТ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000" dirty="0" smtClean="0"/>
              <a:t>–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ПТ труда за счет  изменения</a:t>
            </a:r>
          </a:p>
          <a:p>
            <a:pPr marL="0" indent="0" algn="just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-месяцев, коэффициента эксплуатации,  дебита скважин,</a:t>
            </a:r>
          </a:p>
          <a:p>
            <a:pPr marL="0" indent="0" algn="just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числившихся по действующему фонду, численности работников</a:t>
            </a:r>
          </a:p>
          <a:p>
            <a:pPr marL="0" indent="0" algn="just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соответственно, т. на одного человека;</a:t>
            </a:r>
          </a:p>
          <a:p>
            <a:pPr marL="0" indent="0" algn="just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чдф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чдф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-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фонд времени действующих скважин в анализируемом </a:t>
            </a:r>
          </a:p>
          <a:p>
            <a:pPr marL="0" indent="0" algn="just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и базисном периодах соответственно,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свк-мес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;</a:t>
            </a:r>
          </a:p>
          <a:p>
            <a:pPr marL="0" indent="0" algn="just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эксплуатации скважин в анализируемом и базисном</a:t>
            </a:r>
          </a:p>
          <a:p>
            <a:pPr marL="0" indent="0" algn="just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периодах соответственно, доли единицы;</a:t>
            </a:r>
          </a:p>
          <a:p>
            <a:pPr marL="0" indent="0" algn="just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q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,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q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-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среднемесячный дебит в анализируемом и базисном периодах</a:t>
            </a:r>
          </a:p>
          <a:p>
            <a:pPr marL="0" indent="0" algn="just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соответственно, т/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скв-мес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;</a:t>
            </a:r>
          </a:p>
          <a:p>
            <a:pPr marL="0" indent="0" algn="just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-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численность работников в анализируемом и базисном периодах</a:t>
            </a:r>
          </a:p>
          <a:p>
            <a:pPr marL="0" indent="0" algn="just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соответственно, чел.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ru-RU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7346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Пример: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динамику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пофакторных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изменений ПТ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нефтегазодобывающего предприятия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годам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сравнению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первым годом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основе следующих данных: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 произведем для 2-го года анализируемого периода.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324625"/>
              </p:ext>
            </p:extLst>
          </p:nvPr>
        </p:nvGraphicFramePr>
        <p:xfrm>
          <a:off x="251520" y="1628800"/>
          <a:ext cx="8640961" cy="4185621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4213361"/>
                <a:gridCol w="1499671"/>
                <a:gridCol w="1499671"/>
                <a:gridCol w="1428258"/>
              </a:tblGrid>
              <a:tr h="216024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ПОКАЗАТЕЛИ</a:t>
                      </a:r>
                      <a:endParaRPr lang="ru-RU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ГОДЫ</a:t>
                      </a:r>
                      <a:endParaRPr lang="ru-RU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14401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1-Й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2-Й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3-Й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624">
                <a:tc>
                  <a:txBody>
                    <a:bodyPr/>
                    <a:lstStyle/>
                    <a:p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ПРОИЗВОДИТЕЛЬНОСТЬ</a:t>
                      </a:r>
                      <a:r>
                        <a:rPr lang="ru-RU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ТРУДА, Т/ЧЕЛ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8530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8275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7920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</a:t>
                      </a:r>
                      <a:r>
                        <a:rPr lang="ru-RU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ДЕБИТ СКВАЖИНЫ,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Т/СКВ-МЕС</a:t>
                      </a:r>
                      <a:endParaRPr lang="ru-RU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ru-RU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1100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1060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35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СКВАЖИНО-МЕСЯЦЫ, ЧИСЛИВШИЕСЯ ПО ДЕЙСТВУЮЩЕМУ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ФОНДУ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6240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6300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6385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35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КОЭФФИЦИЕНТ ЭКСПЛУАТАЦИ, ДОЛЯ ЕДИНИЦЫ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0,973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0,974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0,970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35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ЧИСЛЕННОСТЬ РАБОТНИКОВ, ЧЕЛ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783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786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782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705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Общее изменение ПТ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нефтегазодобыче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сравнению с базисным </a:t>
            </a:r>
          </a:p>
          <a:p>
            <a:pPr marL="0" indent="0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годом: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∆ПТ = 8272-8350= -255т/чел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ПТ за счет изменения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скважино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-месяцев,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числившихся по </a:t>
            </a:r>
          </a:p>
          <a:p>
            <a:pPr marL="0" indent="0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действующему фонду: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∆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ПТ</a:t>
            </a:r>
            <a:r>
              <a:rPr lang="ru-RU" sz="24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= (6300-6240)·1100·0,973/783 = +82,015т/чел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3.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Изменение ПТ за счет изменения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коэффициента эксплуатации  скважин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, </a:t>
            </a:r>
          </a:p>
          <a:p>
            <a:pPr marL="0" indent="0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числившихся по действующему фонду: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∆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ПТ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к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= (0,974-0,973) · 1100 · 6300/783 = +8,851 т/чел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4.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Изменение ПТ за счет изменения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дебитов скважин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,  числившихся по </a:t>
            </a:r>
          </a:p>
          <a:p>
            <a:pPr marL="0" indent="0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действующему фонду: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∆ПТ</a:t>
            </a:r>
            <a:r>
              <a:rPr lang="en-US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q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=(1060 - 1100) · 6300 · 0,974/783 = -313,471 т/чел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5.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Изменение ПТ за счет изменения численности работников: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∆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ПТ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= 1060 · 6300 · 0,974 · (1/786 – 1/783) = - 31,706 т/чел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Итого: 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-254,311 т/чел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086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Аналогичные расчеты можно использовать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определении влияния факторов на ПТ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нефтегазопроводном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транспорте,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нефтегазоперерабатывающей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нефтехимической промышленности,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выделяя факторы с учетом специфики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43" y="3717032"/>
            <a:ext cx="2544514" cy="241801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704189"/>
            <a:ext cx="2579440" cy="239439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720130"/>
            <a:ext cx="2736304" cy="230115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09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АНАЛИЗ ФОНДА ЗАРАБОТНОЙ ПЛАТЫ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16832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638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475656" y="404664"/>
            <a:ext cx="6480720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АНАЛИЗА ФОНДА ЗАРАБОТНОЙ ПЛАТЫ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447123" y="1844824"/>
            <a:ext cx="6480720" cy="100811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ПРОВЕРИТЬ ЭФФЕКТИВНОСТЬ ИСПОЛЬЗОВАНИЯ ФЗП В СООТВЕТСТВИИ С ОБЪЕМОМ ИЗГОТОВЛЕННОЙ ПРОДУКЦИИ И ЧИСЛЕННОСТЬЮ РАБОТАЮЩИХ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1447123" y="3246562"/>
            <a:ext cx="6480720" cy="7932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СОПОСТАВИТЬ ТЕМПЫ РОСТА ПРОИЗВОДИТЕЛЬНОСТИ ТРУДА И СРЕДНЕЙ ЗАРАБОТНОЙ ПЛАТЫ РАБОТАЮЩИХ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1475656" y="4389482"/>
            <a:ext cx="6452187" cy="910374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ВЫЯВИТЬ ВОЗМОЖНОСТИ БОЛЕЕ РАЦИОНАЛЬНОГО И ЭКОНОМНОГО РАСХОДОВАНИЯ ФЗП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090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b="1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138652" y="404664"/>
            <a:ext cx="7056784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ПОСЛЕДОВАТЕЛЬНОСТЬ ПРОВЕДЕНИЯ АНАЛИЗА ФЗП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163904" y="1349572"/>
            <a:ext cx="4378896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СОПОСТАВЛЕНИЕ ФАКТИЧЕСКИХ И ПЛАНОВЫХ ДАННЫХ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1163904" y="2204864"/>
            <a:ext cx="4372000" cy="37947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ФАКТОРНЫЙ АНАЛИЗ ФЗП: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27800" y="2721529"/>
            <a:ext cx="1872208" cy="129614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Влияние изменения численности работающих на ФЗП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258766" y="2708920"/>
            <a:ext cx="3537370" cy="201622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Определяется как произведение разности численности работающих в анализируемом и базисном периодах на среднюю ЗП одного работника в базисном периоде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940152" y="3140968"/>
            <a:ext cx="2952328" cy="876705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∆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ФЗП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=(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-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)·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ЗП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ср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7800" y="4941168"/>
            <a:ext cx="1872208" cy="108012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Влияние изменения средней ЗП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58766" y="4941168"/>
            <a:ext cx="3537370" cy="158417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Определяется произведением разности средней ЗП одного работника за анализируемый и базисный период на численность работающих в базисном периоде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40152" y="5085184"/>
            <a:ext cx="2952328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∆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ФЗП</a:t>
            </a:r>
            <a:r>
              <a:rPr lang="ru-RU" sz="20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зп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=(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ЗП</a:t>
            </a:r>
            <a:r>
              <a:rPr lang="ru-RU" sz="20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ср</a:t>
            </a:r>
            <a:r>
              <a:rPr lang="ru-RU" sz="20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sz="20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-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ЗП</a:t>
            </a:r>
            <a:r>
              <a:rPr lang="ru-RU" sz="20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ср</a:t>
            </a:r>
            <a:r>
              <a:rPr lang="ru-RU" sz="20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)·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</a:t>
            </a:r>
            <a:r>
              <a:rPr lang="ru-RU" sz="20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46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485" y="0"/>
            <a:ext cx="8856984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использования ФЗП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целом по предприятию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недостаточен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выявления резервов. 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Поэтому необходимо провести анализ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отдельным цехам и подразделениям. 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Тогда можно указать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место, причины,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исполнителей,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деятельность которых вызвала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перерасход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экономию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221088"/>
            <a:ext cx="3672409" cy="19532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054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анализе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трудовых показателей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оценивается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соотношение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между темпами роста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производительности труда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темпами роста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заработной платы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К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=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I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пт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/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I</a:t>
            </a:r>
            <a:r>
              <a:rPr lang="ru-RU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зп</a:t>
            </a:r>
            <a:endParaRPr lang="en-US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b="1" baseline="-25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К</a:t>
            </a:r>
            <a:r>
              <a:rPr lang="ru-RU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о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–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коэффициент опережения</a:t>
            </a:r>
            <a:endParaRPr lang="ru-RU" sz="2400" dirty="0"/>
          </a:p>
          <a:p>
            <a:pPr marL="0" indent="0">
              <a:buNone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I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пт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– индекс производительности труда</a:t>
            </a:r>
            <a:endParaRPr lang="ru-RU" sz="2400" dirty="0"/>
          </a:p>
          <a:p>
            <a:pPr marL="0" indent="0">
              <a:buNone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I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зп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– индекс заработной платы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21088"/>
            <a:ext cx="3888432" cy="232752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31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Следующий этап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анализ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структуры ФЗП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основе данных периодической отчетности: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сравнивают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фактическую структуру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ФЗП с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плановой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целью выявления правильности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ФЗР,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оплаты труда, наличие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сверхплановых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выплат,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вызванных непроизводительной работой.</a:t>
            </a:r>
          </a:p>
          <a:p>
            <a:pPr marL="0" indent="0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925" y="3429000"/>
            <a:ext cx="5305425" cy="308322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834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Завершающий этап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анализ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использования заработной платы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 оплаты труда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применяемых на предприятии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оценка их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эффективности.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48880"/>
            <a:ext cx="6552728" cy="374441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306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1681</Words>
  <Application>Microsoft Office PowerPoint</Application>
  <PresentationFormat>Экран (4:3)</PresentationFormat>
  <Paragraphs>367</Paragraphs>
  <Slides>32</Slides>
  <Notes>32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Тема 5. Анализ использования трудовых ресурсов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Анализ использования трудовых ресурсов</dc:title>
  <dc:creator>User</dc:creator>
  <cp:lastModifiedBy>User</cp:lastModifiedBy>
  <cp:revision>45</cp:revision>
  <dcterms:created xsi:type="dcterms:W3CDTF">2015-07-20T09:48:07Z</dcterms:created>
  <dcterms:modified xsi:type="dcterms:W3CDTF">2015-07-22T11:35:07Z</dcterms:modified>
</cp:coreProperties>
</file>