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1" d="100"/>
          <a:sy n="61" d="100"/>
        </p:scale>
        <p:origin x="-1349" y="-8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4C5D90F-3976-428D-A65D-3086083204AC}" type="datetimeFigureOut">
              <a:rPr lang="ru-RU" smtClean="0"/>
              <a:t>20.07.2015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0DAE68-AC8C-4857-AE09-79ACE7923AE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506377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0DAE68-AC8C-4857-AE09-79ACE7923AE5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011149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0DAE68-AC8C-4857-AE09-79ACE7923AE5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6219350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0DAE68-AC8C-4857-AE09-79ACE7923AE5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821693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0DAE68-AC8C-4857-AE09-79ACE7923AE5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463813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0DAE68-AC8C-4857-AE09-79ACE7923AE5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1588759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0DAE68-AC8C-4857-AE09-79ACE7923AE5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2661020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0DAE68-AC8C-4857-AE09-79ACE7923AE5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930231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0DAE68-AC8C-4857-AE09-79ACE7923AE5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995437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0DAE68-AC8C-4857-AE09-79ACE7923AE5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5087097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0DAE68-AC8C-4857-AE09-79ACE7923AE5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256810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0DAE68-AC8C-4857-AE09-79ACE7923AE5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1676173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0DAE68-AC8C-4857-AE09-79ACE7923AE5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5765945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0DAE68-AC8C-4857-AE09-79ACE7923AE5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9677113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0DAE68-AC8C-4857-AE09-79ACE7923AE5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221777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0DAE68-AC8C-4857-AE09-79ACE7923AE5}" type="slidenum">
              <a:rPr lang="ru-RU" smtClean="0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6936985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0DAE68-AC8C-4857-AE09-79ACE7923AE5}" type="slidenum">
              <a:rPr lang="ru-RU" smtClean="0"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744631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0DAE68-AC8C-4857-AE09-79ACE7923AE5}" type="slidenum">
              <a:rPr lang="ru-RU" smtClean="0"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205163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0DAE68-AC8C-4857-AE09-79ACE7923AE5}" type="slidenum">
              <a:rPr lang="ru-RU" smtClean="0"/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4449571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0DAE68-AC8C-4857-AE09-79ACE7923AE5}" type="slidenum">
              <a:rPr lang="ru-RU" smtClean="0"/>
              <a:t>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2101664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0DAE68-AC8C-4857-AE09-79ACE7923AE5}" type="slidenum">
              <a:rPr lang="ru-RU" smtClean="0"/>
              <a:t>20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227952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0DAE68-AC8C-4857-AE09-79ACE7923AE5}" type="slidenum">
              <a:rPr lang="ru-RU" smtClean="0"/>
              <a:t>21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88016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28C568-E43E-495D-94B4-16A509332DC0}" type="datetimeFigureOut">
              <a:rPr lang="ru-RU" smtClean="0"/>
              <a:t>20.07.2015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BABD6-BAE8-44CF-BFC9-BBE729A14E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6178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28C568-E43E-495D-94B4-16A509332DC0}" type="datetimeFigureOut">
              <a:rPr lang="ru-RU" smtClean="0"/>
              <a:t>20.07.2015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BABD6-BAE8-44CF-BFC9-BBE729A14E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198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28C568-E43E-495D-94B4-16A509332DC0}" type="datetimeFigureOut">
              <a:rPr lang="ru-RU" smtClean="0"/>
              <a:t>20.07.2015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BABD6-BAE8-44CF-BFC9-BBE729A14E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754240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28C568-E43E-495D-94B4-16A509332DC0}" type="datetimeFigureOut">
              <a:rPr lang="ru-RU" smtClean="0"/>
              <a:t>20.07.2015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BABD6-BAE8-44CF-BFC9-BBE729A14E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224270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28C568-E43E-495D-94B4-16A509332DC0}" type="datetimeFigureOut">
              <a:rPr lang="ru-RU" smtClean="0"/>
              <a:t>20.07.2015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BABD6-BAE8-44CF-BFC9-BBE729A14E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01711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28C568-E43E-495D-94B4-16A509332DC0}" type="datetimeFigureOut">
              <a:rPr lang="ru-RU" smtClean="0"/>
              <a:t>20.07.2015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BABD6-BAE8-44CF-BFC9-BBE729A14E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73004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28C568-E43E-495D-94B4-16A509332DC0}" type="datetimeFigureOut">
              <a:rPr lang="ru-RU" smtClean="0"/>
              <a:t>20.07.2015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BABD6-BAE8-44CF-BFC9-BBE729A14E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672610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28C568-E43E-495D-94B4-16A509332DC0}" type="datetimeFigureOut">
              <a:rPr lang="ru-RU" smtClean="0"/>
              <a:t>20.07.2015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BABD6-BAE8-44CF-BFC9-BBE729A14E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182557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28C568-E43E-495D-94B4-16A509332DC0}" type="datetimeFigureOut">
              <a:rPr lang="ru-RU" smtClean="0"/>
              <a:t>20.07.2015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BABD6-BAE8-44CF-BFC9-BBE729A14E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687000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28C568-E43E-495D-94B4-16A509332DC0}" type="datetimeFigureOut">
              <a:rPr lang="ru-RU" smtClean="0"/>
              <a:t>20.07.2015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BABD6-BAE8-44CF-BFC9-BBE729A14E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075146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28C568-E43E-495D-94B4-16A509332DC0}" type="datetimeFigureOut">
              <a:rPr lang="ru-RU" smtClean="0"/>
              <a:t>20.07.2015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BABD6-BAE8-44CF-BFC9-BBE729A14E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888951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28C568-E43E-495D-94B4-16A509332DC0}" type="datetimeFigureOut">
              <a:rPr lang="ru-RU" smtClean="0"/>
              <a:t>20.07.2015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0BABD6-BAE8-44CF-BFC9-BBE729A14E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018026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51520" y="260648"/>
            <a:ext cx="8640960" cy="4896544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r>
              <a:rPr lang="ru-RU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Тема 4. Анализ использования материальных</a:t>
            </a:r>
            <a:br>
              <a:rPr lang="ru-RU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ресурсов</a:t>
            </a:r>
            <a:br>
              <a:rPr lang="ru-RU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51520" y="5229200"/>
            <a:ext cx="8640960" cy="1201688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r>
              <a:rPr lang="ru-RU" sz="28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Автор: </a:t>
            </a:r>
            <a:r>
              <a:rPr lang="ru-RU" sz="28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Ищук</a:t>
            </a:r>
            <a:r>
              <a:rPr lang="ru-RU" sz="28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Татьяна Леонидовна, д. э. н., профессор</a:t>
            </a:r>
            <a:endParaRPr lang="ru-RU" sz="28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0" y="1700808"/>
            <a:ext cx="3810000" cy="3312368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067574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88640"/>
            <a:ext cx="8712968" cy="6408712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pPr marL="457200" indent="-457200" algn="ctr">
              <a:buAutoNum type="arabicPeriod"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Значение, задачи и источники анализа использования</a:t>
            </a: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материальных ресурсов</a:t>
            </a: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2. Показатели эффективности использования материальных</a:t>
            </a: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ресурсов</a:t>
            </a: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3. Факторный анализ общей материалоемкости продукции</a:t>
            </a:r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2564904"/>
            <a:ext cx="5904655" cy="39604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160211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260648"/>
            <a:ext cx="8928992" cy="6408712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pPr marL="0" indent="0">
              <a:buNone/>
            </a:pPr>
            <a:endParaRPr lang="ru-RU" sz="2400" dirty="0"/>
          </a:p>
        </p:txBody>
      </p:sp>
      <p:sp>
        <p:nvSpPr>
          <p:cNvPr id="4" name="Блок-схема: несколько документов 3"/>
          <p:cNvSpPr/>
          <p:nvPr/>
        </p:nvSpPr>
        <p:spPr>
          <a:xfrm>
            <a:off x="1331640" y="404664"/>
            <a:ext cx="5976664" cy="902968"/>
          </a:xfrm>
          <a:prstGeom prst="flowChartMultidocument">
            <a:avLst/>
          </a:prstGeom>
          <a:solidFill>
            <a:schemeClr val="bg2">
              <a:lumMod val="75000"/>
            </a:schemeClr>
          </a:solidFill>
          <a:ln w="9525">
            <a:solidFill>
              <a:schemeClr val="bg2">
                <a:lumMod val="50000"/>
              </a:schemeClr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ОСНОВНЫЕ МАТЕРИАЛЬНЫЕ РЕСУРСЫ НА НЕФТЕГАЗОВЫХ ПРЕДПРИЯТИЯХ</a:t>
            </a:r>
            <a:endParaRPr lang="ru-RU" sz="2000" b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Блок-схема: несколько документов 4"/>
          <p:cNvSpPr/>
          <p:nvPr/>
        </p:nvSpPr>
        <p:spPr>
          <a:xfrm>
            <a:off x="251520" y="1452231"/>
            <a:ext cx="2592288" cy="523492"/>
          </a:xfrm>
          <a:prstGeom prst="flowChartMultidocument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БУРЕНИИ</a:t>
            </a:r>
            <a:endParaRPr lang="ru-RU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Блок-схема: несколько документов 5"/>
          <p:cNvSpPr/>
          <p:nvPr/>
        </p:nvSpPr>
        <p:spPr>
          <a:xfrm>
            <a:off x="2987824" y="1490203"/>
            <a:ext cx="2952328" cy="523492"/>
          </a:xfrm>
          <a:prstGeom prst="flowChartMultidocument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 smtClean="0"/>
          </a:p>
          <a:p>
            <a:pPr algn="ctr"/>
            <a:r>
              <a:rPr lang="ru-RU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НЕФТЕПЕРЕРАБОТКЕ	</a:t>
            </a:r>
            <a:endParaRPr lang="ru-RU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Блок-схема: несколько документов 6"/>
          <p:cNvSpPr/>
          <p:nvPr/>
        </p:nvSpPr>
        <p:spPr>
          <a:xfrm>
            <a:off x="6084168" y="1367464"/>
            <a:ext cx="2880320" cy="621376"/>
          </a:xfrm>
          <a:prstGeom prst="flowChartMultidocument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НЕФТЕГАЗОДОБЫЧЕ</a:t>
            </a:r>
            <a:endParaRPr lang="ru-RU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251520" y="2204864"/>
            <a:ext cx="2304256" cy="648072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ХИМИЧЕСКИЕ РЕАГЕНТЫ</a:t>
            </a:r>
            <a:endParaRPr lang="ru-RU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261098" y="3068960"/>
            <a:ext cx="2294678" cy="648072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УТЯЖЕЛИТЕЛИ</a:t>
            </a:r>
            <a:endParaRPr lang="ru-RU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251520" y="4725145"/>
            <a:ext cx="2304256" cy="72008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ГОРЮЧЕ-СМАЗОЧНЫЕ МАТЕРИАЛЫ</a:t>
            </a:r>
            <a:endParaRPr lang="ru-RU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251520" y="3933056"/>
            <a:ext cx="2304256" cy="648072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ЦЕМЕНТ</a:t>
            </a:r>
            <a:endParaRPr lang="ru-RU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261098" y="5589240"/>
            <a:ext cx="2294678" cy="72008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КАНАТЫ И ПР.</a:t>
            </a:r>
            <a:endParaRPr lang="ru-RU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3006812" y="2204864"/>
            <a:ext cx="2717315" cy="648072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УГЛЕВОДОРОДНОЕ СЫРЬЕ</a:t>
            </a:r>
            <a:endParaRPr lang="ru-RU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3038124" y="3068960"/>
            <a:ext cx="2717315" cy="648072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РЕАГЕНТЫ</a:t>
            </a:r>
            <a:endParaRPr lang="ru-RU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3125307" y="3933056"/>
            <a:ext cx="2598820" cy="648072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КАТАЛИЗАТОРЫ</a:t>
            </a:r>
            <a:endParaRPr lang="ru-RU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3125307" y="4859266"/>
            <a:ext cx="2564457" cy="72008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ЗАПАСНЫЕ ЧАСТИ И ПР</a:t>
            </a:r>
            <a:r>
              <a:rPr lang="ru-RU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ru-RU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6084168" y="2204864"/>
            <a:ext cx="2736304" cy="594066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КВАРЦЕВЫЙ ПЕСОК</a:t>
            </a:r>
            <a:endParaRPr lang="ru-RU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6156176" y="3068960"/>
            <a:ext cx="2664296" cy="648072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ЗАПАСНЫЕ ЧАСТИ</a:t>
            </a:r>
            <a:endParaRPr lang="ru-RU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6156176" y="3901524"/>
            <a:ext cx="2664296" cy="1039644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СРЕДСТВА ТЕЛЕМЕХАНИКИ И АВТОМАТИЗАЦИИ СКВАЖИН</a:t>
            </a:r>
            <a:endParaRPr lang="ru-RU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6120172" y="5212492"/>
            <a:ext cx="2664296" cy="1096827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ОТСУТСТВИЕ В ПРОИЗВОДСТВЕННЫХ ЗАПАСАХ СЫРЬЯ И ПОЛУФАБРИКАТОВ</a:t>
            </a:r>
            <a:endParaRPr lang="ru-RU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1604622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260648"/>
            <a:ext cx="8712968" cy="6336704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endParaRPr lang="ru-RU" sz="2400" dirty="0"/>
          </a:p>
        </p:txBody>
      </p:sp>
      <p:sp>
        <p:nvSpPr>
          <p:cNvPr id="4" name="Блок-схема: несколько документов 3"/>
          <p:cNvSpPr/>
          <p:nvPr/>
        </p:nvSpPr>
        <p:spPr>
          <a:xfrm>
            <a:off x="1259632" y="476672"/>
            <a:ext cx="6408712" cy="974976"/>
          </a:xfrm>
          <a:prstGeom prst="flowChartMultidocument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ЗАДАЧИ АНАЛИЗА ОБЕСПЕЧЕННОСТИ И ИСПОЛЬЗОВАНИЯ МАТЕРИАЛЬНЫХ РЕСУРСОВ</a:t>
            </a:r>
            <a:endParaRPr lang="ru-RU" sz="2000" b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Пятиугольник 4"/>
          <p:cNvSpPr/>
          <p:nvPr/>
        </p:nvSpPr>
        <p:spPr>
          <a:xfrm>
            <a:off x="1320401" y="2060848"/>
            <a:ext cx="6360601" cy="936104"/>
          </a:xfrm>
          <a:prstGeom prst="homePlate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ОЦЕНКА РЕАЛЬНОСТИ ПЛАНОВ МТС, СТЕПЕНИ ИХ ВЫПОЛНЕНИЯ И ВЛИЯНИЯ НА ОБЪЕМ ПРОИЗВОДСТВА ПРОДУКЦИИ, ЕЕ СЕБЕСТОИМОСТЬ И ДР. ПОКАЗАТЕЛИ</a:t>
            </a:r>
            <a:endParaRPr lang="ru-RU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Пятиугольник 5"/>
          <p:cNvSpPr/>
          <p:nvPr/>
        </p:nvSpPr>
        <p:spPr>
          <a:xfrm>
            <a:off x="1283980" y="3374609"/>
            <a:ext cx="6360601" cy="798956"/>
          </a:xfrm>
          <a:prstGeom prst="homePlate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ОЦЕНКА УРОВНЯ ОБЕСПЕЧЕННОСТИ И ЭФФЕКТИВНОСТИ ИСПОЛЬЗОВАНИЯ МАТЕРИАЛЬНЫХ РЕСУРСОВ</a:t>
            </a:r>
            <a:endParaRPr lang="ru-RU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Пятиугольник 6"/>
          <p:cNvSpPr/>
          <p:nvPr/>
        </p:nvSpPr>
        <p:spPr>
          <a:xfrm>
            <a:off x="1308899" y="4541221"/>
            <a:ext cx="6359645" cy="988688"/>
          </a:xfrm>
          <a:prstGeom prst="homePlate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ВЫЯВЛЕНИЕ ВНУТРИПРОИЗВОДСТВЕННЫХ РЕЗЕРВОВ ЭКОНОМИИ МАТЕРИАЛЬНЫХ РЕСУРСОВ И РАЗРАБОТКА КОНКРЕТНЫХ МЕРОПРИЯТИЙ ПО ИХ ИСПОЛЬЗОВАНИЮ</a:t>
            </a:r>
            <a:endParaRPr lang="ru-RU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6500661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260648"/>
            <a:ext cx="8712968" cy="6336704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нефтяной и газовой промышленности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затраты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 </a:t>
            </a: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материальные ресурсы занимают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значительный удельный вес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Их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доля возрастает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 мере ускорения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технического прогресса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pPr marL="0" indent="0" algn="ctr">
              <a:buNone/>
            </a:pP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Рост потребности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предприятий в материальных ресурсах</a:t>
            </a: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может быть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удовлетворен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</a:p>
          <a:p>
            <a:pPr marL="457200" indent="-457200" algn="ctr">
              <a:buAutoNum type="arabicParenR"/>
            </a:pP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457200" indent="-457200" algn="ctr">
              <a:buAutoNum type="arabicParenR"/>
            </a:pP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Экстенсивным путем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приобретение и изготовление </a:t>
            </a:r>
          </a:p>
          <a:p>
            <a:pPr marL="0" indent="0" algn="ctr">
              <a:buNone/>
            </a:pP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большего количества материалов и энергии;</a:t>
            </a:r>
          </a:p>
          <a:p>
            <a:pPr marL="457200" indent="-457200" algn="ctr">
              <a:buAutoNum type="arabicParenR"/>
            </a:pP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Интенсивным путем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более экономным использованием</a:t>
            </a:r>
          </a:p>
          <a:p>
            <a:pPr marL="0" indent="0" algn="ctr">
              <a:buNone/>
            </a:pP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имеющихся запасов в процессе производства продукции</a:t>
            </a:r>
            <a:r>
              <a:rPr lang="ru-RU" sz="2400" dirty="0" smtClean="0"/>
              <a:t>.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2355038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260648"/>
            <a:ext cx="8784976" cy="6336704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Изыскание внутрипроизводственных резервов </a:t>
            </a: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экономии материальных ресурсов составляет </a:t>
            </a: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содержание экономического анализа.</a:t>
            </a:r>
          </a:p>
          <a:p>
            <a:pPr marL="0" indent="0" algn="ctr">
              <a:buNone/>
            </a:pPr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67" y="1772816"/>
            <a:ext cx="5638800" cy="4572000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853835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260648"/>
            <a:ext cx="8640960" cy="6336704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pPr marL="0" indent="0">
              <a:buNone/>
            </a:pPr>
            <a:endParaRPr lang="ru-RU" sz="2400" dirty="0"/>
          </a:p>
        </p:txBody>
      </p:sp>
      <p:sp>
        <p:nvSpPr>
          <p:cNvPr id="4" name="Блок-схема: несколько документов 3"/>
          <p:cNvSpPr/>
          <p:nvPr/>
        </p:nvSpPr>
        <p:spPr>
          <a:xfrm>
            <a:off x="1619672" y="476672"/>
            <a:ext cx="5544616" cy="758952"/>
          </a:xfrm>
          <a:prstGeom prst="flowChartMultidocument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ЭТАПЫ АНАЛИЗА ИСПОЛЬЗОВАНИЯ МАТЕРИАЛЬНЫХ РЕСУРСОВ</a:t>
            </a:r>
            <a:endParaRPr lang="ru-RU" sz="2000" b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Блок-схема: документ 4"/>
          <p:cNvSpPr/>
          <p:nvPr/>
        </p:nvSpPr>
        <p:spPr>
          <a:xfrm>
            <a:off x="1610627" y="2420888"/>
            <a:ext cx="5544616" cy="648072"/>
          </a:xfrm>
          <a:prstGeom prst="flowChartDocument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2. ОЦЕНКА ПОТРЕБНОСТИ ПРЕДПРИЯТИЯ В МАТЕРИАЛЬНЫХ РЕСУРСАХ</a:t>
            </a:r>
            <a:endParaRPr lang="ru-RU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Блок-схема: документ 5"/>
          <p:cNvSpPr/>
          <p:nvPr/>
        </p:nvSpPr>
        <p:spPr>
          <a:xfrm>
            <a:off x="1619672" y="3284984"/>
            <a:ext cx="5541868" cy="720079"/>
          </a:xfrm>
          <a:prstGeom prst="flowChartDocument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3. ОЦЕНКА ЭФФЕКТИВНОСТИ ИСПОЛЬЗОВАНИЯ МАТЕРИАЛЬНЫХ РЕСУРСОВ</a:t>
            </a:r>
            <a:endParaRPr lang="ru-RU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Блок-схема: документ 6"/>
          <p:cNvSpPr/>
          <p:nvPr/>
        </p:nvSpPr>
        <p:spPr>
          <a:xfrm>
            <a:off x="1622420" y="4221088"/>
            <a:ext cx="5541868" cy="648072"/>
          </a:xfrm>
          <a:prstGeom prst="flowChartDocument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4. ФАКТОРНЫЙ АНАЛИЗ ОБЩЕЙ МАТЕРИАЛОЕМКОСТИ ПРОДУКЦИИ</a:t>
            </a:r>
            <a:endParaRPr lang="ru-RU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Блок-схема: документ 7"/>
          <p:cNvSpPr/>
          <p:nvPr/>
        </p:nvSpPr>
        <p:spPr>
          <a:xfrm>
            <a:off x="1622420" y="5157192"/>
            <a:ext cx="5541868" cy="731559"/>
          </a:xfrm>
          <a:prstGeom prst="flowChartDocument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5. ОЦЕНКА ВЛИЯНИЯ СТОИМОСТИ МАТЕРИАЛЬНЫХ РЕСУРСОВ НА ОБЪЕМ ПРОИЗВОДСТВА ПРОДУКЦИИ</a:t>
            </a:r>
            <a:endParaRPr lang="ru-RU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Блок-схема: документ 8"/>
          <p:cNvSpPr/>
          <p:nvPr/>
        </p:nvSpPr>
        <p:spPr>
          <a:xfrm>
            <a:off x="1619672" y="1556792"/>
            <a:ext cx="5541868" cy="648072"/>
          </a:xfrm>
          <a:prstGeom prst="flowChartDocument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1. ОЦЕНКА КАЧЕСТВА ПЛАНОВ МТС И АНАЛИЗ ИХ ВЫПОЛНЕНИЯ</a:t>
            </a:r>
            <a:endParaRPr lang="ru-RU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0820570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88640"/>
            <a:ext cx="8712968" cy="6408712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pPr marL="0" indent="0">
              <a:buNone/>
            </a:pPr>
            <a:endParaRPr lang="ru-RU" sz="2400" dirty="0"/>
          </a:p>
        </p:txBody>
      </p:sp>
      <p:sp>
        <p:nvSpPr>
          <p:cNvPr id="4" name="Блок-схема: несколько документов 3"/>
          <p:cNvSpPr/>
          <p:nvPr/>
        </p:nvSpPr>
        <p:spPr>
          <a:xfrm>
            <a:off x="1187624" y="404664"/>
            <a:ext cx="6552728" cy="902968"/>
          </a:xfrm>
          <a:prstGeom prst="flowChartMultidocument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ИСТОЧНИКИ ИНФОРМАЦИИ ДЛЯ АНАЛИЗА МАТЕРИАЛЬНЫХ РЕСУРСОВ</a:t>
            </a:r>
            <a:endParaRPr lang="ru-RU" sz="2000" b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683568" y="1772816"/>
            <a:ext cx="3456384" cy="576064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ПЛАН МТС</a:t>
            </a:r>
            <a:endParaRPr lang="ru-RU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4644007" y="1772816"/>
            <a:ext cx="3305805" cy="576064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ЗАЯВКИ</a:t>
            </a:r>
            <a:endParaRPr lang="ru-RU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683568" y="2636912"/>
            <a:ext cx="3456384" cy="713867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СПЕЦИФИКАЦИИ</a:t>
            </a:r>
            <a:endParaRPr lang="ru-RU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4644007" y="2636912"/>
            <a:ext cx="3305804" cy="713867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ДОГОВОРЫ НА ПОСТАВКУ СЫРЬЯ И МАТЕРИАЛОВ</a:t>
            </a:r>
            <a:endParaRPr lang="ru-RU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683568" y="3628917"/>
            <a:ext cx="3456384" cy="1321296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ФОРМЫ СТАТОТЧЕТНОСТИ О НАЛИЧИИ И ИСПОЛЬЗОВАНИИ МАТЕРИАЛЬНЫХ РЕСУРСОВ,  ЗАТРАТАХ НА ПРОИЗВОДСТВО И РЕАЛИЗАЦИЮ ПРОДУКЦИИ</a:t>
            </a:r>
            <a:endParaRPr lang="ru-RU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644007" y="3701307"/>
            <a:ext cx="3247389" cy="1248905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ПЛАНОВЫЕ И ОТЧЕТНЫЕ КАЛЬКУЛЯЦИИ СЕБЕСТОИМОСТИ ВЫПУСКАЕМОЙ ПРОДУКЦИИ</a:t>
            </a:r>
            <a:endParaRPr lang="ru-RU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2411760" y="5229200"/>
            <a:ext cx="3816424" cy="9144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ДАННЫЕ О НОРМАТИВАХ И НОРМАХ РАСХОДОВ МАТЕРИАЛЬНЫХ РЕСУРСОВ</a:t>
            </a:r>
            <a:endParaRPr lang="ru-RU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0938187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88640"/>
            <a:ext cx="8640960" cy="6408712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2. ПОКАЗАТЕЛИ ЭФФЕКТИВНОСТИ ИСПОЛЬЗОВАНИЯ </a:t>
            </a: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МАТЕРИАЛЬНЫХ РЕСУРСОВ</a:t>
            </a:r>
          </a:p>
          <a:p>
            <a:pPr marL="0" indent="0" algn="ctr">
              <a:buNone/>
            </a:pPr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3154" y="2132856"/>
            <a:ext cx="5905500" cy="3686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941110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332656"/>
            <a:ext cx="8856984" cy="6192688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процессе потребления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материальных ресурсов </a:t>
            </a: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производстве происходит их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трансформация </a:t>
            </a:r>
          </a:p>
          <a:p>
            <a:pPr marL="0" indent="0" algn="ctr">
              <a:buNone/>
            </a:pP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материальные затраты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поэтому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уровень их расходования</a:t>
            </a: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определяется через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показатели,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исчисленные исходя </a:t>
            </a: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из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материальных затрат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3212976"/>
            <a:ext cx="5293313" cy="3212976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099989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88640"/>
            <a:ext cx="8712968" cy="6408712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Для </a:t>
            </a:r>
            <a: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оценки эффективности </a:t>
            </a:r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материальных ресурсов </a:t>
            </a:r>
          </a:p>
          <a:p>
            <a:pPr marL="0" indent="0" algn="ctr">
              <a:buNone/>
            </a:pPr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используется система </a:t>
            </a:r>
            <a: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обобщающих</a:t>
            </a:r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и </a:t>
            </a:r>
            <a: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частных </a:t>
            </a:r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показателей.</a:t>
            </a:r>
          </a:p>
          <a:p>
            <a:pPr marL="0" indent="0" algn="ctr">
              <a:buNone/>
            </a:pPr>
            <a:endParaRPr lang="ru-RU" sz="20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Обобщающие показатели </a:t>
            </a:r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дают </a:t>
            </a:r>
            <a: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общее </a:t>
            </a:r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представление </a:t>
            </a:r>
          </a:p>
          <a:p>
            <a:pPr marL="0" indent="0" algn="ctr">
              <a:buNone/>
            </a:pPr>
            <a: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 уровне эффективности </a:t>
            </a:r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использования </a:t>
            </a:r>
          </a:p>
          <a:p>
            <a:pPr marL="0" indent="0" algn="ctr">
              <a:buNone/>
            </a:pPr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материальных ресурсов и </a:t>
            </a:r>
            <a: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резервах</a:t>
            </a:r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их повышения.</a:t>
            </a:r>
          </a:p>
          <a:p>
            <a:pPr marL="0" indent="0" algn="ctr">
              <a:buNone/>
            </a:pPr>
            <a:endParaRPr lang="ru-RU" sz="20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Частные показатели </a:t>
            </a:r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используются для характеристики</a:t>
            </a:r>
          </a:p>
          <a:p>
            <a:pPr marL="0" indent="0" algn="ctr">
              <a:buNone/>
            </a:pPr>
            <a: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отдельных элементов </a:t>
            </a:r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материальных ресурсов,</a:t>
            </a:r>
          </a:p>
          <a:p>
            <a:pPr marL="0" indent="0" algn="ctr">
              <a:buNone/>
            </a:pPr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а также для выявления условий </a:t>
            </a:r>
            <a: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снижения </a:t>
            </a:r>
          </a:p>
          <a:p>
            <a:pPr marL="0" indent="0" algn="ctr">
              <a:buNone/>
            </a:pPr>
            <a: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материалоемкости</a:t>
            </a:r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отдельных изделий.</a:t>
            </a:r>
            <a:endParaRPr lang="ru-RU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9960" y="4365104"/>
            <a:ext cx="3672408" cy="2068436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664478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188640"/>
            <a:ext cx="8856984" cy="6408712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pPr marL="0" indent="0">
              <a:buNone/>
            </a:pPr>
            <a:endParaRPr lang="ru-RU" sz="2400" dirty="0"/>
          </a:p>
        </p:txBody>
      </p:sp>
      <p:sp>
        <p:nvSpPr>
          <p:cNvPr id="4" name="Блок-схема: несколько документов 3"/>
          <p:cNvSpPr/>
          <p:nvPr/>
        </p:nvSpPr>
        <p:spPr>
          <a:xfrm>
            <a:off x="2555776" y="358197"/>
            <a:ext cx="4248472" cy="758952"/>
          </a:xfrm>
          <a:prstGeom prst="flowChartMultidocument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ОБОБЩАЮЩИЕ ПОКАЗАТЕЛИ</a:t>
            </a:r>
            <a:endParaRPr lang="ru-RU" sz="2000" b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Блок-схема: документ 4"/>
          <p:cNvSpPr/>
          <p:nvPr/>
        </p:nvSpPr>
        <p:spPr>
          <a:xfrm>
            <a:off x="251520" y="1394484"/>
            <a:ext cx="2498576" cy="738372"/>
          </a:xfrm>
          <a:prstGeom prst="flowChartDocument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МАТЕРИАЛОЕМКОСТЬ</a:t>
            </a:r>
          </a:p>
          <a:p>
            <a:pPr algn="ctr"/>
            <a:r>
              <a:rPr lang="ru-RU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ПРОДУКЦИМИ </a:t>
            </a: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(МЕ)</a:t>
            </a:r>
            <a:endParaRPr lang="ru-RU" b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Блок-схема: документ 5"/>
          <p:cNvSpPr/>
          <p:nvPr/>
        </p:nvSpPr>
        <p:spPr>
          <a:xfrm>
            <a:off x="251519" y="2442592"/>
            <a:ext cx="2498576" cy="738372"/>
          </a:xfrm>
          <a:prstGeom prst="flowChartDocument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МАТЕРИАЛООТДАЧА ПРОДУКЦИИ </a:t>
            </a: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(МО)</a:t>
            </a:r>
            <a:endParaRPr lang="ru-RU" b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Блок-схема: документ 6"/>
          <p:cNvSpPr/>
          <p:nvPr/>
        </p:nvSpPr>
        <p:spPr>
          <a:xfrm>
            <a:off x="251520" y="3501025"/>
            <a:ext cx="2498576" cy="1440160"/>
          </a:xfrm>
          <a:prstGeom prst="flowChartDocument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УДЕЛЬНЫЙ ВЕС МАТЕРИАЛЬНЫХ ЗАТРАТ В СЕБЕСТОИМОСТИ ПРОДУКЦИИ 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(У</a:t>
            </a:r>
            <a:r>
              <a:rPr lang="ru-RU" sz="1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  <a:endParaRPr lang="ru-RU" sz="2400" b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Блок-схема: документ 7"/>
          <p:cNvSpPr/>
          <p:nvPr/>
        </p:nvSpPr>
        <p:spPr>
          <a:xfrm>
            <a:off x="251520" y="5157192"/>
            <a:ext cx="2498575" cy="1008112"/>
          </a:xfrm>
          <a:prstGeom prst="flowChartDocument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КОЭФФИЦИЕНТ МАТЕРИАЛЬНЫХ ЗАТРАТ </a:t>
            </a: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(К </a:t>
            </a:r>
            <a:r>
              <a:rPr lang="ru-RU" sz="1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</a:t>
            </a: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  <a:endParaRPr lang="ru-RU" b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3106688" y="1306470"/>
            <a:ext cx="2617438" cy="9144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ОТНОШЕНИЕ СУММЫ МЗ К СТОИМОСТИ ПРОИЗВЕДЕННОЙ ПРОДУКЦИИ</a:t>
            </a:r>
            <a:endParaRPr lang="ru-RU" sz="1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3128724" y="2420888"/>
            <a:ext cx="2595403" cy="936104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ОТНОШЕНИЕ СТОИМОСТИ ПРОИЗВЕДЕННОЙ ПРОДУКЦИИ К СУММЕ ПРОИЗВЕДЕННЫХ ЗАТРАТ</a:t>
            </a:r>
            <a:endParaRPr lang="ru-RU" sz="1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3128723" y="3501008"/>
            <a:ext cx="2595403" cy="1152128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ОТНОШЕНИЕ СУММЫ МЗ К ПОЛНОЙ СЕБЕСТОИМОСТИ ПРОИЗВЕДЕННОЙ ПРОДУКЦИИ</a:t>
            </a:r>
            <a:endParaRPr lang="ru-RU" sz="1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3106688" y="4797152"/>
            <a:ext cx="2617438" cy="1728192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ОТНОШЕНИЕ ФАКТИЧЕСКОЙ СУММЫ МЗ К ПЛАНОВОЙ, ПЕРЕСЧИТАННОЙ НА ФАКТИЧЕСКИЙ ОБЪЕМ ВЫПУЩЕННОЙ ПРОДУКЦИИ</a:t>
            </a:r>
            <a:endParaRPr lang="ru-RU" sz="1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5889848" y="1297442"/>
            <a:ext cx="2930624" cy="9144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Отражает величину МЗ, приходящуюся на 1 руб. выпущенной продукции</a:t>
            </a:r>
            <a:endParaRPr lang="ru-RU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5951212" y="2442592"/>
            <a:ext cx="2869260" cy="9144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Показывает выпуск продукции с каждого рубля потребленных МР</a:t>
            </a:r>
            <a:endParaRPr lang="ru-RU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5951212" y="3501008"/>
            <a:ext cx="2869260" cy="1152128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Отражает уровень использования МР, а также их структуру</a:t>
            </a:r>
            <a:endParaRPr lang="ru-RU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5934239" y="4797152"/>
            <a:ext cx="2794870" cy="1689781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Показывает уровень эффективности использования материалов, соблюдения норм их расходования</a:t>
            </a:r>
            <a:endParaRPr lang="ru-RU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8484171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260648"/>
            <a:ext cx="8712968" cy="6336704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pPr marL="0" indent="0">
              <a:buNone/>
            </a:pPr>
            <a:endParaRPr lang="ru-RU" sz="2400" dirty="0" smtClean="0"/>
          </a:p>
          <a:p>
            <a:pPr marL="0" indent="0">
              <a:buNone/>
            </a:pPr>
            <a:endParaRPr lang="ru-RU" sz="2400" dirty="0"/>
          </a:p>
          <a:p>
            <a:pPr marL="0" indent="0">
              <a:buNone/>
            </a:pPr>
            <a:endParaRPr lang="ru-RU" sz="2400" dirty="0" smtClean="0"/>
          </a:p>
          <a:p>
            <a:pPr marL="0" indent="0">
              <a:buNone/>
            </a:pPr>
            <a:endParaRPr lang="ru-RU" sz="2400" dirty="0"/>
          </a:p>
          <a:p>
            <a:pPr marL="0" indent="0">
              <a:buNone/>
            </a:pPr>
            <a:endParaRPr lang="ru-RU" sz="2400" dirty="0" smtClean="0"/>
          </a:p>
          <a:p>
            <a:pPr marL="0" indent="0">
              <a:buNone/>
            </a:pPr>
            <a:endParaRPr lang="ru-RU" sz="2400" dirty="0"/>
          </a:p>
          <a:p>
            <a:pPr marL="0" indent="0">
              <a:buNone/>
            </a:pPr>
            <a:endParaRPr lang="ru-RU" sz="2400" dirty="0" smtClean="0"/>
          </a:p>
          <a:p>
            <a:pPr marL="0" indent="0">
              <a:buNone/>
            </a:pPr>
            <a:endParaRPr lang="ru-RU" sz="2400" dirty="0"/>
          </a:p>
          <a:p>
            <a:pPr marL="0" indent="0">
              <a:buNone/>
            </a:pPr>
            <a:endParaRPr lang="ru-RU" sz="2400" dirty="0" smtClean="0"/>
          </a:p>
          <a:p>
            <a:pPr marL="0" indent="0">
              <a:buNone/>
            </a:pPr>
            <a:endParaRPr lang="ru-RU" sz="2400" dirty="0"/>
          </a:p>
          <a:p>
            <a:pPr marL="0" indent="0">
              <a:buNone/>
            </a:pPr>
            <a:endParaRPr lang="ru-RU" sz="2400" dirty="0" smtClean="0"/>
          </a:p>
          <a:p>
            <a:pPr marL="0" indent="0">
              <a:buNone/>
            </a:pPr>
            <a:endParaRPr lang="ru-RU" sz="20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Фактические показатели</a:t>
            </a:r>
          </a:p>
          <a:p>
            <a:pPr marL="0" indent="0">
              <a:buNone/>
            </a:pPr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сравнивают с плановыми, изучают их</a:t>
            </a:r>
          </a:p>
          <a:p>
            <a:pPr marL="0" indent="0">
              <a:buNone/>
            </a:pPr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динамику и причины изменения.</a:t>
            </a:r>
            <a:endParaRPr lang="ru-RU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Блок-схема: несколько документов 3"/>
          <p:cNvSpPr/>
          <p:nvPr/>
        </p:nvSpPr>
        <p:spPr>
          <a:xfrm>
            <a:off x="2699792" y="529244"/>
            <a:ext cx="3456384" cy="758952"/>
          </a:xfrm>
          <a:prstGeom prst="flowChartMultidocument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ЧАСТНЫЕ ПОКАЗАТЕЛИ</a:t>
            </a:r>
            <a:endParaRPr lang="ru-RU" sz="2000" b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Блок-схема: документ 4"/>
          <p:cNvSpPr/>
          <p:nvPr/>
        </p:nvSpPr>
        <p:spPr>
          <a:xfrm>
            <a:off x="323528" y="1628800"/>
            <a:ext cx="2880320" cy="1512168"/>
          </a:xfrm>
          <a:prstGeom prst="flowChartDocument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СЫРЬЕЕМКОСТЬ </a:t>
            </a: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(СМЕ)</a:t>
            </a:r>
          </a:p>
          <a:p>
            <a:pPr algn="ctr"/>
            <a:r>
              <a:rPr lang="ru-RU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МЕТАЛЛОЕМКОСТЬ </a:t>
            </a: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(ММЕ)</a:t>
            </a:r>
          </a:p>
          <a:p>
            <a:pPr algn="ctr"/>
            <a:r>
              <a:rPr lang="ru-RU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ТОПЛИВОЕМКОСТЬ </a:t>
            </a: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(ТМЕ)</a:t>
            </a:r>
          </a:p>
          <a:p>
            <a:pPr algn="ctr"/>
            <a:r>
              <a:rPr lang="ru-RU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</a:t>
            </a:r>
            <a:r>
              <a:rPr lang="ru-RU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НЕРГОЕМКОСТЬ </a:t>
            </a: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(ЭМЕ)</a:t>
            </a:r>
            <a:endParaRPr lang="ru-RU" b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Блок-схема: документ 5"/>
          <p:cNvSpPr/>
          <p:nvPr/>
        </p:nvSpPr>
        <p:spPr>
          <a:xfrm>
            <a:off x="346032" y="3717032"/>
            <a:ext cx="2857816" cy="1152128"/>
          </a:xfrm>
          <a:prstGeom prst="flowChartDocument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УДЕЛЬНАЯ МАТЕРИАЛОЕМКОСТЬ ИЗДЕЛИЯ </a:t>
            </a: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(УМЕ)</a:t>
            </a:r>
            <a:endParaRPr lang="ru-RU" b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3322712" y="1628800"/>
            <a:ext cx="2257400" cy="1656184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ОТНОШЕНИЕ СТОИМОСТИ ПОТРБЛЕННЫХ ОТДЕЛЬНЫХ ЭЛЕМЕНТОВ МР К СТОИМОСТИ ПРОДУКЦИ</a:t>
            </a:r>
            <a:r>
              <a:rPr lang="ru-RU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</a:t>
            </a:r>
            <a:endParaRPr lang="ru-RU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5796136" y="1628800"/>
            <a:ext cx="2808312" cy="1656184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Показатели отражают эффективность потребления отдельных элементов МР на 1 рубль выпущенной продукции</a:t>
            </a:r>
            <a:endParaRPr lang="ru-RU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3322712" y="3717032"/>
            <a:ext cx="2257400" cy="1728192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ОТНОШЕНИЕ СТОИМОСТИ ВСЕХ ПОТРЕБЛЕННЫХ МАТЕРИАЛОВ НА ИЗДЕЛИЕ К ЦЕНЕ ЕДИНИЦЫ ИЗДЕЛИЯ</a:t>
            </a:r>
            <a:endParaRPr lang="ru-RU" sz="1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5796136" y="3717032"/>
            <a:ext cx="2808312" cy="2448272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Характеризует величину МЗ, израсходованных на одно изделие. </a:t>
            </a:r>
          </a:p>
          <a:p>
            <a:pPr algn="ctr"/>
            <a:r>
              <a:rPr lang="ru-RU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Может быть исчислена в стоимостном, условно-натуральном </a:t>
            </a:r>
          </a:p>
          <a:p>
            <a:pPr algn="ctr"/>
            <a:r>
              <a:rPr lang="ru-RU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 натуральном выражении</a:t>
            </a:r>
            <a:endParaRPr lang="ru-RU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200833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260648"/>
            <a:ext cx="8712968" cy="6408712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Одним из показателей эффективности использования </a:t>
            </a: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материальных ресурсов является </a:t>
            </a:r>
          </a:p>
          <a:p>
            <a:pPr marL="0" indent="0" algn="ctr">
              <a:buNone/>
            </a:pP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прибыль на рубль материальных затрат:</a:t>
            </a:r>
          </a:p>
          <a:p>
            <a:pPr marL="0" indent="0" algn="ctr">
              <a:buNone/>
            </a:pPr>
            <a:endParaRPr lang="ru-RU" sz="2400" b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П/</a:t>
            </a:r>
            <a:r>
              <a:rPr lang="ru-RU" sz="2800" b="1" dirty="0" err="1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Зм</a:t>
            </a:r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= П/В х В/ТП х ТП/</a:t>
            </a:r>
            <a:r>
              <a:rPr lang="ru-RU" sz="2800" b="1" dirty="0" err="1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Зм</a:t>
            </a:r>
            <a:endParaRPr lang="ru-RU" sz="2800" b="1" dirty="0" smtClean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endParaRPr lang="ru-RU" sz="2400" b="1" dirty="0" smtClean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П/</a:t>
            </a:r>
            <a:r>
              <a:rPr lang="ru-RU" sz="2400" b="1" dirty="0" err="1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Зм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-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прибыль на рубль материальных затрат;</a:t>
            </a:r>
          </a:p>
          <a:p>
            <a:pPr marL="0" indent="0">
              <a:buNone/>
            </a:pP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П/В -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рентабельность продаж;</a:t>
            </a:r>
          </a:p>
          <a:p>
            <a:pPr marL="0" indent="0">
              <a:buNone/>
            </a:pP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В/ТП –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удельный вес выручки в общем объеме выпуска</a:t>
            </a:r>
          </a:p>
          <a:p>
            <a:pPr marL="0" indent="0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 товарной  продукции;</a:t>
            </a:r>
          </a:p>
          <a:p>
            <a:pPr marL="0" indent="0">
              <a:buNone/>
            </a:pP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ТП/</a:t>
            </a:r>
            <a:r>
              <a:rPr lang="ru-RU" sz="2400" b="1" dirty="0" err="1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Зм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– </a:t>
            </a:r>
            <a:r>
              <a:rPr lang="ru-RU" sz="24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материалоотдача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ru-RU" sz="2400" b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endParaRPr lang="ru-RU" sz="2400" b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2162711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260648"/>
            <a:ext cx="8712968" cy="6336704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Повышение эффективности использования</a:t>
            </a: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материальных ресурсов приводит к:</a:t>
            </a:r>
          </a:p>
          <a:p>
            <a:pPr marL="0" indent="0" algn="ctr">
              <a:buNone/>
            </a:pP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457200" indent="-457200" algn="ctr">
              <a:buAutoNum type="arabicParenR"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Сокращению материальных затрат на производство </a:t>
            </a: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 сбыт продукции;</a:t>
            </a:r>
          </a:p>
          <a:p>
            <a:pPr marL="457200" indent="-457200" algn="ctr">
              <a:buAutoNum type="arabicParenR"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Снижению себестоимости продукции;</a:t>
            </a:r>
          </a:p>
          <a:p>
            <a:pPr marL="457200" indent="-457200" algn="ctr">
              <a:buAutoNum type="arabicParenR"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Росту прибыли от реализации продукции.</a:t>
            </a:r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816" y="3933056"/>
            <a:ext cx="2880320" cy="2448272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487473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88640"/>
            <a:ext cx="8712968" cy="6408712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ru-RU" sz="28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r>
              <a:rPr lang="ru-RU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3. ФАКТОРНЫЙ АНАЛИЗ ОБЩЕЙ </a:t>
            </a:r>
          </a:p>
          <a:p>
            <a:pPr marL="0" indent="0" algn="ctr">
              <a:buNone/>
            </a:pPr>
            <a:r>
              <a:rPr lang="ru-RU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МАТЕРИАЛОЕМКОСТИ ПРОДУКЦИИ</a:t>
            </a:r>
          </a:p>
          <a:p>
            <a:pPr marL="0" indent="0" algn="ctr">
              <a:buNone/>
            </a:pPr>
            <a:endParaRPr lang="ru-RU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endParaRPr lang="ru-RU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1860848"/>
            <a:ext cx="6387164" cy="4536504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719560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88640"/>
            <a:ext cx="8640960" cy="6480720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Материалоемкость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так же как и </a:t>
            </a:r>
            <a:r>
              <a:rPr lang="ru-RU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материалоотдача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зависит от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объема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товарной (валовой) продукции </a:t>
            </a: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суммы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материальных затрат на ее производство.</a:t>
            </a:r>
          </a:p>
          <a:p>
            <a:pPr marL="0" indent="0" algn="ctr">
              <a:buNone/>
            </a:pPr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свою очередь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объем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товарной (валовой) продукции </a:t>
            </a: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стоимостном выражении может измениться </a:t>
            </a: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 счет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количества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произведенной продукции, </a:t>
            </a: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ее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структуры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и уровня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отпускных цен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735" y="3789040"/>
            <a:ext cx="4464497" cy="2808312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687165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260648"/>
            <a:ext cx="8568952" cy="6480720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ru-RU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Сумма материальных затрат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также зависит </a:t>
            </a: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объема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произведенной продукции, ее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структуры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</a:p>
          <a:p>
            <a:pPr marL="0" indent="0" algn="ctr">
              <a:buNone/>
            </a:pP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расход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 материалов на единицу продукции </a:t>
            </a: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стоимости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материалов.</a:t>
            </a:r>
          </a:p>
          <a:p>
            <a:pPr marL="0" indent="0" algn="ctr">
              <a:buNone/>
            </a:pP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736" y="3284984"/>
            <a:ext cx="4536504" cy="2808312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34930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260648"/>
            <a:ext cx="8712968" cy="6408712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итоге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общая материалоемкость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зависит </a:t>
            </a:r>
          </a:p>
          <a:p>
            <a:pPr marL="0" indent="0" algn="ctr">
              <a:buNone/>
            </a:pP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структуры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произведенной продукции, </a:t>
            </a:r>
          </a:p>
          <a:p>
            <a:pPr marL="0" indent="0" algn="ctr">
              <a:buNone/>
            </a:pP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нормы расхода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материалов на единицу продукции, </a:t>
            </a:r>
          </a:p>
          <a:p>
            <a:pPr marL="0" indent="0" algn="ctr">
              <a:buNone/>
            </a:pP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цен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на материальные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ресурсы </a:t>
            </a:r>
          </a:p>
          <a:p>
            <a:pPr marL="0" indent="0" algn="ctr">
              <a:buNone/>
            </a:pP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отпускных цен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продукцию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pPr marL="0" indent="0">
              <a:buNone/>
            </a:pPr>
            <a:endParaRPr lang="ru-RU" sz="2400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1" y="2708920"/>
            <a:ext cx="7272808" cy="3744416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507601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260648"/>
            <a:ext cx="8712968" cy="6336704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dirty="0" smtClean="0"/>
              <a:t>	</a:t>
            </a: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Факторная модель материалоемкости будет иметь вид:</a:t>
            </a:r>
          </a:p>
          <a:p>
            <a:pPr marL="0" indent="0">
              <a:buNone/>
            </a:pP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</a:t>
            </a:r>
          </a:p>
          <a:p>
            <a:pPr marL="0" indent="0">
              <a:buNone/>
            </a:pPr>
            <a:r>
              <a:rPr lang="ru-RU" sz="3600" b="1" baseline="-25000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	</a:t>
            </a:r>
            <a:r>
              <a:rPr lang="ru-RU" sz="4000" b="1" baseline="-250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МЕ</a:t>
            </a:r>
            <a:r>
              <a:rPr lang="ru-RU" sz="3600" b="1" baseline="-250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=</a:t>
            </a:r>
            <a:r>
              <a:rPr lang="ru-RU" sz="36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b="1" u="sng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МЗ 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b="1" baseline="-250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=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b="1" u="sng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МЗ</a:t>
            </a:r>
            <a:r>
              <a:rPr lang="ru-RU" b="1" baseline="30000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b="1" baseline="-25000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х  </a:t>
            </a:r>
            <a:r>
              <a:rPr lang="ru-RU" b="1" u="sng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МЗ</a:t>
            </a:r>
            <a:r>
              <a:rPr lang="ru-RU" b="1" baseline="-25000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</a:t>
            </a:r>
            <a:r>
              <a:rPr lang="ru-RU" b="1" baseline="-250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=  </a:t>
            </a:r>
            <a:r>
              <a:rPr lang="ru-RU" b="1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МЕ</a:t>
            </a:r>
            <a:r>
              <a:rPr lang="ru-RU" b="1" baseline="30000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х </a:t>
            </a:r>
            <a:r>
              <a:rPr lang="ru-RU" b="1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</a:t>
            </a:r>
            <a:r>
              <a:rPr lang="ru-RU" b="1" baseline="30000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мз</a:t>
            </a:r>
            <a:endParaRPr lang="ru-RU" b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r>
              <a:rPr lang="ru-RU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</a:t>
            </a: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	         ВП     </a:t>
            </a:r>
            <a:r>
              <a:rPr lang="ru-RU" b="1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ВП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</a:t>
            </a:r>
            <a:r>
              <a:rPr lang="ru-RU" b="1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МЗ</a:t>
            </a:r>
            <a:r>
              <a:rPr lang="ru-RU" b="1" baseline="30000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</a:t>
            </a:r>
            <a:endParaRPr lang="ru-RU" b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endParaRPr lang="ru-RU" sz="2400" b="1" dirty="0" smtClean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МЗ</a:t>
            </a:r>
            <a:r>
              <a:rPr lang="ru-RU" sz="2400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-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сумма материальных затрат, руб.</a:t>
            </a:r>
            <a:endParaRPr lang="ru-RU" sz="2400" b="1" dirty="0" smtClean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ВП -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валовая продукция, руб. </a:t>
            </a:r>
          </a:p>
          <a:p>
            <a:pPr marL="0" indent="0">
              <a:buNone/>
            </a:pPr>
            <a:r>
              <a:rPr lang="ru-RU" sz="2400" b="1" dirty="0" err="1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МЗ</a:t>
            </a:r>
            <a:r>
              <a:rPr lang="ru-RU" sz="2400" b="1" baseline="30000" dirty="0" err="1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</a:t>
            </a:r>
            <a:r>
              <a:rPr lang="ru-RU" sz="2400" b="1" baseline="30000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сумма прямых затрат, руб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endParaRPr lang="ru-RU" sz="2400" b="1" dirty="0" smtClean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r>
              <a:rPr lang="ru-RU" sz="2400" b="1" dirty="0" err="1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Ме</a:t>
            </a:r>
            <a:r>
              <a:rPr lang="ru-RU" sz="2400" b="1" baseline="30000" dirty="0" err="1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</a:t>
            </a:r>
            <a:r>
              <a:rPr lang="ru-RU" sz="2400" b="1" baseline="30000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материалоемкость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продукции по прямым материальным затратам, руб. </a:t>
            </a:r>
            <a:r>
              <a:rPr lang="ru-RU" sz="2400" b="1" baseline="30000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ru-RU" sz="2400" b="1" baseline="30000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r>
              <a:rPr lang="ru-RU" sz="2800" b="1" dirty="0" err="1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</a:t>
            </a:r>
            <a:r>
              <a:rPr lang="ru-RU" sz="2800" b="1" baseline="30000" dirty="0" err="1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мз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коэффициент соотношения всех и прямых материальных затрат, доли ед.</a:t>
            </a:r>
            <a:endParaRPr lang="ru-RU" sz="2400" b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endParaRPr lang="ru-RU" sz="2400" b="1" dirty="0" smtClean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endParaRPr lang="ru-RU" sz="2400" b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128439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260648"/>
            <a:ext cx="8640960" cy="6408712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 результатам анализа следует выработать </a:t>
            </a: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стратегическую и тактическую политику </a:t>
            </a: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области ресурсосбережения, </a:t>
            </a: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направленную на повышение эффективности </a:t>
            </a: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использования материальных ресурсов </a:t>
            </a: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 предприятии</a:t>
            </a:r>
            <a:r>
              <a:rPr lang="ru-RU" sz="2400" dirty="0" smtClean="0"/>
              <a:t>.</a:t>
            </a:r>
            <a:endParaRPr lang="ru-RU" sz="2400" dirty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4184" y="3140968"/>
            <a:ext cx="3672408" cy="2942700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235899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285</TotalTime>
  <Words>763</Words>
  <Application>Microsoft Office PowerPoint</Application>
  <PresentationFormat>Экран (4:3)</PresentationFormat>
  <Paragraphs>199</Paragraphs>
  <Slides>21</Slides>
  <Notes>21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2" baseType="lpstr">
      <vt:lpstr>Тема Office</vt:lpstr>
      <vt:lpstr>Тема 4. Анализ использования материальных  ресурсов    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Тема 4. Анализ использования материальных  ресурсов     </dc:title>
  <dc:creator>User</dc:creator>
  <cp:lastModifiedBy>User</cp:lastModifiedBy>
  <cp:revision>23</cp:revision>
  <dcterms:created xsi:type="dcterms:W3CDTF">2015-07-19T09:53:05Z</dcterms:created>
  <dcterms:modified xsi:type="dcterms:W3CDTF">2015-07-20T09:47:51Z</dcterms:modified>
</cp:coreProperties>
</file>