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9" r:id="rId15"/>
    <p:sldId id="280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5" r:id="rId24"/>
    <p:sldId id="278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DF640-C44C-4854-8AF2-F1A56A1F1E8E}" type="datetimeFigureOut">
              <a:rPr lang="ru-RU" smtClean="0"/>
              <a:t>23.07.2015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F4375-8A90-4710-9DF4-8CDF578EF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490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891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241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980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897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228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871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072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965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80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846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647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028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088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153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0324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578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247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0827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4288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7023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1989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4101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1988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0593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9962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1389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2650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6394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4375-8A90-4710-9DF4-8CDF578EF2FF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865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E6896-746B-470A-BA75-B9AF858CFE79}" type="datetimeFigureOut">
              <a:rPr lang="ru-RU" smtClean="0"/>
              <a:t>23.07.2015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C0CBE-044E-4B67-98C1-A09F7389F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077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E6896-746B-470A-BA75-B9AF858CFE79}" type="datetimeFigureOut">
              <a:rPr lang="ru-RU" smtClean="0"/>
              <a:t>23.07.2015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C0CBE-044E-4B67-98C1-A09F7389F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68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E6896-746B-470A-BA75-B9AF858CFE79}" type="datetimeFigureOut">
              <a:rPr lang="ru-RU" smtClean="0"/>
              <a:t>23.07.2015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C0CBE-044E-4B67-98C1-A09F7389F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509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E6896-746B-470A-BA75-B9AF858CFE79}" type="datetimeFigureOut">
              <a:rPr lang="ru-RU" smtClean="0"/>
              <a:t>23.07.2015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C0CBE-044E-4B67-98C1-A09F7389F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990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E6896-746B-470A-BA75-B9AF858CFE79}" type="datetimeFigureOut">
              <a:rPr lang="ru-RU" smtClean="0"/>
              <a:t>23.07.2015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C0CBE-044E-4B67-98C1-A09F7389F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222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E6896-746B-470A-BA75-B9AF858CFE79}" type="datetimeFigureOut">
              <a:rPr lang="ru-RU" smtClean="0"/>
              <a:t>23.07.2015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C0CBE-044E-4B67-98C1-A09F7389F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22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E6896-746B-470A-BA75-B9AF858CFE79}" type="datetimeFigureOut">
              <a:rPr lang="ru-RU" smtClean="0"/>
              <a:t>23.07.2015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C0CBE-044E-4B67-98C1-A09F7389F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354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E6896-746B-470A-BA75-B9AF858CFE79}" type="datetimeFigureOut">
              <a:rPr lang="ru-RU" smtClean="0"/>
              <a:t>23.07.2015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C0CBE-044E-4B67-98C1-A09F7389F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91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E6896-746B-470A-BA75-B9AF858CFE79}" type="datetimeFigureOut">
              <a:rPr lang="ru-RU" smtClean="0"/>
              <a:t>23.07.2015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C0CBE-044E-4B67-98C1-A09F7389F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815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E6896-746B-470A-BA75-B9AF858CFE79}" type="datetimeFigureOut">
              <a:rPr lang="ru-RU" smtClean="0"/>
              <a:t>23.07.2015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C0CBE-044E-4B67-98C1-A09F7389F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042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E6896-746B-470A-BA75-B9AF858CFE79}" type="datetimeFigureOut">
              <a:rPr lang="ru-RU" smtClean="0"/>
              <a:t>23.07.2015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C0CBE-044E-4B67-98C1-A09F7389F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967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E6896-746B-470A-BA75-B9AF858CFE79}" type="datetimeFigureOut">
              <a:rPr lang="ru-RU" smtClean="0"/>
              <a:t>23.07.2015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C0CBE-044E-4B67-98C1-A09F7389F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71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424936" cy="5040559"/>
          </a:xfrm>
          <a:solidFill>
            <a:schemeClr val="bg1">
              <a:lumMod val="85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3. Анализ использования </a:t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основных фондов</a:t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301208"/>
            <a:ext cx="8424936" cy="1057672"/>
          </a:xfrm>
          <a:solidFill>
            <a:schemeClr val="bg1">
              <a:lumMod val="85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 д.э.н., профессор </a:t>
            </a:r>
            <a:r>
              <a:rPr lang="ru-RU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Ищук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Татьяна Леонидовна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44823"/>
            <a:ext cx="6192688" cy="324036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02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Значение, задачи и источники анализа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использования основных фондов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Показатели анализа эффективности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использования основных фондов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Факторный анализ фондоотдачи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852935"/>
            <a:ext cx="4876800" cy="35718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14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общей сумме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основного капитала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нефтегазовых предприятий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фонды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занимают,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правило,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наибольший удельный вес.</a:t>
            </a:r>
          </a:p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их количества, стоимости, технического уровня,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эффективности использования во многом зависят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конечные результаты деятельности: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продукции (работ, услуг),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 себестоимость, прибыль, рентабельность,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устойчивость финансового состояния.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25144"/>
            <a:ext cx="2654951" cy="172849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80" y="4725144"/>
            <a:ext cx="2664296" cy="17057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879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204981"/>
              </p:ext>
            </p:extLst>
          </p:nvPr>
        </p:nvGraphicFramePr>
        <p:xfrm>
          <a:off x="250825" y="105113"/>
          <a:ext cx="8713788" cy="64922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944911"/>
                <a:gridCol w="4968552"/>
                <a:gridCol w="18003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ОСНОВНЫЕ НАПРАВЛЕНИЯ АНАЛИЗА</a:t>
                      </a:r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ЗАДАЧИ АНАЛИЗА</a:t>
                      </a:r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ВИДЫ АНАЛИЗА</a:t>
                      </a:r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Анализ структуры и динамики ОФ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Оценка размера и структуры вложения капитала в основные фонды (ОФ). Определение характера и размера влияния основных средств на финансовое положение и структуру баланса.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Финансовый анализ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Анализ эффективности использования ОФ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Анализ движения ОФ. Анализ показателей эффективности использования ОФ. Анализ использования времени работы оборудования. Интегральная оценка использования оборудования.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Управленческий анализ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Анализ эффективности инвестиций в объекты ОФ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Оценка эффективности капитальных вложений. Анализ эффективности привлечения займов для инвестирования ОФ.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Финансовый анализ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53559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Анализ эффективности затрат по содержанию и эксплуатации оборудования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Анализ затрат на капитальный ремонт. Анализ затрат по текущему ремонту. Анализ взаимосвязей объема производства, прибыли и затрат по эксплуатации оборудования.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Управленческий анализ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320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2" name="Блок-схема: несколько документов 1"/>
          <p:cNvSpPr/>
          <p:nvPr/>
        </p:nvSpPr>
        <p:spPr>
          <a:xfrm>
            <a:off x="1835696" y="313220"/>
            <a:ext cx="4824536" cy="758952"/>
          </a:xfrm>
          <a:prstGeom prst="flowChartMultidocumen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АНАЛИЗА ИСПОЛЬЗОВАНИЯ ОСНОВНЫХ ФОНДОВ (ОФ)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Блок-схема: документ 3"/>
          <p:cNvSpPr/>
          <p:nvPr/>
        </p:nvSpPr>
        <p:spPr>
          <a:xfrm>
            <a:off x="483884" y="1340768"/>
            <a:ext cx="8120564" cy="79208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Определить обеспеченность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предприятия ОФ, степень и уровень их использования по обобщающим и частным показателям;</a:t>
            </a:r>
          </a:p>
          <a:p>
            <a:pPr algn="ctr"/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483884" y="2348881"/>
            <a:ext cx="8120564" cy="79208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Установить причины изменения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уровня и факторы, влияющие на эффективность использования ОФ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483884" y="3356992"/>
            <a:ext cx="8076390" cy="79208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Рассчитать влияние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использования ОФ на объем производства продукции и другие показатели; 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439710" y="4437112"/>
            <a:ext cx="8120564" cy="720080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Изучить степень использования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производственной мощности предприятия и оборудования;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490314" y="5373216"/>
            <a:ext cx="8120564" cy="64807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Выявить резервы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повышения эффективности использования ОФ.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790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051787" y="476672"/>
            <a:ext cx="5112568" cy="758952"/>
          </a:xfrm>
          <a:prstGeom prst="flowChartMultidocumen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 ДАННЫХ ДЛЯ АНАЛИЗА ОФ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539552" y="1674516"/>
            <a:ext cx="3960440" cy="962396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БИЗНЕС-ПЛАН ПРЕДПРИЯТИЯ И ПЛАН ТЕХНИЧЕСКОГО РАЗВИТИЯ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573247" y="2852936"/>
            <a:ext cx="3721646" cy="72813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Ф.№11 «ОТЧЕТ О НАЛИЧИИ И ДВИЖЕНИИ ОСНОВНЫХ СРЕДСТВ»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584173" y="3861048"/>
            <a:ext cx="3699793" cy="79208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ДАННЫЕ О ПЕРЕОЦЕНКЕ ОСНОВНЫХ ФОДОВ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4608071" y="1674516"/>
            <a:ext cx="4212401" cy="962396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Ф.№1 «БАЛАНС ПРЕДПРИЯТИЯ» И Ф № 5 «ПРИЛОЖЕНИЕ К БАЛАНСУ, РАЗД.3 «Амортизируемое имущество»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4608071" y="2852936"/>
            <a:ext cx="4212468" cy="72813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Ф. БМ «БАЛАНС ПРОИЗВОДСТВЕННОЙ МОЩНОСТИ»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4608004" y="3802840"/>
            <a:ext cx="4212468" cy="79208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ИНВЕНТАРНЫЕ КАРТОЧКИ УЧЕТА ОСНОВНЫХ СРЕДСТВ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2555776" y="4941168"/>
            <a:ext cx="4104456" cy="864096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ПРОЕКТНО-СМЕТНАЯ, ТЕХНИЧЕСКАЯ ДОКУМЕНТАЦИЯ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094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928992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ПОКАЗАТЕЛИ АНАЛИЗА ЭФФЕКТИВНОСТИ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ИСПОЛЬЗОВАНИЯ ОСНОВНЫХ ФОНДОВ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2880320" cy="230425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348880"/>
            <a:ext cx="4320480" cy="230425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50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187624" y="476672"/>
            <a:ext cx="6768752" cy="758952"/>
          </a:xfrm>
          <a:prstGeom prst="flowChartMultidocumen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ГРУППЫ ПОКАЗАТЕЛЕЙ ЭФФЕКТИВНОСТИ ИСПОЛЬЗОВАНИЯ ОСНОВНЫХ ФОНДОВ (ОФ)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1907704" y="1773166"/>
            <a:ext cx="5688632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ХАРАКТЕРИЗУЮЩИЕ СОСТОЯНИЕ И ДВИЖЕНИЕ ОФ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907704" y="2618306"/>
            <a:ext cx="5688632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ЭКСТЕНСИВНОГО ИСПОЛЬЗОВАНИЯ ОФ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907704" y="3363860"/>
            <a:ext cx="5688632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ИНТЕНСИВНОГО ИСПОЛЬЗОВАНИЯ ОФ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1907704" y="4125085"/>
            <a:ext cx="5688632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ИНТЕГРАЛЬНОГО ИСПОЛЬЗОВАНИЯ ОФ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1907704" y="4869160"/>
            <a:ext cx="5688632" cy="48463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ОБОБЩАЮЩИЕ ПОКАЗАТЕЛИ ИСПОЛЬЗОВАНИЯ ОФ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378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ПОКАЗАТЕЛИ СОСТОЯНИЯ И ДВИЖЕНИЯ ОФ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СРЕДНЕГОДОВАЯ СТОИМОСТЬ ОФ (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срг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срг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нг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Ʃ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):12 –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Ʃ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 (12-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):12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Фнг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 ОФ на начало года, руб.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стоимость ОФ, вводимых  в действие и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выбывающих в планируемом году, руб.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количество полных месяцев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функционирования  в планируемом году вновь вводимых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и выбывающих ОФ, мес.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751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/>
              <a:t>	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точный месяц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ввода или выбытия ОФ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неизвестен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среднегодовая стоимость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быть рассчитана по формуле: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нг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):2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определяется по формуле: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нг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984284"/>
            <a:ext cx="3322513" cy="244827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60" y="3984284"/>
            <a:ext cx="1512168" cy="237626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30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Коэффициенты выбытия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обновления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обн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нг</a:t>
            </a:r>
            <a:endParaRPr lang="ru-RU" sz="2400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обн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</a:t>
            </a:r>
            <a:endParaRPr lang="ru-RU" sz="2400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Коэффициенты износа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годности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годн</a:t>
            </a:r>
            <a:endParaRPr lang="ru-RU" sz="2400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изн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</a:t>
            </a:r>
            <a:endParaRPr lang="ru-RU" sz="2400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величина износа, руб.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годн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</a:t>
            </a:r>
            <a:endParaRPr lang="ru-RU" sz="2400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остаточная стоимость ОФ (за вычетом износа), руб.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888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/>
              <a:t>	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прироста ОФ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отражает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относительное увеличение ОФ за счет их обновления:</a:t>
            </a:r>
          </a:p>
          <a:p>
            <a:pPr marL="0" indent="0" algn="ctr">
              <a:buNone/>
            </a:pP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=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429000"/>
            <a:ext cx="4032448" cy="27584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15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2. КОЭФФИЦИЕНТЫ ЭКСТЕНСИВНОГО ИСПОЛЬЗОВАНИЯ ОФ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показывает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вес времени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производительной работы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оборудования.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 отношением фактического времени работы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оборудования к календарному времени его работы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: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18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-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фактическое (производительное) время работы оборудования, час.</a:t>
            </a:r>
            <a:endParaRPr lang="ru-RU" sz="1800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–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календарное время работы оборудования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 норме или плану), час.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120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бурении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экстенсивного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использования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бурового оборудования определяется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этапам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сооружения скважин и в целом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циклу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88840"/>
            <a:ext cx="3683124" cy="454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77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стадии СМР, бурения и испытания скважин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делением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производительного времени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соответственно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каждому этапу (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смр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б +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 календарное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нормативное (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смр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б +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Кэкст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смр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б +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и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:(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смр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б +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и)=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Тфц:Ткц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94254"/>
            <a:ext cx="4608512" cy="30963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036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оценки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степени использования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нефтяных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газовых скважин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времени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применяют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два показателя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характеризующих экстенсивность использования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эксплуатационного и действующего фонда скважин: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Коэффициент использования скважин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характеризует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эффективность использования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эксплуатационного фонда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скважин:</a:t>
            </a:r>
          </a:p>
          <a:p>
            <a:pPr marL="0" indent="0" algn="ctr">
              <a:buNone/>
            </a:pPr>
            <a:r>
              <a:rPr lang="ru-RU" sz="2400" dirty="0" smtClean="0"/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=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чэф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суммарное время работы (эксплуатации), </a:t>
            </a:r>
          </a:p>
          <a:p>
            <a:pPr marL="0" indent="0" algn="ctr">
              <a:buNone/>
            </a:pP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-месяцев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чэф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суммарное календарное время </a:t>
            </a:r>
          </a:p>
          <a:p>
            <a:pPr marL="0" indent="0"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эксплуатационного фонда скважин,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-месяцев;</a:t>
            </a: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888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/>
              <a:t>	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эксплуатации скважин (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характеризует эффективность использования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действующего фонда скважин: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суммарное время работы скважин,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-месяцев;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чдф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суммарное календарное время действующего фонда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-месяцев.</a:t>
            </a: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Станко-месяц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бурении (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-месяц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добыче нефти и газа) 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</a:t>
            </a:r>
          </a:p>
          <a:p>
            <a:pPr marL="0" indent="0" algn="ctr">
              <a:buNone/>
            </a:pPr>
            <a:r>
              <a:rPr lang="ru-RU" sz="2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условная единица измерения времени  работы и </a:t>
            </a:r>
            <a:r>
              <a:rPr lang="ru-RU" sz="2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простоев </a:t>
            </a:r>
            <a:r>
              <a:rPr lang="ru-RU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буровых</a:t>
            </a:r>
          </a:p>
          <a:p>
            <a:pPr marL="0" indent="0" algn="ctr">
              <a:buNone/>
            </a:pPr>
            <a:r>
              <a:rPr lang="ru-RU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установок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(скважин), равная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720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-часам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30,4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скважино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-дням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157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552728"/>
          </a:xfrm>
          <a:solidFill>
            <a:schemeClr val="bg1">
              <a:lumMod val="85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			</a:t>
            </a:r>
          </a:p>
          <a:p>
            <a:pPr marL="0" indent="0">
              <a:buNone/>
            </a:pPr>
            <a:r>
              <a:rPr lang="ru-RU" sz="2400" dirty="0" smtClean="0"/>
              <a:t>		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 фонда скважин добывающего предприятия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3131840" y="507762"/>
            <a:ext cx="2520280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ФОНД СКВАЖИН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467544" y="1556792"/>
            <a:ext cx="3312368" cy="97497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ЭКСПЛУАТАЦИОННЫЕ СКВАЖИНЫ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4644008" y="1266714"/>
            <a:ext cx="4392488" cy="129614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СКВАЖИНЫ В КОНСЕРВАЦИИ, ЛИКВИДИРОВАННЫЕ И ПОДЛЕЖАЩИЕ ЛИКВИДАЦИИ</a:t>
            </a: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979712" y="2531768"/>
            <a:ext cx="0" cy="60920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27584" y="3140968"/>
            <a:ext cx="5544616" cy="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827584" y="3140968"/>
            <a:ext cx="0" cy="36004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779912" y="3140968"/>
            <a:ext cx="0" cy="36004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372200" y="3140968"/>
            <a:ext cx="0" cy="504056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467544" y="3501008"/>
            <a:ext cx="2088232" cy="60121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ДЕЙСТВУЮЩИЕ СКВАЖИНЫ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08604" y="3494694"/>
            <a:ext cx="2232248" cy="60121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БЕЗДЕЙСТВУЮЩИЕ СКВАЖИНЫ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156176" y="3501008"/>
            <a:ext cx="2664296" cy="84509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ОСВАИВАЕМЫЕ И ОЖИДАЮЩИЕ ОСВОЕНИЯ СКВАЖИНЫ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467544" y="3933056"/>
            <a:ext cx="25918" cy="144016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493462" y="4346098"/>
            <a:ext cx="1944216" cy="57606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ДАЮЩИЕ ПРОДУКЦИЮ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93462" y="5153661"/>
            <a:ext cx="2376264" cy="129614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ремонте (простое) из дававших продукцию в последнем месяце отчетного периода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208604" y="4365104"/>
            <a:ext cx="2097776" cy="57606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ПРОСТОЕ С ПРОШЛЫХ ЛЕТ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222904" y="5229200"/>
            <a:ext cx="2083476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ОСТАНОВЛЕННЫЕ В ОТЧЕТНОМ ПЕРИОДЕ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3208604" y="3933056"/>
            <a:ext cx="0" cy="144016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3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1" grpId="0" animBg="1"/>
      <p:bldP spid="22" grpId="0" animBg="1"/>
      <p:bldP spid="23" grpId="0" animBg="1"/>
      <p:bldP spid="27" grpId="0" animBg="1"/>
      <p:bldP spid="28" grpId="0" animBg="1"/>
      <p:bldP spid="35" grpId="0" animBg="1"/>
      <p:bldP spid="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КОЭФФИЦЕНТЫ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ИНТЕНСИВНОГ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ИСПОЛЬЗОВАНИЯ  ОБОРУДОВАНИЯ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ф/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фактическая выработка продукции в единицу рабочего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 (сутки, час),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технически обоснованная (максимально возможная или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проектная) выработка продукции за это же время,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ед.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861048"/>
            <a:ext cx="3533378" cy="246012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16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/>
              <a:t>	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бурении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интенсивного испол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ьзования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бурового оборудования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 отношением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коммерческой скорости бурения (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к технической (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4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</a:t>
            </a:r>
            <a:r>
              <a:rPr lang="en-US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=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к/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интенсивного использования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скважин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добыче нефти и газа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 отношением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фактического дебита скважины (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нгд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к плановому или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проектному (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нгд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нгд</a:t>
            </a:r>
            <a:r>
              <a:rPr lang="ru-RU" sz="24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= 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нгд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нгд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599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КОЭФФИЦИЕНТЫ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ИНТЕГРАЛЬНОГО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ИСПОЛЬЗОВАНИЯ: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интегр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характеризует эксплуатацию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оборудования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времени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(мощности).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этого показателя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всегда ниже значений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предыдущих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показателей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т.к. он учитывает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одновременно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экстенсивного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интенсивного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использования оборудования.</a:t>
            </a:r>
          </a:p>
          <a:p>
            <a:pPr marL="0" indent="0" algn="ctr">
              <a:buNone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643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ОБОБЩАЮЩИЕ ПОКАЗАТЕЛИ ИСПОЛЬЗОВАНИЯ ОФ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ФОНДООТДАЧА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срг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валовой или товарной продукции,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ед. или руб.</a:t>
            </a:r>
          </a:p>
          <a:p>
            <a:pPr marL="0" indent="0" algn="ctr">
              <a:buNone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Фсрг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среднегодовая стоимость ОФ, руб.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→ к росту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ФОНДОЕМКСТЬ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емк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емк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1/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емк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снижению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62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ФОНДОВООРУЖЕННОСТЬ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характеризует степень технической оснащенности труда: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срг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среднесписочная численность работающих, чел.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ФОНДОРЕНТАБЕЛЬНОСТЬ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срг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 –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прибыль предприятия (валовая, чистая или прибыль от основной деятельности), руб.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24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468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/>
          </a:p>
          <a:p>
            <a:pPr marL="0" indent="0" algn="ctr">
              <a:buNone/>
            </a:pPr>
            <a:r>
              <a:rPr lang="ru-RU" sz="2400" b="1" dirty="0" smtClean="0"/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ФАКТОРНЫЙ АНАЛИЗ ФОНДООТДАЧИ</a:t>
            </a:r>
          </a:p>
          <a:p>
            <a:pPr marL="0" indent="0" algn="ctr">
              <a:buNone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456" y="1988840"/>
            <a:ext cx="5715000" cy="32194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51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 algn="ctr">
              <a:buNone/>
            </a:pPr>
            <a:r>
              <a:rPr lang="ru-RU" sz="2400" dirty="0" smtClean="0"/>
              <a:t>	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факторного анализа фондоотдачи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352928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30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Факторы, влияющие на уровень фондоотдачи: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объем производимой продукции;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изменение стоимости ОФ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Исходные данные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расчета фондоотдачи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приводят 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сопоставимый вид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 объем продукции корректируют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изменение цен на продукцию;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Б) стоимость ОФ – на их переоценку.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293096"/>
            <a:ext cx="4762500" cy="214984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87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336704"/>
          </a:xfrm>
          <a:solidFill>
            <a:schemeClr val="bg1">
              <a:lumMod val="85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31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 ФАКТОРНОГО АНАЛИЗА ФОНДООТДАЧИ: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Изменение фондоотдачи за счет изменения </a:t>
            </a:r>
          </a:p>
          <a:p>
            <a:pPr marL="0" indent="0" algn="ctr">
              <a:buNone/>
            </a:pP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объемов добычи </a:t>
            </a: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нефти и газа:</a:t>
            </a:r>
          </a:p>
          <a:p>
            <a:pPr marL="0" indent="0" algn="ctr">
              <a:buNone/>
            </a:pPr>
            <a:endParaRPr lang="ru-RU" sz="3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baseline="-25000" dirty="0" smtClean="0"/>
              <a:t>		</a:t>
            </a:r>
            <a:r>
              <a:rPr lang="ru-RU" b="1" baseline="-25000" dirty="0" smtClean="0"/>
              <a:t>	</a:t>
            </a:r>
            <a:r>
              <a:rPr lang="ru-RU" sz="36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en-US" sz="36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36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36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36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36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36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)/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36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36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срг</a:t>
            </a:r>
            <a:endParaRPr lang="ru-RU" sz="3600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ru-RU" sz="2400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baseline="-25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/>
              <a:t>	</a:t>
            </a: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Изменение фондоотдачи за счет </a:t>
            </a: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</a:t>
            </a:r>
          </a:p>
          <a:p>
            <a:pPr marL="0" indent="0" algn="ctr">
              <a:buNone/>
            </a:pP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среднегодовой стоимости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</a:t>
            </a: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ru-RU" sz="2400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35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   </a:t>
            </a:r>
            <a:r>
              <a:rPr lang="ru-RU" sz="36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36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</a:t>
            </a:r>
            <a:r>
              <a:rPr lang="ru-RU" sz="36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</a:t>
            </a:r>
            <a:r>
              <a:rPr lang="ru-RU" sz="36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(1/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36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36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срг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1/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36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36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срг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36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36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baseline="-25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8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товарной добычи нефти или газа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анализируемом и базисном периоде, тонн или м</a:t>
            </a:r>
            <a:r>
              <a:rPr lang="ru-RU" sz="28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800" b="1" baseline="-25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срг</a:t>
            </a:r>
            <a:r>
              <a:rPr lang="ru-RU" sz="28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8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</a:t>
            </a:r>
            <a:r>
              <a:rPr lang="ru-RU" sz="28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sz="28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среднегодовая стоимость ОФ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анализируемого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базисного периода, руб.</a:t>
            </a:r>
          </a:p>
          <a:p>
            <a:pPr marL="0" indent="0" algn="ctr">
              <a:buNone/>
            </a:pPr>
            <a:endParaRPr lang="ru-RU" sz="2400" b="1" baseline="-25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baseline="-25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385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Пример: 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основании данных об объеме добычи газа  среднегодовой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стоимости ОФ газодобывающего предприятия, провести факторный анализ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изменения фондоотдачи: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700090"/>
              </p:ext>
            </p:extLst>
          </p:nvPr>
        </p:nvGraphicFramePr>
        <p:xfrm>
          <a:off x="251520" y="1463040"/>
          <a:ext cx="8784974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5714"/>
                <a:gridCol w="1488978"/>
                <a:gridCol w="1340082"/>
                <a:gridCol w="1116734"/>
                <a:gridCol w="967836"/>
                <a:gridCol w="1265630"/>
              </a:tblGrid>
              <a:tr h="355996">
                <a:tc rowSpan="2"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Показатели</a:t>
                      </a:r>
                      <a:endParaRPr lang="ru-RU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Предшествующий период</a:t>
                      </a:r>
                      <a:endParaRPr lang="ru-RU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Отчетный период</a:t>
                      </a:r>
                      <a:endParaRPr lang="ru-RU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Изменение</a:t>
                      </a:r>
                      <a:endParaRPr lang="ru-RU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6229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+, -</a:t>
                      </a:r>
                      <a:endParaRPr lang="ru-RU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</a:t>
                      </a:r>
                      <a:endParaRPr lang="ru-RU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 факторам</a:t>
                      </a:r>
                      <a:endParaRPr lang="ru-RU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68232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Объем добычи,</a:t>
                      </a:r>
                    </a:p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млн.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</a:t>
                      </a:r>
                      <a:r>
                        <a:rPr lang="ru-RU" sz="2000" kern="1200" baseline="300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40 574,8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41 870,5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1 295, 7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3,19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899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Среднегодовая стоимость ОФ,</a:t>
                      </a:r>
                    </a:p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млн. руб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12 671, 52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13 318, 99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647, 47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5, 11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23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Фондоотдача,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</a:t>
                      </a:r>
                      <a:r>
                        <a:rPr lang="ru-RU" sz="2000" kern="1200" baseline="300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/руб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3,20</a:t>
                      </a:r>
                    </a:p>
                    <a:p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3, 14</a:t>
                      </a:r>
                    </a:p>
                    <a:p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- 0, 06</a:t>
                      </a:r>
                    </a:p>
                    <a:p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- 1, 82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232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Изменение фондоотдачи, в т. ч.: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- 0, 06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622993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 счет изменения объема добычи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+ 0,10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622993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 счет среднегодовой стоимости ОФ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- 0,16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547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/>
          </a:p>
          <a:p>
            <a:pPr marL="0" indent="0" algn="ctr">
              <a:buNone/>
            </a:pPr>
            <a:r>
              <a:rPr lang="ru-RU" sz="2400" dirty="0" smtClean="0"/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фондоотдачи показывает, что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основное влияние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изменение фондоотдачи оказали: 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 рост среднегодовой стоимости ОФ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увеличение 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5, 11%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дало снижение фондоотдачи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0.16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/руб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Б)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 объемов добычи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3. 19 %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привело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росту фондоотдачи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0, 10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400" b="1" baseline="30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/руб.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286350"/>
            <a:ext cx="3168352" cy="219531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43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1228</Words>
  <Application>Microsoft Office PowerPoint</Application>
  <PresentationFormat>Экран (4:3)</PresentationFormat>
  <Paragraphs>326</Paragraphs>
  <Slides>29</Slides>
  <Notes>29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Тема 3. Анализ использования  основных фондов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3. Анализ использования  основных фондов</dc:title>
  <dc:creator>User</dc:creator>
  <cp:lastModifiedBy>User</cp:lastModifiedBy>
  <cp:revision>44</cp:revision>
  <dcterms:created xsi:type="dcterms:W3CDTF">2015-07-15T11:13:37Z</dcterms:created>
  <dcterms:modified xsi:type="dcterms:W3CDTF">2015-07-23T06:19:53Z</dcterms:modified>
</cp:coreProperties>
</file>