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3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2" r:id="rId37"/>
    <p:sldId id="291" r:id="rId38"/>
    <p:sldId id="293" r:id="rId39"/>
    <p:sldId id="294" r:id="rId40"/>
    <p:sldId id="295" r:id="rId41"/>
    <p:sldId id="297" r:id="rId42"/>
    <p:sldId id="298" r:id="rId43"/>
    <p:sldId id="299" r:id="rId4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9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74F95A-D179-4005-98D0-5D3AD64EE7C5}" type="datetimeFigureOut">
              <a:rPr lang="ru-RU" smtClean="0"/>
              <a:t>29.07.2015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E3D860-49EA-48E3-85D4-C19D7A43E0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000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833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634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588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1885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6037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1367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4124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2855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080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8454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6138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1413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4384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7352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4485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83963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368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4942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7457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8274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4040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6393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6104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0830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9964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0648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5281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71662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309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6543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75394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39188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27284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5150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24235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99573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04333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57758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364283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52779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9516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90825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3D860-49EA-48E3-85D4-C19D7A43E012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946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F4518-BAC5-449D-9007-F4D3FDCB21C9}" type="datetimeFigureOut">
              <a:rPr lang="ru-RU" smtClean="0"/>
              <a:t>29.07.2015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92980-760C-4936-BC71-D3F9867773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233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F4518-BAC5-449D-9007-F4D3FDCB21C9}" type="datetimeFigureOut">
              <a:rPr lang="ru-RU" smtClean="0"/>
              <a:t>29.07.2015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92980-760C-4936-BC71-D3F9867773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632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F4518-BAC5-449D-9007-F4D3FDCB21C9}" type="datetimeFigureOut">
              <a:rPr lang="ru-RU" smtClean="0"/>
              <a:t>29.07.2015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92980-760C-4936-BC71-D3F9867773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398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F4518-BAC5-449D-9007-F4D3FDCB21C9}" type="datetimeFigureOut">
              <a:rPr lang="ru-RU" smtClean="0"/>
              <a:t>29.07.2015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92980-760C-4936-BC71-D3F9867773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387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F4518-BAC5-449D-9007-F4D3FDCB21C9}" type="datetimeFigureOut">
              <a:rPr lang="ru-RU" smtClean="0"/>
              <a:t>29.07.2015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92980-760C-4936-BC71-D3F9867773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137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F4518-BAC5-449D-9007-F4D3FDCB21C9}" type="datetimeFigureOut">
              <a:rPr lang="ru-RU" smtClean="0"/>
              <a:t>29.07.2015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92980-760C-4936-BC71-D3F9867773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785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F4518-BAC5-449D-9007-F4D3FDCB21C9}" type="datetimeFigureOut">
              <a:rPr lang="ru-RU" smtClean="0"/>
              <a:t>29.07.2015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92980-760C-4936-BC71-D3F9867773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445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F4518-BAC5-449D-9007-F4D3FDCB21C9}" type="datetimeFigureOut">
              <a:rPr lang="ru-RU" smtClean="0"/>
              <a:t>29.07.2015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92980-760C-4936-BC71-D3F9867773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169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F4518-BAC5-449D-9007-F4D3FDCB21C9}" type="datetimeFigureOut">
              <a:rPr lang="ru-RU" smtClean="0"/>
              <a:t>29.07.2015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92980-760C-4936-BC71-D3F9867773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189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F4518-BAC5-449D-9007-F4D3FDCB21C9}" type="datetimeFigureOut">
              <a:rPr lang="ru-RU" smtClean="0"/>
              <a:t>29.07.2015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92980-760C-4936-BC71-D3F9867773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766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F4518-BAC5-449D-9007-F4D3FDCB21C9}" type="datetimeFigureOut">
              <a:rPr lang="ru-RU" smtClean="0"/>
              <a:t>29.07.2015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92980-760C-4936-BC71-D3F9867773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084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F4518-BAC5-449D-9007-F4D3FDCB21C9}" type="datetimeFigureOut">
              <a:rPr lang="ru-RU" smtClean="0"/>
              <a:t>29.07.2015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92980-760C-4936-BC71-D3F9867773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245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60648"/>
            <a:ext cx="8568952" cy="525658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6. АНАЛИЗ ПРОИЗВОДСТВА И РЕАЛИЗАЦИИ ПРОДУКЦИИ</a:t>
            </a:r>
            <a:b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5517232"/>
            <a:ext cx="8568952" cy="110452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АВТОР: ИЩУК ТАТЬЯНА ЛЕОНИДОВНА, Д.Э.Н., ПРОФЕССОР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026701"/>
            <a:ext cx="5328593" cy="302570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0713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57929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457200" indent="-457200" algn="ctr">
              <a:buAutoNum type="arabicPeriod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ЗНАЧЕНИЕ, ЗАДАЧИ И ИСТОЧНИКИ АНАЛИЗА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ПРОИЗВОДСТВА И РЕАЛИЗАЦИИ ПРОДУКЦИИ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АНАЛИЗ ОБЪЕМОВ РАБОТ БУРОВОГО ПРЕДПРИЯТИЯ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АНАЛИЗ ОБЪЕМОВ ПРОДУКЦИИ НЕФТЕГАЗОДОБЫВАЕЩЕГО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ПРЕДПРИЯТИЯ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73016"/>
            <a:ext cx="3960440" cy="286682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573016"/>
            <a:ext cx="4141484" cy="286644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7174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457200" indent="-457200" algn="ctr">
              <a:buAutoNum type="arabicPeriod"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ЗНАЧЕНИЕ, ЗАДАЧИ И ИСТОЧНИКИ АНАЛИЗА 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ПРОИЗВОДСТВА И РЕАЛИЗАЦИИ ПРОДУКЦИИ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Показатели объема, ассортимента и качества продукции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занимают особое место в экономическом анализе,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так как они определяют     уровень показателей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всех последующих разделов.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501008"/>
            <a:ext cx="4104456" cy="295232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1150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398925" y="508637"/>
            <a:ext cx="5829633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ЗАДАЧИ АНАЛИЗА ПРОИЗВОДСТВА И РЕАЛИЗАЦИИ ПРОДУКЦИИ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Блок-схема: документ 1"/>
          <p:cNvSpPr/>
          <p:nvPr/>
        </p:nvSpPr>
        <p:spPr>
          <a:xfrm>
            <a:off x="1408771" y="1700808"/>
            <a:ext cx="5829634" cy="79208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ОЦЕНКА СТЕПЕНИ ВЫПОЛНЕНИЯ ПЛАНА И ДИНАМИКИ ПРОИЗВОДСТВА И РЕАЛИЗАЦИИ ПРОДУКЦИИ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1408771" y="2852936"/>
            <a:ext cx="5829634" cy="810380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ОПРЕДЕЛЕНИЕ ВЛИЯНИЯ ФАКТОРОВ НА ИЗМЕНЕНИЕ ВЕЛИЧИНЫ ЭТИХ ПОКАЗАТЕЛЕЙ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Блок-схема: документ 9"/>
          <p:cNvSpPr/>
          <p:nvPr/>
        </p:nvSpPr>
        <p:spPr>
          <a:xfrm>
            <a:off x="1408771" y="3998668"/>
            <a:ext cx="5829633" cy="828672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ВЫЯВЛЕНИЕ ВНУТРИХОЗЯЙСТВЕННЫХ РЕЗЕРВОВ УВЕЛИЧЕНИЯ ВЫПУСКА И РЕАЛИЗАЦИИ ПРОДУКЦИИ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Блок-схема: документ 10"/>
          <p:cNvSpPr/>
          <p:nvPr/>
        </p:nvSpPr>
        <p:spPr>
          <a:xfrm>
            <a:off x="1402275" y="5085184"/>
            <a:ext cx="5829632" cy="864676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РАЗРАБОТКА РЕКОМЕНДАЦИЙ ПО ОСВОЕНИЮ ВЫЯВЛЕННЫХ РЕЗЕРВОВ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1621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5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403648" y="586874"/>
            <a:ext cx="6408712" cy="974976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ПОСЛЕДОВАТЕЛЬНОСТЬ ПРОВЕДЕНИЯ АНАЛИЗА ПРОИЗВОДСТВА И РЕАЛИЗАЦИИ ПРОДУКЦИИ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1403648" y="2060848"/>
            <a:ext cx="5616624" cy="792088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ДИНАМИКИ ПОКАЗАТЕЛЕЙ ПРОИЗВОДСТВЕННОЙ ПРОГРАММЫ ПРЕДПРИЯТИЯ, ПРИЧИН ИХ ИЗМЕНЕНИЯ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1403647" y="3284984"/>
            <a:ext cx="5616624" cy="1152128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ДИНАМИКИ ПОКАЗАТЕЛЕЙ ПРОИЗВОДСТВЕННОЙ ПРОГРАММЫ ОТДЕЛЬНЫХ ПОДРАЗДЕЛЕНИЙ, ЦЕХОВ, ТЕХНОЛОГИЧЕСКИХ УСТАНОВОК И ФАКТОРОВ ИХ ИЗМЕНЕНИЙ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1403648" y="4725144"/>
            <a:ext cx="5616624" cy="936104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ВЛИЯНИЯ ЭТИХ ПОДРАЗДЕЛЕНИЙ НА РЕЗУЛЬТАТЫ ВЫРАБОТКИ И КАЧЕСТВО ПРОДУКЦИИ ПО ПРЕДПРИЯТИЮ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2976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979712" y="332656"/>
            <a:ext cx="5256584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ИСТОЧНИКИ АНАЛИЗА ПРОИЗВОДСТВА И РЕАЛИЗАЦИИ ПРОДУКЦИИ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несколько документов 4"/>
          <p:cNvSpPr/>
          <p:nvPr/>
        </p:nvSpPr>
        <p:spPr>
          <a:xfrm>
            <a:off x="1475656" y="1459271"/>
            <a:ext cx="5616624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ПЛАНОВЫЕ И ОПЕРАТИВНЫЕ ПЛАНЫ-ГРАФИКИ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несколько документов 5"/>
          <p:cNvSpPr/>
          <p:nvPr/>
        </p:nvSpPr>
        <p:spPr>
          <a:xfrm>
            <a:off x="1475656" y="2420888"/>
            <a:ext cx="5616624" cy="1152128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ДАННЫЕ ТЕКУЩЕЙ И ГОДОВОЙ ОТЧЕТНОСТИ «Отчет предприятия (объединения) по продукции»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Блок-схема: несколько документов 7"/>
          <p:cNvSpPr/>
          <p:nvPr/>
        </p:nvSpPr>
        <p:spPr>
          <a:xfrm>
            <a:off x="1507204" y="3789040"/>
            <a:ext cx="5616624" cy="1296144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 №1 «БАЛАНС ПРЕДПРИЯТИЯ»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 №2 «ОТЧЕТ О ФИНАНСОВЫХ РЕЗУЛЬТАТАХ», ДАННЫЕ ТЕКУЩЕГО БУХГАЛТЕРСКОГО И СТИТИСТИЧЕСКОГО УЧЕТА</a:t>
            </a:r>
          </a:p>
          <a:p>
            <a:pPr algn="ctr"/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Блок-схема: несколько документов 8"/>
          <p:cNvSpPr/>
          <p:nvPr/>
        </p:nvSpPr>
        <p:spPr>
          <a:xfrm>
            <a:off x="1561210" y="5273058"/>
            <a:ext cx="5508612" cy="111899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ДАННЫЕ СПЕЦИАЛЬНОГО ОБСЛЕДОВАНИЯ РАБОТЫ ТЕХНОЛОГИЧЕСКИХ УСТАНОВОК, КАЧЕСТВА И ИСПОЛЬЗОВАНИЯ СЫРЬЯ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2383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АНАЛИЗ ОБЪЕМОВ РАБОТ БУРОВОГО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ПРЕДПРИЯТИЯ</a:t>
            </a:r>
          </a:p>
          <a:p>
            <a:pPr marL="0" indent="0" algn="ctr">
              <a:buNone/>
            </a:pP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556792"/>
            <a:ext cx="3821410" cy="490658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4901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60648"/>
            <a:ext cx="8856984" cy="6408712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 работ в бурении определяется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натуральных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измерителях:</a:t>
            </a:r>
          </a:p>
          <a:p>
            <a:pPr marL="457200" indent="-457200" algn="ctr">
              <a:buAutoNum type="arabicParenR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Количество скважин, сданных заказчику (по целям бурения);</a:t>
            </a:r>
          </a:p>
          <a:p>
            <a:pPr marL="457200" indent="-457200" algn="ctr">
              <a:buAutoNum type="arabicParenR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Проходка в метрах (по целям бурения);</a:t>
            </a:r>
          </a:p>
          <a:p>
            <a:pPr marL="457200" indent="-457200" algn="ctr">
              <a:buAutoNum type="arabicParenR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Прирост  запасов нефти и газа.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стоимостном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выражении:</a:t>
            </a:r>
          </a:p>
          <a:p>
            <a:pPr marL="457200" indent="-457200" algn="ctr">
              <a:buAutoNum type="arabicParenR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 работ по строительству скважин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сметной оценке, тыс. руб.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437112"/>
            <a:ext cx="3672408" cy="213037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197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2" name="Блок-схема: несколько документов 1"/>
          <p:cNvSpPr/>
          <p:nvPr/>
        </p:nvSpPr>
        <p:spPr>
          <a:xfrm>
            <a:off x="1331640" y="476672"/>
            <a:ext cx="6768752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ПОКАЗАТЕЛИ ТЕХНИКО-ЭКОНОМИЧЕСКОГО УРОВНЯ ПРОИЗВОДСТВА БУРОВЫХ ОРГАНИЗАЦИЙ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331640" y="1844824"/>
            <a:ext cx="6768752" cy="914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ЗАТРАТЫ ВРЕМЕНИ НА ЦИКЛ РАБОТ ОТ НАЧАЛА СТРОИТЕЛЬСТВА СКВАЖИН ДО СДАЧИ В ЭКСПЛУАТАЦИЮ (ПО ЦЕЛЯМ БУРЕНИЯ И ВСЕГО ПО БУРЕНИЮ), СУТ.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31640" y="3284984"/>
            <a:ext cx="6768751" cy="914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КОММЕРЧЕСКАЯ СКОРОСТЬ БУРЕНИЯ  (ПО ЦЕЛЯМ БУРЕНИЯ), М/СТ-МЕС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31640" y="4581128"/>
            <a:ext cx="6768752" cy="914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ЦИКЛОВАЯ СКОРОСТЬ БУРЕНИЯ  (ПО ЦЕЛЯМ БУРЕНИЯ),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М/СТ-МЕС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2674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568952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457200" indent="-457200" algn="ctr">
              <a:buAutoNum type="arabicPeriod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динамики и степени выполнения плана 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показателям производственной программы: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А)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отклонение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отчетных показателей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производственной программы от    показателей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базисного периода, предшествующего года и плана;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Б)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способы увеличения бурения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marL="457200" indent="-457200" algn="ctr">
              <a:buAutoNum type="arabicParenR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Введение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дополнительного числа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буровых установок,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сопровождающееся увеличением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станко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-месяцев бурения;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Более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интенсивное использование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имеющегося парка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бурового оборудования путем увеличения скоростей бурения.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565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Определение количественного влияния факторов 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изменение объема проходки: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А) факторы, влияющие на объем буровых работ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поисково-разведочном и добывающем бурении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Коммерческая скорость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бурения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время буровых работ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выраженное в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станко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-месяцах бурения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365104"/>
            <a:ext cx="3168352" cy="20882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6529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Изменение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объема проходки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зависимости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календарного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времени бурения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  </a:t>
            </a:r>
          </a:p>
          <a:p>
            <a:pPr marL="0" indent="0" algn="ctr">
              <a:buNone/>
            </a:pPr>
            <a:endParaRPr lang="ru-RU" sz="2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(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)·</a:t>
            </a:r>
            <a:r>
              <a:rPr lang="en-US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en-US" b="1" baseline="30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b="1" baseline="300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baseline="30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Аналогично определяется изменение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количества 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метров проходки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анализируемом году по сравнению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 базисным годом в зависимости от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коммерческой скорости: 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en-US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ru-RU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b="1" baseline="30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ru-RU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b="1" baseline="30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)·Т</a:t>
            </a:r>
            <a:r>
              <a:rPr lang="en-US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en-US" b="1" baseline="30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b="1" baseline="30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24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b="1" baseline="30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400" b="1" baseline="30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,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24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b="1" baseline="30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400" b="1" baseline="30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календарное время бурения в анализируемом </a:t>
            </a:r>
          </a:p>
          <a:p>
            <a:pPr marL="0" indent="0" algn="ctr">
              <a:buNone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базисном периодах соответственно,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ст-мес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</a:p>
          <a:p>
            <a:pPr marL="0" indent="0" algn="ctr">
              <a:buNone/>
            </a:pP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ru-RU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ru-RU" sz="24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b="1" baseline="30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коммерческая скорость бурения в анализируемом </a:t>
            </a:r>
          </a:p>
          <a:p>
            <a:pPr marL="0" indent="0" algn="ctr">
              <a:buNone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базисном периодах соответственно, м/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ст-мес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79323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Общее изменение объема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буровых работ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равно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сумме частных изменений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en-US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2555776" y="2073657"/>
            <a:ext cx="4680520" cy="576064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ПРОЦЕСС СТРОИТЕЛЬСТВА СКВАЖИН: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37086" y="2852936"/>
            <a:ext cx="4821521" cy="432048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ВЫПОЛНЕНИЕ ПОДГОТОВИТЕЛЬНЫХ РАБОТ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90538" y="3475806"/>
            <a:ext cx="4777447" cy="45725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МОНТАЖ ВЫШКИ И ОБОРУДОВАНИЯ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68368" y="4197660"/>
            <a:ext cx="4777447" cy="52748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БУРЕНИЕ СТВОЛА СКВАЖИНЫ И ЕГО КРЕПЛЕНИЕ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590538" y="4952336"/>
            <a:ext cx="4777447" cy="492888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ПРОВЕДЕНИЕ ИСПЫТАНИЯ ПРОДУКТИВНЫХ ГОРИЗОНТОВ  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Левая фигурная скобка 8"/>
          <p:cNvSpPr/>
          <p:nvPr/>
        </p:nvSpPr>
        <p:spPr>
          <a:xfrm>
            <a:off x="1991144" y="3068960"/>
            <a:ext cx="420616" cy="2952328"/>
          </a:xfrm>
          <a:prstGeom prst="leftBrace">
            <a:avLst>
              <a:gd name="adj1" fmla="val 0"/>
              <a:gd name="adj2" fmla="val 50000"/>
            </a:avLst>
          </a:prstGeom>
          <a:ln w="57150">
            <a:solidFill>
              <a:schemeClr val="bg2">
                <a:lumMod val="5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187624" y="3212976"/>
            <a:ext cx="698376" cy="2664296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ПРОИЗВОДИТЕЛЬНОЕ ВРЕМЯ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 rot="10800000" flipV="1">
            <a:off x="2534070" y="5733256"/>
            <a:ext cx="4643543" cy="57606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ВСПОМОГАТЕЛЬНЫЕ РАБОТЫ: ВЫШКОМОНТАЖНЫЕ, СПУСКОПОДЪЕМНЫЕ </a:t>
            </a:r>
          </a:p>
        </p:txBody>
      </p:sp>
    </p:spTree>
    <p:extLst>
      <p:ext uri="{BB962C8B-B14F-4D97-AF65-F5344CB8AC3E}">
        <p14:creationId xmlns:p14="http://schemas.microsoft.com/office/powerpoint/2010/main" val="3989248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32656"/>
            <a:ext cx="8784976" cy="626469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Следовательно,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 проходки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зависит от: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числа буровых установок (календарного времени);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Степени использования бурового оборудования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течение календарного периода;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Удельного веса времени механического бурения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общих затратах производительного времени;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Механической скорости бурения.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 зависимость выражается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формулой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50408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 = Т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·К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·К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·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endParaRPr lang="ru-RU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продолжительность строительства скважин,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ст-мес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sz="24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 использования бурового оборудования, </a:t>
            </a: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равный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отношению:</a:t>
            </a:r>
          </a:p>
          <a:p>
            <a:pPr marL="0" indent="0" algn="ctr">
              <a:buNone/>
            </a:pP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(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Т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):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Тк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производительное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время;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продолжительность подготовительных работ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0" indent="0">
              <a:buNone/>
            </a:pP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продолжительность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вышкомонтажных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работ;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время механического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бурения;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время спускоподъемных операций;</a:t>
            </a:r>
          </a:p>
          <a:p>
            <a:pPr marL="0" indent="0">
              <a:buNone/>
            </a:pP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время крепления и испытания скважин,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ст-мес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удельный вес времени механического бурения в общих затратах </a:t>
            </a: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производительного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времени;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ru-RU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механическая скорость бурения, м/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-мес.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80403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помощью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общей формулы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зависимости объема проходки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факторов ее определяющих, можно рассчитать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количественное влияние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этих факторов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деятельности бурового предприятия: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ctr">
              <a:buAutoNum type="arabicParenR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Влияние на проходку изменения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парка буровых станков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endParaRPr lang="ru-RU" sz="28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·К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·К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·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en-US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405131"/>
            <a:ext cx="2736304" cy="210331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973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Степени производительного использования 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буровых установок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endParaRPr lang="ru-RU" sz="28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Нк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· ∆К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· К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· 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en-US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b="1" baseline="30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924944"/>
            <a:ext cx="3333750" cy="33337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5641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Изменения структуры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времени бурения скважин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(затрат времени на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механическое бурение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): </a:t>
            </a:r>
          </a:p>
          <a:p>
            <a:pPr marL="0" indent="0" algn="ctr">
              <a:buNone/>
            </a:pPr>
            <a:endParaRPr lang="ru-RU" sz="28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Нк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· К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· К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·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780929"/>
            <a:ext cx="4968552" cy="331236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108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Изменения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механической скорости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endParaRPr lang="ru-RU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en-US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· К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·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·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endParaRPr lang="ru-RU" b="1" baseline="-250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b="1" baseline="-25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b="1" baseline="-250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b="1" baseline="-25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b="1" baseline="-250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b="1" baseline="-25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b="1" baseline="-250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b="1" baseline="-25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b="1" baseline="-250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Пример: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Проведем анализ производственной программы 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эксплуатационному бурению бурового предприятия:</a:t>
            </a:r>
          </a:p>
          <a:p>
            <a:pPr marL="0" indent="0" algn="ctr">
              <a:buNone/>
            </a:pPr>
            <a:endParaRPr lang="ru-RU" sz="2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673" y="2708920"/>
            <a:ext cx="4000500" cy="261823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1712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57549"/>
              </p:ext>
            </p:extLst>
          </p:nvPr>
        </p:nvGraphicFramePr>
        <p:xfrm>
          <a:off x="107503" y="260648"/>
          <a:ext cx="8856988" cy="630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1"/>
                <a:gridCol w="1080120"/>
                <a:gridCol w="1080120"/>
                <a:gridCol w="936104"/>
                <a:gridCol w="1080120"/>
                <a:gridCol w="864096"/>
                <a:gridCol w="936104"/>
                <a:gridCol w="720083"/>
              </a:tblGrid>
              <a:tr h="355064">
                <a:tc rowSpan="2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ПОКАЗАТЕЛИ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БАЗИС</a:t>
                      </a:r>
                    </a:p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НЫЙ ГОД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ПРЕДШЕСТВ.</a:t>
                      </a:r>
                    </a:p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ГОД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ОТЧЕТНЫЙ ГОД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ОТКЛОНЕНИЕ ПО СРАВНЕНИЮ, В %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ПЛАН 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ФАКТ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 базис.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предш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 план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Объем бурения, тыс. м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188,0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175,0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179,0 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193,0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+ 2,6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+ 102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+ 7,9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Число скважин, сданных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72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70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75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70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+ 2,8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- 6,7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Сметная стоимость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вып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 объема работ, тыс. руб.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24830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25300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24600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26500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+ 6,7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+ 4,7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+ 7,7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Затраты времени на цикл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стр-ва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,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сут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153,6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159,1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115,8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138,2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-10,0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-13,4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+19,3</a:t>
                      </a:r>
                      <a:endParaRPr lang="ru-RU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Коммерческая</a:t>
                      </a:r>
                    </a:p>
                    <a:p>
                      <a:pPr algn="l"/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скорость бурения,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ст-мес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783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700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814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869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+10,9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+24,1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+6,7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Продолж.бурен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</a:p>
                    <a:p>
                      <a:pPr algn="ctr"/>
                      <a:r>
                        <a:rPr lang="ru-RU" b="1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Ст-мес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240,1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250,0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220,0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222,2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-7,5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-11,2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+1,0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Цикловая скорость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стр-ва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, м/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ст-мес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459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439,6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570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478,3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+4,2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+8,8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-16,1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499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84976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объему проходки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перевыполнен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по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количеству скважин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сданных заказчику, </a:t>
            </a:r>
          </a:p>
          <a:p>
            <a:pPr marL="0" indent="0" algn="ctr">
              <a:buNone/>
            </a:pP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недовыполнен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6,7%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скважин).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В анализируемом году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по проходке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превышен на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 тыс. 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за счет 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коммерческой скорости бурения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Увеличение ее с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814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869 м/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ст-мес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(на 6,7%)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привело к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росту проходки на объем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en-US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(869 – 814)· 222,2 = 12,2 тыс. м</a:t>
            </a:r>
            <a:endParaRPr lang="ru-RU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437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В результате изменения числа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станко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-месяцев бурения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проходка возросла на величину:</a:t>
            </a:r>
          </a:p>
          <a:p>
            <a:pPr marL="0" indent="0" algn="ctr">
              <a:buNone/>
            </a:pP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(222,2 – 220) · 814 = 1,8 тыс. м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сравнению с предшествующим и базисным периодами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 бурения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возрос соответственно на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18,0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5,0 тыс. м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счет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коммерческой скорости бурения.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Увеличение объема бурения за счет роста скорости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сравнению с этими периодами составило: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en-US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(869-700) · 222,2 = 37,5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тыс.м</a:t>
            </a:r>
            <a:endParaRPr lang="ru-RU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en-US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(869-783) · 222,2 = 19,1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тыс.м</a:t>
            </a:r>
            <a:endParaRPr lang="ru-RU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94465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Возрастание коммерческой скорости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бурения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сопровождалось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сокращением числа одновременно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действующих буровых установок, или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станко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-месяцев бурения.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уменьшило прирост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объема бурения:</a:t>
            </a:r>
          </a:p>
          <a:p>
            <a:pPr marL="0" indent="0" algn="ctr">
              <a:buNone/>
            </a:pPr>
            <a:endParaRPr lang="ru-RU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(222,2-250) · 700 = -19,5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тыс.м</a:t>
            </a:r>
            <a:endParaRPr lang="ru-RU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(222,2 – 240,1) · 783 = -14,1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тыс.м</a:t>
            </a:r>
            <a:endParaRPr lang="ru-RU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Таким образом, буровое предприятие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значительно улучшило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свою работу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проходке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больший объем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проходки достигнут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меньшим числом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буровых установок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сокращении числа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станко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-месяцев бурения.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62054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 АНАЛИЗ ОБЪЕМОВ ПРОДУКЦИИ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НЕФТЕГАЗОДОБЫВАЮЩЕГО ПРЕДПРИЯТИЯ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772816"/>
            <a:ext cx="6096000" cy="44577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256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 продукции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нефтегазодобывающего предприятия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планируют и учитывают в виде 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валовой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товарной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продукции,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исчисляемой в натуральной и денежной формах.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натуральной форме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измеряется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тоннами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газ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тысячами кубометров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денежной форме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оптовой ценой.</a:t>
            </a: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509120"/>
            <a:ext cx="2333625" cy="15525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509120"/>
            <a:ext cx="2448272" cy="15525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910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Валовая добыча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нефти и газа включает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всю добытую продукцию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независимо от места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использования.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Товарная продукция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учитывает нефть и газ,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израсходованные на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собственные нужды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предприятия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его подразделений.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Реализованной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считается продукция, оплаченная покупателем.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5214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60648"/>
            <a:ext cx="8856984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реализованной продукции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планируется и учитывается 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оптовых ценах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учетом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остатков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товарной продукции 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начало и конец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года в емкостях, трубопроводах,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подземных хранилищах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(газ), товаров отгруженных,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срок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оплаты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которых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наступит в текущем (или плановом) году,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товаров отгруженных, но не оплаченных в срок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Производственная программа в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нефтегазодобыче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кроме показателей объема продукции включает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показатели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объема работ в эксплуатации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использования скважин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94935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Различают следующие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показатели 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объема работ в эксплуатации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ctr">
              <a:buAutoNum type="arabicParenR"/>
            </a:pP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скважино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-месяцы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числившиеся по всему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эксплуатационному фонду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скважин,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характеризующие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 течение которого скважины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всего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эксплуатационного фонда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числились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действии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бездействии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96954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скважино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-месяцы, числившиеся по действующему фонду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показывающие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 течение которого все скважины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действующего фонда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числились в эксплуатации; </a:t>
            </a:r>
          </a:p>
          <a:p>
            <a:pPr marL="0" indent="0" algn="ctr">
              <a:buNone/>
            </a:pP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скважино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-месяцы отработанные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характеризующие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 течение которого скважины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эксплуатировались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(давали продукцию).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Время возможного использования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эксплуатационного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фонда скважин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течение года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составляет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календарный фонд времени, равный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365 дням или 8760 ч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5661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Календарное время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работы скважин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вычетом плановых и внеплановых остановок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составляет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эффективный фонд времени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None/>
            </a:pPr>
            <a:endParaRPr lang="ru-RU" sz="2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Отношение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эффективного фонда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времени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календарному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характеризует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экстенсивное 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использование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эксплуатационного фонда скважин.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Оно оценивается двумя показателями:</a:t>
            </a:r>
          </a:p>
          <a:p>
            <a:pPr marL="457200" indent="-457200" algn="ctr">
              <a:buAutoNum type="arabicParenR"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Коэффициентом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использования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эксплуатационного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фонда скважин;</a:t>
            </a:r>
          </a:p>
          <a:p>
            <a:pPr marL="457200" indent="-457200" algn="ctr">
              <a:buAutoNum type="arabicParenR"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Коэффициентом эксплуатации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935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Производительность скважин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их интенсивное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использование измеряется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добычей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нефти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газа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единицу времени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Показатели производительности скважин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нефтегазодобывающем предприятии: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ctr">
              <a:buAutoNum type="arabicParenR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Среднесуточный дебит в тоннах за сутки на скважину;</a:t>
            </a:r>
          </a:p>
          <a:p>
            <a:pPr marL="457200" indent="-457200" algn="ctr">
              <a:buAutoNum type="arabicParenR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Среднемесячный дебит в тоннах на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скважино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-месяц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эксплуатации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91528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2411760" y="385228"/>
            <a:ext cx="4896544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ФАКТОРЫ, ВЛИЯЮЩИЕ НА ВЕЛИЧИНУ ОБЪЕМА НЕФТИ И ГАЗА: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несколько документов 4"/>
          <p:cNvSpPr/>
          <p:nvPr/>
        </p:nvSpPr>
        <p:spPr>
          <a:xfrm>
            <a:off x="755576" y="1628800"/>
            <a:ext cx="2592288" cy="52349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несколько документов 5"/>
          <p:cNvSpPr/>
          <p:nvPr/>
        </p:nvSpPr>
        <p:spPr>
          <a:xfrm>
            <a:off x="3779912" y="1617991"/>
            <a:ext cx="2376264" cy="52349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ПОБОЧНЫЕ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Блок-схема: несколько документов 6"/>
          <p:cNvSpPr/>
          <p:nvPr/>
        </p:nvSpPr>
        <p:spPr>
          <a:xfrm>
            <a:off x="6588224" y="1611090"/>
            <a:ext cx="2016224" cy="477770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ВНЕШНИЕ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Блок-схема: документ 7"/>
          <p:cNvSpPr/>
          <p:nvPr/>
        </p:nvSpPr>
        <p:spPr>
          <a:xfrm>
            <a:off x="741925" y="2492896"/>
            <a:ext cx="2619589" cy="828672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СРЕДНИЙ ДЕБИТ СКВАЖИН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Блок-схема: документ 8"/>
          <p:cNvSpPr/>
          <p:nvPr/>
        </p:nvSpPr>
        <p:spPr>
          <a:xfrm>
            <a:off x="719822" y="3645024"/>
            <a:ext cx="2663795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 РАБОТ В ЭКСПЛУАТАЦИИ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Блок-схема: документ 9"/>
          <p:cNvSpPr/>
          <p:nvPr/>
        </p:nvSpPr>
        <p:spPr>
          <a:xfrm>
            <a:off x="774998" y="4527626"/>
            <a:ext cx="2622136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 ЭКСПЛУАТАЦИИ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Блок-схема: документ 10"/>
          <p:cNvSpPr/>
          <p:nvPr/>
        </p:nvSpPr>
        <p:spPr>
          <a:xfrm>
            <a:off x="3779912" y="2348880"/>
            <a:ext cx="2376264" cy="1080120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ИЗМЕНЕНИЕ ГОРНО-ГЕОЛОГИЧЕСКИХ УСЛОВИЙ РАЗРАБОТКИ МЕСТОРОЖДЕНИЯ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Блок-схема: документ 11"/>
          <p:cNvSpPr/>
          <p:nvPr/>
        </p:nvSpPr>
        <p:spPr>
          <a:xfrm>
            <a:off x="3801682" y="4509120"/>
            <a:ext cx="2373316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СОЦИАЛЬНЫЕ УСЛОВИЯ РАЗВИТИЯ КОЛЛЕКТИВА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Блок-схема: документ 12"/>
          <p:cNvSpPr/>
          <p:nvPr/>
        </p:nvSpPr>
        <p:spPr>
          <a:xfrm>
            <a:off x="3779912" y="3607396"/>
            <a:ext cx="2376264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ИЗМЕНЕНИЕ СОСТАВА ПРОДУКЦИИ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Блок-схема: документ 13"/>
          <p:cNvSpPr/>
          <p:nvPr/>
        </p:nvSpPr>
        <p:spPr>
          <a:xfrm>
            <a:off x="3782860" y="5265784"/>
            <a:ext cx="2373316" cy="1187552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НАРУШЕНИЕ ГОСУДАРСТВЕННОЙ И ХОЗЯЙСТВЕННОЙ ДИСЦИПЛИНЫ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Блок-схема: документ 14"/>
          <p:cNvSpPr/>
          <p:nvPr/>
        </p:nvSpPr>
        <p:spPr>
          <a:xfrm>
            <a:off x="6681936" y="2348880"/>
            <a:ext cx="2066528" cy="1258516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ИЗМЕНЕНИЕ ЦЕН НА ПРОДУКЦИЮ, СЫРЬЕ, ВСПОМОГАТЕЛЬНЫЕ МАТЕРИАЛЫ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Блок-схема: документ 15"/>
          <p:cNvSpPr/>
          <p:nvPr/>
        </p:nvSpPr>
        <p:spPr>
          <a:xfrm>
            <a:off x="6681936" y="3969640"/>
            <a:ext cx="1922512" cy="1043536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ИЗМЕНЕНИЕ В НАЛОГОВОЙ ПОЛИТИКЕ И ДР.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63913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Количественное влияние факторов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объем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добычи нефти и газа определяется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следующим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формулам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∆Q</a:t>
            </a:r>
            <a:r>
              <a:rPr lang="en-US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(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чдф</a:t>
            </a:r>
            <a:r>
              <a:rPr lang="en-US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en-US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чдф</a:t>
            </a:r>
            <a:r>
              <a:rPr lang="en-US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)·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·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(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en-US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)· 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чдф</a:t>
            </a:r>
            <a:r>
              <a:rPr lang="en-US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· q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(q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–q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)· 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чдф</a:t>
            </a:r>
            <a:r>
              <a:rPr lang="en-US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· 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en-US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∆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∆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изменение объема добычи нефти и газа за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счет</a:t>
            </a:r>
          </a:p>
          <a:p>
            <a:pPr marL="0" indent="0">
              <a:buNone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изменения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скважино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-месяцев, коэффициента эксплуатации </a:t>
            </a: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дебитов скважин, числившихся по действующему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фонду</a:t>
            </a:r>
          </a:p>
          <a:p>
            <a:pPr marL="0" indent="0">
              <a:buNone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соответственно,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чдф</a:t>
            </a:r>
            <a:r>
              <a:rPr lang="ru-RU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,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чдф</a:t>
            </a:r>
            <a:r>
              <a:rPr lang="ru-RU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фонд времени действующих скважин в </a:t>
            </a: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анализируемом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базисном периодах соответственно,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скв-мес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24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,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24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/>
              <a:t>–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среднемесячный дебит в анализируемом и базисном </a:t>
            </a: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периодах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соответственно,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т/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-мес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0804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Общее изменение объемов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добычи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анализируемый период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равно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сумме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пофакторных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изменений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645024"/>
            <a:ext cx="3960440" cy="278053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1104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Кроме анализа выполнения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производственной программы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целом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 предприятию, необходимо провести его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категориям скважин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производственной программе добывающего предприятия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значительное место занимает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попутный нефтяной газ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938" y="3284984"/>
            <a:ext cx="4048125" cy="28575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971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 добычи зависит от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ctr">
              <a:buAutoNum type="arabicParenR"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объема добываемой нефти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marL="457200" indent="-457200" algn="ctr">
              <a:buAutoNum type="arabicParenR"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газового фактора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1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sz="18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sz="1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/т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sz="1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marL="457200" indent="-457200" algn="ctr">
              <a:buAutoNum type="arabicParenR"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коэффициента использования 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нефтяного газа (утилизации)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(доли единицы).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Влияние этих факторов определяют по формулам: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6413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r>
              <a:rPr lang="en-US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(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en-US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en-US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·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·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· 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en-US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·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(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· 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en-US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en-US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·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Общее изменение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объемов добычи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попутного нефтяного газа равно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сумме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пофакторных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изменений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r>
              <a:rPr lang="en-US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b="1" baseline="30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r>
              <a:rPr lang="ru-RU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9537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60648"/>
            <a:ext cx="8928992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Проведем анализ производственной программы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нефтегазодобывающего предприятия: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6479858"/>
              </p:ext>
            </p:extLst>
          </p:nvPr>
        </p:nvGraphicFramePr>
        <p:xfrm>
          <a:off x="107506" y="1397000"/>
          <a:ext cx="9036492" cy="463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2"/>
                <a:gridCol w="1080120"/>
                <a:gridCol w="1084004"/>
                <a:gridCol w="1102011"/>
                <a:gridCol w="1102011"/>
                <a:gridCol w="1028544"/>
                <a:gridCol w="881609"/>
                <a:gridCol w="1102011"/>
              </a:tblGrid>
              <a:tr h="519832">
                <a:tc rowSpan="2"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Показатели</a:t>
                      </a:r>
                      <a:endParaRPr lang="ru-RU" sz="20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Предш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год</a:t>
                      </a:r>
                      <a:endParaRPr lang="ru-RU" sz="16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За отчетный год</a:t>
                      </a:r>
                      <a:endParaRPr lang="ru-RU" sz="16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Абсолютный прирост по сравнению:</a:t>
                      </a:r>
                      <a:endParaRPr lang="ru-RU" sz="16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Темп роста в % по сравнению:</a:t>
                      </a:r>
                      <a:endParaRPr lang="ru-RU" sz="16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57929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План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Факт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 планом</a:t>
                      </a:r>
                      <a:endParaRPr lang="ru-RU" sz="1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предш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годом</a:t>
                      </a:r>
                      <a:endParaRPr lang="ru-RU" sz="1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 планом</a:t>
                      </a:r>
                      <a:endParaRPr lang="ru-RU" sz="1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предш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годом</a:t>
                      </a:r>
                      <a:endParaRPr lang="ru-RU" sz="1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732621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Валовая добыча нефти, тыс. т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14451,9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16046,4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16099,2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52,8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1647,3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100,3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111,4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732621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Объем валовой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прод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., тыс. р.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158970,9</a:t>
                      </a:r>
                      <a:endParaRPr lang="ru-RU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178510,4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177091,2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580,8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18120,3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100,3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111,4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732621"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Среднемес</a:t>
                      </a:r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 дебит, </a:t>
                      </a:r>
                    </a:p>
                    <a:p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т/</a:t>
                      </a:r>
                      <a:r>
                        <a:rPr lang="ru-RU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скв-мес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1250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1270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1290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40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101,5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103,2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732621">
                <a:tc>
                  <a:txBody>
                    <a:bodyPr/>
                    <a:lstStyle/>
                    <a:p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Коэффициент эксплуатации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0,95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0,95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0,96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0,01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0,01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101,0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101,0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0730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видно,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добычи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нефти выполнен,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сверх плана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добыто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52,8 тыс. 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сравнению с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предшествующим годом 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валовая добыча нефти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увеличена на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1647,3 тыс. т (11,4%),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 валовой продукции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на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18120,3 тыс. руб. (11,4%).</a:t>
            </a: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Среднемесячный дебит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превысил плановый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т/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скв-мес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отработанный,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за предшествующий год – на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 т/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скв-мес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отработанный.</a:t>
            </a:r>
          </a:p>
          <a:p>
            <a:pPr marL="0" indent="0" algn="ctr">
              <a:buNone/>
            </a:pP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3856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60648"/>
            <a:ext cx="8856984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объему работ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недовыполнен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300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скв-мес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 по сравнению с предшествующим годом –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увеличился на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830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скв-мес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(6,8%).</a:t>
            </a: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эксплуатации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отчетном году увеличен 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0,95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0,96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 сравнению с планом и 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предшествующим годом.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47816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Увеличение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добычи нефти 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сравнению с планом обусловлено: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Ростом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дебита скважин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на: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(q</a:t>
            </a:r>
            <a:r>
              <a:rPr lang="ru-RU" sz="24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–q</a:t>
            </a:r>
            <a:r>
              <a:rPr lang="ru-RU" sz="24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)·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чдф</a:t>
            </a:r>
            <a:r>
              <a:rPr lang="en-US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·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en-US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b="1" baseline="30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sz="2400" b="1" baseline="-2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(1290-1270) · 13000 · 0,96 =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249,6 тыс. т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Увеличением коэффициента эксплуатации на: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(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en-US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sz="24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)·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чдф</a:t>
            </a:r>
            <a:r>
              <a:rPr lang="en-US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· q</a:t>
            </a:r>
            <a:r>
              <a:rPr lang="ru-RU" sz="24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sz="2400" b="1" baseline="-2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(0,96- 0,95) · 13000 · 1270 =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165,1 тыс.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  <a:p>
            <a:pPr marL="0" indent="0" algn="ctr">
              <a:buNone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Невыполнение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плана по объему работ в эксплуатации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сократило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прирост добычи на: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∆Q</a:t>
            </a:r>
            <a:r>
              <a:rPr lang="en-US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(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чдф</a:t>
            </a:r>
            <a:r>
              <a:rPr lang="en-US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en-US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чдф</a:t>
            </a:r>
            <a:r>
              <a:rPr lang="en-US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)·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sz="24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·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24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∆Q</a:t>
            </a:r>
            <a:r>
              <a:rPr lang="en-US" sz="24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(13000-13300) 1270 0,95 =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-361,9 тыс. т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94114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Прирост добычи нефти в анализируемом году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сравнению с базисным произошел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результате увеличения: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Среднемесячного дебита скважин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на:</a:t>
            </a: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(1290-1250) · 13000 · 0,96 = 4999,2 тыс. т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Роста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скважино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-месяцев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на:</a:t>
            </a: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(13000-12170) · 1250 · 0,95 = 985,6 тыс. т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Улучшения коэффициента эксплуатации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на:</a:t>
            </a: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(0,96-0,95) · 13000 · 1250 = 162,5 тыс. т.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205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Таким образом, анализ показал, что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наряду с успехами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работе нефтедобывающего предприятия,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которые заключались в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увеличении дебита скважин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повышении коэффициента эксплуатации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были и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недостатки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которые выразились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уменьшении объема работ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573016"/>
            <a:ext cx="7344816" cy="288032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419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906</TotalTime>
  <Words>2358</Words>
  <Application>Microsoft Office PowerPoint</Application>
  <PresentationFormat>Экран (4:3)</PresentationFormat>
  <Paragraphs>546</Paragraphs>
  <Slides>43</Slides>
  <Notes>43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4" baseType="lpstr">
      <vt:lpstr>Тема Office</vt:lpstr>
      <vt:lpstr>ТЕМА 6. АНАЛИЗ ПРОИЗВОДСТВА И РЕАЛИЗАЦИИ ПРОДУКЦИИ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6. АНАЛИЗ ПРОИЗВОДСТВА И РЕАЛИЗАЦИИ ПРОДУКЦИИ</dc:title>
  <dc:creator>User</dc:creator>
  <cp:lastModifiedBy>User</cp:lastModifiedBy>
  <cp:revision>56</cp:revision>
  <dcterms:created xsi:type="dcterms:W3CDTF">2015-07-22T11:39:43Z</dcterms:created>
  <dcterms:modified xsi:type="dcterms:W3CDTF">2015-07-29T08:42:22Z</dcterms:modified>
</cp:coreProperties>
</file>