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67" r:id="rId14"/>
    <p:sldId id="268" r:id="rId15"/>
    <p:sldId id="269" r:id="rId16"/>
    <p:sldId id="270" r:id="rId17"/>
    <p:sldId id="272" r:id="rId18"/>
    <p:sldId id="273" r:id="rId19"/>
    <p:sldId id="271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6" r:id="rId46"/>
    <p:sldId id="327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4" r:id="rId66"/>
    <p:sldId id="313" r:id="rId67"/>
    <p:sldId id="316" r:id="rId68"/>
    <p:sldId id="317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3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619D6-FEA4-421A-85A8-0F329F57A005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E338D-8560-461D-91FA-489C35258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32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517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779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57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294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636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06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989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228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780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477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00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79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752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188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090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207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728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38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292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5654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859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453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73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90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118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6306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1788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653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7738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9473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847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2201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6015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9976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8877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4302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6049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4375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3221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5077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816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888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569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740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1390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6047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722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966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2313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667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9119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556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4398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6867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6667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8298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3596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378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15710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4678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96349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8096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395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884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77950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9807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27042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E338D-8560-461D-91FA-489C35258C95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0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65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92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43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1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73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86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05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35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63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28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36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A67D1-613F-483E-AFFD-C1C52097B86F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4ED58-E05A-4EAD-B331-EDC33417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80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424936" cy="4752528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2. МЕТОДИКА АХД</a:t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013176"/>
            <a:ext cx="8424936" cy="144016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д.э.н., профессор 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 ТАТЬЯНА ЛЕОНИДОВНА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4334991" cy="34563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12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514350" indent="-514350" algn="ctr"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И МЕТОДИКА АХД</a:t>
            </a:r>
          </a:p>
          <a:p>
            <a:pPr marL="514350" indent="-514350" algn="ctr"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 ФАКТОРНОГО АНАЛИЗА</a:t>
            </a:r>
          </a:p>
          <a:p>
            <a:pPr marL="514350" indent="-514350" algn="ctr"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ИЗМЕРЕНИЯ ФАКТОРОВ В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ДЕТЕРМИНИРОВАННОМ АНАЛИЗЕ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МЕТОДИКА ВЫЯВЛЕНИЯ И ПОДСЧЕТА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РЕЗЕРВОВ В АХД</a:t>
            </a:r>
          </a:p>
          <a:p>
            <a:pPr marL="514350" indent="-514350" algn="ctr">
              <a:buAutoNum type="arabicPeriod"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3888432" cy="24307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00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МЕТОД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МЕТОДИКА АХД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АХД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способ обработки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экономической информации.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 АХД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совокупность методов,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соответствующих цели проведения анализа.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3457575" cy="2695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13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Характерные черты метода АХД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Необходимость постоянных сравнений;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73307"/>
            <a:ext cx="6096000" cy="4572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89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Необходимость изучения    внутренних противоречий,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положительных и отрицательных сторон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явления и процесса;</a:t>
            </a:r>
          </a:p>
          <a:p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80928"/>
            <a:ext cx="3810000" cy="30956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2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хозяйственной деятельности предприятий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учетом всех взаимосвязей;</a:t>
            </a: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5305202" cy="46237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32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не только причинно-следственных связей,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 и их количественного измерения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точности анализа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обоснованности выводов;</a:t>
            </a:r>
          </a:p>
          <a:p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009" y="2348880"/>
            <a:ext cx="4762500" cy="33147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23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Необходимость системного подхода к изучению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анализа, который предусматривает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максимальную детализацию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изучаемых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явлений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процессов и их систематизацию;</a:t>
            </a:r>
          </a:p>
          <a:p>
            <a:endParaRPr lang="ru-R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564904"/>
            <a:ext cx="3240360" cy="367146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03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Разработка и использование системы показателей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комплексного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системного исследования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экономических явлений 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процессов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хозяйственной деятельности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23" y="2132855"/>
            <a:ext cx="4505325" cy="22002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333130"/>
            <a:ext cx="4511888" cy="212020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6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АХД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системное, комплексное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изучение, измерение и обобщение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влияния факторов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результаты деятельности предприятия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путем обработки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специальными приемами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показателей плана, учета, отчетности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других источников информации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целью повышения эффективности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функционирования предприятия.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985" y="3789040"/>
            <a:ext cx="2743200" cy="24574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71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МЕТОДИКА ФАКТОРНОГО АНАЛИЗА</a:t>
            </a:r>
          </a:p>
          <a:p>
            <a:pPr algn="ctr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96752"/>
            <a:ext cx="5715000" cy="4810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06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 лат., делатель, творец чего-нибудь,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движущая сила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фактическая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какого-нибудь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процесса,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обусловливающая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определяющая его характер. 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6872"/>
            <a:ext cx="6096000" cy="3667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5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методика изучения и измерения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воздействия факторов на величину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результативных показателей.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7613898" cy="42484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96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051720" y="642461"/>
            <a:ext cx="4824536" cy="758952"/>
          </a:xfrm>
          <a:prstGeom prst="flowChartMultidocumen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факторного анализа:</a:t>
            </a: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763688" y="1988840"/>
            <a:ext cx="5256584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ДЕТЕРМИНИРОВАННЫЙ И СТОХАСТИЧЕСКИЙ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763688" y="2924944"/>
            <a:ext cx="5112568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ПРЯМОЙ И ОБРАТНЫЙ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763688" y="4581128"/>
            <a:ext cx="5112568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СТАТИЧЕСКИЙ И ДИНАМИЧНЫЙ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763688" y="5373216"/>
            <a:ext cx="5112568" cy="72008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РЕТРОСПЕКТИВНЫЙ И ПЕРСПЕКТИВНЫЙ (ПРОГНОЗНЫЙ)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1763688" y="3824464"/>
            <a:ext cx="5112568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ОДНОСТУПЕНЧАТЫЙ И МНОГОСТУПЕНЧАТЫЙ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334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ДЕТЕРМИНИРОВАННЫЙ ФАКТОРНЫЙ АНАЛИЗ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 исследования влияния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которых с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результативным показателем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носит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функциональный характер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(когда результативный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 представлен в виде произведения,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частного или алгебраической суммы факторов).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96952"/>
            <a:ext cx="4320480" cy="33843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59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СТОХАСТИЧЕСКИЙ ФАКТОРНЫЙ АНАЛИЗ –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 исследования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которых с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результативным показателем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неполной, вероятной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(корреляционной).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48880"/>
            <a:ext cx="4464496" cy="39376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4386064" cy="39376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27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ПРЯМОЙ ФАКТОРНЫЙ АНАЛИЗ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дедуктивным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способом – от общего к частному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2252663"/>
            <a:ext cx="6124575" cy="23526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72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ОБРАТНЫЙ ФАКТОРНЫЙ АНАЛИЗ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причинно-следственных связей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логичной индукции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частных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факторов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обобщающим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6096000" cy="40671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14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может быть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одноступенчатым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исследования факторов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одного уровня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подчинения без их детализации на составные части.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 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= 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х 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64903"/>
            <a:ext cx="5138737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87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многоступенчатый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детализация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уровней соподчиненности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составные элементы с целью изучения их поведения.</a:t>
            </a:r>
          </a:p>
          <a:p>
            <a:pPr algn="ctr"/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5328592" cy="40324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03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Статический факторный анализ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применяется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изучении влияния факторов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результативные показатели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соответствующую дату.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14400"/>
            <a:ext cx="6096000" cy="4048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42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Динамический факторный анализ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 исследования причинно-следственных связей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динамике.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5267325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95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Ретроспективный	факторный анализ –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изучает причины изменения результативных показателей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прошлые периоды.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772816"/>
            <a:ext cx="4057650" cy="481089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Перспективный факторный анализ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исследует влияние факторов 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результативных показателей в перспективе.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756" y="1772816"/>
            <a:ext cx="2895600" cy="4600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2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763688" y="620688"/>
            <a:ext cx="604867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ПРОВЕДЕНИЯ ФАКТОРНОГО АНАЛИЗА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043608" y="1556792"/>
            <a:ext cx="7128792" cy="747569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ОТБОР ФАКТОРОВ, ОПРЕДЕЛЯЮЩИХ РЕЗУЛЬТАТИВНЫЕ ПОКАЗАТЕЛИ</a:t>
            </a:r>
          </a:p>
          <a:p>
            <a:pPr algn="ctr"/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062764" y="2420888"/>
            <a:ext cx="710963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И СИСТЕМАТИЗАЦИЯ ФАКТОРОВ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062764" y="3212976"/>
            <a:ext cx="7109636" cy="74455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ФОРМЫ ЗАВИСИМОСТИ МЕЖДУ ФАКТОРАМИ И РЕЗУЛЬТАТИВНЫМИ ПОКАЗАТЕЛЯМИ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093471" y="4149080"/>
            <a:ext cx="712879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МОДЕЛИРОВАНИЕ ВЗАИМОСВЯЗИ МЕЖДУ РЕЗУЛЬТАТИВНЫМ И ФАКТОРНЫМИ ПОКАЗАТЕЛЯМИ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1078130" y="5733256"/>
            <a:ext cx="712879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ФАКТОРНОЙ МОДЕЛЬЮ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1103582" y="4901036"/>
            <a:ext cx="7109636" cy="688203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ВЛИЯНИЯ ФАКТОРОВ И ОЦЕНКА РОЛИ КАЖДОГО ИЗ НИХ  В ИЗМЕНЕНИИ ВЕЛИЧИНЫ РЕЗУЛЬТАТИВНОГО ПОКАЗАТЕЛЯ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37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Количественные факторы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выражают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количественную определенность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явлений (количество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рабочих, оборудования, сырья, скважин и пр.)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Качественные факторы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определяют внутренние качества,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и особенности изучаемых объектов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(производительность труда, качество продукции,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скорость бурения и пр.).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61393"/>
            <a:ext cx="2088232" cy="10801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61393"/>
            <a:ext cx="2075706" cy="10801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05955"/>
            <a:ext cx="2135560" cy="119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87" y="5211222"/>
            <a:ext cx="1856259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180154"/>
            <a:ext cx="2027064" cy="11422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20" y="5180154"/>
            <a:ext cx="1987017" cy="11422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06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СПОСОБЫ ИЗМЕРЕНИЯ ФАКТОРОВ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ДЕТЕРМИНИРОВАННОМ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АНАЛИЗЕ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детерминированном факторном анализе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определения влияния факторов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прирост результативных показателей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 следующие способы:</a:t>
            </a:r>
          </a:p>
          <a:p>
            <a:pPr marL="457200" indent="-457200" algn="ctr">
              <a:buAutoNum type="arabicParenR"/>
            </a:pP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Элиминирования</a:t>
            </a: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Цепной подстановки</a:t>
            </a: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Индексный</a:t>
            </a: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Абсолютных и относительных разниц</a:t>
            </a: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Пропорционального деления и долевого участия</a:t>
            </a: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Интегральный</a:t>
            </a:r>
          </a:p>
          <a:p>
            <a:pPr marL="457200" indent="-457200" algn="ctr">
              <a:buAutoNum type="arabicParenR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Логарифмирования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970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arenR"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элиминирования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воздействия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 факторов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величину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результативного показателя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одного.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исходит из того, что все факторы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изменяются независимо от друг от друга: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позволяет определить влияние каждого фактора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величину исследуемого показателя в отдельности.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33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Способ цепной подстановки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для расчета влияния факторов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всех типах детерминированных факторных моделей.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позволяет определить влияние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факторов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результативного показателя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путем постепенной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замены базисной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величины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факторного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объеме результативного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фактическую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отчетном периоде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441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первую очередь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 учитывать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количественных,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затем качественных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показателей.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же имеется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количественных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несколько качественных показателей,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сначала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учитывают величину факторов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первого уровня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подчинения, 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потом более ни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зкого.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Алгебраическая сумма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влияния факторов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обязательно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должна быть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равна общему приросту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результативного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45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Таблица 1 – Факторный анализ объема валовой продукции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940482"/>
              </p:ext>
            </p:extLst>
          </p:nvPr>
        </p:nvGraphicFramePr>
        <p:xfrm>
          <a:off x="323527" y="692696"/>
          <a:ext cx="8424935" cy="5984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5"/>
                <a:gridCol w="1008112"/>
                <a:gridCol w="1224136"/>
                <a:gridCol w="1224136"/>
                <a:gridCol w="1224136"/>
                <a:gridCol w="1008110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Условн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обознач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Факт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+, 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Выполн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плана, в %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3187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Валовая продукция, </a:t>
                      </a:r>
                    </a:p>
                    <a:p>
                      <a:pPr algn="l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тыс. руб.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ВП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160 000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240 000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+ 80 000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Среднегод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численность рабочих, чел.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ЧР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1 000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1 200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+ 200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Отработано</a:t>
                      </a:r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рабоч</a:t>
                      </a:r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за год:</a:t>
                      </a:r>
                    </a:p>
                    <a:p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Дней</a:t>
                      </a:r>
                    </a:p>
                    <a:p>
                      <a:r>
                        <a:rPr lang="ru-RU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часов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000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2 000 000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307 200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2 334 720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+ 57 200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+ 334 720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88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116,73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 год. выработка одного рабочего, тыс. руб.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+40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125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К-во </a:t>
                      </a:r>
                      <a:r>
                        <a:rPr lang="ru-RU" sz="18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отработ</a:t>
                      </a:r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дней одним рабочим за год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ДГ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102, 4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Ср.дневн.выработка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одним рабочим, руб.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640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781,25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+141,25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122,1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прод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раб. дня, час.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РД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-0.4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95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31875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Ср.час.выработка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руб.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102,796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+22,796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128,5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Рисунок 1 – Детерминированная факторная система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валовой продукции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99792" y="818506"/>
            <a:ext cx="3240360" cy="59427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Валовая продукция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319972" y="1412776"/>
            <a:ext cx="0" cy="28803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483768" y="1726276"/>
            <a:ext cx="360040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483768" y="1726276"/>
            <a:ext cx="0" cy="33457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084168" y="1726276"/>
            <a:ext cx="0" cy="33457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755576" y="2064246"/>
            <a:ext cx="3312368" cy="57266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Среднегодовая численность рабочих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788024" y="2060848"/>
            <a:ext cx="3456384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Среднегодовая выработка продукции одним рабочим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88024" y="3256400"/>
            <a:ext cx="3456384" cy="67665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Среднедневная выработка продукции одним рабочим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5576" y="3256401"/>
            <a:ext cx="3312368" cy="67665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отработанных дней одним рабочим за год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788024" y="4437111"/>
            <a:ext cx="3456384" cy="77038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Среднечасовая выработка продукции одним рабочим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5576" y="4437112"/>
            <a:ext cx="3456384" cy="77038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продолжительность рабочего дня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699792" y="2924944"/>
            <a:ext cx="3384376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6084168" y="2636912"/>
            <a:ext cx="0" cy="28803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084168" y="2924944"/>
            <a:ext cx="0" cy="33145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699792" y="2924944"/>
            <a:ext cx="0" cy="33145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6084168" y="3933056"/>
            <a:ext cx="0" cy="216024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539552" y="4149080"/>
            <a:ext cx="5544616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39552" y="4149080"/>
            <a:ext cx="0" cy="504056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39552" y="4653136"/>
            <a:ext cx="216024" cy="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6084168" y="4149080"/>
            <a:ext cx="0" cy="25202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90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валовой продукции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(ВП)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двух основных факторов первого уровня: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численности рабочих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(ЧР)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среднегодовой выработки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(ГВ).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Имеем двухфакторную мультипликативную модель: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 = ЧР х ГВ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654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РАСЧЕТА СПОСОБОМ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ЦЕПНОЙ ПОДСТАНОВКИ: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ВПпл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ЧРпл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ГВпл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1000 х 160 = 160 000 тыс. руб.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ВПусл1 =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ГВпл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1200 х 160 = 192 000 тыс. руб.</a:t>
            </a: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1200 х 200 = 240 000 тыс. руб.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счет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увеличения количества рабочих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 продукции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увеличился на: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ВПчр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ВПусл1 –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ВПпл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192 000 – 160 000 = 32 000 тыс. руб.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счет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производительности труда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валовой продукции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увеличился на: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ВПгв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ВПусо1 = 240 000 – 192 000 = 48 000 тыс. руб.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65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перевыполнение плана по объему валовой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продукции явилось результатом влияния следующих факторов: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Увеличения численности рабочих:          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+ 32 000 тыс.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производительности труда: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+ 48 000 тыс.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Итого:					 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+ 80 000 тыс.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Алгебраическая сумма факторов обязательно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должна быть равна общему объему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результативного показателя: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ВПчр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ВПгв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ВПобщ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Далее аналогично рассчитываем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факторов следующих уровней.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985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ИНДЕКСНЫЙ СПОСОБ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 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показателях динамики,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выражающих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фактического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анализируемого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показателя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отчетном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периоде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его уровню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периоде.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нашем примере индекс валовой продукции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равен отношению произведений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численности рабочих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среднегодовой выработки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фактического и планового значений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ЧРф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ГВф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ЧРпл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ГВпл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1 200 х200 /1 000 х 160 = 240 000/160 000 = 1.5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126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Приемы корреляционного анализа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Корреляционная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(стохастическая) связь –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неполная, вероятностная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показателями, которая проявляется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массе наблюдений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796" y="3429000"/>
            <a:ext cx="4752528" cy="287731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33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решения задач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корреляционного анализа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подбирается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соответствующий тип математического уравнения,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которое наилучшим образом отражает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изучаемой связи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(прямолинейной, криволинейной).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простым уравнением, которое характеризует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прямолинейную зависимость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двумя показателями,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уравнение прямой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b·x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результативный показатель;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факторный показатель;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параметры уравнения регрессии,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требуется отыскать.</a:t>
            </a:r>
          </a:p>
          <a:p>
            <a:pPr marL="0" indent="0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4454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Значения коэффициентов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находят из системы уравнений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полученных по способу наименьших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квадратов: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n·a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Ʃ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xy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количество наблюдений;</a:t>
            </a:r>
          </a:p>
          <a:p>
            <a:pPr marL="0" indent="0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Ʃ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Ʃ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Ʃ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xy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рассчитываются на основе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фактических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исходных данных, для удобства расчетов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представленных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таблице: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3347864" y="1700808"/>
            <a:ext cx="155448" cy="914400"/>
          </a:xfrm>
          <a:prstGeom prst="leftBrac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48856"/>
              </p:ext>
            </p:extLst>
          </p:nvPr>
        </p:nvGraphicFramePr>
        <p:xfrm>
          <a:off x="467540" y="4509120"/>
          <a:ext cx="8280923" cy="204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989"/>
                <a:gridCol w="1182989"/>
                <a:gridCol w="1182989"/>
                <a:gridCol w="1182989"/>
                <a:gridCol w="1182989"/>
                <a:gridCol w="1182989"/>
                <a:gridCol w="1182989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400" b="1" kern="1200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2400" b="1" kern="1200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2400" b="1" kern="1200" baseline="-25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72075">
                <a:tc>
                  <a:txBody>
                    <a:bodyPr/>
                    <a:lstStyle/>
                    <a:p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  <a:p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</a:t>
                      </a:r>
                    </a:p>
                    <a:p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2075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r>
                        <a:rPr lang="ru-RU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46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измерения тесноты связи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результативными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показателями определяют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корреляции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который может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принимать значения от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±1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Чем ближе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его величина к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, тем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более тесная связь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между изучаемыми явлениями,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и наоборот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/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21088"/>
            <a:ext cx="2952328" cy="22322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94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прямолинейной связи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рассчитывается:</a:t>
            </a:r>
          </a:p>
          <a:p>
            <a:pPr marL="0" indent="0" algn="ctr">
              <a:buNone/>
            </a:pP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___Ʃ</a:t>
            </a:r>
            <a:r>
              <a:rPr lang="en-US" sz="2800" b="1" u="sng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xy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·Ʃ</a:t>
            </a: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/n______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√(Ʃx</a:t>
            </a:r>
            <a:r>
              <a:rPr lang="en-US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Ʃx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/n)(Ʃy</a:t>
            </a:r>
            <a:r>
              <a:rPr lang="en-US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-(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Ʃy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коэффициент корреляции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возвести в квадрат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получим коэффициент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детерминации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качестве примера для иллюстрации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корреляционного анализа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прямолинейной зависимости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используем сведения об изменении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выхода фракций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от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качества нефти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67861" y="83671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=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915816" y="1268760"/>
            <a:ext cx="36004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58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производных величин для определения параметров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уравнения связи и коэффициента корреляции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921347"/>
              </p:ext>
            </p:extLst>
          </p:nvPr>
        </p:nvGraphicFramePr>
        <p:xfrm>
          <a:off x="251518" y="1196751"/>
          <a:ext cx="8640961" cy="5328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23"/>
                <a:gridCol w="1234423"/>
                <a:gridCol w="1234423"/>
                <a:gridCol w="1234423"/>
                <a:gridCol w="1234423"/>
                <a:gridCol w="1234423"/>
                <a:gridCol w="1234423"/>
              </a:tblGrid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400" b="1" kern="1200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2400" b="1" kern="1200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2400" b="1" kern="1200" baseline="-25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19.5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624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1024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38.25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19.8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19.0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627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1089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361.00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20.2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20.5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717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1225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420.00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21.0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33.0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1980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3600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1089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31.0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6122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500.0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22900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41400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12860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500.0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98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Подставим полученные значения в систему уравнений: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·a + 900·b = 500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900·a + 41500·b = 22900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Умножим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все члены первого уравнения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900/20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получим следующую систему уравнений: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900·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+ 40500·b = 22500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900·a + 41500·b = 22900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Отнимем от второго уравнения первое: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1000·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= 400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b=0,4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 [500-(900·0,4)]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 = 7,0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 уравнение связи, которое описывает зависимость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выхода фракций от качества нефти, будет иметь вид:</a:t>
            </a:r>
          </a:p>
          <a:p>
            <a:pPr marL="0" indent="0" algn="ctr">
              <a:buNone/>
            </a:pP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7,0 + 0,4·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3054116" y="755643"/>
            <a:ext cx="155448" cy="914400"/>
          </a:xfrm>
          <a:prstGeom prst="leftBrac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2615690" y="2630449"/>
            <a:ext cx="155448" cy="914400"/>
          </a:xfrm>
          <a:prstGeom prst="leftBrac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постоянная величина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результативного показателя, которая не связана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изменением данного фактора.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среднее изменение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результативного показателя с понижением или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повышением величины фактора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единицу его измерения.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нашем примере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увеличением качества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 балл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 фракции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повышается в среднем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0,4%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625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Подставив в уравнение регрессии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соответствующие значения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можно определить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выравненные значения результативного показателя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чтобы рассчитать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 фракций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НПЗ,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где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качество нефти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оценивается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 балла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значение подставить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уравнение связи: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7,0 +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0,4·32 = 19,8%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641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Полученная величина показывает,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 бы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выхода фракций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 балла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данный НПЗ использовал свои производственные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такой степени,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 среднем все НПЗ.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выхода фракций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расчетным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позволяет оценить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предприятий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корреляционного анализа может быть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использована для исследования соотношения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разными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экономическими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показателями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4025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МЕТОДИКА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ВЫЯВЛЕНИЯ И ПОДСЧЕТА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РЕЗЕРВОВ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АХД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происходит или 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французского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reserve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переводе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означает "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латинского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reservere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- "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сберегать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"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сохранять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связи с этим в специальной литературе и практике АХД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употребляется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двояком значении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657" y="4381500"/>
            <a:ext cx="2857500" cy="1905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00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Во-первых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резервами считаются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запасы ресурсов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(сырья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материалов, оборудования, топлива и т.д.), которые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бесперебойной работы предприятия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создаются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случай дополнительной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них.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смысле их можно рассматривать как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резервные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фонды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т.е.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запасы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7072"/>
            <a:ext cx="2880320" cy="2117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04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Во-вторых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резервами считаются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смысле применим термин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хозяйственные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резервы»,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как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производства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достигнутого уровня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основе использования достижений НТП.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547" y="3861048"/>
            <a:ext cx="2857500" cy="2143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34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07704" y="476672"/>
            <a:ext cx="5040560" cy="57606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ХОЗЯЙСТВЕННЫХ РЕЗЕРВОВ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2114417" y="1277326"/>
            <a:ext cx="4392488" cy="37833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ПРОСТРАНСТВЕННОМУ ПРИЗНАКУ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646323" y="1992904"/>
            <a:ext cx="7920880" cy="862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ВНУТРИХОЗЯЙСТВЕННЫЕ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с ликвидацией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потерь и непроизводительных затрат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 предприятия</a:t>
            </a: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639960" y="3068960"/>
            <a:ext cx="7927243" cy="84467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ОТРАСЛЕВЫЕ</a:t>
            </a:r>
          </a:p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быть выявлены только на уровне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отрасли: разработка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новых систем машин,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технологий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т. д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639960" y="5301208"/>
            <a:ext cx="7992888" cy="115212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ОБЩЕГОСУДАРСТВЕННЫЕ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ликвидация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диспропорций в развитии разных отраслей производства, изменение форм собственности, системы управления национальной экономикой и т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639960" y="4077072"/>
            <a:ext cx="7992888" cy="100811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</a:t>
            </a:r>
          </a:p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пределах географического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района: использование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местного сырья и топлива, энергетических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 независимо от ведомственной подчиненности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15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411760" y="548680"/>
            <a:ext cx="4032448" cy="64807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признаку времени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899592" y="1700809"/>
            <a:ext cx="7704856" cy="115212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Неиспользованные резервы 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это упущенные возможности повышения эффективности производства относительно плана или достижений науки и передового опыта за прошедшие промежутки времени.</a:t>
            </a: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899592" y="3140968"/>
            <a:ext cx="7704856" cy="93610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 резервы </a:t>
            </a: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улучшения результатов хозяйственной деятельности, которые могут быть реализованы на протяжении ближайшего времени (месяца, квартала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года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899592" y="4437112"/>
            <a:ext cx="7704856" cy="122413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Перспективные резервы</a:t>
            </a: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рассчитаны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обычно на долгое время. Их использование связано со значительными инвестициями, внедрением новейших достижений НТП, структурной перестройкой производства, сменой технологии производства, специализации и т.д.</a:t>
            </a:r>
          </a:p>
        </p:txBody>
      </p:sp>
    </p:spTree>
    <p:extLst>
      <p:ext uri="{BB962C8B-B14F-4D97-AF65-F5344CB8AC3E}">
        <p14:creationId xmlns:p14="http://schemas.microsoft.com/office/powerpoint/2010/main" val="142482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30865" y="332656"/>
            <a:ext cx="6696744" cy="64807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СТАДИЯМ ЖИЗНЕННОГО ЦИКЛА ПРОДУКЦИИ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344101" y="1196752"/>
            <a:ext cx="8424936" cy="165618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ПРЕДПРОИЗВОДСТВЕННАЯ СТАДИЯ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изучаются потребности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продукции,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свойства, которыми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обладает,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разрабатывается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производства, проводится подготовка производства.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Выявляются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резервы повышения эффективности производства за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счет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усовершенствования технологии его производства, применения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новых материалов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т.д. </a:t>
            </a: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344101" y="3068960"/>
            <a:ext cx="8394075" cy="165618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ПРОИЗВОДСТВЕННАЯ СТАДИЯ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выявляются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используются в качестве резервов те излишние затраты ресурсов, которые не затрагивают производственного процесса. Эти резервы связаны с улучшением организации труда, повышением его интенсивности, сокращением простоев оборудования, экономией и рациональным использованием сырья и материалов.</a:t>
            </a: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395536" y="4941168"/>
            <a:ext cx="8322067" cy="1593937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ЭКСПЛУАТАЦИОННАЯ СТАДИЯ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гарантийный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период, когда исполнитель обязан ликвидировать выявленные потребителем неполадки, и послегарантийный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период. Выявляются резервы экономии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электроэнергии, топлива, запасных частей и т.д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Резервы зависят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главным образом от качества выполненных работ на первых двух стадиях.</a:t>
            </a:r>
          </a:p>
        </p:txBody>
      </p:sp>
    </p:spTree>
    <p:extLst>
      <p:ext uri="{BB962C8B-B14F-4D97-AF65-F5344CB8AC3E}">
        <p14:creationId xmlns:p14="http://schemas.microsoft.com/office/powerpoint/2010/main" val="67375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131423" y="1052736"/>
            <a:ext cx="6840760" cy="67256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 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СТАДИЯМ ПРОЦЕССА ВОСПРОИЗВОДСТВА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128408" y="2132856"/>
            <a:ext cx="6840760" cy="108012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РЕЗЕРВЫ В СФЕРЕ ПРОИЗВОДСТВА: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всех видов материальных ресурсов, трудовых, энергетических, интеллектуальных и пр.</a:t>
            </a:r>
            <a:endParaRPr lang="ru-RU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115616" y="3573016"/>
            <a:ext cx="6840760" cy="165618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РЕЗЕРВЫ В СФЕРЕ ОБРАЩЕНИЯ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предотвращение разных потерь продукции на пути от производителя к потребителю, а также уменьшение затрат, которые связаны с хранением, перевозкой, продажей готовой продукции и приобретением производственных запасов).</a:t>
            </a:r>
          </a:p>
        </p:txBody>
      </p:sp>
    </p:spTree>
    <p:extLst>
      <p:ext uri="{BB962C8B-B14F-4D97-AF65-F5344CB8AC3E}">
        <p14:creationId xmlns:p14="http://schemas.microsoft.com/office/powerpoint/2010/main" val="401314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640960" cy="62646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использованием в производстве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дополнительных ресурсов </a:t>
            </a:r>
            <a:endParaRPr lang="ru-RU" sz="1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материальных, трудовых, земельных и др.). </a:t>
            </a: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полным и рациональным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использованием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имеющегося</a:t>
            </a:r>
          </a:p>
          <a:p>
            <a:pPr marL="0" indent="0" algn="ctr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производственного потенциала. </a:t>
            </a:r>
          </a:p>
          <a:p>
            <a:pPr marL="0" indent="0" algn="ctr">
              <a:buNone/>
            </a:pP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1"/>
            <a:ext cx="7704856" cy="129614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Блок-схема: несколько документов 4"/>
          <p:cNvSpPr/>
          <p:nvPr/>
        </p:nvSpPr>
        <p:spPr>
          <a:xfrm>
            <a:off x="827584" y="620688"/>
            <a:ext cx="7704856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ХАРАКТЕРУ ВОЗДЕЙСТВИЯ НА  РЕЗУЛЬТАТЫ ПРОИЗВОДСТВА: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7704856" cy="1872208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20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609028" y="476672"/>
            <a:ext cx="417646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СПОСОБАМ ВЫЯВЛЕНИЯ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467544" y="1700808"/>
            <a:ext cx="8280920" cy="230425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u="sng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u="sng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ЯВНЫЕ РЕЗЕРВЫ: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 выявить по материалам бухгалтерского учета и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отчетности. 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Различают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безусловные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(недостача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порча продукции и материалов на складах, производственный брак, потери от списания долгов, выплаченные штрафы и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др.);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условные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перерасходы всех видов ресурсов по сравнению с действующими нормами на предприятии.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Условными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считаются потому, что нормы, которые служат базой сравнения, не всегда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оптимальны.</a:t>
            </a: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467544" y="4365104"/>
            <a:ext cx="8280920" cy="177824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СКРЫТЫЕ РЕЗЕРВЫ: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внедрением достижений НТП и передового опыта и которые не были предусмотрены планом. Для их выявления необходимо сделать сравнительный внутрифирменный анализ (с достижениями передовых участков, бригад, работников), межхозяйственный (с достижениями ведущих предприятий отрасли), а в некоторых случаях — международные сравнения</a:t>
            </a:r>
          </a:p>
        </p:txBody>
      </p:sp>
    </p:spTree>
    <p:extLst>
      <p:ext uri="{BB962C8B-B14F-4D97-AF65-F5344CB8AC3E}">
        <p14:creationId xmlns:p14="http://schemas.microsoft.com/office/powerpoint/2010/main" val="82680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подсчета резервов зависит: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арактера резервов (экстенсивные, интенсивные);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способов их выявления (явные или скрытые);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способов выявления их величины (формальный подход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неформальный).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40968"/>
            <a:ext cx="4680520" cy="33843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59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691680" y="590023"/>
            <a:ext cx="633670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ПОДСЧЕТА ВЕЛИЧИНЫ РЕЗЕРВОВ В АФХД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2687332" y="1916832"/>
            <a:ext cx="3816425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ПРЯМОГО СЧЕТА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687332" y="2780928"/>
            <a:ext cx="3960439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687333" y="3501008"/>
            <a:ext cx="3960440" cy="57606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ДЕТЕРМИНИРОВАННОГО ФАКТОРНОГО АНАЛИЗА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687332" y="4437112"/>
            <a:ext cx="3960440" cy="570151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ФУНКЦИОНАЛЬНО-СТОИМОСТНОГО АНАЛИЗА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2687333" y="5404048"/>
            <a:ext cx="3960440" cy="64807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МАТЕМАТИЧЕСКОГО ПРОГРАММИРОВАНИЯ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788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13587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прямого счета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применяется для подсчета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резервов экстенсивного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характера,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величина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дополнительного привлечения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величина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безусловных потерь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прошлым годом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заготовлено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 тонн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нефтяного сырья.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производства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кг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нефтепродуктов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норме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кг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сырья,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 дополнительно будет получено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нефтепродуктов.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Иначе,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материалоотдача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(выход продукции из 1 т сырья) составляет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кг.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Следовательно, использование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дополнительного сырья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позволит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увеличить объем прои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зводства продукции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109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сравнения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применяется для подсчета величины резервов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интенсивного характера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когда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возможная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экономия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сравнении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плановыми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нормами или с их затратами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единицу продукции.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получения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кг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нефтепродуктов фактически затрачено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кг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нефтяного сырья,  при норме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кг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Фактический объем производства продукции 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 т.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Перерасход ресурсов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единицу продукции составляет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кг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на весь объем производства –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800 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получено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40 т меньше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с планом.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неиспользованный резерв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219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таким способом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должны быть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подкреплены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соответствующими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мероприятиями. 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в этом случае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величина резервов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обоснованной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68960"/>
            <a:ext cx="4295775" cy="2952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49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ФУНКЦИОНАЛЬНО-СТОИМОСТНОЙ АНАЛИЗ (ФСА)</a:t>
            </a:r>
          </a:p>
          <a:p>
            <a:pPr algn="ctr"/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работа над ошибками предприятия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развиваются по определенным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законам.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этих законов неизбежно приводит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материальным потерям как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и потребителя.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позволяет выявить потери и устранить их причины.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73016"/>
            <a:ext cx="3810000" cy="2857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24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ФСА: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Устранение излишних затрат на изготовление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эксплуатацию изделия за счет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исключения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конструкции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ненужных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функций,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неэкономичных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технических решений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сохранении потребительских свойств.</a:t>
            </a: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Область применения ФСА: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конструкция;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технология;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организация производства;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комплектующие элементы;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материалы.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145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положения ФСА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Резервом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снижения себестоимости продукции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излишние затраты.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Излишние затраты связаны с несовершенством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конструкции изделий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технологии их изготовления,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неэффективностью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используемых материалов,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ошибочных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решений, концепций.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ФСА предполагает рассмотрение не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объекта,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функцию, которую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реализует.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Задача ФСА - достижение функциональности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минимальными затратами в интересах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производителя так и потребителя.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Объектом ФСА могут быть изделия, технологии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производственные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организационные и информационные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также отдельные 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элементы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группы элементов.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5502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Математическое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моделирование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получить четкое представление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исследуемом объекте, охарактеризовать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количественно описать его внутреннюю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структуру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внешние связи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3212976"/>
            <a:ext cx="6848475" cy="316835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39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моделирования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теоретического анализа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практического действия, направленный на разработку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моделей.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это условный образ объекта, построенный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упрощения его исследования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Экономико-математическая модель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­– 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выраженные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 математических знаков и символом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процессы и явления.</a:t>
            </a:r>
          </a:p>
        </p:txBody>
      </p:sp>
    </p:spTree>
    <p:extLst>
      <p:ext uri="{BB962C8B-B14F-4D97-AF65-F5344CB8AC3E}">
        <p14:creationId xmlns:p14="http://schemas.microsoft.com/office/powerpoint/2010/main" val="63914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Практическими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задачами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экономико-математического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моделирования являются: 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экономических объектов и процессов;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прогнозирование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предвидение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экономических процессов;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выработка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управленческих решений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на всех уровнях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иерархии.</a:t>
            </a:r>
          </a:p>
        </p:txBody>
      </p:sp>
    </p:spTree>
    <p:extLst>
      <p:ext uri="{BB962C8B-B14F-4D97-AF65-F5344CB8AC3E}">
        <p14:creationId xmlns:p14="http://schemas.microsoft.com/office/powerpoint/2010/main" val="141803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типу математического аппарата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различают модели: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Линейного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(оптимальный план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достигается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крайней точке области изменения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переменных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 системы ограничений);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Нелинейного программирования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оптимальных значений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целевой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может быть несколько);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Корреляционно-регрессионные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Матричные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6)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Сетевые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Теории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Теории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массового обслуживания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254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Укрупненная группировка ЭММ</a:t>
            </a: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7992887" cy="53285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76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2883</Words>
  <Application>Microsoft Office PowerPoint</Application>
  <PresentationFormat>Экран (4:3)</PresentationFormat>
  <Paragraphs>725</Paragraphs>
  <Slides>68</Slides>
  <Notes>68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Тема Office</vt:lpstr>
      <vt:lpstr> Тема 2. МЕТОДИКА АХД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МЕТОДИКА АХД</dc:title>
  <dc:creator>User</dc:creator>
  <cp:lastModifiedBy>User</cp:lastModifiedBy>
  <cp:revision>90</cp:revision>
  <dcterms:created xsi:type="dcterms:W3CDTF">2015-06-27T15:21:10Z</dcterms:created>
  <dcterms:modified xsi:type="dcterms:W3CDTF">2015-09-24T14:54:41Z</dcterms:modified>
</cp:coreProperties>
</file>