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1.xml" ContentType="application/vnd.openxmlformats-officedocument.drawingml.chart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6" r:id="rId38"/>
    <p:sldId id="292" r:id="rId39"/>
    <p:sldId id="293" r:id="rId40"/>
    <p:sldId id="294" r:id="rId41"/>
    <p:sldId id="295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3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4162816"/>
        <c:axId val="234164608"/>
      </c:lineChart>
      <c:catAx>
        <c:axId val="234162816"/>
        <c:scaling>
          <c:orientation val="minMax"/>
        </c:scaling>
        <c:delete val="0"/>
        <c:axPos val="b"/>
        <c:majorTickMark val="out"/>
        <c:minorTickMark val="none"/>
        <c:tickLblPos val="nextTo"/>
        <c:crossAx val="234164608"/>
        <c:crosses val="autoZero"/>
        <c:auto val="1"/>
        <c:lblAlgn val="ctr"/>
        <c:lblOffset val="100"/>
        <c:noMultiLvlLbl val="0"/>
      </c:catAx>
      <c:valAx>
        <c:axId val="2341646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4162816"/>
        <c:crosses val="autoZero"/>
        <c:crossBetween val="between"/>
      </c:valAx>
      <c:spPr>
        <a:solidFill>
          <a:schemeClr val="bg1">
            <a:lumMod val="85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1">
        <a:lumMod val="85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07501-9138-463D-A824-9E6A5DEA9426}" type="datetimeFigureOut">
              <a:rPr lang="ru-RU" smtClean="0"/>
              <a:t>08.09.2015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DFAB2-A43A-473C-84E0-2287BDDC8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038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863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516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510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91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013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542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9889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357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6789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2335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0813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724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9515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643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0234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1132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8040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0419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585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6965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4483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9409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3904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0191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8135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6924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7190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7858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2864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7239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7892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8263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3845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3353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8374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82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62955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4465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41490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07579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FAB2-A43A-473C-84E0-2287BDDC87F5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113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1DCF-0A7F-4DC1-A93C-8BA742464958}" type="datetimeFigureOut">
              <a:rPr lang="ru-RU" smtClean="0"/>
              <a:t>08.09.2015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BB89-E61D-4724-AFC1-BDACF4E47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280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1DCF-0A7F-4DC1-A93C-8BA742464958}" type="datetimeFigureOut">
              <a:rPr lang="ru-RU" smtClean="0"/>
              <a:t>08.09.2015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BB89-E61D-4724-AFC1-BDACF4E47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292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1DCF-0A7F-4DC1-A93C-8BA742464958}" type="datetimeFigureOut">
              <a:rPr lang="ru-RU" smtClean="0"/>
              <a:t>08.09.2015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BB89-E61D-4724-AFC1-BDACF4E47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97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1DCF-0A7F-4DC1-A93C-8BA742464958}" type="datetimeFigureOut">
              <a:rPr lang="ru-RU" smtClean="0"/>
              <a:t>08.09.2015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BB89-E61D-4724-AFC1-BDACF4E47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1DCF-0A7F-4DC1-A93C-8BA742464958}" type="datetimeFigureOut">
              <a:rPr lang="ru-RU" smtClean="0"/>
              <a:t>08.09.2015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BB89-E61D-4724-AFC1-BDACF4E47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686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1DCF-0A7F-4DC1-A93C-8BA742464958}" type="datetimeFigureOut">
              <a:rPr lang="ru-RU" smtClean="0"/>
              <a:t>08.09.2015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BB89-E61D-4724-AFC1-BDACF4E47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411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1DCF-0A7F-4DC1-A93C-8BA742464958}" type="datetimeFigureOut">
              <a:rPr lang="ru-RU" smtClean="0"/>
              <a:t>08.09.2015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BB89-E61D-4724-AFC1-BDACF4E47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888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1DCF-0A7F-4DC1-A93C-8BA742464958}" type="datetimeFigureOut">
              <a:rPr lang="ru-RU" smtClean="0"/>
              <a:t>08.09.2015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BB89-E61D-4724-AFC1-BDACF4E47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22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1DCF-0A7F-4DC1-A93C-8BA742464958}" type="datetimeFigureOut">
              <a:rPr lang="ru-RU" smtClean="0"/>
              <a:t>08.09.2015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BB89-E61D-4724-AFC1-BDACF4E47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785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1DCF-0A7F-4DC1-A93C-8BA742464958}" type="datetimeFigureOut">
              <a:rPr lang="ru-RU" smtClean="0"/>
              <a:t>08.09.2015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BB89-E61D-4724-AFC1-BDACF4E47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59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1DCF-0A7F-4DC1-A93C-8BA742464958}" type="datetimeFigureOut">
              <a:rPr lang="ru-RU" smtClean="0"/>
              <a:t>08.09.2015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BB89-E61D-4724-AFC1-BDACF4E47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981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B1DCF-0A7F-4DC1-A93C-8BA742464958}" type="datetimeFigureOut">
              <a:rPr lang="ru-RU" smtClean="0"/>
              <a:t>08.09.2015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ABB89-E61D-4724-AFC1-BDACF4E47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239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352928" cy="496855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финансово-хозяйственной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предприятий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нефтяной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газовой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промышленности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(АФХД в НГП)</a:t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5301208"/>
            <a:ext cx="8352928" cy="124854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 д-р.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наук, профессор</a:t>
            </a: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ИЩУК ТАТЬЯНА ЛЕОНИДОВНА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132856"/>
            <a:ext cx="4464496" cy="281329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92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23312" cy="6408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Раздел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Теория и методика анализа финансово-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хозяйственной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</a:t>
            </a:r>
          </a:p>
          <a:p>
            <a:pPr marL="0" indent="0">
              <a:buNone/>
            </a:pPr>
            <a:r>
              <a:rPr lang="ru-RU" sz="2400" b="1" dirty="0"/>
              <a:t> 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Тема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Теория анализа финансово-хозяйственной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деятельности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(ФХД)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Тема 2.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Методика анализа финансово-хозяйственной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деятельности</a:t>
            </a: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://www.char.ru/books/4795345_Analiz_finansovo-hozyajstvennoj_deyatelnosti_Uchebnik_dlya_studentov_uchrezhdenij_srednego_professionalnogo_obrazovaniy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372190"/>
            <a:ext cx="2016224" cy="285638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char.ru/books/1767585_Grif_UMO_MO_RF_Uchebnoe_posobie_Teoriya_i_praktika_analiza_finansovoj_otchetnosti_organizaci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68735"/>
            <a:ext cx="2016224" cy="284119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ukazka.ru/img/g/uk69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372190"/>
            <a:ext cx="1944215" cy="285638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82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640960" cy="633670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II раздел. Анализ хозяйственной деятельности 	предприятия</a:t>
            </a: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использования основных фондов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предприятия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ТЕМА 4.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использования материальных ресурсов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предприятия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ТЕМА 5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использования трудовых ресурсов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предприятия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ТЕМА 6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производства и реализации продукции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предприятия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ТЕМА 7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себестоимости продукции (работ, услуг)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предприятия</a:t>
            </a: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4807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408712"/>
          </a:xfr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III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раздел.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и диагностика финансовой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деятельности предприятия</a:t>
            </a:r>
          </a:p>
          <a:p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ТЕМА 8.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финансовых результатов деятельности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предприятия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ТЕМА 9.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финансового состояния предприятия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http://be5.biz/ekonomika/a004/cov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96952"/>
            <a:ext cx="3312368" cy="353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100book.ru/b9998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024603"/>
            <a:ext cx="2448272" cy="328471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char.ru/books/5201485_Analiz_finansovo-hozyajstvennoj_deyatelnosti_predpriyatiya_Grif_MO_R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783" y="2996952"/>
            <a:ext cx="2705673" cy="329724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18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633670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algn="ctr"/>
            <a:endParaRPr lang="ru-RU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1. 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 анализа финансово-хозяйственной деятельности (ФХД)</a:t>
            </a:r>
          </a:p>
          <a:p>
            <a:pPr algn="ctr"/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932" y="2636912"/>
            <a:ext cx="4857750" cy="31813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814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12968" cy="626469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 algn="ctr">
              <a:buNone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Сущность и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анализа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ФХД</a:t>
            </a:r>
          </a:p>
          <a:p>
            <a:pPr marL="0" indent="0" algn="ctr">
              <a:buNone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Организация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информационное</a:t>
            </a: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анализа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ФХД</a:t>
            </a:r>
          </a:p>
          <a:p>
            <a:pPr marL="0" indent="0" algn="ctr">
              <a:buNone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Способы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обработки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экономической</a:t>
            </a: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информации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анализе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ФХД</a:t>
            </a:r>
          </a:p>
          <a:p>
            <a:pPr marL="0" indent="0" algn="ctr">
              <a:buNone/>
            </a:pP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547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514350" indent="-514350" algn="ctr">
              <a:buAutoNum type="arabicPeriod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Сущность и задачи анализа ФХД</a:t>
            </a:r>
          </a:p>
          <a:p>
            <a:pPr marL="0" indent="0" algn="ctr">
              <a:buNone/>
            </a:pP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переводе с греческого означает 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разложение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изучаемого объекта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части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присущие этому объекту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составляющие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797" y="3356992"/>
            <a:ext cx="4176464" cy="273347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03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568952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Экономический анализ как наука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специальных знаний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базирующихся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законах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развития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функционирования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систем,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направленных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познание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методологии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диагностики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прогнозирования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ФХД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34140"/>
            <a:ext cx="2095500" cy="32385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757" y="2924944"/>
            <a:ext cx="2095500" cy="32385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924944"/>
            <a:ext cx="2088232" cy="32385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50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 АХД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причинно-следственные связи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процессами и явлениями</a:t>
            </a:r>
            <a:r>
              <a:rPr lang="ru-RU" sz="2400" dirty="0"/>
              <a:t>.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Объекты АХД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экономические результаты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хозяйственной деятельности: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производство (добыча), реализация продукции,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себестоимость, использование материальных, трудовых,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финансовых ресурсов, финансовое состояние и пр.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501008"/>
            <a:ext cx="4032448" cy="30243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57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626469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876488" y="476672"/>
            <a:ext cx="5935871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УПРАВЛЕНИЯ ПРЕДПРИЯТИЕМ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1886001" y="1706281"/>
            <a:ext cx="5102791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ИНФОРМАЦИЯ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1870492" y="2447180"/>
            <a:ext cx="5102791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1845470" y="3217447"/>
            <a:ext cx="5102791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ПЛАНИРОВАНИЕ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1886002" y="3959348"/>
            <a:ext cx="5071772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1876487" y="4752456"/>
            <a:ext cx="5071773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МОТИВАЦИЯ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1886001" y="5497808"/>
            <a:ext cx="5071773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057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хозяйственную деятельность влияют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объективные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субъективные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12776"/>
            <a:ext cx="7620000" cy="487372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17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26469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Основная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проведения анализа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функционирования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поиск резервов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такого повышения.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2852936"/>
            <a:ext cx="4300711" cy="30243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6234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626469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анализа ФХД предприятия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Оценка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результатов за прошедшие периоды;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Разработка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процедур оперативного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контроля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деятельностью предприятия;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Выработка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 по предупреждению негативных явлений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предприятия 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финансовых результатах;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Вскрытие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резервов повышения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результативности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Разработка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обоснованных планов и нормативов.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980728"/>
            <a:ext cx="2448272" cy="194421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480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483768" y="435882"/>
            <a:ext cx="4248472" cy="61685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АНАЛИЗА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63688" y="1484784"/>
            <a:ext cx="5544616" cy="43204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зависимости от функций управления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15616" y="2420888"/>
            <a:ext cx="6696744" cy="144016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Внутренний управленческий анализ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– </a:t>
            </a: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составная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часть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управленческого учета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т.е. информационно-аналитического обеспечения руководства предприятия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15616" y="4365104"/>
            <a:ext cx="6696744" cy="18002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Внешний финансовый анализ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– </a:t>
            </a: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составная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часть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финансового учета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обслуживающего внешних пользователей информацией о предприятии </a:t>
            </a:r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данным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публичной отчетности</a:t>
            </a:r>
          </a:p>
        </p:txBody>
      </p:sp>
    </p:spTree>
    <p:extLst>
      <p:ext uri="{BB962C8B-B14F-4D97-AF65-F5344CB8AC3E}">
        <p14:creationId xmlns:p14="http://schemas.microsoft.com/office/powerpoint/2010/main" val="312148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331640" y="548680"/>
            <a:ext cx="6264696" cy="758952"/>
          </a:xfrm>
          <a:prstGeom prst="flowChartMultidocumen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содержанию процесса управления </a:t>
            </a: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611560" y="1916832"/>
            <a:ext cx="7416824" cy="758952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ерспективный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(предварительный) анализ</a:t>
            </a:r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611560" y="3356992"/>
            <a:ext cx="7416824" cy="758952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Ретроспективный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предшествующий);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несколько документов 6"/>
          <p:cNvSpPr/>
          <p:nvPr/>
        </p:nvSpPr>
        <p:spPr>
          <a:xfrm>
            <a:off x="755576" y="4711444"/>
            <a:ext cx="6840760" cy="758952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Оперативный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</a:t>
            </a:r>
          </a:p>
        </p:txBody>
      </p:sp>
    </p:spTree>
    <p:extLst>
      <p:ext uri="{BB962C8B-B14F-4D97-AF65-F5344CB8AC3E}">
        <p14:creationId xmlns:p14="http://schemas.microsoft.com/office/powerpoint/2010/main" val="313714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267744" y="692696"/>
            <a:ext cx="4320480" cy="523492"/>
          </a:xfrm>
          <a:prstGeom prst="flowChartMultidocumen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субъектам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1259632" y="1609364"/>
            <a:ext cx="5688632" cy="758952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Руководство, учредители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1371062" y="2564904"/>
            <a:ext cx="5577202" cy="648072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Инвесторы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несколько документов 6"/>
          <p:cNvSpPr/>
          <p:nvPr/>
        </p:nvSpPr>
        <p:spPr>
          <a:xfrm>
            <a:off x="1463955" y="3547914"/>
            <a:ext cx="5548602" cy="576064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Поставщики, покупатели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несколько документов 7"/>
          <p:cNvSpPr/>
          <p:nvPr/>
        </p:nvSpPr>
        <p:spPr>
          <a:xfrm>
            <a:off x="1463955" y="4445493"/>
            <a:ext cx="5548602" cy="639691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Налоговые органы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Блок-схема: несколько документов 8"/>
          <p:cNvSpPr/>
          <p:nvPr/>
        </p:nvSpPr>
        <p:spPr>
          <a:xfrm>
            <a:off x="1463955" y="5373216"/>
            <a:ext cx="5484309" cy="648072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Банки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249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907704" y="692696"/>
            <a:ext cx="4032448" cy="758952"/>
          </a:xfrm>
          <a:prstGeom prst="flowChartMultidocumen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периодичности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539552" y="2132856"/>
            <a:ext cx="4464496" cy="758952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Квартальный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539552" y="4077072"/>
            <a:ext cx="4464496" cy="758952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Годовой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96408"/>
            <a:ext cx="3096344" cy="226464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836022"/>
            <a:ext cx="3672408" cy="162813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84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755576" y="620688"/>
            <a:ext cx="7560840" cy="758952"/>
          </a:xfrm>
          <a:prstGeom prst="flowChartMultidocumen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содержанию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полноте изучаемых вопросов </a:t>
            </a: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755576" y="2185428"/>
            <a:ext cx="7272808" cy="758952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Полный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хозяйственной деятельности</a:t>
            </a:r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755576" y="3501008"/>
            <a:ext cx="7272808" cy="936104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Локальный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деятельности отдельных подразделений</a:t>
            </a:r>
          </a:p>
        </p:txBody>
      </p:sp>
    </p:spTree>
    <p:extLst>
      <p:ext uri="{BB962C8B-B14F-4D97-AF65-F5344CB8AC3E}">
        <p14:creationId xmlns:p14="http://schemas.microsoft.com/office/powerpoint/2010/main" val="375697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8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979712" y="620688"/>
            <a:ext cx="5040560" cy="758952"/>
          </a:xfrm>
          <a:prstGeom prst="flowChartMultidocumen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методам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изучения объекта </a:t>
            </a: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323528" y="1772816"/>
            <a:ext cx="3456384" cy="758952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Комплексный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488454" y="3150346"/>
            <a:ext cx="3291457" cy="758952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Сравнительный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несколько документов 6"/>
          <p:cNvSpPr/>
          <p:nvPr/>
        </p:nvSpPr>
        <p:spPr>
          <a:xfrm>
            <a:off x="4644008" y="1761800"/>
            <a:ext cx="3672408" cy="758952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Системный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несколько документов 7"/>
          <p:cNvSpPr/>
          <p:nvPr/>
        </p:nvSpPr>
        <p:spPr>
          <a:xfrm>
            <a:off x="4886328" y="3194584"/>
            <a:ext cx="3430088" cy="758952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Сплошной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Блок-схема: несколько документов 8"/>
          <p:cNvSpPr/>
          <p:nvPr/>
        </p:nvSpPr>
        <p:spPr>
          <a:xfrm>
            <a:off x="2339752" y="4653136"/>
            <a:ext cx="4680520" cy="758952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Выборочный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042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6" name="Восьмиугольник 5"/>
          <p:cNvSpPr/>
          <p:nvPr/>
        </p:nvSpPr>
        <p:spPr>
          <a:xfrm>
            <a:off x="3606191" y="2564904"/>
            <a:ext cx="1973921" cy="1346448"/>
          </a:xfrm>
          <a:prstGeom prst="octag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ПРИНЦИПЫ АХД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3919272" y="1314476"/>
            <a:ext cx="1512168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НАУЧНОСТЬ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5580112" y="1700808"/>
            <a:ext cx="2232248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КОМПЛЕКСНОСТЬ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5796136" y="2564904"/>
            <a:ext cx="1910638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СИСТЕМНОСТЬ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5580112" y="3694038"/>
            <a:ext cx="2126662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ОБЪЕКТИВНОСТЬ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5158064" y="4561704"/>
            <a:ext cx="2078232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ДЕЙСТВЕННОСТЬ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3606190" y="5266845"/>
            <a:ext cx="1900923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ПЛАНОВОСТЬ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ятиугольник 12"/>
          <p:cNvSpPr/>
          <p:nvPr/>
        </p:nvSpPr>
        <p:spPr>
          <a:xfrm>
            <a:off x="1979712" y="4506577"/>
            <a:ext cx="2412268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СВОЕВРЕМЕННОСТЬ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ятиугольник 13"/>
          <p:cNvSpPr/>
          <p:nvPr/>
        </p:nvSpPr>
        <p:spPr>
          <a:xfrm>
            <a:off x="1475656" y="3451722"/>
            <a:ext cx="2130535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ДОСТОВЕРНОСТЬ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1475656" y="2564904"/>
            <a:ext cx="2130535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ДЕМОКРАТИЗМ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ятиугольник 15"/>
          <p:cNvSpPr/>
          <p:nvPr/>
        </p:nvSpPr>
        <p:spPr>
          <a:xfrm>
            <a:off x="1619672" y="1799108"/>
            <a:ext cx="2181392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ЭФФЕКТИВНОСТЬ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1743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19268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Организация и информационное</a:t>
            </a:r>
          </a:p>
          <a:p>
            <a:pPr marL="0" indent="0" algn="ctr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обеспечение анализа ФХД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7704856" cy="4680520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84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187624" y="620688"/>
            <a:ext cx="6696744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ТРЕБОВАНИЯ К ОРГАНИЗАЦИИ АХД: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1187624" y="1916832"/>
            <a:ext cx="6696744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ДОЛЖНА НОСИТЬ НАУЧНЫЙ ХАРАКТЕР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1187624" y="2852936"/>
            <a:ext cx="6696744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СТРОИТЬСЯ НА ПЛАНОВОЙ ОСНОВЕ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1187624" y="3861048"/>
            <a:ext cx="6696744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ИСПОЛЬЗОВАТЬ НОВЕЙШИЕ МЕТОДИКИ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1187624" y="4869160"/>
            <a:ext cx="6696744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ОБЕСПЕЧИВАТЬ ЭФФЕКТИВНОСТЬ АНАЛИТИЧЕСКОГО ПРОЦЕССА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519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568952" cy="626469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Аналитическая работа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входит в обязанности </a:t>
            </a: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каждого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руководителя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каждого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менеджера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принимающего управленческие решения.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721" y="2492896"/>
            <a:ext cx="4104456" cy="32403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08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915816" y="2348880"/>
            <a:ext cx="2664296" cy="129614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ПРИНЦИПЫ ОРГАНИЗАЦИИ АНАЛИТИЧЕСКОЙ РАБОТЫ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задержка 4"/>
          <p:cNvSpPr/>
          <p:nvPr/>
        </p:nvSpPr>
        <p:spPr>
          <a:xfrm>
            <a:off x="755576" y="620688"/>
            <a:ext cx="2880320" cy="1476744"/>
          </a:xfrm>
          <a:prstGeom prst="flowChartDelay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ЧЕТКОЕ РАСПРЕДЕЛЕНИЕ ОБЯЗАННОСТЕЙ МЕЖДУ ИСПОЛНИТЕЛЯМИ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задержка 5"/>
          <p:cNvSpPr/>
          <p:nvPr/>
        </p:nvSpPr>
        <p:spPr>
          <a:xfrm>
            <a:off x="4878324" y="620688"/>
            <a:ext cx="2646004" cy="1368152"/>
          </a:xfrm>
          <a:prstGeom prst="flowChartDelay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ЭКОНОМИЧНОСТИ И ЭФФЕКТИВНОСТИ  АНАЛИТИЧЕСКОГО ПРОЦЕССА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задержка 6"/>
          <p:cNvSpPr/>
          <p:nvPr/>
        </p:nvSpPr>
        <p:spPr>
          <a:xfrm>
            <a:off x="2915816" y="4293096"/>
            <a:ext cx="2952328" cy="1152128"/>
          </a:xfrm>
          <a:prstGeom prst="flowChartDelay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РЕГЛАМЕНТАЦИЯ И УНИФИКАЦИЯ АНАЛИТИЧЕСКОЙ РАБОТЫ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286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640960" cy="6336704"/>
          </a:xfr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755576" y="476672"/>
            <a:ext cx="7560840" cy="97497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ОРГАНИЗАЦИОННЫЕ ЭТАПЫ АНАЛИТИЧЕСКОЙ РАБОТЫ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827584" y="1628800"/>
            <a:ext cx="6120680" cy="100811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субъектов и объектов АХД, распределение обязанностей между службами и подразделениями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827584" y="2924944"/>
            <a:ext cx="6120680" cy="601771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Планирование аналитической работы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827584" y="3717032"/>
            <a:ext cx="6120680" cy="64807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Информационное и методическое обеспечение АХД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827585" y="4581128"/>
            <a:ext cx="6120680" cy="504056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Оформление результатов АХД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827584" y="5373216"/>
            <a:ext cx="6120681" cy="602356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 за внедрением  в производство предложений, сделанных по результатам АХД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275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51304" cy="6408712"/>
          </a:xfr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907704" y="548680"/>
            <a:ext cx="5472608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ИСТОЧНИКИ ДАННЫХ ДЛЯ АХД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575556" y="1655086"/>
            <a:ext cx="2664296" cy="64122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ПЛАНОВЫЕ: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3491880" y="1655086"/>
            <a:ext cx="2160240" cy="64122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УЧЕТНЫЕ: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несколько документов 6"/>
          <p:cNvSpPr/>
          <p:nvPr/>
        </p:nvSpPr>
        <p:spPr>
          <a:xfrm>
            <a:off x="6129880" y="1655086"/>
            <a:ext cx="2474568" cy="64122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ВНЕУЧЕТНЫЕ: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575556" y="2492896"/>
            <a:ext cx="2340260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ПЕРСПЕКТИВНЫЕ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614488" y="3144133"/>
            <a:ext cx="2301327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ТЕКУЩИЕ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628103" y="3830251"/>
            <a:ext cx="2301328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ОПЕРАТИВНЫЕ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590858" y="5157192"/>
            <a:ext cx="2324955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СМЕТЫ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621407" y="4490649"/>
            <a:ext cx="2294407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НОРМАТИВЫ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ятиугольник 12"/>
          <p:cNvSpPr/>
          <p:nvPr/>
        </p:nvSpPr>
        <p:spPr>
          <a:xfrm>
            <a:off x="628103" y="5850980"/>
            <a:ext cx="2287710" cy="602356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ПРОЕКТНЫЕ ЗАДАНИЯ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ятиугольник 13"/>
          <p:cNvSpPr/>
          <p:nvPr/>
        </p:nvSpPr>
        <p:spPr>
          <a:xfrm>
            <a:off x="3491880" y="2551860"/>
            <a:ext cx="2304256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БУХГАЛТЕРСКИЙ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3491880" y="3258692"/>
            <a:ext cx="2304256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ятиугольник 15"/>
          <p:cNvSpPr/>
          <p:nvPr/>
        </p:nvSpPr>
        <p:spPr>
          <a:xfrm>
            <a:off x="3507488" y="4072567"/>
            <a:ext cx="2288648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ОПЕРАТИВНЫЙ</a:t>
            </a:r>
          </a:p>
        </p:txBody>
      </p:sp>
      <p:sp>
        <p:nvSpPr>
          <p:cNvPr id="17" name="Пятиугольник 16"/>
          <p:cNvSpPr/>
          <p:nvPr/>
        </p:nvSpPr>
        <p:spPr>
          <a:xfrm>
            <a:off x="3575324" y="4905048"/>
            <a:ext cx="2220811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ВИДЫ ОТЧЕТНОСТИ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ятиугольник 17"/>
          <p:cNvSpPr/>
          <p:nvPr/>
        </p:nvSpPr>
        <p:spPr>
          <a:xfrm>
            <a:off x="3575324" y="5673172"/>
            <a:ext cx="2220811" cy="780163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ПЕРВИЧНАЯ УЧЕТНАЯ ДОКУМЕНТАЦИЯ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ятиугольник 18"/>
          <p:cNvSpPr/>
          <p:nvPr/>
        </p:nvSpPr>
        <p:spPr>
          <a:xfrm>
            <a:off x="6161116" y="2551859"/>
            <a:ext cx="2443331" cy="592273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ОФИЦИАЛЬНЫЕ ДОКУМЕНТЫ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ятиугольник 19"/>
          <p:cNvSpPr/>
          <p:nvPr/>
        </p:nvSpPr>
        <p:spPr>
          <a:xfrm>
            <a:off x="6129880" y="3358683"/>
            <a:ext cx="2474568" cy="790397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ХОЗЯЙСТВЕННО-ПРАВОВЫЕ ДОКУМЕНТЫ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ятиугольник 20"/>
          <p:cNvSpPr/>
          <p:nvPr/>
        </p:nvSpPr>
        <p:spPr>
          <a:xfrm>
            <a:off x="6129879" y="4338060"/>
            <a:ext cx="2474567" cy="809303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РЕШЕНИЯ ОБЩИХ СОБРАНИЙ КОЛЛЕКТИВА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ятиугольник 21"/>
          <p:cNvSpPr/>
          <p:nvPr/>
        </p:nvSpPr>
        <p:spPr>
          <a:xfrm>
            <a:off x="6161116" y="5359468"/>
            <a:ext cx="2443332" cy="123788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МАТЕРИАЛЫ ИЗУЧЕНИЯ ПЕРЕДОВОГО ОПЫТА И КОНКУРЕНТОВ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862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Аналитическая обработка экономической информации –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трудоемкий процесс, поэтому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автоматизированное рабочее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место (АРМ)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экономиста-аналитика требует наличия: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технической базы (персональных ЭВМ);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базы данных о хозяйственной деятельности;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базы знаний, методов, методик анализа;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программных средств.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146" y="3933056"/>
            <a:ext cx="4200525" cy="254394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45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Способы обработки экономической</a:t>
            </a:r>
          </a:p>
          <a:p>
            <a:pPr marL="0" indent="0" algn="ctr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информации в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АХД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628799"/>
            <a:ext cx="5800725" cy="44481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26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712968" cy="662473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936104" y="188640"/>
            <a:ext cx="4896544" cy="97497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СПОСОБЫ ОБРАБОТКИ ЭКОНОМИЧЕСКОЙ ИНФОРМАЦИИ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2418567" y="1319311"/>
            <a:ext cx="3546524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СРАВНЕНИЯ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2418568" y="1983800"/>
            <a:ext cx="3546524" cy="604181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ПРИВЕДЕНИЯ В СОПОСТАВИМЫЙ ВИД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2405930" y="2754636"/>
            <a:ext cx="3559161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ОТНОСИТЕЛЬНЫХ ВЕЛИЧИН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2408999" y="3368563"/>
            <a:ext cx="3556092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СРЕДНИХ ВЕЛИЧИН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2377996" y="4016672"/>
            <a:ext cx="3587095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ГРУППИРОВКИ ДАННЫХ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2390056" y="5274916"/>
            <a:ext cx="3575036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ГРАФИЧЕСКИЙ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2377996" y="5922988"/>
            <a:ext cx="3587095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ТАБЛИЧНЫЙ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2392252" y="4663247"/>
            <a:ext cx="3572840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БАЛАНСОВЫЙ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280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СРАВНЕНИЕ: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ФАКТИЧЕСКИХ ПОКАЗАТЕЛЕЙ С ПЛАНОВЫМИ,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НОРМАТИВАМИ, С ПОКАЗАТЕЛЯМИ ПРОШЛЫХ ЛЕТ;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ПОКАЗАТЕЛЕЙ АНАЛИЗИРУЕМОГО ПРЕДПРИЯТИЯ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ДОСТИЖЕНИЯМИ НАУКИ И ПЕРЕДОВОГО ОПЫТА ДРУГИХ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ПРЕДПРИЯТИЙ, СО СРЕДНИМИ ВЕЛИЧИНАМИ ПО ОТРАСЛИ;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СОПОСТАВЛЕНИЕ ПАРАЛЛЕЛЬНЫХ И ДИНАМИЧЕСКИХ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РЯДОВ ДЛЯ ИЗУЧЕНИЯ ВЗИМОСВЯЗИ ПОКАЗАТЕЛЕЙ;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СОПОСТАВЛЕНИЕ РАЗЛИЧНЫХ ВАРИАНТОВ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УПРАВЛЕНЧЕСКИХ РЕШЕНИЙ ДЛЯ ВЫБОРА НАИБОЛЕЕ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ОПТИМАЛЬНОГО РЕШЕНИЯ;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СОПОСТАВЛЕНИЕ РЕЗУЛЬТАТОВ ДЕЯТЕЛЬНОСТИ ДО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ПОСЛЕ ИЗМЕНЕНИЯ КАКОГО-ЛИБО ФАКТОРА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РАСЧЕТЕ ВЛИЯНИЯ ФАКТОРОВ И ВЫЯВЛЕНИЯ РЕЗЕРВОВ.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446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835696" y="332656"/>
            <a:ext cx="5688632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СРАВНИТЕЛЬНОГО АНАЛИЗА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251520" y="1393340"/>
            <a:ext cx="2808312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ГОРИЗОНТАЛЬНЫЙ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3419872" y="1393340"/>
            <a:ext cx="2808312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ВЕРТИКАЛЬНЫЙ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несколько документов 6"/>
          <p:cNvSpPr/>
          <p:nvPr/>
        </p:nvSpPr>
        <p:spPr>
          <a:xfrm>
            <a:off x="6444208" y="1268760"/>
            <a:ext cx="2376264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ТРЕНДОВЫЙ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2420888"/>
            <a:ext cx="2808312" cy="252028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ОПРЕДЛЕНИЯ АБСОЛЮТНЫХ И ОТНОСИТЕЛЬНЫХ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ОТКЛОНЕНИЙ ФАКТИЧЕСКОГО УРОВНЯ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ИССЛЕДУЕМЫХ ПОКАЗАТЕЛЕЙ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БАЗОВОГО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9872" y="2420888"/>
            <a:ext cx="2664296" cy="252028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ИЗУЧЕНИЯ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СТРУКТУРЫ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ЭКОНОМИЧЕСКИХ ЯВЛЕНИЙ И ПРОЦЕССОВ ПУТЕМ РАСЧЕТА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УДЕЛЬНОГО ВЕСА ЧАСТЕЙ В ОБЩЕМ ЦЕЛОМ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44208" y="2420888"/>
            <a:ext cx="2376264" cy="252028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ИЗУЧЕНИЯ ОТНОСИТЕЛЬНЫХ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ТЕМПОВ РОСТА И ПРИРОСТА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ПОКАЗАТЕЛЕЙ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РЯД ЛЕТ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 УРОВНЮ БАЗИСНОГО ГОДА, Т.Е. ПРИ ИССЛЕДОВАНИИ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РЯДОВ ДИНАМИКИ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032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84976" cy="626469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5" name="Пятиугольник 4"/>
          <p:cNvSpPr/>
          <p:nvPr/>
        </p:nvSpPr>
        <p:spPr>
          <a:xfrm>
            <a:off x="539552" y="935012"/>
            <a:ext cx="3312368" cy="77266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ОДНОМЕРНЫЙ СРАВНИТЕЛЬНЫЙ АНАЛИЗ</a:t>
            </a:r>
          </a:p>
        </p:txBody>
      </p:sp>
      <p:sp>
        <p:nvSpPr>
          <p:cNvPr id="7" name="Блок-схема: несколько документов 6"/>
          <p:cNvSpPr/>
          <p:nvPr/>
        </p:nvSpPr>
        <p:spPr>
          <a:xfrm>
            <a:off x="3867194" y="404664"/>
            <a:ext cx="4881270" cy="165618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СОПОСТАВЛЯЮТСЯ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ОДИН ИЛИ НЕСКОЛЬКО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ПОКАЗАТЕЛЕЙ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ОДНОГО ОБЪЕКТА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ИЛИ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НЕСКОЛЬКИХ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ОБЪЕКТОВ ПО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ОДНОМУ ПОКАЗАТЕЛЮ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539552" y="3573016"/>
            <a:ext cx="3327642" cy="864096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МНОГОМЕРНЫЙ СРАВНИТЕЛЬНЫЙ АНАЛИЗ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Блок-схема: несколько документов 8"/>
          <p:cNvSpPr/>
          <p:nvPr/>
        </p:nvSpPr>
        <p:spPr>
          <a:xfrm>
            <a:off x="3867194" y="3068960"/>
            <a:ext cx="4881270" cy="1872208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СОПОСТАВЛЯЮТСЯ РЕЗУЛЬТАТЫ ДЕЯТЕЛЬНОСТИ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НЕСКОЛЬКИХ ПРЕДПРИЯТИЙ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(ПОДРАЗДЕЛЕНИЙ) ПО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ШИРОКОМУ СПЕКТРУ ПОКАЗАТЕЛЕЙ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093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                        </a:t>
            </a: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979712" y="980728"/>
            <a:ext cx="5256584" cy="97497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ПРИВЕДЕНИЕ ПОКАЗАТЕЛЕЙ В СОПОСТАВИМЫЙ ВИД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611560" y="2564904"/>
            <a:ext cx="3816424" cy="187220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НЕЙТРАЛИЗАЦИЯ ВОЗДЕЙСТВИЯ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СТОИМОСТНОГО, ОБЪЕМНОГО, КАЧЕСТВЕННОГО И СТРУКТУРНОГО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ФАКТОРОВ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ПУТЕМ ПРИВЕДЕНИЯ ИХ К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ЕДИНОМУ БАЗИСУ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4817728" y="2564904"/>
            <a:ext cx="3714712" cy="187220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 СРЕДНИХ И ОТНОСИТЕЛЬНЫХ ВЕЛИЧИН, ПОПРАВОЧНЫХ КОЭФФИЦИЕНТОВ, МЕТОДОВ ПЕРЕСЧЕТА И ПР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039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555776" y="476672"/>
            <a:ext cx="4320480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ОТНОСИТЕЛЬНЫЕ ВЕЛИЧИНЫ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1043608" y="1628800"/>
            <a:ext cx="6624736" cy="129614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ОТРАЖАЮТ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СООТНОШЕНИЕ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ВЕЛИЧИНЫ ИЗУЧАЕМОГО ЯВЛЕНИЯ С ВЕЛИЧИНОЙ ДРУГОГО ЯВЛЕНИЯ, ИЛИ С ВЕЛИЧИНОЙ ЭТОГО ЯВЛЕНИЯ, НО ВЗЯТОЙ ЗА ДРУГОЕ ВРЕМЯ ИЛИ ПО ДРУГОМУ ОБЪЕКТУ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1043608" y="3284984"/>
            <a:ext cx="6624736" cy="1440160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ОТНОСИТЕЛЬНЫЕ ВЕЛИЧИНЫ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ПОЛУЧАЮТ В РЕЗУЛЬТАТЕ ДЕЛЕНИЯ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ОДНОЙ ВЕЛИЧИНЫ НА ДРУГУЮ, КОТОРАЯ ПРИМАЕТСЯ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БАЗУ СРАВНЕНИЯ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ДАННЫЕ ПЛАНА, БАЗИСНОГО ГОДА, ДРУГОГО ПРЕДПРИЯТИЯ.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1043608" y="5157192"/>
            <a:ext cx="6624736" cy="93610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ОТНОСИТЕЛЬНЫЕ ВЕЛИЧИНЫ ВЫРАЖАЮТСЯ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ФОРМЕ КОЭФФИЦИЕНТОВ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(ПРИ БАЗЕ 1),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ПРОЦЕНТОВ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(ПРИ БАЗЕ 100)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246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267744" y="476672"/>
            <a:ext cx="4320480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СПОСОБ СРЕДНИХ ВЕЛИЧИН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755576" y="1556792"/>
            <a:ext cx="7776864" cy="151216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ИСПОЛЬЗУЕТСЯ ДЛЯ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ОБОБЩЕННОЙ КОЛИЧЕСТВЕННОЙ ХАРАКТЕРИСТИКИ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СОВОКУПНОСТИ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ОДНОРОДНЫХ ЯВЛЕНИЙ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КАКОМУ-ЛИБО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ПРИЗНАКУ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ПОКАЗЫВАЕТ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ОБЩУЮ МЕРУ ЭТОГО ПРИЗНАКА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Т.Е. ОДНИМ ЧИСЛОМ ХАРАКТЕРИЗУЕТ ВСЮ СОВОКУПНОСТЬ ОБЪЕКТОВ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755576" y="3429000"/>
            <a:ext cx="7776864" cy="151216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ТИПЫ СРЕДНИХ ВЕЛИЧИН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СРЕДНЕАРИФМЕТИЧЕСКИЕ (ПРОСТЫЕ И ВЗВЕШЕННЫЕ); СРЕДНЕГАРМОНИЧЕСКИЕ; СРЕДНЕХРОНОЛОГИЧЕСКИЕ; СРЕДНЕКВАДРАТИЧЕСКИЕ И ДР.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856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26469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123728" y="620688"/>
            <a:ext cx="4536504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СПОСОБ ГРУППИРОВКИ ДАННЫХ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288032" y="1916832"/>
            <a:ext cx="6696744" cy="1224136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ОЗНАЧАЕТ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ДЕЛЕНИЕ МАССЫ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ИЗУЧАЕМОЙ СОВОКУПНОСТИ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ОБЪЕКТОВ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КАЧЕСТВЕННО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ОДНОРОДНЫЕ ГРУППЫ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СООТВЕТСТВУЮЩИМ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ПРИЗНАКАМ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1288032" y="3573016"/>
            <a:ext cx="6696744" cy="1080120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ЗАВИСИМОСТИ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ЗАДЧ ИССЛЕДОВАНИЯ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ИСПОЛЬЗУЮТСЯ ТИПОЛОГИЧЕСКИЕ, СТРУКТУРНЫЕ И АНАЛИТИЧЕСКИЕ ГРУППИРОВКИ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279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6649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2303748" y="333339"/>
            <a:ext cx="4320480" cy="57606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ГРУППИРОВОК</a:t>
            </a:r>
          </a:p>
        </p:txBody>
      </p:sp>
      <p:sp>
        <p:nvSpPr>
          <p:cNvPr id="7" name="Блок-схема: несколько документов 6"/>
          <p:cNvSpPr/>
          <p:nvPr/>
        </p:nvSpPr>
        <p:spPr>
          <a:xfrm>
            <a:off x="395536" y="1124744"/>
            <a:ext cx="2664296" cy="792088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ТИПОЛОГИЧЕСКИЕ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несколько документов 7"/>
          <p:cNvSpPr/>
          <p:nvPr/>
        </p:nvSpPr>
        <p:spPr>
          <a:xfrm>
            <a:off x="3203848" y="1124744"/>
            <a:ext cx="2520280" cy="792088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СТРУКТУРНЫЕ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несколько документов 9"/>
          <p:cNvSpPr/>
          <p:nvPr/>
        </p:nvSpPr>
        <p:spPr>
          <a:xfrm>
            <a:off x="6192180" y="980728"/>
            <a:ext cx="2592288" cy="93610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АНАЛИТИЧЕСКИЕ (ПРИЧИННО-СЛЕДСТВЕННЫЕ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Блок-схема: документ 10"/>
          <p:cNvSpPr/>
          <p:nvPr/>
        </p:nvSpPr>
        <p:spPr>
          <a:xfrm>
            <a:off x="405514" y="2132856"/>
            <a:ext cx="2510302" cy="1944216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Позволяют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дать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сравнительную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характеристику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однотипных объектов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каким-либо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ризнакам.</a:t>
            </a:r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b="1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8062" y="4170784"/>
            <a:ext cx="2507754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Группы НГК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объему капитала, </a:t>
            </a:r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объему  добычи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8062" y="5230998"/>
            <a:ext cx="2507754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Группы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буровых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предприятий </a:t>
            </a:r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объему проходки</a:t>
            </a:r>
            <a:endParaRPr lang="ru-RU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4" name="Блок-схема: документ 13"/>
          <p:cNvSpPr/>
          <p:nvPr/>
        </p:nvSpPr>
        <p:spPr>
          <a:xfrm>
            <a:off x="3203848" y="2142517"/>
            <a:ext cx="2520280" cy="1944216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Позволяют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изучать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внутреннее 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строение показателей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соотношения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нем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отдельных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частей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03848" y="4170784"/>
            <a:ext cx="2384068" cy="1888265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 рабочих </a:t>
            </a:r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профессиям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стажу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возрасту,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выполнению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выработки;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Блок-схема: документ 16"/>
          <p:cNvSpPr/>
          <p:nvPr/>
        </p:nvSpPr>
        <p:spPr>
          <a:xfrm>
            <a:off x="5940152" y="2142517"/>
            <a:ext cx="2952328" cy="1656184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Используются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для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определения 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наличия,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направления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и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формы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связи между 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изучаемыми показателями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940152" y="4005064"/>
            <a:ext cx="3096344" cy="108012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Качественная  группировка: </a:t>
            </a:r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зависимость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выручки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производительности труда.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940152" y="5230998"/>
            <a:ext cx="3096343" cy="1137353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Количественная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зависимость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объема 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производства от 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численности рабочих.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688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907704" y="404664"/>
            <a:ext cx="5184576" cy="93610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МЕТОДИКИ ПОСТРОЕНИЯ ГРУППИРОВОК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467544" y="1741816"/>
            <a:ext cx="3354672" cy="895096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ЦЕЛИ АНАЛИЗА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467544" y="2996952"/>
            <a:ext cx="3354672" cy="1080120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СБОР НЕОБХОДИМЫХ ДАННЫХ ПО ВСЕЙ СОВОКУПНОСТИ ОБЪЕКТОВ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467544" y="4653136"/>
            <a:ext cx="3354672" cy="1440160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РАНЖИРОВАНИЕ СОВОКУПНОСТИ ПО ВЫБРАННОМУ ДЛЯ ГРУППИРОВКИ ПРИЗНАКУ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4499993" y="4365104"/>
            <a:ext cx="3888430" cy="172819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6)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ПОЛУЧЕННЫХ СРЕДНИХ ВЕЛИЧИН, ОПРЕДЕЛЕНИЕ ВЗАИМОСВЯЗИ И НАПРАВЛЕНИЯ ВОЗДЕЙСТВИЯ ФАКТОРНЫХ ПОКАЗАТЕЛЕЙ НА ИЗУЧАЕМЫЙ РЕЗУЛЬТАТ 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4499992" y="1741815"/>
            <a:ext cx="3888431" cy="967105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 ИНТЕРВАЛА РАСПРЕДЕЛЕНИЯ СОВОКУПНОСТИ И ЕЕ ДЕЛЕНИЕ НА ГРУППЫ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4499993" y="2996952"/>
            <a:ext cx="3888430" cy="1080120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СРЕДНЕГРУППОВЫХ ПОКАЗАТЕЛЕЙ ПО ГРУППИРОВОЧНЫМ И ФАКТОРНЫМ ПРИЗНАКАМ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804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555776" y="548680"/>
            <a:ext cx="3816424" cy="792088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БАЛАНСОВЫЙ СПОСОБ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Загнутый угол 4"/>
          <p:cNvSpPr/>
          <p:nvPr/>
        </p:nvSpPr>
        <p:spPr>
          <a:xfrm>
            <a:off x="1475656" y="1772816"/>
            <a:ext cx="6048672" cy="1368152"/>
          </a:xfrm>
          <a:prstGeom prst="foldedCorne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СЛУЖИТ ДЛЯ ОТРАЖЕНИЯ СООТНОШЕНИЯ, ПРОПОРЦИЙ ДВУХ ГРУПП ВЗАИМОСВЯЗАННЫХ И УРАВНОВЕШЕННЫХ ЭКОНОМИЧЕСКИХ ПОКАЗАТЕЛЕЙ, ИТОГИ КОТОРЫХ ДОЛЖНЫ БЫТЬ ТОЖДЕСТВЕННЫМИ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1763688" y="3501008"/>
            <a:ext cx="5544616" cy="1728192"/>
          </a:xfrm>
          <a:prstGeom prst="foldedCorner">
            <a:avLst/>
          </a:prstGeom>
          <a:solidFill>
            <a:schemeClr val="bg2">
              <a:lumMod val="75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БАЛАНСОВ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ОБСПЕЧЕННОСТИ: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ТРУДОВЫМИ, МАТЕРИАЛЬНЫМИ, ФИНАНСОВЫМИ, СЫРЬЕВЫММИ, ТОПЛИВНЫМИ  И ДР. РЕСУРСАМИ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217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7614136"/>
              </p:ext>
            </p:extLst>
          </p:nvPr>
        </p:nvGraphicFramePr>
        <p:xfrm>
          <a:off x="250825" y="333375"/>
          <a:ext cx="8642350" cy="6264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Блок-схема: несколько документов 3"/>
          <p:cNvSpPr/>
          <p:nvPr/>
        </p:nvSpPr>
        <p:spPr>
          <a:xfrm>
            <a:off x="2555776" y="692696"/>
            <a:ext cx="3888432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ГРАФИЧЕСКИЙ СПОСОБ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209794" y="4581128"/>
            <a:ext cx="6120680" cy="1440160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ДАЕТ ОБОЩАЮЩИЙ РИСУНОК ПОЛОЖЕНИЯ ИЛИ РАЗВИТИЯ ИЗУЧАЕМОГО ЯВЛЕНИЯ. ПОЗВОЛЯЕТ ЗРИТЕЛЬНО ЗАМЕТИТЬ ТЕ ЗАКОНОМЕРНОСТИ, КОТОРЫЕ СОДЕРЖИТ ЧИСЛОВАЯ ИНФОРМАЦИЯ.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525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771800" y="332656"/>
            <a:ext cx="3456384" cy="64807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ТАБЛИЧНЫЙ СПОСОБ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583668" y="1237895"/>
            <a:ext cx="5616624" cy="1615041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ПРЕДСТАВЛЕНИЕ АНАЛИТИЧЕСКОЙ ИНФОРМАЦИИ ОБ ИЗУЧАЕМЫХ ЯВЛЕНИЯХ ПРИ ПОМОЩИ ЦИФР, РАСПОЛОЖЕННЫХ В ОПРЕДЕЛЕННОМ ПОРЯДКЕ.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РЕЗУЛЬТАТЕ ЛЕГЧЕ ПРОСЛЕЖИВАЮТСЯ СВЯЗИ МЕЖДУ ИЗУЧАЕМЫМИ ПОКАЗАТЕЛЯМИ.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668" y="2996952"/>
            <a:ext cx="5616624" cy="358368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765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590</TotalTime>
  <Words>1136</Words>
  <Application>Microsoft Office PowerPoint</Application>
  <PresentationFormat>Экран (4:3)</PresentationFormat>
  <Paragraphs>323</Paragraphs>
  <Slides>41</Slides>
  <Notes>41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«Анализ финансово-хозяйственной деятельности предприятий нефтяной  и газовой промышленности» (АФХД в НГП)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«Анализ финансово- хозяйственной деятельности  предприятий нефтяной и газовой  промышленности»  (АФХД в НГП)</dc:title>
  <dc:creator>User</dc:creator>
  <cp:lastModifiedBy>User</cp:lastModifiedBy>
  <cp:revision>46</cp:revision>
  <dcterms:created xsi:type="dcterms:W3CDTF">2015-06-23T11:14:49Z</dcterms:created>
  <dcterms:modified xsi:type="dcterms:W3CDTF">2015-09-08T14:31:45Z</dcterms:modified>
</cp:coreProperties>
</file>