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1598" autoAdjust="0"/>
    <p:restoredTop sz="94660"/>
  </p:normalViewPr>
  <p:slideViewPr>
    <p:cSldViewPr>
      <p:cViewPr varScale="1">
        <p:scale>
          <a:sx n="51" d="100"/>
          <a:sy n="51" d="100"/>
        </p:scale>
        <p:origin x="-91" y="-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1B9A9-A0CC-4A15-97AF-5D838A0E5629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008B-ECC7-42CB-A441-8F8286960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066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F437F8-146E-402F-8252-DD455352065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DA0FB8-A0E2-4C45-85FC-CF6C83A9166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BDEB65-08DE-49A9-9E92-E70ADC8C8C6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37EED8-12EA-48D5-A775-20EBB74E999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08718B-4BDC-4D1C-8809-25CF7941C0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A6F7A7-373B-4B57-A9FA-DD48F5163B1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3C3241-1B57-4C41-8153-2F04D17C2D4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DB3CF9-F93B-4B53-9406-C815BC57A1F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5546D4-2191-4F4F-93ED-FD809193B9F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3E604-D0E1-404B-92FF-06F692EF55D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416FA4-DCED-4BA2-8787-D91EBA43257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4E9989-3E14-49BB-BD28-235CB164366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3D40CB-C0A2-4DED-A145-E1D37F328A2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32F6DB-F5F6-4EB4-AECC-06C8A5261620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7E1FEE-75C9-49DC-89AC-A174B887CE7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7FE2C5-FC7E-401E-B763-E9E227CB0341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FEA741-5E44-492C-901C-98A2CBDA2AD1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13ED5B-4643-4F85-85C6-975BAF67985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1F9100-B967-4182-B5A5-DECBFCD5523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45728E-040C-4E1D-ADCD-C4E1B7BD47B1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3D091B-8353-446A-A4B2-12CA0CE0656C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C43C09-4629-49D6-A736-417C1B75E4E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C90632-CE8D-45CD-A678-43D52C7AA6BA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4D3983-26DD-4059-90E9-FD0BC2C91F4F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86962-BA61-4C40-99F1-4502A7AB66F4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806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45483137-E99F-4A50-B396-59323F53FFC9}" type="slidenum">
              <a:rPr lang="ru-RU" altLang="ru-RU" smtClean="0">
                <a:latin typeface="Verdana" pitchFamily="34" charset="0"/>
              </a:rPr>
              <a:pPr eaLnBrk="1" hangingPunct="1">
                <a:spcBef>
                  <a:spcPct val="0"/>
                </a:spcBef>
                <a:defRPr/>
              </a:pPr>
              <a:t>26</a:t>
            </a:fld>
            <a:endParaRPr lang="ru-RU" alt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23EB8CFC-E957-437F-93FA-72691E66FB63}" type="slidenum">
              <a:rPr lang="ru-RU" altLang="ru-RU" smtClean="0">
                <a:latin typeface="Verdana" pitchFamily="34" charset="0"/>
              </a:rPr>
              <a:pPr eaLnBrk="1" hangingPunct="1">
                <a:spcBef>
                  <a:spcPct val="0"/>
                </a:spcBef>
                <a:defRPr/>
              </a:pPr>
              <a:t>27</a:t>
            </a:fld>
            <a:endParaRPr lang="ru-RU" alt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F96232-3E58-4CE3-8469-68672AD918C1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011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C8B952FF-5069-4C46-93E4-126E1B4E6890}" type="slidenum">
              <a:rPr lang="ru-RU" altLang="ru-RU" smtClean="0">
                <a:latin typeface="Verdana" pitchFamily="34" charset="0"/>
              </a:rPr>
              <a:pPr eaLnBrk="1" hangingPunct="1">
                <a:spcBef>
                  <a:spcPct val="0"/>
                </a:spcBef>
                <a:defRPr/>
              </a:pPr>
              <a:t>29</a:t>
            </a:fld>
            <a:endParaRPr lang="ru-RU" alt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114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F3451639-9E13-42EF-94D5-ACE8C2851FCB}" type="slidenum">
              <a:rPr lang="ru-RU" altLang="ru-RU" smtClean="0">
                <a:latin typeface="Verdana" pitchFamily="34" charset="0"/>
              </a:rPr>
              <a:pPr eaLnBrk="1" hangingPunct="1">
                <a:spcBef>
                  <a:spcPct val="0"/>
                </a:spcBef>
                <a:defRPr/>
              </a:pPr>
              <a:t>30</a:t>
            </a:fld>
            <a:endParaRPr lang="ru-RU" alt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D6B537-5F1C-4E13-B5CD-CAB84C810404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F4A9BB-A6E4-47DC-8BEC-808EF7694064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7785D4-FC7C-485D-8A7C-C25BF96EA856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616AD0-538D-4DC9-A1B5-B54A1E6E6C95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18D505-9286-466A-99C1-008B46C996AA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17EA33-B817-4F60-9D88-4EF5E1D773CC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32C23-C232-4231-8CDB-29DA4BC3DC74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700" y="266700"/>
            <a:ext cx="8610600" cy="6324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457200" lvl="1" indent="0" algn="ct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alt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ct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Управление денежными </a:t>
            </a: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средствами </a:t>
            </a:r>
            <a:endParaRPr lang="ru-RU" alt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ct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их эквивалентами 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2037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357438"/>
            <a:ext cx="2857500" cy="2143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53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13787" cy="6408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Что­бы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вовремя оплачивать счета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поставщиков,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долж­на обладать определенным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абсолютной ликвидности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поддержание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связано с некоторыми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расходами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точный рас­чет которых затруднен.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поддержание необходимого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ликвидности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принять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возможный доход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 остатка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краткосрочные ценные бумаги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157192"/>
            <a:ext cx="2448272" cy="11771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53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25425"/>
            <a:ext cx="8713787" cy="64071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запасам денежных средств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применимы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применяемые 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ТМЗ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  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денежных средств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выполнения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текущих рас­четов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    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определенные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средства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покрытия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непредвиденных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Целесообразно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иметь определенную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ве­личину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денежных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 для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прогно­зируемого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расширения деятельности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77325"/>
            <a:ext cx="1428750" cy="1000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14625"/>
            <a:ext cx="1428750" cy="142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846" y="4581128"/>
            <a:ext cx="1499088" cy="12961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32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993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денежным средствам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быть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применены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разра­ботанные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теории управления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запасами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позволяющие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оптимизи­ровать величину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993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600" y="2286000"/>
            <a:ext cx="4694238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29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85225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оценить: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  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общий объем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и их эквивалентов;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  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какую их долю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следует держать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расчетном счете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какую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быстрореализуемых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цен­ных бумаг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  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когда и в каком объеме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взаимную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транс­формацию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денежных средств 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быстрореализуемых финансовых ак­тивов.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77072"/>
            <a:ext cx="2736304" cy="21602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28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713788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западной практике наибольшее распространение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получили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Баумоля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Миллера-Орра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endParaRPr lang="ru-RU" sz="24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Баумоля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начинает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дея­тельность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имея максимальный и целесообразный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де­нежных средств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затем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постоянно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расходует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в течение некоторого периода времени.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17032"/>
            <a:ext cx="3571875" cy="22955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72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85225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поступающие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реализации товаров и услуг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вкладывает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краткосрочные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бумаги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только запас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истощается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т.е.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становится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равным нулю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достигает некоторого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заданного уровня безопасности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пред­приятие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продает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ценных бумаг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тем самым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пополняет запас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до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первоначальной величины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024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16338"/>
            <a:ext cx="2462212" cy="249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644900"/>
            <a:ext cx="5475288" cy="30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90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85225" cy="6408737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 smtClean="0"/>
          </a:p>
          <a:p>
            <a:pPr marL="0" indent="0"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прогнозируемая потребность в денежных средствах в периоде;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единовременные расходы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конвертации денежных средств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бумаги;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приемлемый и возможный для организации процентный доход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краткосрочным финансовым вложениям.</a:t>
            </a:r>
          </a:p>
          <a:p>
            <a:pPr>
              <a:defRPr/>
            </a:pPr>
            <a:endParaRPr lang="ru-RU" sz="2000" dirty="0"/>
          </a:p>
        </p:txBody>
      </p:sp>
      <p:pic>
        <p:nvPicPr>
          <p:cNvPr id="4" name="Рисунок 3" descr="http://bakht2012.narod.ru/olderfiles/1/r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99" y="332656"/>
            <a:ext cx="7560840" cy="41764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58470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713788" cy="64087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образом,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средний запас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сделок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конвертации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бумаг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денежные средства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ctr">
              <a:defRPr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N :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</a:p>
          <a:p>
            <a:pPr algn="ctr">
              <a:defRPr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прогнозируемая потребность в денежных средствах в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периоде.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                                                          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693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85225" cy="6337300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расходы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по реализации такой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управления денежными средствами составят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(P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 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K)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 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x Q/2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>
              <a:defRPr/>
            </a:pPr>
            <a:endParaRPr lang="ru-RU" sz="16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единовременные расходы по конвертации денежных средств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бумаги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сделок по конвертации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 в денежные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-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процентный доход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краткосрочным финансовым вложениям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Q/2 -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средний запас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средств. </a:t>
            </a:r>
            <a:endParaRPr lang="ru-RU" sz="1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слагаемое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формуле представляет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собой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прямые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расхо­ды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упущенную выгоду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того, что средства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хранили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рас­четном счете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вместо того,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инвестировать их в ценные бумаги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5232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85225" cy="6337300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 предположим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расходы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течение года со­ставляют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4,5 млн.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Процентная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ценным бумагам равна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связанные с каждой 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реализацией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составляют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размер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расчетном счете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равен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29 580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сделок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трансформации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в денежные средства за год составит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4 500 000 : 59 160  =  76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сделок.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                                   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4" name="Рисунок 3" descr="http://bakht2012.narod.ru/olderfiles/1/r1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2348880"/>
            <a:ext cx="4578350" cy="132715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82542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88913"/>
            <a:ext cx="8642350" cy="6480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образом,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управлению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денежными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сред­ствами и их эквивалентами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такова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только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расчет­ном счете истощаются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должна продать часть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своих лик­видных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сумму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59 160 дол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Максимальный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размер денежных средств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расчетном счете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59 160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сред­ний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29 580 дол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2574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642350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Баумоля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приемлема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организаций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стабильны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прогнозируе­мы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действительности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остаток средств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расчетном счете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изменяет­ся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случайным образом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значительные колебания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12975"/>
            <a:ext cx="2266950" cy="3076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96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642350" cy="64087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Миллера-Орра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позволяет ответить на вопрос: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следует управлять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денежным запасом,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невозможно предсказать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каждодневный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при­ток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отток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построении модели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использу­ется процесс Бернулли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стохастический процесс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котором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по­ступление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расходование денег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периода к периоду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независимыми случайными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событиями.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802760"/>
            <a:ext cx="2808312" cy="16542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86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260350"/>
            <a:ext cx="8856663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Остаток средств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счете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хаотически меняется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тех пор,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достигает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верхнего предела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 только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происходит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предприя­тие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начинает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скупать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достаточное количество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ликвидных ценных бу­маг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целью вернуть запас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к некоторому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нормаль­ному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уровню (точке возврата).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33056"/>
            <a:ext cx="3168352" cy="25866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66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188913"/>
            <a:ext cx="8928100" cy="6408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 денежных средств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достигает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нижнего предела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случае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 продает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накопленные ранее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таким образом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пополняет запас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нормального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http://bakht2012.narod.ru/olderfiles/1/r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32856"/>
            <a:ext cx="7344816" cy="40984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5668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85225" cy="6408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решении вопроса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размахе вариации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верх­ним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нижним пределами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рекомендуется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ридерживаться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следующей политики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ежедневная изменчивость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потоков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постоянные затраты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связанные с покупкой 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продажей</a:t>
            </a:r>
          </a:p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то предприятию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увеличить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размах вариации и наоборот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Также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уменьшить размах вариации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возможность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получения дохода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процентной ставке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ценным бумагам.</a:t>
            </a: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0026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13787" cy="6480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осуществляется 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не­сколько этапов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Устанавливается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минимальная величина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 (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которую целесообразно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расчетном счете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оп­ределяется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экспертным путем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исходя из средней потребности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пред­приятия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оплате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счетов, возможных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банка, кредиторов и др.).</a:t>
            </a:r>
          </a:p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статистическим данным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вариация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ежеднев­ного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поступления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средств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расчетный счет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137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85225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Определяются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Zs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хранению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расчет­ном счете (обычно их принимают в сумме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ежедневного дохода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краткосрочным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бумагам, обращающимся на рынке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рас­ходы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Zt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по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взаимной трансформации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ценных бумаг (эта величина предполагается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аналогом такого вида расходов являются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комиссионные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уплачиваемые в пунктах обмена валюты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77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713788" cy="64087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Рассчитывают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размах вариации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остатка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на расчетном счете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формуле: 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68960"/>
            <a:ext cx="5760640" cy="15121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70328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642350" cy="64087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Рассчитывают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верхнюю границу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расчет­ном счете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Сh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превышении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конвертировать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возврата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C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+R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  = C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+   R /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                             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5874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13787" cy="63373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Приведены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следующие данные, необходимые для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оптимизации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ос­татка денежных средств компании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Минимальный запас денежных средств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ru-RU" sz="1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-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тыс.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по конвертации ценных бумаг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Zt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-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Процентная ставка  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11,6%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год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Среднеквадратическое отклонение в день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с помощью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Миллера -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Орра  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управления средствами на расчетном счете.</a:t>
            </a: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5675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13787" cy="63373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Расчет показателя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Zs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+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Zs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365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1,116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Отсюда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Zs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0,0003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или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0,03%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день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Расчет вариации ежедневного денежного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потока (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</a:t>
            </a:r>
            <a:r>
              <a:rPr lang="ru-RU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4 000 000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4826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713788" cy="63373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</p:txBody>
      </p:sp>
      <p:pic>
        <p:nvPicPr>
          <p:cNvPr id="4" name="Рисунок 3" descr="http://bakht2012.narod.ru/olderfiles/1/r5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064896" cy="59046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77830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13787" cy="63373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Остаток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счете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хаотически меняется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 пор,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достигает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верхнего предела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только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происходит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предприя­тие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начинает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скупать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достаточное количество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ликвидных ценных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бу­маг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целью вернуть запас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 к некоторому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нормаль­ному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уровню (точке возврата).</a:t>
            </a:r>
          </a:p>
          <a:p>
            <a:pPr>
              <a:defRPr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9123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состав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ликвидных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оборотных активов 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 входят:</a:t>
            </a:r>
            <a:b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денежные средства на расчетных счетах и в кассе;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краткосрочные высоколиквидные ценные бумаги 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(государственные казначейские обязательства;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банковские депозитные сертификаты и др.).</a:t>
            </a:r>
          </a:p>
        </p:txBody>
      </p:sp>
    </p:spTree>
    <p:extLst>
      <p:ext uri="{BB962C8B-B14F-4D97-AF65-F5344CB8AC3E}">
        <p14:creationId xmlns:p14="http://schemas.microsoft.com/office/powerpoint/2010/main" val="362285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304800"/>
            <a:ext cx="8763000" cy="6324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Этот вид активов необходим предприятию для: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 eaLnBrk="1" hangingPunct="1">
              <a:lnSpc>
                <a:spcPct val="80000"/>
              </a:lnSpc>
              <a:buFont typeface="Arial" charset="0"/>
              <a:buAutoNum type="arabicParenR"/>
              <a:defRPr/>
            </a:pP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расчетов 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поставщиками и кредиторами, с бюджетом,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выплаты заработной платы, дивидендов, т.е.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осуществления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текущей деятельности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поддержания компенсационного остатка 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банках, 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гарантии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предоставленным займам и услугам;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создания резерва денежных средств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обеспечивающего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возможное</a:t>
            </a:r>
            <a:r>
              <a:rPr lang="ru-RU" altLang="ru-RU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расширение производства,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покрытия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непроизводственных расходов, а также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 по</a:t>
            </a:r>
            <a:r>
              <a:rPr lang="ru-RU" alt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долгам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создания спекулятивного остатка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необходимого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своевременной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выгодной сделки;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улучшения соотношения заемных и собственных средств</a:t>
            </a:r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поддержания </a:t>
            </a:r>
            <a:r>
              <a:rPr lang="ru-RU" alt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необходимой платежеспособности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572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Целевой остаток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средняя вели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чина денежных средств,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которая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необходима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обеспечения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непрерывной бесперебойной работы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всех сферах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предприятия.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048000" y="3350712"/>
            <a:ext cx="2971800" cy="2819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11922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8600"/>
            <a:ext cx="8763000" cy="6248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ДЛЯ РАЗМЕРА ЦЕЛЕВОГО ОСТАТКА: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величина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должна:</a:t>
            </a: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превышать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транзакционные затраты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(денежные средства, связанные с повседневными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выплатами и нуждами),  плюс резерв,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 компенсационные  остатки,  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 денежные остатки на специальных счетах.</a:t>
            </a:r>
          </a:p>
          <a:p>
            <a:pPr marL="0" indent="0" algn="ctr">
              <a:buFont typeface="Arial" charset="0"/>
              <a:buNone/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обеспечивать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нормативную величину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абсолютной ликвидности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давать возможность оплачивать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ежедневные счета 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течение 10–12 дней (устанавливается предприятиями).</a:t>
            </a:r>
          </a:p>
        </p:txBody>
      </p:sp>
    </p:spTree>
    <p:extLst>
      <p:ext uri="{BB962C8B-B14F-4D97-AF65-F5344CB8AC3E}">
        <p14:creationId xmlns:p14="http://schemas.microsoft.com/office/powerpoint/2010/main" val="71886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28600"/>
            <a:ext cx="8534400" cy="6324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Следовательно,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целевой остаток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складывается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трех элементов: </a:t>
            </a:r>
            <a:endParaRPr lang="ru-RU" altLang="ru-RU" sz="24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ru-RU" alt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ДА= ДСТА + </a:t>
            </a:r>
            <a:r>
              <a:rPr lang="ru-RU" alt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ДСРез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ДССС,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ДСТА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денежные средства для обеспечения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повседневной деятельности;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ДСРез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резервные денежные средства;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ДССС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денежные остатки на специальных счетах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(компенсационные остатки, спекулятивные остатки и другие).</a:t>
            </a:r>
          </a:p>
        </p:txBody>
      </p:sp>
    </p:spTree>
    <p:extLst>
      <p:ext uri="{BB962C8B-B14F-4D97-AF65-F5344CB8AC3E}">
        <p14:creationId xmlns:p14="http://schemas.microsoft.com/office/powerpoint/2010/main" val="31756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6477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Величину денежных средств для текущей деятельности (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ДСТА)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рекомендуется определять одним из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способов:</a:t>
            </a:r>
          </a:p>
          <a:p>
            <a:pPr algn="ctr"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первый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на основе обеспечения ежедневных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 в течение определенного периода времени: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ru-RU" altLang="ru-RU" sz="24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ru-RU" altLang="ru-RU" sz="2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ru-RU" sz="24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количество дней, принимаемое достаточным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обеспечения непрерывности производства</a:t>
            </a:r>
            <a:r>
              <a:rPr lang="ru-RU" altLang="ru-RU" sz="2400" dirty="0" smtClean="0"/>
              <a:t>.</a:t>
            </a:r>
            <a:endParaRPr lang="ru-RU" altLang="ru-RU" sz="2400" u="sng" dirty="0" smtClean="0"/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0" y="297180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4" imgW="3619500" imgH="393700" progId="Equation.3">
                  <p:embed/>
                </p:oleObj>
              </mc:Choice>
              <mc:Fallback>
                <p:oleObj name="Equation" r:id="rId4" imgW="3619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7180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981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477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способ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показатель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абсолютной ликвидности: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ДСТА = ТО · </a:t>
            </a:r>
            <a:r>
              <a:rPr lang="en-US" alt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сумма текущих обязательств (кредиторская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задолженность,  плюс краткосрочные кредиты);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коэффициент абсолютной ликвидности.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216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абсолютной ликвидности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компании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погашать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текущие (краткосрочные)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обязательства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счёт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денежных средств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средств на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расчетный счетах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краткосрочных финансовых вложений.</a:t>
            </a: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553222" y="3124200"/>
            <a:ext cx="3962400" cy="2695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41822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Нормальным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считается значение коэффициента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0.2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выше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показатель, тем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платежеспособность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предприятия.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другой стороны,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высокий показатель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свидетельствовать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нерациональной структуре капитала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слишком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высокой доле неработающих активов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 наличных денег и средств на счетах.</a:t>
            </a:r>
            <a:endParaRPr lang="ru-RU" sz="2400" dirty="0"/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429000" y="4788074"/>
            <a:ext cx="2209800" cy="16002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30578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коэффициента абсолютной ликвидности: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отношение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высоколиквидных текущих (оборотных)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краткосрочным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обязательствам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(текущим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пассивам, краткосрочной задолженности):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 smtClean="0"/>
          </a:p>
          <a:p>
            <a:pPr marL="0" indent="0">
              <a:buFont typeface="Arial" charset="0"/>
              <a:buNone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sz="2400" dirty="0"/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479110" y="3302957"/>
            <a:ext cx="3962400" cy="14859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6781800" y="3302957"/>
            <a:ext cx="1828800" cy="14859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33079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52400"/>
            <a:ext cx="8610600" cy="6553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Высоколиквидные текущие активы предприятия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Наличные деньги в кассе и на расчетных счетах в банках.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Краткосрочные финансовые вложения 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КФВ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ctr">
              <a:defRPr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КФВ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рассчитаны на короткий период (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года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высоколиквидные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бумаги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том числе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краткосрочные казначейские обязательства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государства,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облигации, ак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ции,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временная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помощь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другим предприятиям,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депозитные сертификаты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краткосрочные векселя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066800" y="5360207"/>
            <a:ext cx="1371600" cy="11811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2819400" y="5360207"/>
            <a:ext cx="1571625" cy="11982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4724400" y="5360207"/>
            <a:ext cx="1524000" cy="121544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119813" name="Picture 5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6553200" y="5350812"/>
            <a:ext cx="1428750" cy="127067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93725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Текущие пассивы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ссуды ближайших сроков погашения (в пределах года).</a:t>
            </a:r>
          </a:p>
          <a:p>
            <a:pPr marL="0" indent="0" algn="ctr"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неоплаченные требования (поставщиков, бюджета и т.д.).</a:t>
            </a:r>
          </a:p>
          <a:p>
            <a:pPr marL="0" indent="0" algn="ctr"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прочие текущие обязательства.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743200" y="3657600"/>
            <a:ext cx="3886200" cy="26574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3543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1313</Words>
  <Application>Microsoft Office PowerPoint</Application>
  <PresentationFormat>Экран (4:3)</PresentationFormat>
  <Paragraphs>402</Paragraphs>
  <Slides>37</Slides>
  <Notes>37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2016-04-01T10:57:26Z</dcterms:created>
  <dcterms:modified xsi:type="dcterms:W3CDTF">2016-04-01T11:14:18Z</dcterms:modified>
</cp:coreProperties>
</file>