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01" y="-3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2A44C-A5D1-4FF0-838F-858645CD0E1F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32944-1A3F-4120-A9C2-2D2A66359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707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080BA814-1AE1-4694-8856-5E9CDB676073}" type="slidenum">
              <a:rPr lang="ru-RU" altLang="ru-RU" smtClean="0"/>
              <a:pPr eaLnBrk="1" hangingPunct="1">
                <a:defRPr/>
              </a:pPr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38DC8B-C660-4C51-9FEC-44DA7D80C31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9F4F39FC-12DA-4BDA-B1CF-B896F336331A}" type="slidenum">
              <a:rPr lang="ru-RU" altLang="ru-RU" smtClean="0"/>
              <a:pPr eaLnBrk="1" hangingPunct="1">
                <a:defRPr/>
              </a:pPr>
              <a:t>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F12D1C-843C-4B7F-88BD-60BEB3C62E48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324CB6-024F-4D38-99CE-5B5A8292C80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0C8D34-10F6-4BF7-991F-E83677FC9B68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0B1E6E-5D19-41D2-B7B1-81CAD5E5ACE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A43952-6A3D-46DE-9827-961138E6330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417A44-E989-40D4-BEDF-0AE3E4406F4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F7819A33-D341-4AB4-8CB1-2F6B8CBFA117}" type="slidenum">
              <a:rPr lang="ru-RU" altLang="ru-RU" smtClean="0">
                <a:latin typeface="Verdana" pitchFamily="34" charset="0"/>
              </a:rPr>
              <a:pPr eaLnBrk="1" hangingPunct="1">
                <a:spcBef>
                  <a:spcPct val="0"/>
                </a:spcBef>
                <a:defRPr/>
              </a:pPr>
              <a:t>10</a:t>
            </a:fld>
            <a:endParaRPr lang="ru-RU" alt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4F3E3E13-0E4F-4CD6-B7F8-5210BE479C43}" type="slidenum">
              <a:rPr lang="ru-RU" altLang="ru-RU" smtClean="0">
                <a:latin typeface="Verdana" pitchFamily="34" charset="0"/>
              </a:rPr>
              <a:pPr eaLnBrk="1" hangingPunct="1">
                <a:spcBef>
                  <a:spcPct val="0"/>
                </a:spcBef>
                <a:defRPr/>
              </a:pPr>
              <a:t>11</a:t>
            </a:fld>
            <a:endParaRPr lang="ru-RU" alt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2745BA-0A25-486C-87BA-204B39187BF8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2DF78F-DC65-4087-834F-547B4137473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33A003-3731-4AB7-9E6B-9EF58B847E8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040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5ED2F1A7-AB19-4FBD-AF20-8C261AB89500}" type="slidenum">
              <a:rPr lang="ru-RU" altLang="ru-RU" sz="1200" smtClean="0"/>
              <a:pPr>
                <a:defRPr/>
              </a:pPr>
              <a:t>15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142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F2832AFE-D00A-47D4-9487-C0DD1E1F7C94}" type="slidenum">
              <a:rPr lang="ru-RU" altLang="ru-RU" sz="1200" smtClean="0"/>
              <a:pPr>
                <a:defRPr/>
              </a:pPr>
              <a:t>16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24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8C1C8510-7235-4650-B2E0-5FEE4F8CD363}" type="slidenum">
              <a:rPr lang="ru-RU" altLang="ru-RU" sz="1200" smtClean="0"/>
              <a:pPr>
                <a:defRPr/>
              </a:pPr>
              <a:t>17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34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9C44247E-5AC0-4A80-98CE-9F04FEE126F7}" type="slidenum">
              <a:rPr lang="ru-RU" altLang="ru-RU" sz="1200" smtClean="0"/>
              <a:pPr>
                <a:defRPr/>
              </a:pPr>
              <a:t>18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45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530FBADB-87F4-423A-BB9A-14B6E3FAD365}" type="slidenum">
              <a:rPr lang="ru-RU" altLang="ru-RU" sz="1200" smtClean="0"/>
              <a:pPr>
                <a:defRPr/>
              </a:pPr>
              <a:t>19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552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BB497B98-3329-4F8D-A4A6-12A35851D89D}" type="slidenum">
              <a:rPr lang="ru-RU" altLang="ru-RU" sz="1200" smtClean="0"/>
              <a:pPr>
                <a:defRPr/>
              </a:pPr>
              <a:t>20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654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C3E9D491-D4FA-4248-AD91-660CEC067D7A}" type="slidenum">
              <a:rPr lang="ru-RU" altLang="ru-RU" sz="1200" smtClean="0"/>
              <a:pPr>
                <a:defRPr/>
              </a:pPr>
              <a:t>21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757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778322C-27A5-492C-BE58-D58309F837DF}" type="slidenum">
              <a:rPr lang="ru-RU" altLang="ru-RU" sz="1200" smtClean="0"/>
              <a:pPr>
                <a:defRPr/>
              </a:pPr>
              <a:t>22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859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F80C82C-FDB9-4FFE-8F92-E088ACC7F4E6}" type="slidenum">
              <a:rPr lang="ru-RU" altLang="ru-RU" sz="1200" smtClean="0"/>
              <a:pPr>
                <a:defRPr/>
              </a:pPr>
              <a:t>23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962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F3A1F24-B029-4BF7-8018-2B62B594D3D2}" type="slidenum">
              <a:rPr lang="ru-RU" altLang="ru-RU" sz="1200" smtClean="0"/>
              <a:pPr>
                <a:defRPr/>
              </a:pPr>
              <a:t>24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064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2D27543E-03CE-4C78-B85C-1F2E72765E93}" type="slidenum">
              <a:rPr lang="ru-RU" altLang="ru-RU" sz="1200" smtClean="0"/>
              <a:pPr>
                <a:defRPr/>
              </a:pPr>
              <a:t>25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166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FD35ED2-B715-469C-B302-2F0F61FC9103}" type="slidenum">
              <a:rPr lang="ru-RU" altLang="ru-RU" sz="1200" smtClean="0"/>
              <a:pPr>
                <a:defRPr/>
              </a:pPr>
              <a:t>26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269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AC60B911-5E7C-4B78-BBFF-8463DD5E2E43}" type="slidenum">
              <a:rPr lang="ru-RU" altLang="ru-RU" sz="1200" smtClean="0"/>
              <a:pPr>
                <a:defRPr/>
              </a:pPr>
              <a:t>27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371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533A892F-2F47-4193-AABA-5235C3298F30}" type="slidenum">
              <a:rPr lang="ru-RU" altLang="ru-RU" sz="1200" smtClean="0"/>
              <a:pPr>
                <a:defRPr/>
              </a:pPr>
              <a:t>28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474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8F9CF682-B3B2-420C-A4A6-F48A02C5DEAE}" type="slidenum">
              <a:rPr lang="ru-RU" altLang="ru-RU" sz="1200" smtClean="0"/>
              <a:pPr>
                <a:defRPr/>
              </a:pPr>
              <a:t>29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76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7DD08EA9-5405-40E2-835B-3116DCE988BE}" type="slidenum">
              <a:rPr lang="ru-RU" altLang="ru-RU" sz="1200" smtClean="0"/>
              <a:pPr>
                <a:defRPr/>
              </a:pPr>
              <a:t>30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944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726EED83-4AD0-464A-806D-E7B66734AAEF}" type="slidenum">
              <a:rPr lang="ru-RU" altLang="ru-RU" sz="1200" smtClean="0"/>
              <a:pPr>
                <a:defRPr/>
              </a:pPr>
              <a:t>31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046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13045BFD-49E3-4819-AB65-BA7072A256FA}" type="slidenum">
              <a:rPr lang="ru-RU" altLang="ru-RU" sz="1200" smtClean="0"/>
              <a:pPr>
                <a:defRPr/>
              </a:pPr>
              <a:t>32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149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42EADFD4-2CE6-4AC2-A647-AE64C0F9F7EE}" type="slidenum">
              <a:rPr lang="ru-RU" altLang="ru-RU" sz="1200" smtClean="0"/>
              <a:pPr>
                <a:defRPr/>
              </a:pPr>
              <a:t>33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251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3D359D00-6714-405A-A1E6-F78B853271B7}" type="slidenum">
              <a:rPr lang="ru-RU" altLang="ru-RU" sz="1200" smtClean="0"/>
              <a:pPr>
                <a:defRPr/>
              </a:pPr>
              <a:t>34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354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262901E-38B0-49D4-B6A2-1F8F456058C9}" type="slidenum">
              <a:rPr lang="ru-RU" altLang="ru-RU" sz="1200" smtClean="0"/>
              <a:pPr>
                <a:defRPr/>
              </a:pPr>
              <a:t>35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56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CFF21EA5-C733-447C-AC61-EDB7D4D67024}" type="slidenum">
              <a:rPr lang="ru-RU" altLang="ru-RU" sz="1200" smtClean="0"/>
              <a:pPr>
                <a:defRPr/>
              </a:pPr>
              <a:t>36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558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A88B6AE-6344-45D3-960B-93D57284122A}" type="slidenum">
              <a:rPr lang="ru-RU" altLang="ru-RU" sz="1200" smtClean="0"/>
              <a:pPr>
                <a:defRPr/>
              </a:pPr>
              <a:t>37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661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D56076CA-6F69-4DD6-AD3D-0690EE12834C}" type="slidenum">
              <a:rPr lang="ru-RU" altLang="ru-RU" sz="1200" smtClean="0"/>
              <a:pPr>
                <a:defRPr/>
              </a:pPr>
              <a:t>38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763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A1D3B9DA-A27A-48B1-B8D1-AEDCCB5225C0}" type="slidenum">
              <a:rPr lang="ru-RU" altLang="ru-RU" sz="1200" smtClean="0"/>
              <a:pPr>
                <a:defRPr/>
              </a:pPr>
              <a:t>39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866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E090211B-A3F7-4B03-99D3-914504322AFD}" type="slidenum">
              <a:rPr lang="ru-RU" altLang="ru-RU" sz="1200" smtClean="0"/>
              <a:pPr>
                <a:defRPr/>
              </a:pPr>
              <a:t>40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968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1723C7A6-F49F-45E0-90BD-62B9BF53DA6B}" type="slidenum">
              <a:rPr lang="ru-RU" altLang="ru-RU" sz="1200" smtClean="0"/>
              <a:pPr>
                <a:defRPr/>
              </a:pPr>
              <a:t>41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070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C77CCC33-1497-4602-B273-DB4FFB813669}" type="slidenum">
              <a:rPr lang="ru-RU" altLang="ru-RU" sz="1200" smtClean="0"/>
              <a:pPr>
                <a:defRPr/>
              </a:pPr>
              <a:t>42</a:t>
            </a:fld>
            <a:endParaRPr lang="ru-RU" altLang="ru-RU" sz="1200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F2D4BF-825D-4B8A-9C36-FDC0698AE7D2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6C520F-E5EE-4CAB-8ADD-72FA76571DB1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01429-5F51-49DA-BF60-A99B5AAA3E6B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83BEC3-7C59-4ACB-B109-437C82B7CE11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978265-F216-4438-A335-B011127A73FE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3D8BE8-09BD-4B39-A4AF-D87A650C9B72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9A2339-285C-4F16-B28D-4F23BA241B5D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25761C-AB58-470F-AAD7-3DF8F9FC4FFD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9B8301-3A5A-4475-BAA5-205B1FAC2BBE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0D17992E-2927-417F-A47A-D55BF7C46EB0}" type="slidenum">
              <a:rPr lang="ru-RU" altLang="ru-RU" smtClean="0">
                <a:latin typeface="Verdana" pitchFamily="34" charset="0"/>
              </a:rPr>
              <a:pPr eaLnBrk="1" hangingPunct="1">
                <a:spcBef>
                  <a:spcPct val="0"/>
                </a:spcBef>
                <a:defRPr/>
              </a:pPr>
              <a:t>52</a:t>
            </a:fld>
            <a:endParaRPr lang="ru-RU" alt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5F8C1B-AB48-4A8B-BB99-F42424E1E9A3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alt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Управление 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дебиторской задолженностью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денежными средствами</a:t>
            </a:r>
          </a:p>
          <a:p>
            <a:pPr algn="ctr"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981200" y="2286000"/>
            <a:ext cx="4800600" cy="3733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136871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642350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Дебиторская задолженность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имущественные требования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 к юридическим и физическим лицам,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 ее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должниками.</a:t>
            </a:r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916832"/>
            <a:ext cx="5543550" cy="43744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94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Дебиторская задолженность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возникает как при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предоставлении  коммерческого кредита покупателям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продукции и услуг, так и при расчетах  внутри компании.</a:t>
            </a:r>
          </a:p>
          <a:p>
            <a:pPr algn="ctr" eaLnBrk="1" hangingPunct="1"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Основное ее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стимулировать продажи,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способствуя росту оборота, повышая привлекательность 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конкурентоспособность продукции и предприятия</a:t>
            </a:r>
            <a:r>
              <a:rPr lang="ru-RU" altLang="ru-RU" sz="2400" dirty="0" smtClean="0"/>
              <a:t>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657600" y="3886200"/>
            <a:ext cx="1847850" cy="26241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89692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1905000" y="533400"/>
            <a:ext cx="5867399" cy="533400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ДЕБИТОРСКОЙ ЗАДОЛЖЕННОСТИ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9600" y="1905000"/>
            <a:ext cx="2209800" cy="2362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ОПРАВДАННАЯ:</a:t>
            </a:r>
          </a:p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погашения задолженности согласно договору между поставщиком и покупателем не наступил или составляет менее одного года;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00400" y="1902691"/>
            <a:ext cx="2286000" cy="228830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НЕОПРАВДАННАЯ: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задолженность просрочена по тем или иным причинам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9800" y="1874982"/>
            <a:ext cx="2590800" cy="23160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СОМНИТЕЛЬНАЯ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(безнадежная):</a:t>
            </a:r>
          </a:p>
          <a:p>
            <a:pPr algn="ctr">
              <a:defRPr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когда исчерпаны все способы вернуть денежные средства от должников</a:t>
            </a:r>
          </a:p>
        </p:txBody>
      </p:sp>
    </p:spTree>
    <p:extLst>
      <p:ext uri="{BB962C8B-B14F-4D97-AF65-F5344CB8AC3E}">
        <p14:creationId xmlns:p14="http://schemas.microsoft.com/office/powerpoint/2010/main" val="234928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477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дебиторской задолженностью – это </a:t>
            </a: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 финансового менеджмента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целью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которой является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 прибыли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компании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счёт эффективного использования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экономического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инструмента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174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0" y="152400"/>
            <a:ext cx="87630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дебиторской задолженностью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предприятии означает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баланс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максимизацией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продаж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коммерческого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кредитования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минимизацией риска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возникновения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просроченных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безнадежных долгов.</a:t>
            </a:r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14713"/>
            <a:ext cx="5075238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7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ru-RU" sz="2400" dirty="0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990600" y="381000"/>
            <a:ext cx="7315200" cy="685800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управления текущей дебиторской задолженностью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" y="1295400"/>
            <a:ext cx="8305800" cy="457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текущей ЗД в предыдущем периоде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9100" y="2468419"/>
            <a:ext cx="8305800" cy="50338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возможной суммы оборотного капитала, направленного 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ДЗ;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8150" y="3124200"/>
            <a:ext cx="8267700" cy="47567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системы кредитных условий;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9526" y="5867400"/>
            <a:ext cx="8216323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Построение системы контроля за движением и инкассацией текущей ДЗ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200" y="5181600"/>
            <a:ext cx="8248650" cy="533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использования на предприятии современных форм рефинансирования текущей дебиторской задолженности</a:t>
            </a:r>
            <a:r>
              <a:rPr lang="ru-RU" dirty="0"/>
              <a:t>;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200" y="3733800"/>
            <a:ext cx="8248650" cy="66501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стандартов оценки покупателей и дифференциация условий предоставления кредита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9100" y="1918855"/>
            <a:ext cx="8305800" cy="457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типа кредитной политики по отношению к покупателям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" y="4572000"/>
            <a:ext cx="8248650" cy="457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процедуры инкассации текущей  ДЗ;</a:t>
            </a:r>
          </a:p>
        </p:txBody>
      </p:sp>
    </p:spTree>
    <p:extLst>
      <p:ext uri="{BB962C8B-B14F-4D97-AF65-F5344CB8AC3E}">
        <p14:creationId xmlns:p14="http://schemas.microsoft.com/office/powerpoint/2010/main" val="15132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477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правила управления  ДЗ на предприятиях: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ДЗ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выводится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отдельный вид деятельности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это направление работы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менеджера,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наделяемого всеми необходимыми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полномочиями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(генеральный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 предприятия (для малых форм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предпринимательства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специально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созданного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этой работы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(для крупных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организаций).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endParaRPr lang="ru-RU" sz="1400" dirty="0"/>
          </a:p>
          <a:p>
            <a:pPr lvl="1">
              <a:defRPr/>
            </a:pPr>
            <a:endParaRPr lang="ru-RU" sz="1400" dirty="0" smtClean="0"/>
          </a:p>
          <a:p>
            <a:pPr lvl="1">
              <a:defRPr/>
            </a:pPr>
            <a:endParaRPr lang="ru-RU" sz="1400" dirty="0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800600"/>
            <a:ext cx="17526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01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457200" lvl="1" indent="0" algn="ctr"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Работа проводится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регулярной основе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плане работ предусматриваются ежемесячные 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(лучше – еженедельные) совещания 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оперативные мероприятия. 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об объемах и качестве ДЗ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обязательно 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обсуждается на ежемесячных оперативных 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совещаниях руководством компании.</a:t>
            </a:r>
          </a:p>
          <a:p>
            <a:pPr lvl="1"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В работе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управлению ДЗ используется стандартизованная документация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457200" lvl="1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позволяющая оперативно принимать решения.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8841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содержание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дебиторской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задолженности:</a:t>
            </a:r>
            <a:b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ТЕКУЩИЕ ЗАТРАТЫ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на содержание персонала;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 мониторинг, анализ состояния ДЗ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платежеспособности клиента;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инкассацию;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расходы по сбору просроченных платежей;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юридические расходы;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страхование и другие;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ЗАТРАТЫ НА ОПЛАТУ ПРИВЛЕКАЕМЫХ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ЗАЕМНЫХ СРЕДСТВ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 кредитов, облигаций и др.;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выпуск, оплату и учет векселей;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потери из-за безнадежных долгов.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ЗАТРАТЫ НА РЕКЛАМУ.</a:t>
            </a:r>
          </a:p>
        </p:txBody>
      </p:sp>
    </p:spTree>
    <p:extLst>
      <p:ext uri="{BB962C8B-B14F-4D97-AF65-F5344CB8AC3E}">
        <p14:creationId xmlns:p14="http://schemas.microsoft.com/office/powerpoint/2010/main" val="178960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8600"/>
            <a:ext cx="8686800" cy="6477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 влияющие на величину ДЗ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вид продукции;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емкость рынка;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степень насыщенности рынка данной продукцией;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принятая система расчетов;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кредитная политика и другие.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76600" y="3429000"/>
            <a:ext cx="2438400" cy="31242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7718769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того чтобы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стимулировать ускорение расчетов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многие предприятия используют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систему скидок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договоры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купли-продажи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обычно включают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опцию о скидке с цены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условии оплаты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полученной продукции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сжатые сроки.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покупатель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пользуется опцией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оплачивает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отсрочкой платеж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а, у него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некоторое время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появляется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дополнительный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источник средств.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этот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 уже не бесплатен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так как покупатель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отказался от скидки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429000" y="4776592"/>
            <a:ext cx="2209800" cy="1524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19992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Стандартизированный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содержащий опцию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имеет вид: </a:t>
            </a: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\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чисто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\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 n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>
              <a:defRPr/>
            </a:pPr>
            <a:endParaRPr lang="ru-RU" sz="2800" b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т.е покупатель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получить скидку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размере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оплатит покупку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течение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дней,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оставшиеся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дней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оплата должна быть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произведена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полной цене.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Значения параметров варьируются в зависимости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надежности покупателя.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349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источника кредиторской задолженности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случае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отказа от опции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рассчитывается по формуле:</a:t>
            </a: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800" b="1" baseline="-250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\100-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(360\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100%</a:t>
            </a:r>
          </a:p>
          <a:p>
            <a:pPr algn="ctr">
              <a:defRPr/>
            </a:pPr>
            <a:endParaRPr lang="ru-RU" sz="2800" b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скидка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которую можно получить,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оплатив товар в течение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дней;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число дней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течение которых товар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подлежит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обязательной оплате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 если договор имеет вид: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3\10 чисто 45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стоимость источника равна: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31,8% (3:97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360:35 </a:t>
            </a:r>
            <a:r>
              <a:rPr lang="ru-RU" sz="2800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100%).</a:t>
            </a: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8075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188913"/>
            <a:ext cx="8642350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Коммерческий кредит: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Специфическая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разновидность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кредитного договора,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самостоятельная сделка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заемного типа,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специальное условие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порядке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расчетов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содержащееся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возмездном договоре.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110595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590800" y="3581400"/>
            <a:ext cx="3744913" cy="27987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355526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50825" y="188913"/>
            <a:ext cx="8642350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Коммерческий кредит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означает кредитование,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осуществляемое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самими участниками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реализации товаров (работ, услуг)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виде: 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отсрочки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рассрочки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платежа,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предварительной оплаты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товара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(работы, услуги)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либо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аванса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(ст.823 ГК).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1161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987675" y="4005263"/>
            <a:ext cx="3238500" cy="23034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378696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50825" y="188913"/>
            <a:ext cx="8642350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Коммерческим кредитованием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считать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всякое </a:t>
            </a:r>
          </a:p>
          <a:p>
            <a:pPr algn="ctr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несовпадение во времени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встречных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обязанностей </a:t>
            </a:r>
          </a:p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заключенному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договору. 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514600" y="2590800"/>
            <a:ext cx="4419600" cy="27432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422784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179388" y="260350"/>
            <a:ext cx="8713787" cy="64087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Коммерческий кредит может быть  предоставлен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вексельной форме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права оборота,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открытому счету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основе аккредитива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113667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971800" y="3099147"/>
            <a:ext cx="3167063" cy="26670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82520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188913"/>
            <a:ext cx="8642350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Вексельный кредит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оформляется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переводного векселя (тратты)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выставленного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продавцом, который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акцептуется покупателем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получении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товарораспорядительных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либо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виде простого векселя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составленного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покупателем.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14691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700339" y="3256767"/>
            <a:ext cx="3319462" cy="2438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37233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260350"/>
            <a:ext cx="8785225" cy="63373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кредите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открытому счету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поставщик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отгруженной продукции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дебет счета,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открытого им покупателю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погашает свою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задолженность в сроки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указанные в договоре,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 в квартал.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15715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76600" y="3102279"/>
            <a:ext cx="2714625" cy="27320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90881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188913"/>
            <a:ext cx="8642350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Аккредитив с рассрочкой платежа: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оплаты товаров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 §3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главы 46 ГК  РФ "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Расчеты по аккредитиву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Продавец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передачи документов в банк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полную стоимость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отгружаемых товаров, 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 часть,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остальная сумма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выплачивается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порядке и в сроки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предусмотренные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платежными инструкциями.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1673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987675" y="3573463"/>
            <a:ext cx="3313113" cy="26638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5696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13787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начислении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коммерческому кредиту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применимо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правило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п.1 ст.809 ГК РФ, возлагающее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должника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уплачивать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проценты в размере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ставки рефинансирования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ЦБ РФ за весь период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пользования чужими денежными средствами.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555875" y="2708275"/>
            <a:ext cx="4103688" cy="3457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2997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коммерческого кредитования: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сопряжено с кредитными и валютными рисками,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связывает оборотные средства и ухудшает балансовые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и платежеспособность кредитора. 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579019" y="1752600"/>
            <a:ext cx="1985962" cy="13763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200399" y="4495799"/>
            <a:ext cx="2819401" cy="15462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147190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179388" y="260350"/>
            <a:ext cx="8785225" cy="64087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Преимущество коммерческих  кредитов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smtClean="0"/>
              <a:t>–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доступность. </a:t>
            </a: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Кредиторская задолженность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большинства фирм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представляет собой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 непрерывного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кредитования.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случае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 необходимости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формально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организовывать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финансирование,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оно уже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 место. 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19811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714630" y="4495800"/>
            <a:ext cx="2381250" cy="1905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119812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876800" y="4495800"/>
            <a:ext cx="2381250" cy="1905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343011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188913"/>
            <a:ext cx="8713788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коммерческом кредите возможны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 практически они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маловероятны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Коммерческий кредит - наиболее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гибкая форма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финансирования: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не нужно предоставлять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обеспечение, приспосабливаться к точной схеме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процесса платежа.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dirty="0" smtClean="0"/>
              <a:t>   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52592" y="3953756"/>
            <a:ext cx="2971800" cy="21288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383089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правило, поставщик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сбоям в выплатах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относится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менее категорично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чем банкир или иной кредитор.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того, предусматривается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 включения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себестоимость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выпускаемой предприятием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продукции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данному кредиту. </a:t>
            </a: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Допускается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коммерческое кредитование 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иностранной валюте.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185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581400" y="4343400"/>
            <a:ext cx="2057400" cy="207012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190424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Коммерческий кредит  предполагает существование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доверительных отношений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контрагентами.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Отсюда другое его название -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фирменный кредит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22883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438399" y="2819399"/>
            <a:ext cx="4419601" cy="28194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12815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Объектом коммерческого кредита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выступает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товарный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капитал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обслуживает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кругооборот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промышленного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капитала, движение товаров из сферы производства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сферу обращения. </a:t>
            </a:r>
          </a:p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Ссудный капитал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сливается с промышленным. 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23907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666999" y="3276600"/>
            <a:ext cx="4038601" cy="31242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360024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Средняя стоимость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коммерческого кредита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всегда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ниже средней ставки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банковского процента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данный период времени.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юридическом оформлении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сделки между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кредитором и заемщиком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этот кредит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включается в цену товара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определяется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например,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фиксированный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 от базовой суммы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24931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295400" y="4419600"/>
            <a:ext cx="2919412" cy="19716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124932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800599" y="4419600"/>
            <a:ext cx="2971801" cy="19716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413544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sz="2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цель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коммерческого кредита –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ускорить процесс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товаров и заключенной в них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прибыли.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125955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325666" y="2209800"/>
            <a:ext cx="4586288" cy="3968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63720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228600"/>
            <a:ext cx="8713787" cy="64404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defRPr/>
            </a:pPr>
            <a:endParaRPr lang="ru-RU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</a:t>
            </a:r>
          </a:p>
          <a:p>
            <a:pPr algn="ctr">
              <a:defRPr/>
            </a:pPr>
            <a:endParaRPr lang="ru-RU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339975" y="2205038"/>
            <a:ext cx="4537075" cy="32400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54202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228600"/>
            <a:ext cx="8713787" cy="63690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финансирование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уступку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денежного требования.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отдает свое денежное требование  банку,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 взамен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деньги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причем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сразу,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не через некоторый срок.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свою очередь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покупатель (дебитор)  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оговоренное время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вернет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  долг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предприятию, а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банку.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сути, предприятие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 кредит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можно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возвращать.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154346" y="3451031"/>
            <a:ext cx="4505325" cy="28495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9875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52400"/>
            <a:ext cx="8713787" cy="6629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на уступку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денежного требования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(дебиторской задолженности)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 получает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только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но и целый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услуг: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рисками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которые неизбежно возникают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товарном кредитовании;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состояния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дебиторской задолженности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сервис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плане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 работы предприятия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покупателями;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своевременностью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оплаты и работа с дебиторами,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также ряд сопутствующих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услуг,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дополняют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финансирование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в целом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содействуют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повышению надежности продаж и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развитию торгового бизнеса компании.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352800" y="5486400"/>
            <a:ext cx="2211388" cy="10715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53813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856662" cy="6553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факторингового обслуживания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начальном этапе банк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анализирует  бизнес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убеждается в его устойчивости и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финансовом здоровье, т.к.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факторинга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заключается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на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неопределенно длительный срок.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отличие от кредита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отсутствует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окончание договора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заранее установленный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811581" y="4419600"/>
            <a:ext cx="3163887" cy="21717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6473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предприятием определяется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клиентов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(покупателей), по поставкам которых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осуществляться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факторинговое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обслуживание.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 стороны – и банк, и предприятие –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одинаково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заинтересованы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том, чтобы это были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надежные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проверенные покупатели.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Определяются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лимиты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этих покупателей, то есть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до которых банк будет осуществлять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финансирование поставок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каждому из них.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048000" y="4365625"/>
            <a:ext cx="3200400" cy="19589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35166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13787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круг клиентов, и лимиты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являются раз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навсегда установленными.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логика факторинга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требует постоянного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пересмотра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этих параметров в зависимости от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предпочтений и торговой политики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предприятия,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объемов продаж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количества покупателей.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вопросе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 является ведущим,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– ведомым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подстраивающимся под бизнес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своего клиента.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124199" y="4572000"/>
            <a:ext cx="2735263" cy="18675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134571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13787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заключения договора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факторинга предприятие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поставку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передает в банк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документы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(счет-фактуру или накладную).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тот же день переводит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предприятию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90%, а иногда и до 100% от суммы поставки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ждет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оплаты от дебитора.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514599" y="3429000"/>
            <a:ext cx="3952875" cy="29432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48122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13787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Получив деньги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(все 100%),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окончательный расчет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удерживает причитающуюся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ему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комиссию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0,3% до 1,2%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суммы уступленных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требований, причем, чем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 дебиторов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объем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переданных в банк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меньше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комиссия),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возвращает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остаток предприятию. 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843213" y="3284538"/>
            <a:ext cx="3457575" cy="28765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40352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 факторинга: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 – это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 же кредит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но его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нужно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возвращать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 надо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закладывать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под него имущество,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имеет срока окончания;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Финансирование  при факторинге зависит 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будущего.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факторингового обслуживания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расти с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ростом продаж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 расширением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числа покупателей.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сути, факторинг – это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финансирование роста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124200" y="4572000"/>
            <a:ext cx="2286000" cy="17859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41372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41288" y="152400"/>
            <a:ext cx="8785225" cy="6553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  покупатель окажется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недобросовестным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неплатежеспособным,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 у банка останется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требовать долг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непосредственно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предприятия.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это форс-мажор.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 является одной из наиболее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высокотехнологичных услуг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современного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бизнеса.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505200" y="4343400"/>
            <a:ext cx="2057400" cy="19812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47303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50825" y="188913"/>
            <a:ext cx="8642350" cy="640873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улучшает баланс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предприятия, поскольку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 берутся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в долг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уступается  банку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 к дебиторам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балансе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увеличиваются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заемные средства,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 наоборот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уменьшается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дебиторская задолженность;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налоги приходится платить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факту отгрузки,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не оплаты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то есть кроме покупателей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кредитовать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еще и государство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факторинге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деньги предприятие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именно  по факту отгрузки;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берет на себя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значительную часть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должниками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часто он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делает это лучше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чем сами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предприятия. В результате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повышается платежная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дисциплина.</a:t>
            </a:r>
          </a:p>
          <a:p>
            <a:pPr>
              <a:defRPr/>
            </a:pPr>
            <a:endParaRPr lang="ru-RU" sz="2400" dirty="0"/>
          </a:p>
        </p:txBody>
      </p:sp>
      <p:pic>
        <p:nvPicPr>
          <p:cNvPr id="829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916113"/>
            <a:ext cx="14398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644900"/>
            <a:ext cx="136842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589588"/>
            <a:ext cx="17668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88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8713788" cy="64087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является мощным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фактором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оперативного пополнения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оборотных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предприятий в условиях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ограниченных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возможностей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получения кредита.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Даже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очень крупные компании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используют схему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факторинга для финансирования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своего роста, облегчения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с дебиторской задолженностью и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страхования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рисков.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8089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76600" y="4495800"/>
            <a:ext cx="2722562" cy="17303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74767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один из инструментов ускорения оплаты.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Оплата векселя производится с учетом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векселю определяется по формуле: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 = В * Т * У/360х100%</a:t>
            </a:r>
          </a:p>
          <a:p>
            <a:pPr algn="ctr"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номинальная стоимость векселя, руб.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срок векселя до платежа, дней;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учетная ставка по векселю, в %.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357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13787" cy="6480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 векселя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векселя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банком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на­ступления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срока оплаты по нему.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такого векселя сопровождается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индоссаментом владельца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(векселедержателя),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результате чего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век­сель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вместе с ним и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 платежа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полностью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пере­ходят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векселедателя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распоряжение банка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предъявленный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учету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банке,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немедленно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оплачивается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т.е. векселедержатель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банка.</a:t>
            </a:r>
          </a:p>
          <a:p>
            <a:pPr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1105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13787" cy="6408737"/>
          </a:xfrm>
          <a:solidFill>
            <a:schemeClr val="bg1">
              <a:lumMod val="8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еля производится банком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плату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взимаемая банком за авансирование денег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учете векселя, называется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учетный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 (У)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представляет собой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разницу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номиналом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векселя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суммой, уплачен­ной банку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его покупке.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величина определяется по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номинальная стоимость векселя, руб.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срок векселя до платежа, дней;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годовая учетная ставка, в %.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4221088"/>
            <a:ext cx="1428750" cy="781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9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13787" cy="6408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номиналом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 тыс. дол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предъявляется к учету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 за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 дней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наступления оплаты по нему.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Учетная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ставка -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годовых.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Учетный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                       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дол.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учетного кредита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равна: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1000 - 50 = 950 тыс. дол.</a:t>
            </a:r>
          </a:p>
          <a:p>
            <a:pPr>
              <a:defRPr/>
            </a:pP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8067" name="Рисунок 3" descr="http://www.bibliotekar.ru/vneshneeconomicheskie-svyazi/108.files/image0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708275"/>
            <a:ext cx="1366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78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85225" cy="6480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оценки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кредитоспособности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дебиторов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используются формальные и неформальные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платежная дисциплина;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финансовая устойчивость и платёжеспособность;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выгодность сделки;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значимость дебитора для компании и пр.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33056"/>
            <a:ext cx="3168352" cy="19442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84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260350"/>
            <a:ext cx="8856663" cy="64087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Рассмотрим одну 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моделей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кредитоспособности дебиторов.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влияющие на кредитоспособность: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Обеспеченность оплаты процентов по кредитам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Промежуточная ликвидность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Доля заемных средств в активах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Срок жизни предприятия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Font typeface="Arial" charset="0"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Показатель кредитоспособности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будет равен:</a:t>
            </a:r>
          </a:p>
          <a:p>
            <a:pPr algn="ctr"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3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k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+ 10k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25k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+ 1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3k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1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787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13787" cy="64087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кредитоспособности производится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баллах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оценки:</a:t>
            </a: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8313" y="2636838"/>
          <a:ext cx="80645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201"/>
                <a:gridCol w="482429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Сумма баллов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Состояние кредитоспособности</a:t>
                      </a:r>
                      <a:endParaRPr lang="ru-RU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баллов и ниже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Недостаточная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40-50</a:t>
                      </a:r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баллов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Средняя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Свыше </a:t>
                      </a: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</a:t>
                      </a:r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баллов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Высокая 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6" marR="9143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26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260350"/>
            <a:ext cx="8713787" cy="63373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Оптимальное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отсрочки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платежей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 период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когда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разность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приростом прибыли от продаж и затратами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содержание ДЗ будет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максимальной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 –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</a:p>
          <a:p>
            <a:pPr algn="ctr">
              <a:defRPr/>
            </a:pPr>
            <a:endParaRPr lang="ru-RU" sz="24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Предельное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время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отсрочки платежа возникает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тот момент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когда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прирост прибыли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продаж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смягчении кредитной политики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сравняется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ростом затрат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содержание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ДЗ: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1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489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Необходимый уровень дебиторской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задолженности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определяется по формуле:</a:t>
            </a:r>
          </a:p>
          <a:p>
            <a:pPr algn="ctr"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РП</a:t>
            </a:r>
            <a:r>
              <a:rPr lang="en-US" alt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среднесуточная величина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реализуемой продукции </a:t>
            </a:r>
            <a:r>
              <a:rPr lang="en-US" alt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-вида;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количество видов продукции;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en-US" altLang="ru-RU" sz="24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dj</a:t>
            </a:r>
            <a:r>
              <a:rPr lang="en-US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доля </a:t>
            </a:r>
            <a:r>
              <a:rPr lang="en-US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-потребителя в отгрузках;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срок отсрочки платежа для </a:t>
            </a:r>
            <a:r>
              <a:rPr lang="en-US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-потребителя;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en-US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количество потребителей. </a:t>
            </a:r>
          </a:p>
          <a:p>
            <a:pPr algn="ctr"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905000" y="1600200"/>
          <a:ext cx="50292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1574800" imgH="444500" progId="Equation.3">
                  <p:embed/>
                </p:oleObj>
              </mc:Choice>
              <mc:Fallback>
                <p:oleObj name="Equation" r:id="rId4" imgW="1574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00200"/>
                        <a:ext cx="50292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680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"/>
            <a:ext cx="8686800" cy="6553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оценки</a:t>
            </a:r>
            <a:r>
              <a:rPr lang="ru-RU" alt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кредитоспособности дебиторов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используются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формальные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неформальные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критерии. 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Рассмотрению и анализу подвергается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кредитная история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дебитора,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рассматриваются:</a:t>
            </a:r>
            <a:br>
              <a:rPr lang="ru-RU" alt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alt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altLang="ru-RU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ятиугольник 1"/>
          <p:cNvSpPr/>
          <p:nvPr/>
        </p:nvSpPr>
        <p:spPr>
          <a:xfrm>
            <a:off x="409184" y="2559558"/>
            <a:ext cx="4038600" cy="91440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Платежная дисциплина </a:t>
            </a:r>
            <a:r>
              <a:rPr lang="ru-RU" alt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(задержки платежей</a:t>
            </a:r>
            <a:r>
              <a:rPr lang="ru-RU" alt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их ликвидации)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381000" y="3828935"/>
            <a:ext cx="4038600" cy="121920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Финансовые возможности дебитора </a:t>
            </a:r>
            <a:r>
              <a:rPr lang="ru-RU" alt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оплаты запрашиваемого им  объема товаров (кредитной заявки)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381000" y="5334000"/>
            <a:ext cx="4038600" cy="824484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</a:t>
            </a:r>
            <a:r>
              <a:rPr lang="ru-RU" alt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текущей платежеспособности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748408" y="2572084"/>
            <a:ext cx="3962400" cy="91440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endParaRPr lang="ru-RU" alt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alt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текущей финансовой устойчивости дебитора;</a:t>
            </a:r>
          </a:p>
          <a:p>
            <a:pPr algn="ctr">
              <a:lnSpc>
                <a:spcPct val="80000"/>
              </a:lnSpc>
              <a:defRPr/>
            </a:pPr>
            <a:r>
              <a:rPr lang="ru-RU" alt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4730663" y="4075061"/>
            <a:ext cx="3962400" cy="7269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Выгодность сделки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4730663" y="5048135"/>
            <a:ext cx="3962400" cy="1143000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Значимость дебитора для компании </a:t>
            </a:r>
            <a:r>
              <a:rPr lang="ru-RU" alt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(доля в общем объеме  производства, постоянство покупок и другие).</a:t>
            </a:r>
          </a:p>
        </p:txBody>
      </p:sp>
    </p:spTree>
    <p:extLst>
      <p:ext uri="{BB962C8B-B14F-4D97-AF65-F5344CB8AC3E}">
        <p14:creationId xmlns:p14="http://schemas.microsoft.com/office/powerpoint/2010/main" val="230118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88913"/>
            <a:ext cx="8785225" cy="6408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настоящее время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существует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общепринятой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оценки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ДЗ. </a:t>
            </a:r>
          </a:p>
          <a:p>
            <a:pPr algn="ctr">
              <a:defRPr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оценке стоимости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зарубежного опыта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невозможно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силу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общепринятых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ведения бухгалтерского учета,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составления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отчетности.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также потому, что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залоговые обязательства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иностранных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компаний существуют, как правило, в форме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векселей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облигаций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других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ценных бумаг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свободно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обращающихся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биржевом или внебиржевом рынке.</a:t>
            </a:r>
          </a:p>
        </p:txBody>
      </p:sp>
    </p:spTree>
    <p:extLst>
      <p:ext uri="{BB962C8B-B14F-4D97-AF65-F5344CB8AC3E}">
        <p14:creationId xmlns:p14="http://schemas.microsoft.com/office/powerpoint/2010/main" val="11299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2374</Words>
  <Application>Microsoft Office PowerPoint</Application>
  <PresentationFormat>Экран (4:3)</PresentationFormat>
  <Paragraphs>528</Paragraphs>
  <Slides>53</Slides>
  <Notes>53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5" baseType="lpstr">
      <vt:lpstr>Тема Office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2016-04-01T11:02:40Z</dcterms:created>
  <dcterms:modified xsi:type="dcterms:W3CDTF">2016-04-01T11:05:14Z</dcterms:modified>
</cp:coreProperties>
</file>