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5" r:id="rId39"/>
    <p:sldId id="296" r:id="rId40"/>
    <p:sldId id="294" r:id="rId41"/>
    <p:sldId id="308" r:id="rId42"/>
    <p:sldId id="309" r:id="rId43"/>
    <p:sldId id="310" r:id="rId44"/>
    <p:sldId id="315" r:id="rId45"/>
    <p:sldId id="311" r:id="rId46"/>
    <p:sldId id="316" r:id="rId47"/>
    <p:sldId id="312" r:id="rId48"/>
    <p:sldId id="313" r:id="rId49"/>
    <p:sldId id="314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05" r:id="rId64"/>
    <p:sldId id="306" r:id="rId65"/>
    <p:sldId id="330" r:id="rId66"/>
    <p:sldId id="307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31" r:id="rId7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82E63-F056-4C8F-B6F7-9CE3A04CEF5D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0221B-D525-4A53-8A0D-0CBFAD11A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324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798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13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632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614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919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089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941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949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803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610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02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909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210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760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4484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2192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4691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340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6411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738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2666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0333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8369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706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0928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217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6250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4924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7498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8197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673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4996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232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9267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6916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9582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652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8960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3524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0352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8268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272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5416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5601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2813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8911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6157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9809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42731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539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636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540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3609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473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5767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94086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4575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74497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11293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90875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11398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02968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43226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07350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3204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4445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09020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36634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12226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96026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564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17564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32686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2284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221B-D525-4A53-8A0D-0CBFAD11A881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155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24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88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9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93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85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48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201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162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368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31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979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471FF-3916-4278-92EB-1B5C8B1E2EE8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A444D-5F61-4742-A044-B9F5B6BB7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09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1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4.wmf"/><Relationship Id="rId4" Type="http://schemas.openxmlformats.org/officeDocument/2006/relationships/oleObject" Target="../embeddings/oleObject2.bin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6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7.wmf"/><Relationship Id="rId4" Type="http://schemas.openxmlformats.org/officeDocument/2006/relationships/oleObject" Target="../embeddings/oleObject4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568952" cy="5472608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3. Управление финансовыми инвестициями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589240"/>
            <a:ext cx="8568952" cy="108012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д.э.н., профессор </a:t>
            </a:r>
            <a:r>
              <a:rPr lang="ru-RU" sz="3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Ищук</a:t>
            </a:r>
            <a:r>
              <a:rPr lang="ru-RU" sz="3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Татьяна Леонидовна</a:t>
            </a:r>
            <a:endParaRPr lang="ru-RU" sz="3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509" y="2492896"/>
            <a:ext cx="4572000" cy="295232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6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Оценка доходности финансовых активов и рисков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Принципы формирования портфеля инвестиций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Анализ инвестиционных проектов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оценка их эффективности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96952"/>
            <a:ext cx="3744416" cy="33123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03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Оценка доходности финансовых активов и рисков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80928"/>
            <a:ext cx="4572000" cy="31432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91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мировой практике наибольшее распространение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получила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трактовка термина «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как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долгосрочное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вложение 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питала внутри страны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рубежом в виде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реальных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инвестиций.</a:t>
            </a: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инвестиции – это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вложения капитала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нематериальные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инвестиции -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активы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653136"/>
            <a:ext cx="2000250" cy="16192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777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инвестиции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ориентированы в основном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дохода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упрочение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предприятия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управлении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других предприятий.</a:t>
            </a:r>
          </a:p>
          <a:p>
            <a:endParaRPr lang="ru-RU" sz="24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708920"/>
            <a:ext cx="4572000" cy="37623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828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475656" y="476672"/>
            <a:ext cx="6624736" cy="792088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Определения финансовых инвестици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97248" y="1602508"/>
            <a:ext cx="8179208" cy="89038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контракты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записанные на бумаге, это обыкновенные акции и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облигации.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97248" y="2708920"/>
            <a:ext cx="8179208" cy="10081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вложения капитала в ценные бумаги предприятий сферы материального производства, а также помещение капитала в банковские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учреждения.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497248" y="4005064"/>
            <a:ext cx="8179208" cy="10081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непрямые инвестиции, характеризующиеся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наличием посредника (инвестиционного фонда или финансового посредника).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497248" y="5229200"/>
            <a:ext cx="8179208" cy="10081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инвестиции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финансовые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активы (наличные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деньги, вклады на текущих и срочных счетах в банках, иностранная валюта, ценные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бумаги).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310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331640" y="548680"/>
            <a:ext cx="6696744" cy="93610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формы финансовых инвестиций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1"/>
            <a:ext cx="3206750" cy="230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17746"/>
            <a:ext cx="9144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170" y="1916832"/>
            <a:ext cx="3389313" cy="230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32719"/>
            <a:ext cx="901700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959" y="4005064"/>
            <a:ext cx="3852863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008" y="4077072"/>
            <a:ext cx="9271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887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755576" y="404664"/>
            <a:ext cx="7920880" cy="64807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управления финансовыми инвестициями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18780" y="1344576"/>
            <a:ext cx="8257676" cy="644264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состояния финансового инвестирования в предшествующем периоде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418780" y="2204864"/>
            <a:ext cx="8257676" cy="64807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общего объема финансового инвестирования, исходя из возможностей предприятия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418780" y="2996952"/>
            <a:ext cx="8257676" cy="79208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оптимальных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эффективных) форм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 инвестирования для предприятия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448941" y="4005064"/>
            <a:ext cx="8257676" cy="53034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 качества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 финансовых инструментов</a:t>
            </a:r>
          </a:p>
        </p:txBody>
      </p:sp>
      <p:sp>
        <p:nvSpPr>
          <p:cNvPr id="9" name="Пятиугольник 8"/>
          <p:cNvSpPr/>
          <p:nvPr/>
        </p:nvSpPr>
        <p:spPr>
          <a:xfrm>
            <a:off x="438886" y="4789476"/>
            <a:ext cx="8237569" cy="51173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портфеля финансовых инвестиций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458995" y="5589240"/>
            <a:ext cx="8237568" cy="72008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мероприятий, связанных с повышением эффективности управления портфелем финансовых инвестиций</a:t>
            </a:r>
          </a:p>
        </p:txBody>
      </p:sp>
    </p:spTree>
    <p:extLst>
      <p:ext uri="{BB962C8B-B14F-4D97-AF65-F5344CB8AC3E}">
        <p14:creationId xmlns:p14="http://schemas.microsoft.com/office/powerpoint/2010/main" val="207114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реализации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инвестиций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облигациям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который получает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инвестор,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вклады 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уставные фонды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депозитные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вклады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также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дивиденды от акций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65049"/>
            <a:ext cx="5184576" cy="359437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3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актив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цену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также такую важную характеристику </a:t>
            </a: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рассматриваются в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финансовом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менеджменте как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взаимосвязанные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категории.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  вероятность возникновения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убытков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недополучения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доходов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сравнению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прогнозируемыми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данными.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Рискованность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актива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характеризуется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степенью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доходности,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которая может быть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получена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владению данным активом.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1368152" cy="158417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484784"/>
            <a:ext cx="1333922" cy="14864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06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Инвестирование включает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 различных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вида рисков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рыночный и особый.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Рыночный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систематический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возникает из-за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неопределенности всей экономики.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Поэтому акционеры его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могут избежать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Особый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несистематический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риск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определенным предприятием или проектом.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Поэтому этот вид риска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ликвидировать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инвестировании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нескольких различных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проектов.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1152128" cy="13681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744924"/>
            <a:ext cx="1152128" cy="115212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97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64087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эффективности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любого финансового актива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сводится 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оценке реальной его стоимости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обеспечивающей получение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ожидаемой нормы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нему.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Существует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взаимосвязь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уровнем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инвестиций и требуемой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нормой прибыли.</a:t>
            </a:r>
          </a:p>
          <a:p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05064"/>
            <a:ext cx="3384376" cy="25161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76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 модели оценки финансовых активов:</a:t>
            </a:r>
          </a:p>
          <a:p>
            <a:pPr algn="ctr"/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l-GR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(Rm –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где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собственного капитала компании;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Rf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–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доходность ценных бумаг с нулевым риском;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–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средняя доходность акций, входящих в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рыночный портфель (индекс);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l-GR" sz="2400" b="1" dirty="0">
                <a:solidFill>
                  <a:schemeClr val="accent2">
                    <a:lumMod val="50000"/>
                  </a:schemeClr>
                </a:solidFill>
              </a:rPr>
              <a:t>β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показатель риска акций компании по отношению к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портфелю (индексу) ценных бумаг,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присутствующих на рынке.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57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Бета-коэффициент (</a:t>
            </a:r>
            <a:r>
              <a:rPr lang="el-GR" sz="2400" b="1" dirty="0" smtClean="0">
                <a:solidFill>
                  <a:schemeClr val="accent2">
                    <a:lumMod val="50000"/>
                  </a:schemeClr>
                </a:solidFill>
              </a:rPr>
              <a:t>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выражает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рыночную чувствительность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инвестиций, т. е.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сколько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изменится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любые конкретные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акции (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дивиденды + доход с капитала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изменениями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рыночной ситуации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его определяют по данным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фондового рынка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доходности компании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которая характеризуется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ценой ее акций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Показатель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Rm-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характеризует «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рыночную премию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 е.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превышающую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безрисковую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норму прибыли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сложившуюся на рынке.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820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Например, </a:t>
            </a: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ценных бумаг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нулевым риском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6%;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Доходность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рыночного индекса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11%;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</a:t>
            </a:r>
            <a:r>
              <a:rPr lang="el-GR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1,2.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доходность обыкновенных акций (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компании, </a:t>
            </a: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ru-RU" sz="2400" dirty="0" smtClean="0"/>
              <a:t>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el-GR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(Rm –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f)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= 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6+1.2(11-6) = 12%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5622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ценных бумаг складывается из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 величин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Текущей доходности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Капитализированной доходности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ценных бумаг оцениваются с помощью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показателей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Размах колебаний (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Дисперсии </a:t>
            </a:r>
            <a:r>
              <a:rPr lang="ru-RU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Õ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Среднеквадратического отклонения (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Коэффициента вариации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el-GR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-коэффициента.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/>
              <a:t>                          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803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087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количественной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оценки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величины риска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применяют следующие наиболее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распространенные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статистические;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расчетно-аналитические;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построение и анализ сценариев;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имитационные (Монте-Крало);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построение «Дерева решений».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726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Статистические методы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основаны на обработке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информации о результатах и исходе подобного события.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Величина и степень риска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измеряются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расчетом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средних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значений и их колебаний.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этого рассчитывают: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размах колебаний;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дисперсию;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среднеквадратическое отклонение;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коэффициент вариации.</a:t>
            </a:r>
          </a:p>
          <a:p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920"/>
            <a:ext cx="223224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6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Размах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колебаний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– это разность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 крайних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результатов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возможных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исходов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 =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</a:t>
            </a:r>
            <a:r>
              <a:rPr lang="en-US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</a:t>
            </a: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 разрыв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этими значениями,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выше вероятность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риска.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может быть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случайной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также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и сами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Поэтому прибегают к определению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средневзвешенны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значений.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018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оценки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средневзвешенных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значений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 возможных исходов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рассчитывают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дисперсию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среднеквадратическое от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клонение.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Дисперсия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средневзвешенное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 квадратов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отклонений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реальных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результатов 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средних ожидаемых.</a:t>
            </a:r>
          </a:p>
          <a:p>
            <a:pPr marL="0" indent="0" algn="ctr">
              <a:buNone/>
            </a:pPr>
            <a:r>
              <a:rPr lang="en-US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Õ</a:t>
            </a:r>
            <a:r>
              <a:rPr lang="ru-RU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 (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    )</a:t>
            </a:r>
            <a:r>
              <a:rPr lang="en-US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Õ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дисперсия;</a:t>
            </a: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400" baseline="-25000" dirty="0" smtClean="0"/>
              <a:t> 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ожидаемое значение результата при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исходе;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среднее ожидаемое значение;</a:t>
            </a:r>
          </a:p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вероятность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исхода;</a:t>
            </a: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количество исходов.</a:t>
            </a:r>
          </a:p>
          <a:p>
            <a:pPr algn="ctr"/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http://allfi.biz/financialmanagement/RiskAndReturns/images/SD-k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42157"/>
            <a:ext cx="288032" cy="414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allfi.biz/financialmanagement/RiskAndReturns/images/SD-k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124" y="3356992"/>
            <a:ext cx="348317" cy="529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91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Среднеквадратическое отклонение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среднюю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колеблемость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варьирующего признака.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истинного значения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воспользоваться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следующей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доходность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ценной бумаги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актива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-ом варианте исхода событий;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ожидаемая доходность ценной бумаги или актива;</a:t>
            </a:r>
          </a:p>
          <a:p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вероятность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варианта исхода событий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 descr="&amp;Fcy;&amp;ocy;&amp;rcy;&amp;mcy;&amp;ucy;&amp;lcy;&amp;acy; &amp;icy;&amp;scy;&amp;tcy;&amp;icy;&amp;ncy;&amp;ncy;&amp;ocy;&amp;gcy;&amp;ocy; &amp;zcy;&amp;ncy;&amp;acy;&amp;chcy;&amp;iecy;&amp;ncy;&amp;icy;&amp;yacy; &amp;scy;&amp;rcy;&amp;iecy;&amp;dcy;&amp;ncy;&amp;iecy;&amp;kcy;&amp;vcy;&amp;acy;&amp;dcy;&amp;rcy;&amp;acy;&amp;tcy;&amp;icy;&amp;chcy;&amp;iecy;&amp;scy;&amp;kcy;&amp;ocy;&amp;gcy;&amp;ocy; &amp;ocy;&amp;tcy;&amp;kcy;&amp;lcy;&amp;ocy;&amp;ncy;&amp;iecy;&amp;ncy;&amp;icy;&amp;yacy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28" y="2276872"/>
            <a:ext cx="3528392" cy="12961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 descr="http://allfi.biz/financialmanagement/RiskAndReturns/images/SD-k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53136"/>
            <a:ext cx="288032" cy="360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963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относительной оценки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колеблемости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используется коэффициент вариации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– отношение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среднеквадратического отклонения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средней величине варьирующего показателя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измеряется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процентах: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=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Õ/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K 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.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100</a:t>
            </a:r>
          </a:p>
          <a:p>
            <a:pPr lvl="0" algn="ctr"/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Чем больше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тем сильнее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колеблемость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.</a:t>
            </a:r>
          </a:p>
          <a:p>
            <a:pPr lvl="0" algn="ctr"/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Колеблемость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 считается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слабой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при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V = 10%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;</a:t>
            </a:r>
          </a:p>
          <a:p>
            <a:pPr lvl="0"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Умеренной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при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10-20%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</a:t>
            </a:r>
          </a:p>
          <a:p>
            <a:pPr lvl="0"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Сильной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при значении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свыше 20%.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56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формировании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степень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взаимосвязи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доходностями двух ценных бумаг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помощью таких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показателей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корреляции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говорит 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 зависимости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случайных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принимать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положительные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отрицательные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значения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равняться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нулю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373216"/>
            <a:ext cx="3168352" cy="93610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44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835696" y="457236"/>
            <a:ext cx="5544616" cy="595500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положительная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842682" y="1268760"/>
            <a:ext cx="7272808" cy="77266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изменении значения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одной переменной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другая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имеет тенденцию изменяться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том же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направлении.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842682" y="3068960"/>
            <a:ext cx="7329718" cy="122413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Переменные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имеют тенденцию изменяться в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противоположных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направлениях. В таком случае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доходности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первой бумаги будет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сопровождаться падением доходности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бумаги, и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наоборот.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971600" y="5373216"/>
            <a:ext cx="7143890" cy="64807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Никакой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переменными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наблюдается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несколько документов 7"/>
          <p:cNvSpPr/>
          <p:nvPr/>
        </p:nvSpPr>
        <p:spPr>
          <a:xfrm>
            <a:off x="1820706" y="2348880"/>
            <a:ext cx="5544616" cy="57606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отрицательная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несколько документов 8"/>
          <p:cNvSpPr/>
          <p:nvPr/>
        </p:nvSpPr>
        <p:spPr>
          <a:xfrm>
            <a:off x="1842410" y="4653136"/>
            <a:ext cx="5544616" cy="50405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равна нулю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21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Приведем общий принцип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расчета ковариации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имеются статистические данные по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лет.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первый год равна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rх1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rх2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,..., п-й -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rхn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Соответственно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бумаги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первый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 составила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ry1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второй –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ry2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,..., п-й -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ryn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рассчитать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ковариацию доходностей бумаг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Разобьем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расчеты 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несколько шагов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1801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 1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Определяем среднюю доходность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лет.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средняя арифметическая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оходности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каждой бумаге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Соответственно: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5748337" cy="31683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23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Находим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доходности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каждого периода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средней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бумаги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092" y="2585900"/>
            <a:ext cx="4320479" cy="8640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Буренин А.Н. Управление портфелем ценных бумаг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091" y="4509118"/>
            <a:ext cx="4320479" cy="100811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97009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 3.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Перемножаем отклонения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доходностей бумаг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каждого периода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суммируем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 4.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Делим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полученную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сумму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наблюдений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будет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ковариация доходностей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бумаг: 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4" name="Рисунок 3" descr="Буренин А.Н. Управление портфелем ценных бумаг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768752" cy="13681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 descr="Буренин А.Н. Управление портфелем ценных бумаг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09120"/>
            <a:ext cx="6768752" cy="172819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51797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Например,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бумаги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лет составила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соответственно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ковариацию доходностей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бумаг. </a:t>
            </a:r>
          </a:p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Определяем среднюю доходность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бумаг: 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Буренин А.Н. Управление портфелем ценных бумаг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33056"/>
            <a:ext cx="5616624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472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Находим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доходностей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каждого периода,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перемножаем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суммируем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Определяем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4" name="Рисунок 3" descr="Буренин А.Н. Управление портфелем ценных бумаг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15589"/>
            <a:ext cx="6696744" cy="14401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 descr="Буренин А.Н. Управление портфелем ценных бумаг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509120"/>
            <a:ext cx="3096344" cy="12961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73851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только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зависимость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переменных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но и их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рассеяние вокруг средних значений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результате, если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переменных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мало отклоняется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своего среднего значения, 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величина ковариации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небольшой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какой бы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тесной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была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зависимость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переменных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Поэтому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ковариация не позволяет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наглядную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 взаимосвязи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переменными.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9681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результате от ковариации переходят к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коэффициенту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Он определяется по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формуле: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тесноты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линейной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двух переменных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безразмерной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величиной.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66" y="1844824"/>
            <a:ext cx="7056784" cy="24669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39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корреляции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изменяются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диапазоне от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 плюс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указывает на то, что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изменяются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одном направлении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или обе растут, или обе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падают.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коэффициент корреляции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равен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возрастании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одной бумаги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тенденцию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среднем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убывать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коэффициенте корреляции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равном нулю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никакой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переменными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356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Вернемся к примеру с доходностями бумаг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рассчитаем для них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корреляции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Полученная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равнялась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3,85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Стандартные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доходностей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соответственно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составляют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корреляции равен: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4" name="Рисунок 3" descr="Буренин А.Н. Управление портфелем ценных бумаг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64905"/>
            <a:ext cx="7488832" cy="86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Буренин А.Н. Управление портфелем ценных бумаг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13" y="3501008"/>
            <a:ext cx="7475403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Буренин А.Н. Управление портфелем ценных бумаг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157192"/>
            <a:ext cx="3528392" cy="1080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454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объединении большего чи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 финансовых активов</a:t>
            </a: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 портфеля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с помощью </a:t>
            </a:r>
          </a:p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ковариациальной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матрицы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/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формуле (1.30) стоит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 двойной суммы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означает, что, раскрывая его, мы должны вначале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взять</a:t>
            </a: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= 1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умножить на него все значения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Затем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повторить данную операцию, но уже для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= 2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т.д.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итоге получим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слагаемых.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40" y="1556792"/>
            <a:ext cx="7056784" cy="22322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Буренин А.Н. Управление портфелем ценных бумаг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550" y="3884817"/>
            <a:ext cx="513080" cy="49339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85811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определения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риска финансового портфеля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быть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использована модель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САРМ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capital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asset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pricing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Уильям Шарп</a:t>
            </a:r>
          </a:p>
          <a:p>
            <a:pPr marL="0" indent="0" algn="ctr"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60848"/>
            <a:ext cx="2376264" cy="290088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20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измерения рыночного риска актива (портфеля)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бета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показывает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 доходностью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(портфеля) и доходностью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рыночного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Поскольку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невозможно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сформировать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 входили бы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финансовые активы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качестве него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принимается какой-либо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индекс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широкой базой.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Поэтому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 рынка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 портфеля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представленного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выбранным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индексом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7439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рассчитывается по формуле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US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бета i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актива;</a:t>
            </a:r>
          </a:p>
          <a:p>
            <a:pPr lvl="0"/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</a:t>
            </a:r>
            <a:r>
              <a:rPr lang="ru-RU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ковариация доходности i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актива с доходностью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портфеля;</a:t>
            </a:r>
          </a:p>
          <a:p>
            <a:pPr lvl="0"/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</a:t>
            </a:r>
            <a:r>
              <a:rPr lang="ru-RU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корреляции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 i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актива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доходностью рыночного портфеля.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/>
          </a:p>
        </p:txBody>
      </p:sp>
      <p:pic>
        <p:nvPicPr>
          <p:cNvPr id="5" name="Рисунок 4" descr="http://www.pandia.ru/text/77/213/images/image038_18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92696"/>
            <a:ext cx="2016224" cy="12961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 descr="http://www.pandia.ru/text/77/213/images/image039_17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96952"/>
            <a:ext cx="2016224" cy="1152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554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Зная величину беты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каждого из активов,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вкладчик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легко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сформировать портфель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требуемого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риска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средневзвешенное значение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бета активов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входящих в портфель,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весами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выступают их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удельные веса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портфеле.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рассчитывается по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ru-RU" sz="2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бета портфеля;</a:t>
            </a:r>
          </a:p>
          <a:p>
            <a:pPr lvl="0"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ru-RU" sz="2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бета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i-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актива;</a:t>
            </a:r>
          </a:p>
          <a:p>
            <a:pPr lvl="0" algn="ctr"/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</a:t>
            </a:r>
            <a:r>
              <a:rPr lang="ru-RU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удельный вес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актива.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4" name="Рисунок 3" descr="http://www.pandia.ru/text/77/213/images/image041_16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01008"/>
            <a:ext cx="2088232" cy="1224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320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Инвестор формирует портфель из трех активов: А, В и С.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ΒA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=0,8; ΒB =0,95; ΒC =0,2;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=0,5;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θB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=0,2;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θC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=0,3.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бету портфеля.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Бета равна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Бета каждого актива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рассчитывается на основе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предыдущие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значениях беты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получить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аналитических компаний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которые занимаются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анализом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 рынка.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http://www.pandia.ru/text/77/213/images/image043_9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80928"/>
            <a:ext cx="4896544" cy="936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012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32"/>
            <a:ext cx="8640960" cy="64087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Принципы формирования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инвестиций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420889"/>
            <a:ext cx="4104456" cy="28803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7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инвестиционным портфелем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понимается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некая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совокупность ценных бумаг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принадлежащих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физическому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юридическому лицу, либо юридическим или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физическим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лицам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выступающая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целостный объект управления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рынке продается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некое инвестиционное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качество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заданным соотношением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Риск/Доход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которое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процессе управления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портфелем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быть улучшено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653" y="4797152"/>
            <a:ext cx="2305050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96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представляет собой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определенный набор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корпоративных акций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облигаций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различной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степенью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обеспечения и риска, а также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фиксированным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доходом, гарантированным государством, т.е. с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минимальным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риском потерь по основной сумме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текущим поступлениям.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12976"/>
            <a:ext cx="4200525" cy="30384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18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Теоретически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портфель может состоять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бумаг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одного вида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также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менять свою структуру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путем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замещения одних бумаг другими.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Однако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каждая ценная бумага в отдельности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может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достигать подобного результата.</a:t>
            </a:r>
          </a:p>
          <a:p>
            <a:endParaRPr lang="ru-RU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49" y="3284984"/>
            <a:ext cx="4481513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22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Основная задача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портфельного инвестирования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улучшить ус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ловия инвестирования, придав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совокупности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ценных бумаг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такие инвестиционные характеристики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недостижимы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позиции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отдельно взятой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возможны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при их комбинации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448" y="2924944"/>
            <a:ext cx="1905000" cy="28860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42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в процессе форми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рования портфеля достигается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новое инвестиционное качество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заданными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характеристиками. 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образом,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 ценных бумаг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 инструментом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 помощью которого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инвестору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обеспечивается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требуемая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устойчивость дохода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минимальном риске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05064"/>
            <a:ext cx="3343275" cy="21621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23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 </a:t>
            </a:r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475656" y="404664"/>
            <a:ext cx="597666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ПОРТФЕЛЬНОГО ИНВЕСТИРОВАНИЯ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2354185" y="1471027"/>
            <a:ext cx="410445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 ВЛОЖЕНИЙ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2339752" y="2307130"/>
            <a:ext cx="410445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ВЛОЖЕНИЙ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2339752" y="3068960"/>
            <a:ext cx="3960440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ЛИКВИДНОСТЬ ВЛОЖЕНИЙ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2354318" y="3938761"/>
            <a:ext cx="4032448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БЕЗОПАСНОСТЬ ВЛОЖЕНИЙ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188" y="4895452"/>
            <a:ext cx="2133600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76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ормирование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диверсификационного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(сбалансированного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 инвестиций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только часть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успешности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произведенных вложений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дальнейшем необходимо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постоянно пересматривать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уже сформированный портфель.</a:t>
            </a:r>
          </a:p>
          <a:p>
            <a:endParaRPr lang="ru-RU" sz="2400" dirty="0" smtClean="0"/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причины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пересмотра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инвестиционного портфеля: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изменение ситуации на фондовом рынке;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изменение инвестиционных целей;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определение новых инвестиционных возможностей.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714625"/>
            <a:ext cx="100012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60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6" y="67276"/>
            <a:ext cx="8640960" cy="65300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79712" y="332656"/>
            <a:ext cx="5112568" cy="1008112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 формирования 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инвестиционного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</a:t>
            </a:r>
          </a:p>
        </p:txBody>
      </p:sp>
      <p:sp>
        <p:nvSpPr>
          <p:cNvPr id="5" name="Цилиндр 4"/>
          <p:cNvSpPr/>
          <p:nvPr/>
        </p:nvSpPr>
        <p:spPr>
          <a:xfrm>
            <a:off x="508337" y="1628800"/>
            <a:ext cx="2592288" cy="4752528"/>
          </a:xfrm>
          <a:prstGeom prst="can">
            <a:avLst/>
          </a:prstGeom>
          <a:solidFill>
            <a:schemeClr val="bg2">
              <a:lumMod val="75000"/>
            </a:schemeClr>
          </a:solidFill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КОНСЕРВАТИВНОСТИ</a:t>
            </a:r>
          </a:p>
          <a:p>
            <a:pPr algn="ctr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Соотношение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высоконадежными и рискованными ЦБ и активами должно быть  таким, чтобы возможные потери от рискованных ЦБ и активов покрывались доходностью от надежных ЦБ и активов.</a:t>
            </a: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Цилиндр 5"/>
          <p:cNvSpPr/>
          <p:nvPr/>
        </p:nvSpPr>
        <p:spPr>
          <a:xfrm>
            <a:off x="3275856" y="1628800"/>
            <a:ext cx="2520280" cy="4752528"/>
          </a:xfrm>
          <a:prstGeom prst="can">
            <a:avLst/>
          </a:prstGeom>
          <a:solidFill>
            <a:schemeClr val="bg2">
              <a:lumMod val="75000"/>
            </a:schemeClr>
          </a:solidFill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ДОСТАТОЧНОЙ ЛИКВИДНОСТИ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Поддержание определенного уровня быстрореализуемых (ликвидных) активов в портфеле для проведения высокодоходных сделок в случае их необходимости, либо конвертации ЦБ бумаг в денежные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средства.</a:t>
            </a: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012160" y="1628800"/>
            <a:ext cx="2736304" cy="4680520"/>
          </a:xfrm>
          <a:prstGeom prst="can">
            <a:avLst/>
          </a:prstGeom>
          <a:solidFill>
            <a:schemeClr val="bg2">
              <a:lumMod val="75000"/>
            </a:schemeClr>
          </a:solidFill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ДИВЕРСИФИКАЦИИ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способствует снижению инвестиционного риска за счет того, что возможный невысокий доход по одним ценным бумагам и активам будет компенсирован высокими доходами по другим ценным бумагам и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активам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alt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Считается </a:t>
            </a:r>
            <a:r>
              <a:rPr lang="ru-RU" alt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оптимальным создание портфеля из 8–20 различных активов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 smtClean="0"/>
          </a:p>
          <a:p>
            <a:pPr algn="ctr"/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972" y="1943651"/>
            <a:ext cx="1147762" cy="57606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72289"/>
            <a:ext cx="1224135" cy="47659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053" y="1860764"/>
            <a:ext cx="1156518" cy="63213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38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Способы инвестирования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lnSpc>
                <a:spcPct val="90000"/>
              </a:lnSpc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акционерном капитале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>
              <a:lnSpc>
                <a:spcPct val="90000"/>
              </a:lnSpc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долговом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финансировании </a:t>
            </a:r>
          </a:p>
          <a:p>
            <a:pPr algn="ctr"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(облигации);</a:t>
            </a:r>
          </a:p>
          <a:p>
            <a:pPr algn="ctr">
              <a:lnSpc>
                <a:spcPct val="90000"/>
              </a:lnSpc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приобретение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производных </a:t>
            </a:r>
          </a:p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ценных бумаг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20688"/>
            <a:ext cx="124777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1" y="2705197"/>
            <a:ext cx="1391791" cy="115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638" y="4358491"/>
            <a:ext cx="187642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25144"/>
            <a:ext cx="199072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6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того, среди способов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инвестирования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выделяют:</a:t>
            </a:r>
          </a:p>
          <a:p>
            <a:pPr algn="ctr">
              <a:lnSpc>
                <a:spcPct val="90000"/>
              </a:lnSpc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Биржевой;</a:t>
            </a:r>
          </a:p>
          <a:p>
            <a:pPr>
              <a:lnSpc>
                <a:spcPct val="90000"/>
              </a:lnSpc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Внебиржевой;</a:t>
            </a:r>
          </a:p>
          <a:p>
            <a:pPr algn="ctr">
              <a:lnSpc>
                <a:spcPct val="90000"/>
              </a:lnSpc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Аукционный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>
              <a:lnSpc>
                <a:spcPct val="90000"/>
              </a:lnSpc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ct val="90000"/>
              </a:lnSpc>
            </a:pP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Арбитражный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 может иметь </a:t>
            </a:r>
          </a:p>
          <a:p>
            <a:pPr algn="r">
              <a:lnSpc>
                <a:spcPct val="90000"/>
              </a:lnSpc>
            </a:pP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разных регионах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ct val="9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разные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цены) и др.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1124744"/>
            <a:ext cx="2152650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40427"/>
            <a:ext cx="2150740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4713084"/>
            <a:ext cx="2346573" cy="164477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96952"/>
            <a:ext cx="214312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55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712968" cy="662473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Характеристики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 типов портфелей: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 дохода</a:t>
            </a: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строится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расчете на текущие </a:t>
            </a:r>
            <a:endParaRPr lang="ru-RU" alt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дивиденды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проценты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их роста.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 на ценные бумаги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обеспечивающие</a:t>
            </a:r>
          </a:p>
          <a:p>
            <a:pPr algn="ctr"/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высокий и стабильный текущий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доход.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Объектом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инвестирования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этом случае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являются</a:t>
            </a:r>
          </a:p>
          <a:p>
            <a:pPr algn="ctr"/>
            <a:r>
              <a:rPr lang="ru-RU" alt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высоконадежные инструменты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фондового рынка.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81028"/>
            <a:ext cx="2612554" cy="16561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70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 роста</a:t>
            </a: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ориентирован 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активы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растущие в цене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таких портфелей –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прирост стоимости капитала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" pitchFamily="2" charset="2"/>
              <a:buNone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Акции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российских нефтяных компаний до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настоящего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 считались акциями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роста. </a:t>
            </a: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088" y="3645024"/>
            <a:ext cx="3672407" cy="20882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48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Специализированный портфель</a:t>
            </a: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ориентирован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ценные бумаги определенных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отраслей,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бумаги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смежников, бумаги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конкурентов.</a:t>
            </a:r>
          </a:p>
          <a:p>
            <a:pPr algn="ctr"/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Нацелен 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основном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расширение присутствия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отрасли,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регионе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 завоевание рынков сбыта продукции,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захват управления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подобные цели.</a:t>
            </a:r>
          </a:p>
          <a:p>
            <a:endParaRPr lang="ru-RU" sz="24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573016"/>
            <a:ext cx="3173338" cy="263805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07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 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рискового (венчурного) капитала</a:t>
            </a: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</a:t>
            </a: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молодые, агрессивные компании, работающие в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области</a:t>
            </a: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новых, прогрессивных технологий.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65314"/>
            <a:ext cx="4032448" cy="316324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80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Инвестиционные мультипликаторы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altLang="ru-RU" sz="2400" dirty="0" smtClean="0"/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цена/прибыль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акцию (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Р/Е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цена/денежный поток на акцию (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P/CF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цена/выручка от реализации на акцию (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P/S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цена/дивиденд на акцию (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Р/Д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цена/валовый доход на акцию (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P/R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цена/балансовая стоимость активов (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P/BV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цена/чистая стоимость активов на акцию (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Р/ЧА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7" y="4293096"/>
            <a:ext cx="2808312" cy="20882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24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96944" cy="6192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76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96944" cy="6192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02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alt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Стартовый 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</a:t>
            </a: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включает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многовариантный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набор</a:t>
            </a:r>
          </a:p>
          <a:p>
            <a:pPr algn="ctr"/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возможных активов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различающихся по доходности,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риску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ликвидности и другим параметрам.</a:t>
            </a:r>
          </a:p>
          <a:p>
            <a:endParaRPr lang="ru-RU" sz="2400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24942"/>
            <a:ext cx="4176464" cy="304246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53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867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 fontScale="70000" lnSpcReduction="20000"/>
          </a:bodyPr>
          <a:lstStyle/>
          <a:p>
            <a:pPr algn="ctr"/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3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формирования </a:t>
            </a:r>
            <a:r>
              <a:rPr lang="ru-RU" altLang="ru-RU" sz="31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оптимальных </a:t>
            </a:r>
            <a:endParaRPr lang="ru-RU" altLang="ru-RU" sz="31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3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портфелей</a:t>
            </a:r>
            <a:r>
              <a:rPr lang="ru-RU" alt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ориентированных на </a:t>
            </a: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</a:t>
            </a:r>
          </a:p>
          <a:p>
            <a:pPr algn="ctr"/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текущего и капитализированного </a:t>
            </a: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доходов:</a:t>
            </a:r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3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3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Модель 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</a:t>
            </a:r>
            <a:r>
              <a:rPr lang="ru-RU" alt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Марковица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altLang="ru-RU" sz="31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DCF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3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Модель 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У. Шарпа (</a:t>
            </a:r>
            <a:r>
              <a:rPr lang="ru-RU" altLang="ru-RU" sz="31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САРМ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ru-RU" altLang="ru-RU" sz="3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Модель 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Стивена Росса (</a:t>
            </a:r>
            <a:r>
              <a:rPr lang="ru-RU" altLang="ru-RU" sz="31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АРМ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– </a:t>
            </a: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арбитражного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ценообразования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ru-RU" altLang="ru-RU" sz="3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Модель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основанная на теории </a:t>
            </a:r>
            <a:endParaRPr lang="ru-RU" altLang="ru-RU" sz="3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ценообразования опционов.</a:t>
            </a:r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3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Модель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основанная на теории </a:t>
            </a: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преференций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(состояние неопределенности).</a:t>
            </a:r>
          </a:p>
          <a:p>
            <a:pPr algn="ctr"/>
            <a:endParaRPr lang="ru-RU" alt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altLang="ru-RU" sz="2600" b="1" dirty="0" smtClean="0"/>
          </a:p>
          <a:p>
            <a:pPr algn="ctr"/>
            <a:r>
              <a:rPr lang="ru-RU" alt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8397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altLang="ru-RU" sz="2400" dirty="0" smtClean="0"/>
          </a:p>
          <a:p>
            <a:pPr algn="ctr"/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формирования портфеля – это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достижение </a:t>
            </a:r>
            <a:endParaRPr lang="ru-RU" alt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оптимального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сочетания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 риском и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доходностью.</a:t>
            </a:r>
          </a:p>
          <a:p>
            <a:pPr algn="ctr"/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Поэтому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эффективный портфель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состоит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активов </a:t>
            </a:r>
          </a:p>
          <a:p>
            <a:pPr algn="ctr"/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либо с наивысшей доходностью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данной степени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риска,</a:t>
            </a: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либо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наименьшим уровнем риска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приемлемой </a:t>
            </a:r>
          </a:p>
          <a:p>
            <a:pPr algn="ctr"/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доходности.  </a:t>
            </a:r>
          </a:p>
          <a:p>
            <a:pPr algn="ctr"/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77072"/>
            <a:ext cx="2857500" cy="1905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00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12068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инвестиционных проектов 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оценка их эффективности</a:t>
            </a:r>
          </a:p>
          <a:p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284984"/>
            <a:ext cx="3312368" cy="237626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69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Инвестиционный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это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программа мероприятий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помощью которых осуществляются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эффективные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капитальные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вложения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получения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474" y="2852936"/>
            <a:ext cx="5447506" cy="33123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40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Согласно ФЗ РФ «Об инвестиционной деятельности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форме капитальных вложений в РФ»,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ИП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обоснование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экономической целесообразности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и сроков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осуществления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капитальных вложений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том числе необходимая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проектно-сметная документация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разработанная в соответствии с законодательством РФ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утвержденными в установленном порядке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стандартами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(нормами и правилами), а также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практических действий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осуществлению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инвестиций (бизнес план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</a:p>
          <a:p>
            <a:endParaRPr lang="ru-RU" sz="2400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285875"/>
            <a:ext cx="1428750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00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Иными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словами, согласно данному определению,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инвестиционный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это, прежде всего,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комплексный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мероприятий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включающий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проектирование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строительство, приобретение технологий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оборудования, подготовку кадров и т.п.,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направленных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создание нового или модернизацию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действующего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 товаров (работ, услуг)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целью получения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экономической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выгоды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9171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оценки ожидаемой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инвестиционных проектов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используются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чистый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дисконтированный доход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чистая текущая стоимость;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NPV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внутренняя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 рентабельности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ВНР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IRR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индекс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срок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возврата капитала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4133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Чистый дисконтированный доход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-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разница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дисконтированной денежной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выгод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период эксплуатации инвестиционного проекта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суммой дисконтируемых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инвестируемых средств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реализацию: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 smtClean="0"/>
          </a:p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выгода (прирост реализованной продукции и др.),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получаемая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внедрения данного проекта;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издержки производства (без амортизационных отчислений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</a:t>
            </a:r>
          </a:p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связанные с данным проектом;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величина инвестиций (капитальные вложения).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049087"/>
              </p:ext>
            </p:extLst>
          </p:nvPr>
        </p:nvGraphicFramePr>
        <p:xfrm>
          <a:off x="1691680" y="2060848"/>
          <a:ext cx="5832648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4" imgW="1879600" imgH="444500" progId="Equation.3">
                  <p:embed/>
                </p:oleObj>
              </mc:Choice>
              <mc:Fallback>
                <p:oleObj name="Equation" r:id="rId4" imgW="1879600" imgH="44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060848"/>
                        <a:ext cx="5832648" cy="172819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627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Индекс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(ИД)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показывает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какая величина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дохода – чистая прибыль плюс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амортизационные отчисления,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единицы инвестированных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средств:</a:t>
            </a:r>
          </a:p>
          <a:p>
            <a:pPr marL="0" indent="0" algn="ctr">
              <a:buNone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6890"/>
              </p:ext>
            </p:extLst>
          </p:nvPr>
        </p:nvGraphicFramePr>
        <p:xfrm>
          <a:off x="1547664" y="2780928"/>
          <a:ext cx="6019800" cy="285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4" imgW="1091726" imgH="850531" progId="Equation.3">
                  <p:embed/>
                </p:oleObj>
              </mc:Choice>
              <mc:Fallback>
                <p:oleObj name="Equation" r:id="rId4" imgW="1091726" imgH="85053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780928"/>
                        <a:ext cx="6019800" cy="28543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>
                            <a:lumMod val="5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378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 рентабельности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(ВНР)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характеризует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доходности проекта,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выражаемый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дисконтной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ставкой, при которой будущая стоимость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денежного потока от инвестиций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равна настоящей стоимости инвестиций.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ВНР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трактуют также как величину дисконта,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котором чистый дисконтированный доход равен 0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Ставка дисконта (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при этом определяется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решения уравнения:</a:t>
            </a:r>
          </a:p>
        </p:txBody>
      </p:sp>
    </p:spTree>
    <p:extLst>
      <p:ext uri="{BB962C8B-B14F-4D97-AF65-F5344CB8AC3E}">
        <p14:creationId xmlns:p14="http://schemas.microsoft.com/office/powerpoint/2010/main" val="283716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20688"/>
            <a:ext cx="5400600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675892"/>
              </p:ext>
            </p:extLst>
          </p:nvPr>
        </p:nvGraphicFramePr>
        <p:xfrm>
          <a:off x="1890936" y="2924944"/>
          <a:ext cx="54864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5" imgW="1866090" imgH="444307" progId="Equation.3">
                  <p:embed/>
                </p:oleObj>
              </mc:Choice>
              <mc:Fallback>
                <p:oleObj name="Equation" r:id="rId5" imgW="1866090" imgH="44430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936" y="2924944"/>
                        <a:ext cx="5486400" cy="1676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>
                            <a:lumMod val="5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840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норма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рентабельности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тот предел, за которым проект становится неэффективным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дает инвестору возможность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сравнивать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уровнем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рентабельности действующих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активов,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со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средней нормой прибыльности инвестиций,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с %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ставками, по которым выдается кредит,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СВСК, а также с величиной риска.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5789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возврата капитала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показывает тот год,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инвестиции начнут приносить доход,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год, когда ЧДД становится неотрицательным.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формуле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13146"/>
              </p:ext>
            </p:extLst>
          </p:nvPr>
        </p:nvGraphicFramePr>
        <p:xfrm>
          <a:off x="1547664" y="3429000"/>
          <a:ext cx="6096000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4" imgW="1473200" imgH="457200" progId="Equation.3">
                  <p:embed/>
                </p:oleObj>
              </mc:Choice>
              <mc:Fallback>
                <p:oleObj name="Equation" r:id="rId4" imgW="14732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429000"/>
                        <a:ext cx="6096000" cy="22161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>
                            <a:lumMod val="5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14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Наряду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основными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характеристики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использоваться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другие показатели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рентабельность,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финансовых рисков,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ликвидности,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другие.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437112"/>
            <a:ext cx="229552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74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условии кредитования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</a:t>
            </a:r>
          </a:p>
          <a:p>
            <a:pPr>
              <a:lnSpc>
                <a:spcPct val="80000"/>
              </a:lnSpc>
            </a:pPr>
            <a:endParaRPr lang="ru-RU" altLang="ru-RU" sz="2400" dirty="0" smtClean="0"/>
          </a:p>
          <a:p>
            <a:pPr algn="ctr">
              <a:lnSpc>
                <a:spcPct val="80000"/>
              </a:lnSpc>
            </a:pP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расчета эффективности пр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оекта определяются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суммарные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содержание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кредитов.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кредиты выдаются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льготных условиях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льготный период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происходит их 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капитализация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т.е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увеличение на сумму невыплаченных процентов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lnSpc>
                <a:spcPct val="80000"/>
              </a:lnSpc>
            </a:pP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Ежегодные выплаты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кредитам (</a:t>
            </a:r>
            <a:r>
              <a:rPr lang="en-US" altLang="ru-RU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определяются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формуле: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сумма кредита, млн. руб.;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процентная ставка; 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срок займа; 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срок займа за минусом льготного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периода.</a:t>
            </a: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941" y="3789040"/>
            <a:ext cx="4267200" cy="14017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33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1526</TotalTime>
  <Words>3109</Words>
  <Application>Microsoft Office PowerPoint</Application>
  <PresentationFormat>Экран (4:3)</PresentationFormat>
  <Paragraphs>840</Paragraphs>
  <Slides>75</Slides>
  <Notes>75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77" baseType="lpstr">
      <vt:lpstr>Тема Office</vt:lpstr>
      <vt:lpstr>Equation</vt:lpstr>
      <vt:lpstr>Тема 3. Управление финансовыми инвестициями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3. Управление финансовыми инвестициями</dc:title>
  <dc:creator>User</dc:creator>
  <cp:lastModifiedBy>User</cp:lastModifiedBy>
  <cp:revision>71</cp:revision>
  <dcterms:created xsi:type="dcterms:W3CDTF">2014-07-17T04:42:25Z</dcterms:created>
  <dcterms:modified xsi:type="dcterms:W3CDTF">2014-10-19T10:29:46Z</dcterms:modified>
</cp:coreProperties>
</file>