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91" r:id="rId3"/>
    <p:sldId id="257" r:id="rId4"/>
    <p:sldId id="260" r:id="rId5"/>
    <p:sldId id="262" r:id="rId6"/>
    <p:sldId id="259" r:id="rId7"/>
    <p:sldId id="261" r:id="rId8"/>
    <p:sldId id="263" r:id="rId9"/>
    <p:sldId id="265" r:id="rId10"/>
    <p:sldId id="331" r:id="rId11"/>
    <p:sldId id="332" r:id="rId12"/>
    <p:sldId id="333" r:id="rId13"/>
    <p:sldId id="338" r:id="rId14"/>
    <p:sldId id="334" r:id="rId15"/>
    <p:sldId id="336" r:id="rId16"/>
    <p:sldId id="319" r:id="rId17"/>
    <p:sldId id="270" r:id="rId18"/>
    <p:sldId id="288" r:id="rId19"/>
    <p:sldId id="280" r:id="rId20"/>
    <p:sldId id="281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47" r:id="rId30"/>
    <p:sldId id="348" r:id="rId31"/>
    <p:sldId id="355" r:id="rId32"/>
    <p:sldId id="352" r:id="rId33"/>
    <p:sldId id="353" r:id="rId34"/>
    <p:sldId id="354" r:id="rId35"/>
    <p:sldId id="292" r:id="rId36"/>
    <p:sldId id="322" r:id="rId37"/>
    <p:sldId id="323" r:id="rId38"/>
    <p:sldId id="293" r:id="rId39"/>
    <p:sldId id="294" r:id="rId40"/>
    <p:sldId id="295" r:id="rId41"/>
    <p:sldId id="296" r:id="rId42"/>
    <p:sldId id="297" r:id="rId43"/>
    <p:sldId id="298" r:id="rId44"/>
    <p:sldId id="330" r:id="rId45"/>
    <p:sldId id="299" r:id="rId46"/>
    <p:sldId id="300" r:id="rId47"/>
    <p:sldId id="301" r:id="rId48"/>
    <p:sldId id="302" r:id="rId49"/>
    <p:sldId id="303" r:id="rId50"/>
    <p:sldId id="356" r:id="rId51"/>
    <p:sldId id="305" r:id="rId52"/>
    <p:sldId id="304" r:id="rId53"/>
    <p:sldId id="306" r:id="rId54"/>
    <p:sldId id="307" r:id="rId55"/>
    <p:sldId id="308" r:id="rId56"/>
    <p:sldId id="358" r:id="rId57"/>
    <p:sldId id="309" r:id="rId58"/>
    <p:sldId id="360" r:id="rId59"/>
    <p:sldId id="361" r:id="rId60"/>
    <p:sldId id="325" r:id="rId61"/>
    <p:sldId id="362" r:id="rId62"/>
    <p:sldId id="310" r:id="rId63"/>
    <p:sldId id="311" r:id="rId64"/>
    <p:sldId id="312" r:id="rId65"/>
    <p:sldId id="313" r:id="rId66"/>
    <p:sldId id="326" r:id="rId67"/>
    <p:sldId id="327" r:id="rId68"/>
    <p:sldId id="314" r:id="rId69"/>
    <p:sldId id="315" r:id="rId70"/>
    <p:sldId id="328" r:id="rId71"/>
    <p:sldId id="329" r:id="rId72"/>
    <p:sldId id="316" r:id="rId73"/>
    <p:sldId id="324" r:id="rId74"/>
    <p:sldId id="317" r:id="rId75"/>
    <p:sldId id="321" r:id="rId7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35492-BC15-4C37-B646-787E687F7FF1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E4C2A-F5F4-4B0B-919B-8AA39AAEF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1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24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754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863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060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495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445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611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00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029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28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108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522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527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440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841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814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406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141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71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052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77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729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7241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2367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6846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277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1404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1097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088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436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8388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3966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4136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2258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0075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636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9162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05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5221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8627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2037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148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8958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124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7971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561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248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8433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416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8154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3650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95703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4574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903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8314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4899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7773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21906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5305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95722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9839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8634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72019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69858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8394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5388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51304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28840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31614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83456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20474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8261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90302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E4C2A-F5F4-4B0B-919B-8AA39AAEF981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03205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323A4-432E-475B-B4A3-CD0BF6AEC676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955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7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85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8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91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98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1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38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5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50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19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6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B988F-A658-44D1-9210-6F0A913AF7E3}" type="datetimeFigureOut">
              <a:rPr lang="ru-RU" smtClean="0"/>
              <a:t>19.10.2014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7C9F6-7897-45FA-942D-1D04C78A8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23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735" y="188640"/>
            <a:ext cx="8784976" cy="39604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МЕНЕДЖМЕНТ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501008"/>
            <a:ext cx="8784976" cy="297673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лекций: д.э.н., профессор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Татьяна Леонидовна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23" y="1556791"/>
            <a:ext cx="1905000" cy="28098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1905000" cy="28098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52526"/>
            <a:ext cx="1872208" cy="28141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42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ТЕОРЕТИЧЕСКИЕ ОСНОВЫ ФИНАНСОВОГО МЕНЕДЖМЕНТА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Сущность финансового менеджмента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Базовые концепции финансового менеджмента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07535"/>
            <a:ext cx="2016224" cy="308230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58" y="3183991"/>
            <a:ext cx="1944216" cy="308230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83991"/>
            <a:ext cx="1905000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207535"/>
            <a:ext cx="1905000" cy="30007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97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(от англ.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–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Совокупность методов, приёмов </a:t>
            </a:r>
          </a:p>
          <a:p>
            <a:pPr marL="0" indent="0" algn="ctr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управления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производством.</a:t>
            </a:r>
          </a:p>
          <a:p>
            <a:pPr marL="0" indent="0"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14624"/>
            <a:ext cx="3528392" cy="294662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08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Английское слово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происходит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корня латинского слова «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манус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- рука.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Первоначально термин подразумевал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животными и означал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искусство управления лошадьми.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Позже термин был перенесен в сферу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трудовой деятельности и стал обозначать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область науки и практики управления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людьми и организациями.</a:t>
            </a:r>
          </a:p>
          <a:p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068960"/>
            <a:ext cx="21431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980" y="3150289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86275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02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совокупность принципов,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методов и средств управления с целью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эффективности предпринимательской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и увеличения прибыли.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14624"/>
            <a:ext cx="3960440" cy="28026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85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распространенная точка зрения: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универсальный вид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человеческой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направленной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достижение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поставленных,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путем использования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ресурсов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высокой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труда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любой коммерческой и некоммерческой организации.</a:t>
            </a:r>
          </a:p>
          <a:p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372" y="3789040"/>
            <a:ext cx="3756025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54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Оксфордский словарь английского языка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 термин «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как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манеру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обращения с людьми,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власть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управления, административные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навыки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управления, административную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единицу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84984"/>
            <a:ext cx="3240360" cy="25922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менеджменте как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самостоятельной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области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деятельности,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равноценной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инженерному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труду, упоминалось в докладе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Тауна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(1844-1924) на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ежегодном собрании Американского общества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инженеров-механиков.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Таун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мануфактурной компании “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энд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Таун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3789040"/>
            <a:ext cx="3240360" cy="24482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8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от объектов, функций, уровня управления,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 деятельности, культурных особенностей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различают следующие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менеджмента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5904655" cy="40221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94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менеджмент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финансами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предприятия,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направленная на достижение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стратегических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тактических целей.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Наука, посвященная методологии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управления финансовыми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ресурсами.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77072"/>
            <a:ext cx="1584176" cy="21602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принципов  и методов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разработки и реализации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управленческих решений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связанных с формированием,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распределением и использованием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ресурсов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и организацией оборота его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645024"/>
            <a:ext cx="3024336" cy="20882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2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14932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Эффективное управление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финансовой деятельностью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обеспечивается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реализацией ряда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принципов.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547664" y="1268760"/>
            <a:ext cx="6480720" cy="830960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финансового менеджмента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758586" y="2276872"/>
            <a:ext cx="7809857" cy="6286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Интегрированность с общей системой управления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предприятием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758586" y="3068960"/>
            <a:ext cx="7809858" cy="6286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Комплексный характер формирования управленческих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решений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758587" y="3861048"/>
            <a:ext cx="7809856" cy="57606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Высокий динамизм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управления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758587" y="4581128"/>
            <a:ext cx="7809856" cy="720079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Вариативность подходов к разработке отдельных управленческих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решений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758587" y="5589240"/>
            <a:ext cx="7809855" cy="64807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Ориентированность на стратегические цели развития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7144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066818" y="404664"/>
            <a:ext cx="5256584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финансовой деятельности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82681" y="1556792"/>
            <a:ext cx="7920880" cy="57606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уставного капитала и распределение его между собственниками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2681" y="2276872"/>
            <a:ext cx="7920880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Авансирование уставного капитала во 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внеоборотные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оборотные активы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524859" y="2907396"/>
            <a:ext cx="790602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финансовыми ресурсами воспроизводственного процесса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97820" y="4221088"/>
            <a:ext cx="7890603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Реинвестирование прибыли в целях приращения капитала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504497" y="6054448"/>
            <a:ext cx="7811917" cy="61491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ассоциациях, концернах, синдикатах, холдингах, финансово-промышленных группах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482681" y="3573016"/>
            <a:ext cx="790602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обязательств по договорам и по закону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497820" y="4797152"/>
            <a:ext cx="7818595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резервов, фондов стимулирования и социального развития коллектива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524859" y="5464648"/>
            <a:ext cx="779155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Размещение свободных ФР и привлечение дополнительных ФР с финансового рынка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55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менеджмента формулируются его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и задачи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Главной целью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менеджмента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максимизация благосостояния собственников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текущем и перспективном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периоде,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обеспечиваемая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путем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максимизации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рыночной стоимости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ru-RU" sz="24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41440"/>
            <a:ext cx="2808312" cy="20882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99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467544" y="347518"/>
            <a:ext cx="8208911" cy="705218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финансового менеджмента: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1684" y="1412776"/>
            <a:ext cx="6696744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достаточного объема финансовых ресурсов в соответствии с потребностями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стратегией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26169" y="2492896"/>
            <a:ext cx="6696744" cy="736031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эффективного использования финансовых ресурсов в разрезе основных направлений деятельности предприятия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97677" y="5373216"/>
            <a:ext cx="6703785" cy="88701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постоянного финансового равновесия предприятия в процессе его развития, т.е. обеспечение финансовой устойчивости и платежеспособности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36150" y="3429000"/>
            <a:ext cx="6686763" cy="66743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Оптимизация денежного оборота и расчетной политики предприятия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31159" y="4365104"/>
            <a:ext cx="6686763" cy="76693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Максимизация прибыли при допустимом уровне финансового риска и благоприятной политике налогообложения</a:t>
            </a:r>
          </a:p>
        </p:txBody>
      </p:sp>
    </p:spTree>
    <p:extLst>
      <p:ext uri="{BB962C8B-B14F-4D97-AF65-F5344CB8AC3E}">
        <p14:creationId xmlns:p14="http://schemas.microsoft.com/office/powerpoint/2010/main" val="376841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рассматривается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интегральное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явление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1)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 точки зрения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финансами предприятия;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2)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институциональной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точки зрения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 управления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3)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организационно-правовой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точки зрения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предпринимательской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6283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Ключевые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управления: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Управление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источниками финансирования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 и по какой цене брать финансовые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ресурсы, 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какова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оптимальная структура источников финансирования); 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Инвестиционная политика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 вкладывать финансовые ресурсы);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Дивидендная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(стоит корпорации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выплачивать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акционерам всю или часть чистой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прибыли, 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инвестировать ее в целях будущего роста).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1925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91780" y="260648"/>
            <a:ext cx="3780420" cy="81724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менеджмент 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управления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6" y="1340768"/>
            <a:ext cx="3672408" cy="67322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правляемая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подсистема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 управления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88024" y="1340768"/>
            <a:ext cx="3816424" cy="69837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Управляющая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подсистема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 управления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5576" y="2348880"/>
            <a:ext cx="2952328" cy="60121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Денежный оборот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239" y="3310880"/>
            <a:ext cx="2975666" cy="62217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ресурсы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49541" y="4323892"/>
            <a:ext cx="2930371" cy="6263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Кругооборот капитала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2689" y="5229200"/>
            <a:ext cx="2997223" cy="64807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отношения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0112" y="2329698"/>
            <a:ext cx="3024336" cy="60121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Кадры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(подготовленный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580112" y="3292406"/>
            <a:ext cx="3024336" cy="62217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инструменты и методы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80112" y="4314800"/>
            <a:ext cx="3024336" cy="6263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Технические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управления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5144507"/>
            <a:ext cx="3024336" cy="7200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</a:t>
            </a:r>
          </a:p>
        </p:txBody>
      </p:sp>
    </p:spTree>
    <p:extLst>
      <p:ext uri="{BB962C8B-B14F-4D97-AF65-F5344CB8AC3E}">
        <p14:creationId xmlns:p14="http://schemas.microsoft.com/office/powerpoint/2010/main" val="36222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17295" y="332656"/>
            <a:ext cx="5544616" cy="7920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менеджмент 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 управления 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699792" y="3261898"/>
            <a:ext cx="4632830" cy="484632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 денежных потоков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699792" y="4077072"/>
            <a:ext cx="4662118" cy="55664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Бюджетирование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2699791" y="5013176"/>
            <a:ext cx="4735833" cy="648072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Финансовое планирование и прогнозирование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21343"/>
            <a:ext cx="2520280" cy="16036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28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835696" y="476672"/>
            <a:ext cx="5688632" cy="1046984"/>
          </a:xfrm>
          <a:prstGeom prst="flowChartMultidocumen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менеджмент как форма предпринимательства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39552" y="1844824"/>
            <a:ext cx="8208912" cy="100811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Самостоятельный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деятельности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осуществляемый 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профессиональными менеджерами,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и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финансовыми институтами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75" y="3140966"/>
            <a:ext cx="3665585" cy="31733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53" y="3140967"/>
            <a:ext cx="3984104" cy="319515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57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 реализует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свою главную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путем осуществления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определенных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подразделяются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основные группы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определяемые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финансового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менеджмента: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функции финансового менеджмента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управляющей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функции финансового менеджмента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специальной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 управления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предприятием.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905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323528" y="260648"/>
            <a:ext cx="4320480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ФМ как управляющей системы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5092642" y="163813"/>
            <a:ext cx="3846294" cy="1168645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ФМ как  специальной области управления предприятием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342430" y="1332458"/>
            <a:ext cx="4517602" cy="581467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Разработка финансовой стратегии предприятия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342430" y="2060848"/>
            <a:ext cx="4517602" cy="77266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Создание организационных структур для принятия решений по всем аспектам деятельности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342430" y="2924943"/>
            <a:ext cx="4517602" cy="792089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Формирование информационных систем для обоснования альтернативных вариантов управленческих решений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323528" y="4653136"/>
            <a:ext cx="4536504" cy="54340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Планирование финансовой деятельности предприятия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342431" y="5320632"/>
            <a:ext cx="4517602" cy="55664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Разработка системы стимулирования для реализации управленческих решений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342430" y="3861048"/>
            <a:ext cx="4517602" cy="652289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Анализ различных аспектов финансовой деятельности предприятия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342430" y="6015892"/>
            <a:ext cx="4517601" cy="58146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Осуществление финансового контроля за реализацией управленческих решений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5364088" y="1507979"/>
            <a:ext cx="345638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Управление активами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5364088" y="2348880"/>
            <a:ext cx="345638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Управление капиталом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364088" y="3149639"/>
            <a:ext cx="345638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Управление инвестициями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5364088" y="3984030"/>
            <a:ext cx="3456384" cy="669105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Управление денежными потоками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5364088" y="4868928"/>
            <a:ext cx="3481780" cy="65522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Управление финансовыми рисками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5364087" y="5733256"/>
            <a:ext cx="3507177" cy="74367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Антикризисное финансовое управление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93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вления финансовой деятельностью предприятия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базируется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определенном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менеджмента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представляет собой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совокупность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основных элементов воздействия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реализации управленческих решений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21088"/>
            <a:ext cx="2664296" cy="20219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53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07704" y="459074"/>
            <a:ext cx="5472608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основных элементов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механизма финансового менеджмента</a:t>
            </a:r>
          </a:p>
        </p:txBody>
      </p:sp>
      <p:sp>
        <p:nvSpPr>
          <p:cNvPr id="6" name="Овал 5"/>
          <p:cNvSpPr/>
          <p:nvPr/>
        </p:nvSpPr>
        <p:spPr>
          <a:xfrm>
            <a:off x="3275856" y="2695466"/>
            <a:ext cx="2520280" cy="2245701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МЕНЕДЖМЕНТА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1772816"/>
            <a:ext cx="2160240" cy="165618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Система регулирования финансовой деятельности предприятия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70376" y="1772816"/>
            <a:ext cx="2037928" cy="165618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Система внешней поддержки финансовой деятельности предприятия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3867605"/>
            <a:ext cx="1656184" cy="107356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Система финансовых рычагов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82752" y="4810233"/>
            <a:ext cx="1706488" cy="105496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Система финансовых методов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91680" y="3947186"/>
            <a:ext cx="1762373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Система финансовых инструментов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091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регулирования финансовой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включает: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государственное регулирование финансовой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предприятия;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08" y="2924944"/>
            <a:ext cx="5112568" cy="264906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61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Рыночный механизм регулирования финансовой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предприятия;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36912"/>
            <a:ext cx="3672408" cy="20162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89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Внутренний механизм регулирования отдельных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аспектов финансовой деятельности предприятия.</a:t>
            </a:r>
          </a:p>
          <a:p>
            <a:endParaRPr lang="ru-RU" sz="24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708920"/>
            <a:ext cx="2736304" cy="194421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23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Система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внешней поддержки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включает: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Государственное бюджетное финансирование;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Кредитование предприятий;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Лизинг (аренда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Страхование;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Прочие формы внешней поддержки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финансовой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(лицензирование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экологическую экспертизу, государственную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экспертизу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пр.)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568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рычагов: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Процент.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Прибыль.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Амортизационные отчисления.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Чистый денежный поток.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Дивиденды.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Синергизм.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Пени, штрафы, неустойки. </a:t>
            </a: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Прочие экономические рычаги.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2541662" cy="15121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47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(гр.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synergeia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сотрудничество, содружество) - комбинированное действие каких-либо компонентов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Управленческий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синергизм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улучшение показателей работы благодаря повышению качества управления,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каких-либо структурных изменений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комбинированное воздействие факторов, характеризующееся тем, что их объединённое действие существенно превосходит эффект каждого отдельно взятого компонента и их простой суммы.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Синергический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возникает благодаря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эмерджентности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возникновения новых качеств в результате сочетания, соединения, интеграции, слияния отдельных частей в единую систему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Синергизм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взаимодействия, благодаря которому эффективность компании больше, чем простая арифметическая сумма результатов отдельных проектов («2+2=5»).</a:t>
            </a: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276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Синергетический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проявляться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передачу ноу-хау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использование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создание преимущества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согласованности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сроков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отдельных проектов, выигрыш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качестве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доверия потребителей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конечного результата.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синергетические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можно описать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тремя переменными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прибыли в денежном выражении;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оперативных расходов;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потребности в инвестициях.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9436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финансовых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методов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528" y="1196752"/>
            <a:ext cx="4173860" cy="5328592"/>
          </a:xfr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технико-экономических расчетов.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Балансовый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Экономико-статистические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Экономико-математические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Экспертные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(методы экспертных оценок). 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196752"/>
            <a:ext cx="4041775" cy="5328592"/>
          </a:xfr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дисконтирования стоимости.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наращения стоимости (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компаундинга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диверсификации.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амортизации активов.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хеджирования.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методы.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1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6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инструментов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1340768"/>
            <a:ext cx="8291264" cy="5256584"/>
          </a:xfr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lvl="0"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Платежные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инструменты (платежные поручения,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аккредитивы и т.п.). </a:t>
            </a:r>
          </a:p>
          <a:p>
            <a:pPr lvl="0"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Кредитные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инструменты (договоры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кредитовании, векселя и т.п.). </a:t>
            </a:r>
          </a:p>
          <a:p>
            <a:pPr lvl="0"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Депозитные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инструменты (депозитные договоры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0"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депозитные сертификаты и т.п.). </a:t>
            </a:r>
          </a:p>
          <a:p>
            <a:pPr lvl="0"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Инструменты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(акции,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сертификаты и т.п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.).</a:t>
            </a:r>
          </a:p>
          <a:p>
            <a:pPr lvl="0"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Инструменты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страхования (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страховой договор,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страховой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полис и т.п.). </a:t>
            </a:r>
          </a:p>
          <a:p>
            <a:pPr lvl="0"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финансовых инструментов.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89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Эффективный механизм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менеджмента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позволяет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полном объеме реализовать стоящие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ним цели и задачи,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способствует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результативному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осуществлению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управления предприятием. </a:t>
            </a:r>
          </a:p>
          <a:p>
            <a:endParaRPr lang="ru-RU" sz="2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2708920"/>
            <a:ext cx="3581400" cy="33718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71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БАЗОВЫЕ КОНЦЕПЦИИ ФИНАНСОВОГО МЕНЕДЖМЕНТА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1943100"/>
            <a:ext cx="3581400" cy="2971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5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Принятие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конкретных решений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сфере финансового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менеджмента основывается на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ряде   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взаимосвязанных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фундаментальных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5024"/>
            <a:ext cx="3600400" cy="22322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74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лат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conceptio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понимание, система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определенный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понимания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трактовки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какого-либо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помощью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концепции  или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концепций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выражается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точка  зрения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 данное  явление,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задаются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некоторые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конструктивистские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определяющие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сущность  и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этого явления. </a:t>
            </a:r>
          </a:p>
          <a:p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941168"/>
            <a:ext cx="142875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43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95000"/>
            </a:schemeClr>
          </a:solidFill>
        </p:spPr>
        <p:txBody>
          <a:bodyPr>
            <a:normAutofit fontScale="92500"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Современная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и практика финансового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менеджмента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строится на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следующих базовых концепциях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идеальных (совершенных) рынков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капитала;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анализа дисконтированного денежного потока (DCF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альтернативных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затрат;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структуры капитала (теория Модильяни-Миллера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инвестиционного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оценки доходности финансовых активов (САРМ)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арбитражного ценообразования (АРТ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Гипотеза эффективности рынков (ЕМН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компромисса между риском 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доходностью;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агентских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отношений.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2972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идеальных (совершенных) рынков капитала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Идеальный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рынок, на котором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существует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никаких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затруднений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вследствие чего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ценных бумаг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денег может совершаться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легко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сопряжен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 какими-либо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затратами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84064"/>
            <a:ext cx="4608512" cy="322478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97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07704" y="332656"/>
            <a:ext cx="5904656" cy="64807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Характеристики идеального рынка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611560" y="1196752"/>
            <a:ext cx="7920880" cy="60331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Отсутствуют транзакционные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(связанные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 поиском партнера, заключением сделки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606022" y="1988840"/>
            <a:ext cx="787192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Отсутствуют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налоги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621338" y="2636912"/>
            <a:ext cx="7871926" cy="86409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большого количества покупателей и продавцов, ни один из которых не может воздействовать на цены обращающихся на рынке ценных бумаг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616714" y="3690740"/>
            <a:ext cx="787192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Равный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 на рынок для юридических и физических лиц</a:t>
            </a:r>
          </a:p>
        </p:txBody>
      </p:sp>
      <p:sp>
        <p:nvSpPr>
          <p:cNvPr id="9" name="Пятиугольник 8"/>
          <p:cNvSpPr/>
          <p:nvPr/>
        </p:nvSpPr>
        <p:spPr>
          <a:xfrm>
            <a:off x="636037" y="4365104"/>
            <a:ext cx="7883976" cy="600379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Отсутствие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информационных затрат, что предполагает равнодоступность информации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636037" y="5239925"/>
            <a:ext cx="787192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субъекты рынка имеют одинаковые (однородные) ожидания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616714" y="5949280"/>
            <a:ext cx="787192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Отсутствие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затрат, связанных с финансовыми затруднениями</a:t>
            </a:r>
          </a:p>
        </p:txBody>
      </p:sp>
    </p:spTree>
    <p:extLst>
      <p:ext uri="{BB962C8B-B14F-4D97-AF65-F5344CB8AC3E}">
        <p14:creationId xmlns:p14="http://schemas.microsoft.com/office/powerpoint/2010/main" val="279305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Очевидно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что большинство из этих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реальном мире не соблюдается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допущения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ограничивают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 теории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объяснять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окружающей среды.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того, рассматриваемая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«смягчать» эти условия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 за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другим,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таким образом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определять влияние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условий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конечные результ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аты.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869160"/>
            <a:ext cx="2333625" cy="1552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35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анализа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дисконтированного денежного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потока (DCF)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Discounted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Cash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обосновывает, что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финансовых активов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частности, акций и облигаций) непосредственно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потоков денежных средств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ожидаемых в результате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активов.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оценки будущих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потоков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называется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анализом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дисконтированного денежного потока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DCF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58" y="5013176"/>
            <a:ext cx="1872208" cy="142091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21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DCF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 на понятии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временной ценности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может проводиться в 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четыре этапа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 Расчет прогнозируемых денежных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потоков;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 Оценка степени риска для денежного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потока;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 Включение оценки риска в 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анализ;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 Определение приведенной стоимости денежного потока</a:t>
            </a:r>
            <a:r>
              <a:rPr lang="ru-RU" sz="24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861048"/>
            <a:ext cx="3145532" cy="26642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49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альтернативных затрат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Альтернативные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- 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было бы получить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выбрав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иной вариант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вложения  средств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Альтернативные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-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упущенные возможности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 шанса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3933056"/>
            <a:ext cx="4896545" cy="2574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10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финансовое вложение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всегда имеет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альтернативу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Ставка дисконта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применяемая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анализе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дисконтированного денежного потока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DCF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для  инвестиций,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отражать доход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инвестировании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наилучший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альтернативных проектов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имеющих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одинаковую степень риска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921" y="1196752"/>
            <a:ext cx="1512168" cy="23042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6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99592" y="332656"/>
            <a:ext cx="7560840" cy="140702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Ставка дисконта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учитывающая альтернативные затраты, должна отражать влияние следующих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факторов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67544" y="2276872"/>
            <a:ext cx="8352928" cy="93610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риска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конкретного денежного потока (чем выше степень риска, присущего анализируемому потоку, тем выше должно быть значение ставки дисконта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67544" y="3573016"/>
            <a:ext cx="8424936" cy="93610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Превалирующий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показателей доходности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(ставка дисконта должна отражать среднюю доходность, сложившуюся в экономике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467544" y="4869160"/>
            <a:ext cx="8424936" cy="127672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Периодичность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потоков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(т.е. временной интервал, на котором рассматриваются данные потоки). Если и значение денежного потока, и ставка дисконта приводятся в одном временном интервале,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поправки на периодичность не вносятся. </a:t>
            </a:r>
          </a:p>
        </p:txBody>
      </p:sp>
    </p:spTree>
    <p:extLst>
      <p:ext uri="{BB962C8B-B14F-4D97-AF65-F5344CB8AC3E}">
        <p14:creationId xmlns:p14="http://schemas.microsoft.com/office/powerpoint/2010/main" val="184133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 капитала (теория Модильяни-Миллера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(Франко Модильяни и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Мелтон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Миллер)</a:t>
            </a: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любой фирмы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исключительно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будущих доходов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(как их уровня, так 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риска),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от соотношения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ее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заемным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собственным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капиталом (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 капитала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95029"/>
            <a:ext cx="1905000" cy="2057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95029"/>
            <a:ext cx="1771650" cy="2057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95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Модильяни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Миллер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доказали, что политика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выплаты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влияет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фирмы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доллар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выплачиваемый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виде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уменьшает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нераспределенной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которая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могла быть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новые активы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данное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должно быть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компенсировано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эмиссии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861048"/>
            <a:ext cx="4608512" cy="25202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58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акционерам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будет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выплачивать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эти выплаты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снижают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приведенную стоимость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дивидендов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прежних акционеров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величину, равную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сумме дивидендов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полученных ими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текущем году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56992"/>
            <a:ext cx="3312368" cy="25202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образом,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доллар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дивидендов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лишает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акционеров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будущих дивидендов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эквивалентную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дисконтированном масштабе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 акционерам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безразличен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дивидендов на сумму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дол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получением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будущем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приведенная стоимость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которых составляет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 же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доллар.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Следовательно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политика выплаты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дивидендов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окажет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никакого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цену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95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Модильяни-Миллера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основана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гипотезе идеальных рынков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наличии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предпосылок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 нулевом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налогообложении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отсутствии финансовых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ввиду неблагоприятной структуры капитала).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реальных условиях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интенсивное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привлечение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неминуемо влечет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затруднения. 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97152"/>
            <a:ext cx="1800200" cy="15841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26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Модифицированная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 учетом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фактора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затруднений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Модильяни-Миллера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утверждает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Наличие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определенной доли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капитала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пользу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фирме. 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Чрезмерное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заемного капитала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приносит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Для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каждой фирмы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своя оптимальная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заемного капитала. </a:t>
            </a:r>
          </a:p>
          <a:p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305" y="4869160"/>
            <a:ext cx="2076450" cy="13525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48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инвестиционного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инвестора может быть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объединении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рисковых активов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портфель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0"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минимизации рис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 инвесторам следует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группировать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инвестиционные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портфели.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риска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отдельного актива следует измерять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влиянием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общую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риска</a:t>
            </a:r>
          </a:p>
          <a:p>
            <a:pPr lvl="0"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диверсифицированного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портфеля. </a:t>
            </a:r>
          </a:p>
          <a:p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560" y="5061505"/>
            <a:ext cx="2021210" cy="144615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483" y="5061503"/>
            <a:ext cx="2256805" cy="144615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65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Хотя теория портфеля учит инвесторов тому,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измерять уровень риска,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конкретизирует взаимосвязь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уровнем риска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требуемой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Данную взаимосвязь раскрывают следующие теории.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32856"/>
            <a:ext cx="4086200" cy="32891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68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оценки доходности финансовых активов (САРМ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Asset Pricing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теория арбитражного ценообразования (АРТ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rbitrage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pricing theory</a:t>
            </a:r>
            <a:r>
              <a:rPr lang="en-US" sz="2400" dirty="0"/>
              <a:t>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модели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САРМ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ожидания инвесторов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складываются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воздействием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факторов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инвестиционного риска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присущего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приобретаемым активам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риск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которая устанавливается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рынках,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определяется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процентах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ожидаемой доходности.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5104"/>
            <a:ext cx="1584176" cy="21755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365104"/>
            <a:ext cx="1328374" cy="21125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99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арбитражного ценообразования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рассматривается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альтернатива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САРМ.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концепция данной теории была предложена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1976 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известным специалистом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 финансов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Россом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Stephen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Ross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(от фр.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справедливое решение) </a:t>
            </a:r>
          </a:p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экономике — несколько логически связанных сделок, направленных 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извлечение прибыли из разницы в ценах на одинаковые или связанные активы 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 и то же время на разных рынках (пространственный арбитраж), </a:t>
            </a:r>
          </a:p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либо на одном и том же рынке в разные моменты времени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(временной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арбитраж, 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обычная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биржевая спекуляция.</a:t>
            </a:r>
          </a:p>
          <a:p>
            <a:pPr algn="ctr"/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0079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арбитражного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ценообразования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(АРТ)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утверждении,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фактическая доходность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любой акции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складывается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частей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нормальной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или ожидаемой,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рисковой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неопределенной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которая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многими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экономическими факторами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рыночной ситуацией в стране, оцениваемой ВВП;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стабильностью мировой экономики;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инфляцией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динамикой процентных ставок и др.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874930"/>
            <a:ext cx="1902419" cy="1070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74930"/>
            <a:ext cx="1800200" cy="109781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10" y="3874930"/>
            <a:ext cx="1704781" cy="1070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304" y="3865620"/>
            <a:ext cx="1849388" cy="10793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06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получила название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как она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накладывает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арбитражные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ограничения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активов.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означает, что в случае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нарушения равновесия на рынке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т.е. возникновения нелинейных соотношений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риском и доходностью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активов,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заработать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арбитражную прибыль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свою очередь действия арбитражеров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восстановят равновесие.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Арбитражная прибыль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получается в результате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арбитражного портфеля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732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Арбитражный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Portfolio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портфель, не требующий дополнительных инвестиций,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нечувствительный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каким-либо факторам и обладающий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положительной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ожидаемой доходностью.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строго – это портфель, не требующий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вложения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 ни при каких обстоятельствах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приносящий положительный доход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определенных условиях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1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67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рынков (ЕМН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hypothesis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гипотеза, согласно которой вся существенная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немедленно и в полной мере отражается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рыночной курсовой стоимости ценных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бумаг.</a:t>
            </a:r>
          </a:p>
        </p:txBody>
      </p:sp>
    </p:spTree>
    <p:extLst>
      <p:ext uri="{BB962C8B-B14F-4D97-AF65-F5344CB8AC3E}">
        <p14:creationId xmlns:p14="http://schemas.microsoft.com/office/powerpoint/2010/main" val="393743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Отдельные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(менеджеры, некоторые собственники)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могут владеть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информацией,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недоступной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других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(конфиденциальная  информация).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может быть использована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по-разному,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от того,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эффект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(положительный 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 отрицательный) дает  ее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обнародование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35417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3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рынок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 ценах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которого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находит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отражение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вся известная информация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того, чтобы обеспечить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информационную эффективность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выполнение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четырех условий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3016"/>
            <a:ext cx="3888432" cy="28803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8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467544" y="332656"/>
            <a:ext cx="7992888" cy="79208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 информационной эффективности рынка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043608" y="1491248"/>
            <a:ext cx="7416824" cy="10016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 информация становится доступной всем субъектам рынка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одновременно, 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ее получение не связано с какими-то затратами;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1043608" y="2901364"/>
            <a:ext cx="7416824" cy="88767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 отсутствуют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транзакционные 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затраты, налоги и другие факторы, препятствующие совершению сделок;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1043608" y="4053912"/>
            <a:ext cx="7416824" cy="887255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 сделки, совершаемые отдельными физическими или юридическими лицами, не могут повлиять на общий уровень цен;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1043608" y="5157192"/>
            <a:ext cx="7416824" cy="93610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 все субъекты рынка действуют рационально, стремясь максимизировать ожидаемую выгоду.</a:t>
            </a:r>
          </a:p>
        </p:txBody>
      </p:sp>
    </p:spTree>
    <p:extLst>
      <p:ext uri="{BB962C8B-B14F-4D97-AF65-F5344CB8AC3E}">
        <p14:creationId xmlns:p14="http://schemas.microsoft.com/office/powerpoint/2010/main" val="428719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реальных условий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 выделяют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степеней эффективности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рынка: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сильную, среднюю и слабую.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64904"/>
            <a:ext cx="4572000" cy="34956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45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Абсолютно эффективным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рынок,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обеспечивающий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инвестора или аналитика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доступной информацией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дающей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спрогнозировать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предприятия,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применить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адекватную процентную ставк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дисконтирования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404428"/>
            <a:ext cx="2333798" cy="168886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3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Рассчитанная таким образом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точности соответствовать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рыночной цене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эффективности рынков ведет непосредственно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 концепции компромисса между риском и доходностью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590" y="2564904"/>
            <a:ext cx="21431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40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компромисса между риском и доходностью</a:t>
            </a:r>
          </a:p>
          <a:p>
            <a:endParaRPr lang="ru-RU" sz="2400" dirty="0" smtClean="0"/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дохода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ними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 пропорциональная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зависимость: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выбирать компромисс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33056"/>
            <a:ext cx="2592288" cy="20162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77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ценах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отражена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вся общедоступная информация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следовательно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ценных б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умаг не содержит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никаких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искажений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ожидаемых значениях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бумаг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определяются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исключительно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различиями в 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риска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45024"/>
            <a:ext cx="2952328" cy="23042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45024"/>
            <a:ext cx="3510136" cy="24226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76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рынка 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ЕМН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вытекающая из нее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компромисса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риском и доходностью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приводят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 выводу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 увеличить стоимость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фирмы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 помощью операций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финансовом рынке. </a:t>
            </a: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 увеличена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за счет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операций на рынке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товаров и услуг. </a:t>
            </a:r>
          </a:p>
          <a:p>
            <a:endParaRPr lang="ru-RU" sz="2400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17958"/>
            <a:ext cx="3096344" cy="22322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18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Категория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финансовом менеджменте принимается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 внимание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различных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аспектах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приложении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  оценке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инвестиционных   проектов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инвестиционного  портфеля,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  или  иных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инструментов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принятию 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решений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 структуре   капитала, 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обоснованию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дивидендной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политики,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 затрат и др.</a:t>
            </a:r>
          </a:p>
          <a:p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869160"/>
            <a:ext cx="233362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59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финансовом менеджменте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ставиться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решаться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различные  задачи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  числе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предельного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максимизация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доходности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минимизаци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риска.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этом очевидно, что всегда должно быть  достигнуто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разумное соотношение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риском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доходностью.</a:t>
            </a:r>
          </a:p>
          <a:p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81128"/>
            <a:ext cx="2160240" cy="18722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39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агентских отношений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 финансовый менеджмент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 связи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 усложнением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организационно-правовых форм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приведшим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 разрыву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функцией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владения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функцией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я. 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785" y="4143375"/>
            <a:ext cx="281940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71013"/>
            <a:ext cx="2085975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32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большинстве  случаев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лица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владеют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им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управляют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Собственники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 обязаны  управлять,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этого  они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нанимают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профессиональных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менеджеров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должны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защищать их интересы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собственники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несут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агентские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издержки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(зарплата  менеджерам).    </a:t>
            </a:r>
          </a:p>
          <a:p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4797152"/>
            <a:ext cx="238125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66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того, чтобы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снизить противоречия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менеджерами и владельцами,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ограничить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возможность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нежелательных действий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менеджеров, владельцы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вынуждены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нести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агентские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издержки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(например, участие менеджеров в прибылях,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премирование менеджеров в форме опционов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покупку акций управляемой ими компании).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2448272" cy="19442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05418"/>
            <a:ext cx="2524125" cy="19718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09" y="3867516"/>
            <a:ext cx="2659559" cy="20097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99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713788" cy="6192837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				 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все!</a:t>
            </a:r>
          </a:p>
        </p:txBody>
      </p:sp>
      <p:graphicFrame>
        <p:nvGraphicFramePr>
          <p:cNvPr id="3074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05200"/>
              </p:ext>
            </p:extLst>
          </p:nvPr>
        </p:nvGraphicFramePr>
        <p:xfrm flipH="1">
          <a:off x="2267744" y="980728"/>
          <a:ext cx="4343400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Clip" r:id="rId4" imgW="4663440" imgH="3390840" progId="MS_ClipArt_Gallery.2">
                  <p:embed/>
                </p:oleObj>
              </mc:Choice>
              <mc:Fallback>
                <p:oleObj name="Clip" r:id="rId4" imgW="4663440" imgH="33908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2267744" y="980728"/>
                        <a:ext cx="4343400" cy="339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630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2556</Words>
  <Application>Microsoft Office PowerPoint</Application>
  <PresentationFormat>Экран (4:3)</PresentationFormat>
  <Paragraphs>714</Paragraphs>
  <Slides>75</Slides>
  <Notes>75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7" baseType="lpstr">
      <vt:lpstr>Тема Office</vt:lpstr>
      <vt:lpstr>Clip</vt:lpstr>
      <vt:lpstr>ФИНАНСОВЫЙ МЕНЕДЖМЕНТ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Система финансовых методов</vt:lpstr>
      <vt:lpstr>5. Система финансовых инструментов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Это все!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ФИНАНСОВЫЙ МЕНЕДЖМЕНТ</dc:title>
  <dc:creator>User</dc:creator>
  <cp:lastModifiedBy>User</cp:lastModifiedBy>
  <cp:revision>95</cp:revision>
  <dcterms:created xsi:type="dcterms:W3CDTF">2014-07-07T05:29:12Z</dcterms:created>
  <dcterms:modified xsi:type="dcterms:W3CDTF">2014-10-19T07:19:45Z</dcterms:modified>
</cp:coreProperties>
</file>