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9"/>
  </p:notesMasterIdLst>
  <p:sldIdLst>
    <p:sldId id="256" r:id="rId2"/>
    <p:sldId id="266" r:id="rId3"/>
    <p:sldId id="265" r:id="rId4"/>
    <p:sldId id="268" r:id="rId5"/>
    <p:sldId id="269" r:id="rId6"/>
    <p:sldId id="270" r:id="rId7"/>
    <p:sldId id="272" r:id="rId8"/>
    <p:sldId id="271" r:id="rId9"/>
    <p:sldId id="275" r:id="rId10"/>
    <p:sldId id="274" r:id="rId11"/>
    <p:sldId id="276" r:id="rId12"/>
    <p:sldId id="277" r:id="rId13"/>
    <p:sldId id="257" r:id="rId14"/>
    <p:sldId id="259" r:id="rId15"/>
    <p:sldId id="260" r:id="rId16"/>
    <p:sldId id="261" r:id="rId17"/>
    <p:sldId id="258" r:id="rId18"/>
    <p:sldId id="263" r:id="rId19"/>
    <p:sldId id="264" r:id="rId20"/>
    <p:sldId id="262" r:id="rId21"/>
    <p:sldId id="278" r:id="rId22"/>
    <p:sldId id="280" r:id="rId23"/>
    <p:sldId id="279" r:id="rId24"/>
    <p:sldId id="281" r:id="rId25"/>
    <p:sldId id="284" r:id="rId26"/>
    <p:sldId id="285" r:id="rId27"/>
    <p:sldId id="287" r:id="rId28"/>
    <p:sldId id="288" r:id="rId29"/>
    <p:sldId id="289" r:id="rId30"/>
    <p:sldId id="290" r:id="rId31"/>
    <p:sldId id="291" r:id="rId32"/>
    <p:sldId id="292" r:id="rId33"/>
    <p:sldId id="293" r:id="rId34"/>
    <p:sldId id="294" r:id="rId35"/>
    <p:sldId id="295" r:id="rId36"/>
    <p:sldId id="296" r:id="rId37"/>
    <p:sldId id="297" r:id="rId38"/>
    <p:sldId id="298" r:id="rId39"/>
    <p:sldId id="299" r:id="rId40"/>
    <p:sldId id="300" r:id="rId41"/>
    <p:sldId id="301" r:id="rId42"/>
    <p:sldId id="302" r:id="rId43"/>
    <p:sldId id="303" r:id="rId44"/>
    <p:sldId id="304" r:id="rId45"/>
    <p:sldId id="305" r:id="rId46"/>
    <p:sldId id="306" r:id="rId47"/>
    <p:sldId id="307" r:id="rId48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0"/>
    <p:restoredTop sz="94660"/>
  </p:normalViewPr>
  <p:slideViewPr>
    <p:cSldViewPr snapToGrid="0">
      <p:cViewPr varScale="1">
        <p:scale>
          <a:sx n="55" d="100"/>
          <a:sy n="55" d="100"/>
        </p:scale>
        <p:origin x="595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8134A50-10F4-4219-B286-10C44E22220C}" type="datetimeFigureOut">
              <a:rPr lang="ru-RU" smtClean="0"/>
              <a:t>28.10.2015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1954FF7-12AB-4FC0-8D54-1EA979D9BA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3523713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F5AAC82-C708-4E19-80AD-1BAFCD863E07}" type="slidenum">
              <a:rPr lang="ru-RU" smtClean="0"/>
              <a:t>43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2992943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169239-61E8-4E12-A01D-727294B607DF}" type="datetimeFigureOut">
              <a:rPr lang="ru-RU" smtClean="0"/>
              <a:t>28.10.2015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932D6-EF8E-4D6B-ABCC-29A08009FB8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051554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169239-61E8-4E12-A01D-727294B607DF}" type="datetimeFigureOut">
              <a:rPr lang="ru-RU" smtClean="0"/>
              <a:t>28.10.2015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932D6-EF8E-4D6B-ABCC-29A08009FB8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597893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169239-61E8-4E12-A01D-727294B607DF}" type="datetimeFigureOut">
              <a:rPr lang="ru-RU" smtClean="0"/>
              <a:t>28.10.2015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932D6-EF8E-4D6B-ABCC-29A08009FB8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907464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169239-61E8-4E12-A01D-727294B607DF}" type="datetimeFigureOut">
              <a:rPr lang="ru-RU" smtClean="0"/>
              <a:t>28.10.2015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932D6-EF8E-4D6B-ABCC-29A08009FB8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896881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169239-61E8-4E12-A01D-727294B607DF}" type="datetimeFigureOut">
              <a:rPr lang="ru-RU" smtClean="0"/>
              <a:t>28.10.2015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932D6-EF8E-4D6B-ABCC-29A08009FB8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023103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169239-61E8-4E12-A01D-727294B607DF}" type="datetimeFigureOut">
              <a:rPr lang="ru-RU" smtClean="0"/>
              <a:t>28.10.2015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932D6-EF8E-4D6B-ABCC-29A08009FB8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049866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169239-61E8-4E12-A01D-727294B607DF}" type="datetimeFigureOut">
              <a:rPr lang="ru-RU" smtClean="0"/>
              <a:t>28.10.2015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932D6-EF8E-4D6B-ABCC-29A08009FB8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333920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169239-61E8-4E12-A01D-727294B607DF}" type="datetimeFigureOut">
              <a:rPr lang="ru-RU" smtClean="0"/>
              <a:t>28.10.2015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932D6-EF8E-4D6B-ABCC-29A08009FB8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987021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169239-61E8-4E12-A01D-727294B607DF}" type="datetimeFigureOut">
              <a:rPr lang="ru-RU" smtClean="0"/>
              <a:t>28.10.2015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932D6-EF8E-4D6B-ABCC-29A08009FB8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518563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169239-61E8-4E12-A01D-727294B607DF}" type="datetimeFigureOut">
              <a:rPr lang="ru-RU" smtClean="0"/>
              <a:t>28.10.2015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932D6-EF8E-4D6B-ABCC-29A08009FB8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949469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169239-61E8-4E12-A01D-727294B607DF}" type="datetimeFigureOut">
              <a:rPr lang="ru-RU" smtClean="0"/>
              <a:t>28.10.2015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932D6-EF8E-4D6B-ABCC-29A08009FB8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618208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6169239-61E8-4E12-A01D-727294B607DF}" type="datetimeFigureOut">
              <a:rPr lang="ru-RU" smtClean="0"/>
              <a:t>28.10.2015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0C932D6-EF8E-4D6B-ABCC-29A08009FB8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80629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hyperlink" Target="http://translation-blog.ru/trebovanija" TargetMode="External"/><Relationship Id="rId2" Type="http://schemas.openxmlformats.org/officeDocument/2006/relationships/hyperlink" Target="http://translation-blog.ru/tematiki" TargetMode="Externa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hyperlink" Target="http://translation-blog.ru/medicina" TargetMode="Externa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hyperlink" Target="http://translation-blog.ru/perevodcheskie-lyapy" TargetMode="Externa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hyperlink" Target="http://my-shop.ru/shop/image/product/186142.html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.jpeg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>Техника переводческой </a:t>
            </a:r>
            <a:r>
              <a:rPr lang="ru-RU" b="1" dirty="0" err="1" smtClean="0">
                <a:solidFill>
                  <a:srgbClr val="FF0000"/>
                </a:solidFill>
              </a:rPr>
              <a:t>семантографии</a:t>
            </a:r>
            <a:r>
              <a:rPr lang="ru-RU" b="1" dirty="0" smtClean="0">
                <a:solidFill>
                  <a:srgbClr val="FF0000"/>
                </a:solidFill>
              </a:rPr>
              <a:t> (УПС)</a:t>
            </a:r>
            <a:br>
              <a:rPr lang="ru-RU" b="1" dirty="0" smtClean="0">
                <a:solidFill>
                  <a:srgbClr val="FF0000"/>
                </a:solidFill>
              </a:rPr>
            </a:b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pPr algn="r"/>
            <a:r>
              <a:rPr lang="ru-RU" sz="4000" b="1" dirty="0" smtClean="0"/>
              <a:t>Николаенко Н.А., к.ф.н., </a:t>
            </a:r>
          </a:p>
          <a:p>
            <a:pPr algn="r"/>
            <a:r>
              <a:rPr lang="ru-RU" sz="4000" b="1" dirty="0" smtClean="0"/>
              <a:t>доцент каф. ИЯСГТ ТПУ</a:t>
            </a:r>
            <a:endParaRPr lang="ru-RU" sz="4000" b="1" dirty="0"/>
          </a:p>
        </p:txBody>
      </p:sp>
    </p:spTree>
    <p:extLst>
      <p:ext uri="{BB962C8B-B14F-4D97-AF65-F5344CB8AC3E}">
        <p14:creationId xmlns:p14="http://schemas.microsoft.com/office/powerpoint/2010/main" val="45784538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609600"/>
            <a:ext cx="10515600" cy="5567363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4800" b="1" dirty="0" smtClean="0"/>
              <a:t>Скоропись </a:t>
            </a:r>
            <a:r>
              <a:rPr lang="ru-RU" sz="4800" b="1" dirty="0"/>
              <a:t>не самоцель, а средство. Она никому не нужна, кроме вас самих, и «</a:t>
            </a:r>
            <a:r>
              <a:rPr lang="ru-RU" sz="4800" b="1" dirty="0">
                <a:solidFill>
                  <a:srgbClr val="FF0000"/>
                </a:solidFill>
              </a:rPr>
              <a:t>живет только дважды</a:t>
            </a:r>
            <a:r>
              <a:rPr lang="ru-RU" sz="4800" b="1" dirty="0"/>
              <a:t>»: один раз, когда вы </a:t>
            </a:r>
            <a:r>
              <a:rPr lang="ru-RU" sz="4800" b="1" dirty="0">
                <a:solidFill>
                  <a:srgbClr val="FF0000"/>
                </a:solidFill>
              </a:rPr>
              <a:t>записали</a:t>
            </a:r>
            <a:r>
              <a:rPr lang="ru-RU" sz="4800" b="1" dirty="0"/>
              <a:t> информацию и </a:t>
            </a:r>
            <a:r>
              <a:rPr lang="ru-RU" sz="4800" b="1" dirty="0">
                <a:solidFill>
                  <a:srgbClr val="FF0000"/>
                </a:solidFill>
              </a:rPr>
              <a:t>воспроизвели</a:t>
            </a:r>
            <a:r>
              <a:rPr lang="ru-RU" sz="4800" b="1" dirty="0"/>
              <a:t> ее и вторично – если вы использовали ее для составления записи беседы или иного материала.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8004159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33400" y="665018"/>
            <a:ext cx="10515600" cy="5567363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4400" b="1" dirty="0" smtClean="0"/>
              <a:t>Скоропись </a:t>
            </a:r>
            <a:r>
              <a:rPr lang="ru-RU" sz="4400" b="1" dirty="0"/>
              <a:t>– не панацея (</a:t>
            </a:r>
            <a:r>
              <a:rPr lang="en-US" sz="4400" b="1" dirty="0"/>
              <a:t>cure</a:t>
            </a:r>
            <a:r>
              <a:rPr lang="ru-RU" sz="4400" b="1" dirty="0"/>
              <a:t>-</a:t>
            </a:r>
            <a:r>
              <a:rPr lang="en-US" sz="4400" b="1" dirty="0"/>
              <a:t>all</a:t>
            </a:r>
            <a:r>
              <a:rPr lang="ru-RU" sz="4400" b="1" dirty="0"/>
              <a:t>), а гибкий инструмент, употребление которого зависит от </a:t>
            </a:r>
            <a:r>
              <a:rPr lang="ru-RU" sz="4400" b="1" dirty="0">
                <a:solidFill>
                  <a:srgbClr val="FF0000"/>
                </a:solidFill>
              </a:rPr>
              <a:t>вас</a:t>
            </a:r>
            <a:r>
              <a:rPr lang="ru-RU" sz="4400" b="1" dirty="0"/>
              <a:t> и </a:t>
            </a:r>
            <a:r>
              <a:rPr lang="ru-RU" sz="4400" b="1" dirty="0">
                <a:solidFill>
                  <a:srgbClr val="FF0000"/>
                </a:solidFill>
              </a:rPr>
              <a:t>вашей оценки </a:t>
            </a:r>
            <a:r>
              <a:rPr lang="ru-RU" sz="4400" b="1" dirty="0"/>
              <a:t>ситуации. Вероятно, отнюдь не всегда нужно прибегать к ней (иногда достаточно использовать частично, для записи ключевой информации). </a:t>
            </a:r>
            <a:r>
              <a:rPr lang="ru-RU" sz="4400" b="1" dirty="0">
                <a:solidFill>
                  <a:srgbClr val="FF0000"/>
                </a:solidFill>
              </a:rPr>
              <a:t>Это только ваше решение.</a:t>
            </a:r>
          </a:p>
          <a:p>
            <a:pPr algn="just"/>
            <a:endParaRPr lang="ru-RU" sz="4400" b="1" dirty="0"/>
          </a:p>
        </p:txBody>
      </p:sp>
    </p:spTree>
    <p:extLst>
      <p:ext uri="{BB962C8B-B14F-4D97-AF65-F5344CB8AC3E}">
        <p14:creationId xmlns:p14="http://schemas.microsoft.com/office/powerpoint/2010/main" val="75553612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68927" y="2341418"/>
            <a:ext cx="10515600" cy="4833072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8000" b="1" dirty="0" smtClean="0">
                <a:solidFill>
                  <a:srgbClr val="FF0000"/>
                </a:solidFill>
              </a:rPr>
              <a:t>Организация записи</a:t>
            </a:r>
            <a:endParaRPr lang="ru-RU" sz="80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7042405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568606"/>
          </a:xfrm>
        </p:spPr>
        <p:txBody>
          <a:bodyPr>
            <a:noAutofit/>
          </a:bodyPr>
          <a:lstStyle/>
          <a:p>
            <a:pPr algn="ctr"/>
            <a:r>
              <a:rPr lang="ru-RU" sz="6000" b="1" dirty="0" smtClean="0"/>
              <a:t>Организация записи</a:t>
            </a:r>
            <a:br>
              <a:rPr lang="ru-RU" sz="6000" b="1" dirty="0" smtClean="0"/>
            </a:br>
            <a:endParaRPr lang="ru-RU" sz="6000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933731"/>
            <a:ext cx="10515600" cy="466194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5400" b="1" i="1" dirty="0" smtClean="0">
                <a:solidFill>
                  <a:srgbClr val="FF0000"/>
                </a:solidFill>
              </a:rPr>
              <a:t>Когда </a:t>
            </a:r>
            <a:r>
              <a:rPr lang="ru-RU" sz="5400" b="1" i="1" dirty="0">
                <a:solidFill>
                  <a:srgbClr val="FF0000"/>
                </a:solidFill>
              </a:rPr>
              <a:t>следует записывать</a:t>
            </a:r>
            <a:r>
              <a:rPr lang="ru-RU" sz="5400" b="1" i="1" dirty="0" smtClean="0">
                <a:solidFill>
                  <a:srgbClr val="FF0000"/>
                </a:solidFill>
              </a:rPr>
              <a:t>?</a:t>
            </a:r>
          </a:p>
          <a:p>
            <a:pPr marL="0" indent="0">
              <a:buNone/>
            </a:pPr>
            <a:endParaRPr lang="ru-RU" sz="5400" b="1" dirty="0">
              <a:solidFill>
                <a:srgbClr val="FF0000"/>
              </a:solidFill>
            </a:endParaRPr>
          </a:p>
          <a:p>
            <a:r>
              <a:rPr lang="ru-RU" sz="5400" b="1" dirty="0" smtClean="0"/>
              <a:t>устный двусторонний перево­д</a:t>
            </a:r>
          </a:p>
          <a:p>
            <a:r>
              <a:rPr lang="ru-RU" sz="5400" b="1" dirty="0" smtClean="0"/>
              <a:t>последовательный перевод </a:t>
            </a:r>
            <a:r>
              <a:rPr lang="ru-RU" sz="5400" b="1" dirty="0"/>
              <a:t>монологической речи. </a:t>
            </a:r>
          </a:p>
        </p:txBody>
      </p:sp>
    </p:spTree>
    <p:extLst>
      <p:ext uri="{BB962C8B-B14F-4D97-AF65-F5344CB8AC3E}">
        <p14:creationId xmlns:p14="http://schemas.microsoft.com/office/powerpoint/2010/main" val="127183045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403714"/>
          </a:xfrm>
        </p:spPr>
        <p:txBody>
          <a:bodyPr>
            <a:normAutofit fontScale="90000"/>
          </a:bodyPr>
          <a:lstStyle/>
          <a:p>
            <a:pPr algn="ctr"/>
            <a:r>
              <a:rPr lang="ru-RU" sz="6000" b="1" dirty="0" smtClean="0">
                <a:solidFill>
                  <a:srgbClr val="FF0000"/>
                </a:solidFill>
              </a:rPr>
              <a:t>Ситуации двустороннего перевода:</a:t>
            </a:r>
            <a:br>
              <a:rPr lang="ru-RU" sz="6000" b="1" dirty="0" smtClean="0">
                <a:solidFill>
                  <a:srgbClr val="FF0000"/>
                </a:solidFill>
              </a:rPr>
            </a:br>
            <a:endParaRPr lang="ru-RU" sz="6000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2023672"/>
            <a:ext cx="10515600" cy="4571999"/>
          </a:xfrm>
        </p:spPr>
        <p:txBody>
          <a:bodyPr>
            <a:normAutofit/>
          </a:bodyPr>
          <a:lstStyle/>
          <a:p>
            <a:r>
              <a:rPr lang="ru-RU" sz="5400" b="1" dirty="0" smtClean="0"/>
              <a:t>официальная бесе­да</a:t>
            </a:r>
          </a:p>
          <a:p>
            <a:r>
              <a:rPr lang="ru-RU" sz="5400" b="1" dirty="0" smtClean="0"/>
              <a:t>интервью</a:t>
            </a:r>
          </a:p>
          <a:p>
            <a:r>
              <a:rPr lang="ru-RU" sz="5400" b="1" dirty="0" smtClean="0"/>
              <a:t>переговоры</a:t>
            </a:r>
          </a:p>
          <a:p>
            <a:r>
              <a:rPr lang="ru-RU" sz="5400" b="1" dirty="0" smtClean="0"/>
              <a:t>пресс-конференция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8993652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928370"/>
          </a:xfrm>
        </p:spPr>
        <p:txBody>
          <a:bodyPr>
            <a:noAutofit/>
          </a:bodyPr>
          <a:lstStyle/>
          <a:p>
            <a:pPr algn="ctr"/>
            <a:r>
              <a:rPr lang="ru-RU" sz="6000" b="1" dirty="0" smtClean="0">
                <a:solidFill>
                  <a:srgbClr val="FF0000"/>
                </a:solidFill>
              </a:rPr>
              <a:t>Ситуации одностороннего перевода:</a:t>
            </a:r>
            <a:br>
              <a:rPr lang="ru-RU" sz="6000" b="1" dirty="0" smtClean="0">
                <a:solidFill>
                  <a:srgbClr val="FF0000"/>
                </a:solidFill>
              </a:rPr>
            </a:br>
            <a:endParaRPr lang="ru-RU" sz="6000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2158584"/>
            <a:ext cx="10515600" cy="4437087"/>
          </a:xfrm>
        </p:spPr>
        <p:txBody>
          <a:bodyPr>
            <a:normAutofit/>
          </a:bodyPr>
          <a:lstStyle/>
          <a:p>
            <a:r>
              <a:rPr lang="ru-RU" sz="6000" b="1" dirty="0" smtClean="0"/>
              <a:t>перевод </a:t>
            </a:r>
            <a:r>
              <a:rPr lang="ru-RU" sz="6000" b="1" dirty="0"/>
              <a:t>выступлений на </a:t>
            </a:r>
            <a:r>
              <a:rPr lang="ru-RU" sz="6000" b="1" dirty="0" smtClean="0"/>
              <a:t>конференциях пре­зентация</a:t>
            </a:r>
          </a:p>
          <a:p>
            <a:r>
              <a:rPr lang="ru-RU" sz="6000" b="1" dirty="0" smtClean="0"/>
              <a:t>лекция</a:t>
            </a:r>
          </a:p>
          <a:p>
            <a:r>
              <a:rPr lang="ru-RU" sz="6000" b="1" dirty="0" smtClean="0"/>
              <a:t>проповедь </a:t>
            </a:r>
            <a:r>
              <a:rPr lang="ru-RU" sz="6000" b="1" dirty="0"/>
              <a:t>и т. д.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0196575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939019"/>
          </a:xfrm>
        </p:spPr>
        <p:txBody>
          <a:bodyPr>
            <a:normAutofit fontScale="90000"/>
          </a:bodyPr>
          <a:lstStyle/>
          <a:p>
            <a:pPr algn="ctr"/>
            <a:r>
              <a:rPr lang="ru-RU" sz="6000" b="1" dirty="0" smtClean="0"/>
              <a:t>Организация записи</a:t>
            </a:r>
            <a:br>
              <a:rPr lang="ru-RU" sz="6000" b="1" dirty="0" smtClean="0"/>
            </a:br>
            <a:endParaRPr lang="ru-RU" sz="6000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794478"/>
            <a:ext cx="10515600" cy="5801193"/>
          </a:xfrm>
        </p:spPr>
        <p:txBody>
          <a:bodyPr>
            <a:normAutofit/>
          </a:bodyPr>
          <a:lstStyle/>
          <a:p>
            <a:r>
              <a:rPr lang="ru-RU" sz="4800" b="1" dirty="0" smtClean="0"/>
              <a:t>Рекомендуется </a:t>
            </a:r>
            <a:r>
              <a:rPr lang="ru-RU" sz="4800" b="1" dirty="0"/>
              <a:t>начинать записи </a:t>
            </a:r>
            <a:r>
              <a:rPr lang="ru-RU" sz="4800" b="1" dirty="0">
                <a:solidFill>
                  <a:srgbClr val="FF0000"/>
                </a:solidFill>
              </a:rPr>
              <a:t>одновременно</a:t>
            </a:r>
            <a:r>
              <a:rPr lang="ru-RU" sz="4800" b="1" dirty="0"/>
              <a:t> с началом звуча­ния </a:t>
            </a:r>
            <a:r>
              <a:rPr lang="ru-RU" sz="4800" b="1" dirty="0" smtClean="0"/>
              <a:t>речи</a:t>
            </a:r>
          </a:p>
          <a:p>
            <a:r>
              <a:rPr lang="ru-RU" sz="4800" b="1" dirty="0" smtClean="0"/>
              <a:t>прослушать </a:t>
            </a:r>
            <a:r>
              <a:rPr lang="ru-RU" sz="4800" b="1" dirty="0">
                <a:solidFill>
                  <a:srgbClr val="FF0000"/>
                </a:solidFill>
              </a:rPr>
              <a:t>небольшой</a:t>
            </a:r>
            <a:r>
              <a:rPr lang="ru-RU" sz="4800" b="1" dirty="0"/>
              <a:t> фрагмент, чтобы </a:t>
            </a:r>
            <a:r>
              <a:rPr lang="ru-RU" sz="4800" b="1" dirty="0">
                <a:solidFill>
                  <a:srgbClr val="FF0000"/>
                </a:solidFill>
              </a:rPr>
              <a:t>уловить идею </a:t>
            </a:r>
            <a:r>
              <a:rPr lang="ru-RU" sz="4800" b="1" dirty="0"/>
              <a:t>высказывания. </a:t>
            </a:r>
            <a:endParaRPr lang="ru-RU" sz="4800" b="1" dirty="0" smtClean="0"/>
          </a:p>
          <a:p>
            <a:r>
              <a:rPr lang="ru-RU" sz="4800" b="1" dirty="0" smtClean="0"/>
              <a:t>Главное: </a:t>
            </a:r>
            <a:r>
              <a:rPr lang="ru-RU" sz="4800" b="1" dirty="0" smtClean="0">
                <a:solidFill>
                  <a:srgbClr val="FF0000"/>
                </a:solidFill>
              </a:rPr>
              <a:t>пауза</a:t>
            </a:r>
            <a:r>
              <a:rPr lang="ru-RU" sz="4800" b="1" dirty="0" smtClean="0"/>
              <a:t> </a:t>
            </a:r>
            <a:r>
              <a:rPr lang="ru-RU" sz="4800" b="1" dirty="0"/>
              <a:t>для </a:t>
            </a:r>
            <a:r>
              <a:rPr lang="ru-RU" sz="4800" b="1" dirty="0" smtClean="0"/>
              <a:t>перевода =</a:t>
            </a:r>
            <a:r>
              <a:rPr lang="ru-RU" sz="4800" b="1" dirty="0"/>
              <a:t> </a:t>
            </a:r>
            <a:r>
              <a:rPr lang="ru-RU" sz="4800" b="1" dirty="0" smtClean="0"/>
              <a:t>переводчик </a:t>
            </a:r>
            <a:r>
              <a:rPr lang="ru-RU" sz="4800" b="1" dirty="0" smtClean="0">
                <a:solidFill>
                  <a:srgbClr val="FF0000"/>
                </a:solidFill>
              </a:rPr>
              <a:t>прекращает</a:t>
            </a:r>
            <a:r>
              <a:rPr lang="ru-RU" sz="4800" b="1" dirty="0" smtClean="0"/>
              <a:t> </a:t>
            </a:r>
            <a:r>
              <a:rPr lang="ru-RU" sz="4800" b="1" dirty="0" smtClean="0">
                <a:solidFill>
                  <a:srgbClr val="FF0000"/>
                </a:solidFill>
              </a:rPr>
              <a:t>запись</a:t>
            </a:r>
            <a:r>
              <a:rPr lang="ru-RU" sz="4800" b="1" dirty="0" smtClean="0"/>
              <a:t> </a:t>
            </a:r>
            <a:r>
              <a:rPr lang="ru-RU" sz="4800" b="1" dirty="0"/>
              <a:t>и </a:t>
            </a:r>
            <a:r>
              <a:rPr lang="ru-RU" sz="4800" b="1" dirty="0" smtClean="0">
                <a:solidFill>
                  <a:srgbClr val="FF0000"/>
                </a:solidFill>
              </a:rPr>
              <a:t>начинает</a:t>
            </a:r>
            <a:r>
              <a:rPr lang="ru-RU" sz="4800" b="1" dirty="0" smtClean="0"/>
              <a:t> </a:t>
            </a:r>
            <a:r>
              <a:rPr lang="ru-RU" sz="4800" b="1" dirty="0">
                <a:solidFill>
                  <a:srgbClr val="FF0000"/>
                </a:solidFill>
              </a:rPr>
              <a:t>переводить</a:t>
            </a:r>
            <a:r>
              <a:rPr lang="ru-RU" sz="4800" b="1" dirty="0"/>
              <a:t>.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1137627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939019"/>
          </a:xfrm>
        </p:spPr>
        <p:txBody>
          <a:bodyPr>
            <a:normAutofit/>
          </a:bodyPr>
          <a:lstStyle/>
          <a:p>
            <a:pPr algn="ctr"/>
            <a:r>
              <a:rPr lang="ru-RU" sz="6000" b="1" dirty="0" smtClean="0"/>
              <a:t>Объем записей</a:t>
            </a:r>
            <a:endParaRPr lang="ru-RU" sz="6000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304144"/>
            <a:ext cx="10515600" cy="5553856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5400" b="1" dirty="0" smtClean="0"/>
              <a:t>следует </a:t>
            </a:r>
            <a:r>
              <a:rPr lang="ru-RU" sz="5400" b="1" dirty="0"/>
              <a:t>более подробно записывать </a:t>
            </a:r>
            <a:r>
              <a:rPr lang="ru-RU" sz="5400" b="1" dirty="0">
                <a:solidFill>
                  <a:srgbClr val="FF0000"/>
                </a:solidFill>
              </a:rPr>
              <a:t>первые</a:t>
            </a:r>
            <a:r>
              <a:rPr lang="ru-RU" sz="5400" b="1" dirty="0"/>
              <a:t> фразы, а </a:t>
            </a:r>
            <a:r>
              <a:rPr lang="ru-RU" sz="5400" b="1" dirty="0">
                <a:solidFill>
                  <a:srgbClr val="FF0000"/>
                </a:solidFill>
              </a:rPr>
              <a:t>затем сокращать </a:t>
            </a:r>
            <a:r>
              <a:rPr lang="ru-RU" sz="5400" b="1" dirty="0"/>
              <a:t>количество записей, т. к. многое будет уже известно и записывать придется </a:t>
            </a:r>
            <a:r>
              <a:rPr lang="ru-RU" sz="5400" b="1" dirty="0">
                <a:solidFill>
                  <a:srgbClr val="FF0000"/>
                </a:solidFill>
              </a:rPr>
              <a:t>только новую </a:t>
            </a:r>
            <a:r>
              <a:rPr lang="ru-RU" sz="5400" b="1" dirty="0"/>
              <a:t>информацию.</a:t>
            </a:r>
          </a:p>
          <a:p>
            <a:pPr marL="0" indent="0">
              <a:buNone/>
            </a:pPr>
            <a:r>
              <a:rPr lang="ru-RU" sz="4800" b="1" dirty="0"/>
              <a:t> 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192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92334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5400" b="1" i="1" dirty="0" smtClean="0"/>
              <a:t>Что использовать при записи?</a:t>
            </a:r>
            <a:r>
              <a:rPr lang="ru-RU" sz="5400" b="1" dirty="0" smtClean="0"/>
              <a:t/>
            </a:r>
            <a:br>
              <a:rPr lang="ru-RU" sz="5400" b="1" dirty="0" smtClean="0"/>
            </a:br>
            <a:endParaRPr lang="ru-RU" sz="5400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983673"/>
            <a:ext cx="10515600" cy="519329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4400" b="1" dirty="0" smtClean="0"/>
              <a:t>Этот </a:t>
            </a:r>
            <a:r>
              <a:rPr lang="ru-RU" sz="4400" b="1" dirty="0"/>
              <a:t>технический вопрос на первый взгляд кажется не принципи­альным. </a:t>
            </a:r>
            <a:endParaRPr lang="ru-RU" sz="4400" b="1" dirty="0" smtClean="0"/>
          </a:p>
          <a:p>
            <a:r>
              <a:rPr lang="ru-RU" sz="4400" b="1" dirty="0" smtClean="0"/>
              <a:t>в </a:t>
            </a:r>
            <a:r>
              <a:rPr lang="ru-RU" sz="4400" b="1" dirty="0"/>
              <a:t>записи важна </a:t>
            </a:r>
            <a:r>
              <a:rPr lang="ru-RU" sz="4400" b="1" dirty="0">
                <a:solidFill>
                  <a:srgbClr val="FF0000"/>
                </a:solidFill>
              </a:rPr>
              <a:t>каждая</a:t>
            </a:r>
            <a:r>
              <a:rPr lang="ru-RU" sz="4400" b="1" dirty="0"/>
              <a:t> деталь и переводчик должен стремиться использовать все средства, </a:t>
            </a:r>
            <a:r>
              <a:rPr lang="ru-RU" sz="4400" b="1" dirty="0">
                <a:solidFill>
                  <a:srgbClr val="FF0000"/>
                </a:solidFill>
              </a:rPr>
              <a:t>рацио­нализирующие</a:t>
            </a:r>
            <a:r>
              <a:rPr lang="ru-RU" sz="4400" b="1" dirty="0"/>
              <a:t> его работу в процессе УПП</a:t>
            </a:r>
            <a:r>
              <a:rPr lang="ru-RU" sz="4400" b="1" dirty="0" smtClean="0"/>
              <a:t>.</a:t>
            </a:r>
            <a:endParaRPr lang="ru-RU" sz="4400" b="1" dirty="0"/>
          </a:p>
        </p:txBody>
      </p:sp>
    </p:spTree>
    <p:extLst>
      <p:ext uri="{BB962C8B-B14F-4D97-AF65-F5344CB8AC3E}">
        <p14:creationId xmlns:p14="http://schemas.microsoft.com/office/powerpoint/2010/main" val="137755641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923348"/>
          </a:xfrm>
        </p:spPr>
        <p:txBody>
          <a:bodyPr>
            <a:normAutofit/>
          </a:bodyPr>
          <a:lstStyle/>
          <a:p>
            <a:pPr algn="ctr"/>
            <a:r>
              <a:rPr lang="ru-RU" sz="5400" b="1" dirty="0" smtClean="0"/>
              <a:t>В условиях </a:t>
            </a:r>
            <a:r>
              <a:rPr lang="ru-RU" sz="5400" b="1" dirty="0" smtClean="0">
                <a:solidFill>
                  <a:srgbClr val="FF0000"/>
                </a:solidFill>
              </a:rPr>
              <a:t>двустороннего</a:t>
            </a:r>
            <a:r>
              <a:rPr lang="ru-RU" sz="5400" b="1" dirty="0" smtClean="0"/>
              <a:t> перевода </a:t>
            </a:r>
            <a:endParaRPr lang="ru-RU" sz="5400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759527"/>
            <a:ext cx="10515600" cy="4807528"/>
          </a:xfrm>
        </p:spPr>
        <p:txBody>
          <a:bodyPr>
            <a:normAutofit/>
          </a:bodyPr>
          <a:lstStyle/>
          <a:p>
            <a:r>
              <a:rPr lang="ru-RU" sz="4400" b="1" dirty="0" smtClean="0"/>
              <a:t>переводчик </a:t>
            </a:r>
            <a:r>
              <a:rPr lang="ru-RU" sz="4400" b="1" dirty="0"/>
              <a:t>работает </a:t>
            </a:r>
            <a:r>
              <a:rPr lang="ru-RU" sz="4400" b="1" dirty="0">
                <a:solidFill>
                  <a:srgbClr val="FF0000"/>
                </a:solidFill>
              </a:rPr>
              <a:t>сидя</a:t>
            </a:r>
            <a:r>
              <a:rPr lang="ru-RU" sz="4400" b="1" dirty="0"/>
              <a:t> за столом, поэтому можно использовать отдельные листы формата А4. </a:t>
            </a:r>
            <a:endParaRPr lang="ru-RU" sz="4400" b="1" dirty="0" smtClean="0"/>
          </a:p>
          <a:p>
            <a:r>
              <a:rPr lang="ru-RU" sz="4400" b="1" dirty="0" smtClean="0"/>
              <a:t>Рекомендуется </a:t>
            </a:r>
            <a:r>
              <a:rPr lang="ru-RU" sz="4400" b="1" dirty="0"/>
              <a:t>распо­лагать лист </a:t>
            </a:r>
            <a:r>
              <a:rPr lang="ru-RU" sz="4400" b="1" dirty="0">
                <a:solidFill>
                  <a:srgbClr val="FF0000"/>
                </a:solidFill>
              </a:rPr>
              <a:t>горизонтально</a:t>
            </a:r>
            <a:r>
              <a:rPr lang="ru-RU" sz="4400" b="1" dirty="0"/>
              <a:t>, предварительно разделив его на </a:t>
            </a:r>
            <a:r>
              <a:rPr lang="ru-RU" sz="4400" b="1" dirty="0">
                <a:solidFill>
                  <a:srgbClr val="FF0000"/>
                </a:solidFill>
              </a:rPr>
              <a:t>три ко­лонки</a:t>
            </a:r>
            <a:r>
              <a:rPr lang="ru-RU" sz="4400" b="1" dirty="0"/>
              <a:t>. </a:t>
            </a:r>
            <a:endParaRPr lang="ru-RU" sz="4400" b="1" dirty="0" smtClean="0"/>
          </a:p>
        </p:txBody>
      </p:sp>
    </p:spTree>
    <p:extLst>
      <p:ext uri="{BB962C8B-B14F-4D97-AF65-F5344CB8AC3E}">
        <p14:creationId xmlns:p14="http://schemas.microsoft.com/office/powerpoint/2010/main" val="387141238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678873"/>
            <a:ext cx="10515600" cy="549809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ru-RU" sz="6000" b="1" dirty="0" smtClean="0">
              <a:solidFill>
                <a:srgbClr val="FF0000"/>
              </a:solidFill>
            </a:endParaRPr>
          </a:p>
          <a:p>
            <a:pPr marL="0" indent="0" algn="ctr">
              <a:buNone/>
            </a:pPr>
            <a:r>
              <a:rPr lang="ru-RU" sz="6000" b="1" dirty="0" smtClean="0">
                <a:solidFill>
                  <a:srgbClr val="FF0000"/>
                </a:solidFill>
              </a:rPr>
              <a:t>УПС - универсальная </a:t>
            </a:r>
          </a:p>
          <a:p>
            <a:pPr marL="0" indent="0" algn="ctr">
              <a:buNone/>
            </a:pPr>
            <a:r>
              <a:rPr lang="ru-RU" sz="6000" b="1" dirty="0" smtClean="0">
                <a:solidFill>
                  <a:srgbClr val="FF0000"/>
                </a:solidFill>
              </a:rPr>
              <a:t>переводческая скоропись</a:t>
            </a:r>
          </a:p>
          <a:p>
            <a:pPr marL="0" indent="0" algn="ctr">
              <a:buNone/>
            </a:pPr>
            <a:r>
              <a:rPr lang="ru-RU" sz="6000" b="1" i="1" dirty="0" smtClean="0"/>
              <a:t>Для чего она нужна?</a:t>
            </a:r>
            <a:endParaRPr lang="ru-RU" sz="6000" b="1" i="1" dirty="0"/>
          </a:p>
        </p:txBody>
      </p:sp>
    </p:spTree>
    <p:extLst>
      <p:ext uri="{BB962C8B-B14F-4D97-AF65-F5344CB8AC3E}">
        <p14:creationId xmlns:p14="http://schemas.microsoft.com/office/powerpoint/2010/main" val="140029490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923348"/>
          </a:xfrm>
        </p:spPr>
        <p:txBody>
          <a:bodyPr>
            <a:normAutofit/>
          </a:bodyPr>
          <a:lstStyle/>
          <a:p>
            <a:pPr algn="ctr"/>
            <a:r>
              <a:rPr lang="ru-RU" sz="5400" b="1" dirty="0" smtClean="0"/>
              <a:t>В условиях </a:t>
            </a:r>
            <a:r>
              <a:rPr lang="ru-RU" sz="5400" b="1" dirty="0" smtClean="0">
                <a:solidFill>
                  <a:srgbClr val="FF0000"/>
                </a:solidFill>
              </a:rPr>
              <a:t>двустороннего</a:t>
            </a:r>
            <a:r>
              <a:rPr lang="ru-RU" sz="5400" b="1" dirty="0" smtClean="0"/>
              <a:t> перевода </a:t>
            </a:r>
            <a:endParaRPr lang="ru-RU" sz="5400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191491"/>
            <a:ext cx="10515600" cy="5375564"/>
          </a:xfrm>
        </p:spPr>
        <p:txBody>
          <a:bodyPr>
            <a:noAutofit/>
          </a:bodyPr>
          <a:lstStyle/>
          <a:p>
            <a:r>
              <a:rPr lang="ru-RU" sz="4000" b="1" dirty="0" smtClean="0"/>
              <a:t>Такое </a:t>
            </a:r>
            <a:r>
              <a:rPr lang="ru-RU" sz="4000" b="1" dirty="0"/>
              <a:t>расположение позволяет записать довольно длинное сообщение и </a:t>
            </a:r>
            <a:r>
              <a:rPr lang="ru-RU" sz="4000" b="1" dirty="0">
                <a:solidFill>
                  <a:srgbClr val="FF0000"/>
                </a:solidFill>
              </a:rPr>
              <a:t>быстро</a:t>
            </a:r>
            <a:r>
              <a:rPr lang="ru-RU" sz="4000" b="1" dirty="0"/>
              <a:t> </a:t>
            </a:r>
            <a:r>
              <a:rPr lang="ru-RU" sz="4000" b="1" dirty="0">
                <a:solidFill>
                  <a:srgbClr val="FF0000"/>
                </a:solidFill>
              </a:rPr>
              <a:t>найти</a:t>
            </a:r>
            <a:r>
              <a:rPr lang="ru-RU" sz="4000" b="1" dirty="0"/>
              <a:t> нужный фрагмент, </a:t>
            </a:r>
            <a:r>
              <a:rPr lang="ru-RU" sz="4000" b="1" dirty="0">
                <a:solidFill>
                  <a:srgbClr val="FF0000"/>
                </a:solidFill>
              </a:rPr>
              <a:t>не перелистывая </a:t>
            </a:r>
            <a:r>
              <a:rPr lang="ru-RU" sz="4000" b="1" dirty="0"/>
              <a:t>страницы. </a:t>
            </a:r>
            <a:endParaRPr lang="ru-RU" sz="4000" b="1" dirty="0" smtClean="0"/>
          </a:p>
          <a:p>
            <a:r>
              <a:rPr lang="ru-RU" sz="4000" b="1" dirty="0" smtClean="0"/>
              <a:t>Желательно </a:t>
            </a:r>
            <a:r>
              <a:rPr lang="ru-RU" sz="4000" b="1" dirty="0">
                <a:solidFill>
                  <a:srgbClr val="FF0000"/>
                </a:solidFill>
              </a:rPr>
              <a:t>пронумеровать</a:t>
            </a:r>
            <a:r>
              <a:rPr lang="ru-RU" sz="4000" b="1" dirty="0"/>
              <a:t> страницы </a:t>
            </a:r>
            <a:r>
              <a:rPr lang="ru-RU" sz="4000" b="1" dirty="0" smtClean="0">
                <a:solidFill>
                  <a:srgbClr val="FF0000"/>
                </a:solidFill>
              </a:rPr>
              <a:t>ДО </a:t>
            </a:r>
            <a:r>
              <a:rPr lang="ru-RU" sz="4000" b="1" dirty="0" smtClean="0"/>
              <a:t>начала </a:t>
            </a:r>
            <a:r>
              <a:rPr lang="ru-RU" sz="4000" b="1" dirty="0"/>
              <a:t>работы. </a:t>
            </a:r>
            <a:endParaRPr lang="ru-RU" sz="4000" b="1" dirty="0" smtClean="0"/>
          </a:p>
          <a:p>
            <a:r>
              <a:rPr lang="ru-RU" sz="4000" b="1" dirty="0" smtClean="0"/>
              <a:t>Писать </a:t>
            </a:r>
            <a:r>
              <a:rPr lang="ru-RU" sz="4000" b="1" dirty="0"/>
              <a:t>следует </a:t>
            </a:r>
            <a:r>
              <a:rPr lang="ru-RU" sz="4000" b="1" dirty="0">
                <a:solidFill>
                  <a:srgbClr val="FF0000"/>
                </a:solidFill>
              </a:rPr>
              <a:t>с одной </a:t>
            </a:r>
            <a:r>
              <a:rPr lang="ru-RU" sz="4000" b="1" dirty="0"/>
              <a:t>стороны листа, однако если бумага закон­чилась, можно </a:t>
            </a:r>
            <a:r>
              <a:rPr lang="ru-RU" sz="4000" b="1" dirty="0">
                <a:solidFill>
                  <a:srgbClr val="FF0000"/>
                </a:solidFill>
              </a:rPr>
              <a:t>перевернуть</a:t>
            </a:r>
            <a:r>
              <a:rPr lang="ru-RU" sz="4000" b="1" dirty="0"/>
              <a:t> все листы и </a:t>
            </a:r>
            <a:r>
              <a:rPr lang="ru-RU" sz="4000" b="1" dirty="0">
                <a:solidFill>
                  <a:srgbClr val="FF0000"/>
                </a:solidFill>
              </a:rPr>
              <a:t>писать на обороте</a:t>
            </a:r>
            <a:r>
              <a:rPr lang="ru-RU" sz="4000" b="1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325917741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814945"/>
            <a:ext cx="10515600" cy="436201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8000" b="1" dirty="0" smtClean="0">
                <a:solidFill>
                  <a:srgbClr val="FF0000"/>
                </a:solidFill>
              </a:rPr>
              <a:t>Расположение </a:t>
            </a:r>
            <a:endParaRPr lang="en-US" sz="8000" b="1" dirty="0" smtClean="0">
              <a:solidFill>
                <a:srgbClr val="FF0000"/>
              </a:solidFill>
            </a:endParaRPr>
          </a:p>
          <a:p>
            <a:pPr marL="0" indent="0" algn="ctr">
              <a:buNone/>
            </a:pPr>
            <a:r>
              <a:rPr lang="ru-RU" sz="8000" b="1" dirty="0" smtClean="0">
                <a:solidFill>
                  <a:srgbClr val="FF0000"/>
                </a:solidFill>
              </a:rPr>
              <a:t>записей</a:t>
            </a:r>
            <a:endParaRPr lang="ru-RU" sz="80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377058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52055" y="928255"/>
            <a:ext cx="10515600" cy="5359544"/>
          </a:xfrm>
        </p:spPr>
        <p:txBody>
          <a:bodyPr/>
          <a:lstStyle/>
          <a:p>
            <a:pPr marL="0" lvl="0" indent="0" algn="ctr">
              <a:buNone/>
            </a:pPr>
            <a:r>
              <a:rPr lang="en-US" sz="5400" b="1" i="1" dirty="0" smtClean="0"/>
              <a:t>NB</a:t>
            </a:r>
            <a:r>
              <a:rPr lang="ru-RU" sz="5400" b="1" i="1" dirty="0" smtClean="0"/>
              <a:t>!</a:t>
            </a:r>
            <a:r>
              <a:rPr lang="ru-RU" sz="5400" b="1" dirty="0" smtClean="0"/>
              <a:t>  Расположение УПС – </a:t>
            </a:r>
            <a:r>
              <a:rPr lang="ru-RU" sz="5400" b="1" dirty="0" smtClean="0">
                <a:solidFill>
                  <a:srgbClr val="FF0000"/>
                </a:solidFill>
              </a:rPr>
              <a:t>ступенчато-диагональное,</a:t>
            </a:r>
            <a:r>
              <a:rPr lang="ru-RU" sz="5400" b="1" dirty="0" smtClean="0"/>
              <a:t> сверху вниз. Так ваши пометки будут </a:t>
            </a:r>
            <a:r>
              <a:rPr lang="ru-RU" sz="5400" b="1" dirty="0" smtClean="0">
                <a:solidFill>
                  <a:srgbClr val="FF0000"/>
                </a:solidFill>
              </a:rPr>
              <a:t>легче</a:t>
            </a:r>
            <a:r>
              <a:rPr lang="ru-RU" sz="5400" b="1" dirty="0" smtClean="0"/>
              <a:t> восприниматься и «читаться».</a:t>
            </a:r>
            <a:br>
              <a:rPr lang="ru-RU" sz="5400" b="1" dirty="0" smtClean="0"/>
            </a:br>
            <a:endParaRPr lang="ru-RU" sz="5400" b="1" dirty="0" smtClean="0"/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3462616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199" y="387927"/>
            <a:ext cx="10882745" cy="6095999"/>
          </a:xfrm>
        </p:spPr>
        <p:txBody>
          <a:bodyPr>
            <a:normAutofit lnSpcReduction="10000"/>
          </a:bodyPr>
          <a:lstStyle/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en-US" sz="4400" b="1" u="sng" dirty="0" smtClean="0"/>
              <a:t>SUBJECT GROUP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en-US" sz="4400" b="1" dirty="0"/>
              <a:t>	</a:t>
            </a:r>
            <a:r>
              <a:rPr lang="en-US" sz="4400" b="1" dirty="0" smtClean="0"/>
              <a:t>			</a:t>
            </a:r>
            <a:r>
              <a:rPr lang="en-US" sz="4400" b="1" u="sng" dirty="0" smtClean="0"/>
              <a:t>PREDICATIVE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en-US" sz="4400" b="1" dirty="0" smtClean="0"/>
              <a:t>							</a:t>
            </a:r>
            <a:r>
              <a:rPr lang="en-US" sz="4400" b="1" u="sng" dirty="0" smtClean="0"/>
              <a:t>OBJECT 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en-US" sz="4400" b="1" dirty="0"/>
              <a:t>	</a:t>
            </a:r>
            <a:r>
              <a:rPr lang="en-US" sz="4400" b="1" dirty="0" smtClean="0"/>
              <a:t>						</a:t>
            </a:r>
            <a:r>
              <a:rPr lang="en-US" sz="4400" b="1" u="sng" dirty="0" smtClean="0"/>
              <a:t>(direct) 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en-US" sz="4400" b="1" dirty="0" smtClean="0"/>
              <a:t>									</a:t>
            </a:r>
            <a:r>
              <a:rPr lang="en-US" sz="4400" b="1" u="sng" dirty="0" smtClean="0"/>
              <a:t>OBJECT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en-US" sz="4400" b="1" dirty="0" smtClean="0"/>
              <a:t>									</a:t>
            </a:r>
            <a:r>
              <a:rPr lang="en-US" sz="4400" b="1" u="sng" dirty="0" smtClean="0"/>
              <a:t>(indirect) </a:t>
            </a:r>
            <a:endParaRPr lang="ru-RU" sz="4400" b="1" u="sng" dirty="0"/>
          </a:p>
        </p:txBody>
      </p:sp>
    </p:spTree>
    <p:extLst>
      <p:ext uri="{BB962C8B-B14F-4D97-AF65-F5344CB8AC3E}">
        <p14:creationId xmlns:p14="http://schemas.microsoft.com/office/powerpoint/2010/main" val="73629802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371600" y="2729490"/>
            <a:ext cx="9144000" cy="2387600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/>
            </a:r>
            <a:br>
              <a:rPr lang="ru-RU" b="1" dirty="0" smtClean="0">
                <a:solidFill>
                  <a:srgbClr val="FF0000"/>
                </a:solidFill>
              </a:rPr>
            </a:br>
            <a:r>
              <a:rPr lang="ru-RU" b="1" dirty="0">
                <a:solidFill>
                  <a:srgbClr val="FF0000"/>
                </a:solidFill>
              </a:rPr>
              <a:t/>
            </a:r>
            <a:br>
              <a:rPr lang="ru-RU" b="1" dirty="0">
                <a:solidFill>
                  <a:srgbClr val="FF0000"/>
                </a:solidFill>
              </a:rPr>
            </a:br>
            <a:r>
              <a:rPr lang="ru-RU" b="1" dirty="0" smtClean="0">
                <a:solidFill>
                  <a:srgbClr val="FF0000"/>
                </a:solidFill>
              </a:rPr>
              <a:t>Переводческая </a:t>
            </a:r>
            <a:r>
              <a:rPr lang="ru-RU" b="1" dirty="0" smtClean="0">
                <a:solidFill>
                  <a:srgbClr val="FF0000"/>
                </a:solidFill>
              </a:rPr>
              <a:t>скоропись - </a:t>
            </a:r>
            <a:r>
              <a:rPr lang="ru-RU" b="1" dirty="0" smtClean="0"/>
              <a:t>полезный инструмент при последовательном переводе или ненужная блажь ? </a:t>
            </a:r>
            <a:br>
              <a:rPr lang="ru-RU" b="1" dirty="0" smtClean="0"/>
            </a:b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290801764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006475"/>
          </a:xfrm>
        </p:spPr>
        <p:txBody>
          <a:bodyPr/>
          <a:lstStyle/>
          <a:p>
            <a:r>
              <a:rPr lang="ru-RU" b="1" dirty="0" smtClean="0">
                <a:solidFill>
                  <a:srgbClr val="FF0000"/>
                </a:solidFill>
              </a:rPr>
              <a:t>Точка зрения: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49383" y="1825625"/>
            <a:ext cx="11651672" cy="4351338"/>
          </a:xfrm>
        </p:spPr>
        <p:txBody>
          <a:bodyPr>
            <a:normAutofit/>
          </a:bodyPr>
          <a:lstStyle/>
          <a:p>
            <a:pPr algn="just">
              <a:buNone/>
            </a:pPr>
            <a:r>
              <a:rPr lang="ru-RU" dirty="0" smtClean="0"/>
              <a:t>	</a:t>
            </a:r>
            <a:r>
              <a:rPr lang="ru-RU" sz="4000" b="1" dirty="0" smtClean="0"/>
              <a:t>Переводческая скоропись востребована разве что при дипломатическом переводе и при любом другом протокольном переводе </a:t>
            </a:r>
            <a:r>
              <a:rPr lang="ru-RU" sz="4000" b="1" dirty="0" smtClean="0">
                <a:solidFill>
                  <a:srgbClr val="FF0000"/>
                </a:solidFill>
              </a:rPr>
              <a:t>"на публику". </a:t>
            </a:r>
            <a:r>
              <a:rPr lang="ru-RU" sz="4000" b="1" dirty="0" smtClean="0"/>
              <a:t>Но это очень узкая ниша: от силы несколько десятков переводчиков из многотысячного отряда тех, кому приходится заниматься устным последовательным переводом. </a:t>
            </a:r>
            <a:endParaRPr lang="ru-RU" sz="4000" b="1" dirty="0"/>
          </a:p>
        </p:txBody>
      </p:sp>
    </p:spTree>
    <p:extLst>
      <p:ext uri="{BB962C8B-B14F-4D97-AF65-F5344CB8AC3E}">
        <p14:creationId xmlns:p14="http://schemas.microsoft.com/office/powerpoint/2010/main" val="79059721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923348"/>
          </a:xfrm>
        </p:spPr>
        <p:txBody>
          <a:bodyPr>
            <a:normAutofit/>
          </a:bodyPr>
          <a:lstStyle/>
          <a:p>
            <a:pPr algn="ctr"/>
            <a:r>
              <a:rPr lang="ru-RU" sz="6000" b="1" dirty="0" smtClean="0">
                <a:solidFill>
                  <a:srgbClr val="FF0000"/>
                </a:solidFill>
              </a:rPr>
              <a:t>Точка зрения: за и против ПС</a:t>
            </a:r>
            <a:endParaRPr lang="ru-RU" sz="6000" b="1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ru-RU" dirty="0" smtClean="0"/>
              <a:t>	</a:t>
            </a:r>
            <a:r>
              <a:rPr lang="ru-RU" sz="4800" dirty="0"/>
              <a:t>«…не стоит искусственно "набивать себе цену" и учиться тому, что вряд ли когда пригодится </a:t>
            </a:r>
            <a:r>
              <a:rPr lang="ru-RU" sz="4800" b="1" dirty="0"/>
              <a:t>в реальной переводческой деятельности»</a:t>
            </a:r>
            <a:r>
              <a:rPr lang="ru-RU" sz="4800" dirty="0"/>
              <a:t>. </a:t>
            </a:r>
          </a:p>
          <a:p>
            <a:endParaRPr lang="ru-RU" sz="4800" dirty="0"/>
          </a:p>
        </p:txBody>
      </p:sp>
    </p:spTree>
    <p:extLst>
      <p:ext uri="{BB962C8B-B14F-4D97-AF65-F5344CB8AC3E}">
        <p14:creationId xmlns:p14="http://schemas.microsoft.com/office/powerpoint/2010/main" val="402741579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FF0000"/>
                </a:solidFill>
              </a:rPr>
              <a:t>МИНУСЫ И ПОДВОДНЫЕ КАМНИ 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78873" y="1482436"/>
            <a:ext cx="11028218" cy="4970900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3800" dirty="0"/>
              <a:t>Начнем с того, что известные системы переводческой скорописи дают на вооружение переводчику лишь определенный </a:t>
            </a:r>
            <a:r>
              <a:rPr lang="ru-RU" sz="3800" b="1" dirty="0">
                <a:solidFill>
                  <a:srgbClr val="FF0000"/>
                </a:solidFill>
              </a:rPr>
              <a:t>начальный набор сокращений и значков</a:t>
            </a:r>
            <a:r>
              <a:rPr lang="ru-RU" sz="3800" dirty="0">
                <a:solidFill>
                  <a:srgbClr val="FF0000"/>
                </a:solidFill>
              </a:rPr>
              <a:t>.</a:t>
            </a:r>
            <a:r>
              <a:rPr lang="ru-RU" sz="3800" dirty="0"/>
              <a:t> А дальше, уяснив принцип, </a:t>
            </a:r>
            <a:r>
              <a:rPr lang="ru-RU" sz="3800" b="1" dirty="0"/>
              <a:t>переводчик должен </a:t>
            </a:r>
            <a:r>
              <a:rPr lang="ru-RU" sz="3800" dirty="0"/>
              <a:t>уже </a:t>
            </a:r>
            <a:r>
              <a:rPr lang="ru-RU" sz="3800" b="1" dirty="0"/>
              <a:t>вырабатывать </a:t>
            </a:r>
            <a:r>
              <a:rPr lang="ru-RU" sz="3800" b="1" dirty="0">
                <a:solidFill>
                  <a:srgbClr val="FF0000"/>
                </a:solidFill>
              </a:rPr>
              <a:t>свою собственную систему скорописи</a:t>
            </a:r>
            <a:r>
              <a:rPr lang="ru-RU" sz="3800" dirty="0"/>
              <a:t>, исходя из своих индивидуальных потребностей и предпочтений. Причем, не только вырабатывать, но и постоянно </a:t>
            </a:r>
            <a:r>
              <a:rPr lang="ru-RU" sz="3800" b="1" dirty="0">
                <a:solidFill>
                  <a:srgbClr val="FF0000"/>
                </a:solidFill>
              </a:rPr>
              <a:t>поддерживать и совершенствовать</a:t>
            </a:r>
            <a:r>
              <a:rPr lang="ru-RU" sz="3800" dirty="0"/>
              <a:t>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0019664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84909" y="714357"/>
            <a:ext cx="11319164" cy="569755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4400" b="1" dirty="0">
                <a:solidFill>
                  <a:srgbClr val="FF0000"/>
                </a:solidFill>
              </a:rPr>
              <a:t>Так ли это?</a:t>
            </a:r>
          </a:p>
          <a:p>
            <a:pPr>
              <a:buNone/>
            </a:pPr>
            <a:endParaRPr lang="ru-RU" dirty="0" smtClean="0"/>
          </a:p>
          <a:p>
            <a:pPr marL="0" indent="0" algn="just">
              <a:buNone/>
            </a:pPr>
            <a:r>
              <a:rPr lang="ru-RU" sz="4400" b="1" dirty="0" smtClean="0"/>
              <a:t>Однако даже освоение этого начального джентльменского набора требует времени и напряженных усилий. В некоторых источниках говорится о том, что при условии каждодневных интенсивных занятий систему скорописи можно освоить буквально за 10-12 дней. </a:t>
            </a:r>
            <a:endParaRPr lang="ru-RU" sz="4400" b="1" dirty="0"/>
          </a:p>
        </p:txBody>
      </p:sp>
    </p:spTree>
    <p:extLst>
      <p:ext uri="{BB962C8B-B14F-4D97-AF65-F5344CB8AC3E}">
        <p14:creationId xmlns:p14="http://schemas.microsoft.com/office/powerpoint/2010/main" val="77923328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720436" y="1524000"/>
            <a:ext cx="10972800" cy="4353273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4400" b="1" dirty="0"/>
              <a:t>В любом виде деятельности важно четко определить приоритеты. И надо сказать, что </a:t>
            </a:r>
            <a:r>
              <a:rPr lang="ru-RU" sz="4400" b="1" dirty="0">
                <a:solidFill>
                  <a:srgbClr val="FF0000"/>
                </a:solidFill>
              </a:rPr>
              <a:t>освоение переводческой скорописи </a:t>
            </a:r>
            <a:r>
              <a:rPr lang="ru-RU" sz="4400" b="1" dirty="0"/>
              <a:t>никак нельзя отнести к приоритетным задачам и навыкам при подготовке будущих переводчиков. </a:t>
            </a:r>
          </a:p>
          <a:p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105704517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651164"/>
            <a:ext cx="10515600" cy="5525799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4800" b="1" dirty="0" smtClean="0">
                <a:solidFill>
                  <a:srgbClr val="FF0000"/>
                </a:solidFill>
              </a:rPr>
              <a:t>Основная задача УПС </a:t>
            </a:r>
          </a:p>
          <a:p>
            <a:pPr marL="0" indent="0">
              <a:buNone/>
            </a:pPr>
            <a:endParaRPr lang="ru-RU" sz="4800" b="1" dirty="0" smtClean="0"/>
          </a:p>
          <a:p>
            <a:pPr marL="0" indent="0">
              <a:buNone/>
            </a:pPr>
            <a:r>
              <a:rPr lang="ru-RU" sz="4800" b="1" dirty="0" smtClean="0"/>
              <a:t>создание </a:t>
            </a:r>
            <a:r>
              <a:rPr lang="ru-RU" sz="4800" b="1" dirty="0">
                <a:solidFill>
                  <a:srgbClr val="FF0000"/>
                </a:solidFill>
              </a:rPr>
              <a:t>опорных пунктов </a:t>
            </a:r>
            <a:r>
              <a:rPr lang="ru-RU" sz="4800" b="1" dirty="0"/>
              <a:t>для </a:t>
            </a:r>
            <a:r>
              <a:rPr lang="ru-RU" sz="4800" b="1" dirty="0">
                <a:solidFill>
                  <a:srgbClr val="FF0000"/>
                </a:solidFill>
              </a:rPr>
              <a:t>мгновенного</a:t>
            </a:r>
            <a:r>
              <a:rPr lang="ru-RU" sz="4800" b="1" dirty="0"/>
              <a:t> извлечения из памяти переводящего информации, уже поступившей  в его мозг через </a:t>
            </a:r>
            <a:r>
              <a:rPr lang="ru-RU" sz="4800" b="1" dirty="0">
                <a:solidFill>
                  <a:srgbClr val="FF0000"/>
                </a:solidFill>
              </a:rPr>
              <a:t>слуховые рецепторы</a:t>
            </a:r>
          </a:p>
        </p:txBody>
      </p:sp>
    </p:spTree>
    <p:extLst>
      <p:ext uri="{BB962C8B-B14F-4D97-AF65-F5344CB8AC3E}">
        <p14:creationId xmlns:p14="http://schemas.microsoft.com/office/powerpoint/2010/main" val="374710217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748145" y="665019"/>
            <a:ext cx="10848110" cy="5746898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6000" b="1" dirty="0"/>
              <a:t>Существующие системы скорописи в плане лексики ориентированы в основном на общие </a:t>
            </a:r>
            <a:r>
              <a:rPr lang="ru-RU" sz="6000" b="1" dirty="0">
                <a:solidFill>
                  <a:srgbClr val="FF0000"/>
                </a:solidFill>
              </a:rPr>
              <a:t>общественно-политические</a:t>
            </a:r>
            <a:r>
              <a:rPr lang="ru-RU" sz="6000" b="1" dirty="0"/>
              <a:t> или </a:t>
            </a:r>
            <a:r>
              <a:rPr lang="ru-RU" sz="6000" b="1" dirty="0">
                <a:solidFill>
                  <a:srgbClr val="FF0000"/>
                </a:solidFill>
              </a:rPr>
              <a:t>военные </a:t>
            </a:r>
            <a:r>
              <a:rPr lang="ru-RU" sz="6000" b="1" dirty="0"/>
              <a:t>тексты. </a:t>
            </a:r>
          </a:p>
          <a:p>
            <a:endParaRPr lang="ru-RU" dirty="0" smtClean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3811975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6000" b="1" dirty="0" smtClean="0">
                <a:solidFill>
                  <a:srgbClr val="FF0000"/>
                </a:solidFill>
              </a:rPr>
              <a:t>Типовые символы 1970х</a:t>
            </a:r>
            <a:endParaRPr lang="ru-RU" sz="6000" b="1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>
              <a:buNone/>
            </a:pPr>
            <a:r>
              <a:rPr lang="ru-RU" dirty="0" smtClean="0"/>
              <a:t>	</a:t>
            </a:r>
            <a:r>
              <a:rPr lang="ru-RU" sz="4400" b="1" dirty="0"/>
              <a:t>"Делегация", "визит". "оратор", "сказал", "приветствовал", "поблагодарил", "осудил", "партия", "борьба за мир". "разоружение", "ракеты" и т.д.</a:t>
            </a:r>
          </a:p>
          <a:p>
            <a:pPr algn="just"/>
            <a:endParaRPr lang="ru-RU" sz="4400" dirty="0"/>
          </a:p>
        </p:txBody>
      </p:sp>
    </p:spTree>
    <p:extLst>
      <p:ext uri="{BB962C8B-B14F-4D97-AF65-F5344CB8AC3E}">
        <p14:creationId xmlns:p14="http://schemas.microsoft.com/office/powerpoint/2010/main" val="389314883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23455" y="900545"/>
            <a:ext cx="10917381" cy="5225619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4400" b="1" dirty="0"/>
              <a:t>Сегодня  не только заметно повысилась </a:t>
            </a:r>
            <a:r>
              <a:rPr lang="ru-RU" sz="4400" b="1" dirty="0">
                <a:hlinkClick r:id="rId2"/>
              </a:rPr>
              <a:t>тематическая сложность </a:t>
            </a:r>
            <a:r>
              <a:rPr lang="ru-RU" sz="4400" b="1" dirty="0"/>
              <a:t>и терминологическая насыщенность мероприятий, идущих через перевод, но и выросла интенсивность самого процесса перевода и </a:t>
            </a:r>
            <a:r>
              <a:rPr lang="ru-RU" sz="4400" b="1" dirty="0">
                <a:hlinkClick r:id="rId3"/>
              </a:rPr>
              <a:t>требования к его качеству</a:t>
            </a:r>
            <a:r>
              <a:rPr lang="ru-RU" sz="4400" b="1" dirty="0"/>
              <a:t>.</a:t>
            </a:r>
          </a:p>
          <a:p>
            <a:endParaRPr lang="ru-RU" sz="4400" dirty="0"/>
          </a:p>
        </p:txBody>
      </p:sp>
    </p:spTree>
    <p:extLst>
      <p:ext uri="{BB962C8B-B14F-4D97-AF65-F5344CB8AC3E}">
        <p14:creationId xmlns:p14="http://schemas.microsoft.com/office/powerpoint/2010/main" val="456217203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762000" y="1343891"/>
            <a:ext cx="10515600" cy="3906982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4000" b="1" dirty="0"/>
              <a:t>Соответственно, чем </a:t>
            </a:r>
            <a:r>
              <a:rPr lang="ru-RU" sz="4000" b="1" dirty="0">
                <a:solidFill>
                  <a:srgbClr val="FF0000"/>
                </a:solidFill>
              </a:rPr>
              <a:t>больше</a:t>
            </a:r>
            <a:r>
              <a:rPr lang="ru-RU" sz="4000" b="1" dirty="0"/>
              <a:t> тематика реального перевода </a:t>
            </a:r>
            <a:r>
              <a:rPr lang="ru-RU" sz="4000" b="1" dirty="0">
                <a:solidFill>
                  <a:srgbClr val="FF0000"/>
                </a:solidFill>
              </a:rPr>
              <a:t>отличается</a:t>
            </a:r>
            <a:r>
              <a:rPr lang="ru-RU" sz="4000" b="1" dirty="0"/>
              <a:t> от той, для которой Вы наработали свои условные значки и сокращения, тем </a:t>
            </a:r>
            <a:r>
              <a:rPr lang="ru-RU" sz="4000" b="1" dirty="0">
                <a:solidFill>
                  <a:srgbClr val="FF0000"/>
                </a:solidFill>
              </a:rPr>
              <a:t>ниже</a:t>
            </a:r>
            <a:r>
              <a:rPr lang="ru-RU" sz="4000" b="1" dirty="0"/>
              <a:t> будет </a:t>
            </a:r>
            <a:r>
              <a:rPr lang="ru-RU" sz="4000" b="1" dirty="0">
                <a:solidFill>
                  <a:srgbClr val="FF0000"/>
                </a:solidFill>
              </a:rPr>
              <a:t>эффективность</a:t>
            </a:r>
            <a:r>
              <a:rPr lang="ru-RU" sz="4000" b="1" dirty="0"/>
              <a:t> применения приемов переводческой скорописи - даже если Вы ими владеете.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37469745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838200" y="1025236"/>
            <a:ext cx="10515600" cy="5151727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4400" b="1" dirty="0" smtClean="0"/>
              <a:t>Если сегодня Вы переводите строительство, завтра </a:t>
            </a:r>
            <a:r>
              <a:rPr lang="ru-RU" sz="4400" b="1" dirty="0" smtClean="0">
                <a:hlinkClick r:id="rId2"/>
              </a:rPr>
              <a:t>медицину</a:t>
            </a:r>
            <a:r>
              <a:rPr lang="ru-RU" sz="4400" b="1" dirty="0" smtClean="0"/>
              <a:t>, а послезавтра банковскую или биржевую тематику, то здесь Вас сможет спасти только глубокое знание предмета и терминологии, хорошая физическая форма, максимальная концентрация и </a:t>
            </a:r>
            <a:r>
              <a:rPr lang="ru-RU" sz="4400" b="1" dirty="0" smtClean="0">
                <a:solidFill>
                  <a:srgbClr val="FF0000"/>
                </a:solidFill>
              </a:rPr>
              <a:t>ОПЕРАТИВНАЯ ПАМЯТЬ</a:t>
            </a:r>
            <a:r>
              <a:rPr lang="ru-RU" sz="4400" b="1" dirty="0" smtClean="0"/>
              <a:t>.</a:t>
            </a:r>
          </a:p>
          <a:p>
            <a:pPr marL="0" indent="0" algn="just">
              <a:buNone/>
            </a:pPr>
            <a:endParaRPr lang="ru-RU" sz="4400" dirty="0"/>
          </a:p>
        </p:txBody>
      </p:sp>
    </p:spTree>
    <p:extLst>
      <p:ext uri="{BB962C8B-B14F-4D97-AF65-F5344CB8AC3E}">
        <p14:creationId xmlns:p14="http://schemas.microsoft.com/office/powerpoint/2010/main" val="1050592739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831273" y="1648691"/>
            <a:ext cx="10529454" cy="4477473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4400" b="1" dirty="0"/>
              <a:t>Не стоит "баловать" ораторов тем, что переводчик готов по памяти переводить их получасовые пассажи. Со скорописью или без скорописи - это всегда колоссальная нагрузка на переводчика. </a:t>
            </a:r>
          </a:p>
        </p:txBody>
      </p:sp>
    </p:spTree>
    <p:extLst>
      <p:ext uri="{BB962C8B-B14F-4D97-AF65-F5344CB8AC3E}">
        <p14:creationId xmlns:p14="http://schemas.microsoft.com/office/powerpoint/2010/main" val="2317927702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838200" y="914400"/>
            <a:ext cx="10515600" cy="5262563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4400" b="1" dirty="0" smtClean="0"/>
              <a:t>Перевод сверхбольших кусков текста должен быть скорее исключением, чем правилом, и в основном ограничиваться теми случаями, когда у переводчика имеется </a:t>
            </a:r>
            <a:r>
              <a:rPr lang="ru-RU" sz="4400" b="1" dirty="0" smtClean="0">
                <a:solidFill>
                  <a:srgbClr val="FF0000"/>
                </a:solidFill>
              </a:rPr>
              <a:t>заранее переведенный текст </a:t>
            </a:r>
            <a:r>
              <a:rPr lang="ru-RU" sz="4400" b="1" dirty="0" smtClean="0"/>
              <a:t>выступления или, по крайней мере, </a:t>
            </a:r>
            <a:r>
              <a:rPr lang="ru-RU" sz="4400" b="1" dirty="0" smtClean="0">
                <a:solidFill>
                  <a:srgbClr val="FF0000"/>
                </a:solidFill>
              </a:rPr>
              <a:t>текст оригинала в бумажном вид</a:t>
            </a:r>
            <a:r>
              <a:rPr lang="ru-RU" sz="4400" b="1" dirty="0" smtClean="0"/>
              <a:t>е.</a:t>
            </a:r>
          </a:p>
        </p:txBody>
      </p:sp>
    </p:spTree>
    <p:extLst>
      <p:ext uri="{BB962C8B-B14F-4D97-AF65-F5344CB8AC3E}">
        <p14:creationId xmlns:p14="http://schemas.microsoft.com/office/powerpoint/2010/main" val="620481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865909" y="540328"/>
            <a:ext cx="10515600" cy="5165581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ru-RU" sz="4400" b="1" dirty="0" smtClean="0"/>
              <a:t>Тогда переводчик сможет переводить с листа. И что самое главное - точность и эффективность такого перевода с листа будет почти во всех случаях на порядок выше, чем точность перевода с использованием скорописи. И соответственно будет ниже вероятность </a:t>
            </a:r>
            <a:r>
              <a:rPr lang="ru-RU" sz="4400" b="1" dirty="0" smtClean="0">
                <a:hlinkClick r:id="rId2"/>
              </a:rPr>
              <a:t>переводческих ошибок, ляпов </a:t>
            </a:r>
            <a:r>
              <a:rPr lang="ru-RU" sz="4400" b="1" dirty="0" smtClean="0"/>
              <a:t>и пропусков.</a:t>
            </a:r>
          </a:p>
        </p:txBody>
      </p:sp>
    </p:spTree>
    <p:extLst>
      <p:ext uri="{BB962C8B-B14F-4D97-AF65-F5344CB8AC3E}">
        <p14:creationId xmlns:p14="http://schemas.microsoft.com/office/powerpoint/2010/main" val="34873534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039090" y="471055"/>
            <a:ext cx="10432473" cy="4807527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ru-RU" sz="4400" dirty="0" smtClean="0"/>
              <a:t>Позаботьтесь о том, чтобы были </a:t>
            </a:r>
            <a:r>
              <a:rPr lang="ru-RU" sz="4400" b="1" dirty="0" smtClean="0">
                <a:solidFill>
                  <a:srgbClr val="FF0000"/>
                </a:solidFill>
              </a:rPr>
              <a:t>правильно расставлены микрофоны </a:t>
            </a:r>
            <a:r>
              <a:rPr lang="ru-RU" sz="4400" dirty="0" smtClean="0"/>
              <a:t>и канализован </a:t>
            </a:r>
            <a:r>
              <a:rPr lang="ru-RU" sz="4400" b="1" dirty="0" smtClean="0"/>
              <a:t>звук </a:t>
            </a:r>
            <a:r>
              <a:rPr lang="ru-RU" sz="4400" dirty="0" smtClean="0"/>
              <a:t>- и не потребуется никакой скорописи! Не нужно ничего усложнять! Ведь </a:t>
            </a:r>
            <a:r>
              <a:rPr lang="ru-RU" sz="4400" b="1" dirty="0" smtClean="0"/>
              <a:t>чем больше начало перевода по времени отстоит от момента произнесения оригинального текста, тем </a:t>
            </a:r>
            <a:r>
              <a:rPr lang="ru-RU" sz="4400" b="1" dirty="0" smtClean="0">
                <a:solidFill>
                  <a:srgbClr val="FF0000"/>
                </a:solidFill>
              </a:rPr>
              <a:t>выше риск переводческого брака.</a:t>
            </a:r>
            <a:endParaRPr lang="ru-RU" sz="4400" dirty="0" smtClean="0">
              <a:solidFill>
                <a:srgbClr val="FF0000"/>
              </a:solidFill>
            </a:endParaRPr>
          </a:p>
          <a:p>
            <a:pPr marL="0" indent="0" algn="just">
              <a:buNone/>
            </a:pPr>
            <a:endParaRPr lang="ru-RU" sz="4400" dirty="0"/>
          </a:p>
        </p:txBody>
      </p:sp>
    </p:spTree>
    <p:extLst>
      <p:ext uri="{BB962C8B-B14F-4D97-AF65-F5344CB8AC3E}">
        <p14:creationId xmlns:p14="http://schemas.microsoft.com/office/powerpoint/2010/main" val="2487742247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98763" y="428605"/>
            <a:ext cx="11069781" cy="5697559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ru-RU" sz="4000" dirty="0" smtClean="0"/>
              <a:t>Уже не говоря о том, что </a:t>
            </a:r>
            <a:r>
              <a:rPr lang="ru-RU" sz="4000" b="1" dirty="0" smtClean="0"/>
              <a:t>в условиях реального перевода далеко </a:t>
            </a:r>
            <a:r>
              <a:rPr lang="ru-RU" sz="4000" b="1" dirty="0" smtClean="0">
                <a:solidFill>
                  <a:srgbClr val="FF0000"/>
                </a:solidFill>
              </a:rPr>
              <a:t>не всегда есть возможность, </a:t>
            </a:r>
            <a:r>
              <a:rPr lang="ru-RU" sz="4000" b="1" dirty="0" smtClean="0"/>
              <a:t>слушая оратора, </a:t>
            </a:r>
            <a:r>
              <a:rPr lang="ru-RU" sz="4000" b="1" dirty="0" smtClean="0">
                <a:solidFill>
                  <a:srgbClr val="FF0000"/>
                </a:solidFill>
              </a:rPr>
              <a:t>делать по ходу записи</a:t>
            </a:r>
            <a:r>
              <a:rPr lang="ru-RU" sz="4000" dirty="0" smtClean="0"/>
              <a:t>. Переводчику удобнее всего делать себе пометки, когда он сидит за столом и при этом хорошо слышит говорящего. Но в любом случае потом ему еще надо быстро разобрать свои каракули в условиях стресса, множества внешних помех и не всегда идеальной освещенности.</a:t>
            </a:r>
          </a:p>
          <a:p>
            <a:pPr marL="0" indent="0" algn="just">
              <a:buNone/>
            </a:pPr>
            <a:endParaRPr lang="ru-RU" sz="4000" dirty="0"/>
          </a:p>
        </p:txBody>
      </p:sp>
    </p:spTree>
    <p:extLst>
      <p:ext uri="{BB962C8B-B14F-4D97-AF65-F5344CB8AC3E}">
        <p14:creationId xmlns:p14="http://schemas.microsoft.com/office/powerpoint/2010/main" val="316295829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1149927"/>
            <a:ext cx="10515600" cy="540761"/>
          </a:xfrm>
        </p:spPr>
        <p:txBody>
          <a:bodyPr>
            <a:noAutofit/>
          </a:bodyPr>
          <a:lstStyle/>
          <a:p>
            <a:r>
              <a:rPr lang="en-US" sz="5400" b="1" dirty="0" smtClean="0">
                <a:solidFill>
                  <a:srgbClr val="FF0000"/>
                </a:solidFill>
              </a:rPr>
              <a:t>Input is absolute</a:t>
            </a:r>
            <a:r>
              <a:rPr lang="ru-RU" sz="5400" b="1" dirty="0" smtClean="0">
                <a:solidFill>
                  <a:srgbClr val="FF0000"/>
                </a:solidFill>
              </a:rPr>
              <a:t>, </a:t>
            </a:r>
            <a:r>
              <a:rPr lang="en-US" sz="5400" b="1" dirty="0" smtClean="0">
                <a:solidFill>
                  <a:srgbClr val="FF0000"/>
                </a:solidFill>
              </a:rPr>
              <a:t>output is relative</a:t>
            </a:r>
            <a:r>
              <a:rPr lang="ru-RU" sz="5400" dirty="0" smtClean="0">
                <a:solidFill>
                  <a:srgbClr val="FF0000"/>
                </a:solidFill>
              </a:rPr>
              <a:t/>
            </a:r>
            <a:br>
              <a:rPr lang="ru-RU" sz="5400" dirty="0" smtClean="0">
                <a:solidFill>
                  <a:srgbClr val="FF0000"/>
                </a:solidFill>
              </a:rPr>
            </a:br>
            <a:r>
              <a:rPr lang="ru-RU" sz="5400" dirty="0" smtClean="0">
                <a:solidFill>
                  <a:srgbClr val="FF0000"/>
                </a:solidFill>
              </a:rPr>
              <a:t/>
            </a:r>
            <a:br>
              <a:rPr lang="ru-RU" sz="5400" dirty="0" smtClean="0">
                <a:solidFill>
                  <a:srgbClr val="FF0000"/>
                </a:solidFill>
              </a:rPr>
            </a:br>
            <a:endParaRPr lang="ru-RU" sz="5400" dirty="0">
              <a:solidFill>
                <a:srgbClr val="FF0000"/>
              </a:solidFill>
            </a:endParaRPr>
          </a:p>
        </p:txBody>
      </p:sp>
      <p:pic>
        <p:nvPicPr>
          <p:cNvPr id="4" name="Объект 3" descr="психолингвистика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42656" y="1149926"/>
            <a:ext cx="8506689" cy="530629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768640755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937202"/>
          </a:xfrm>
        </p:spPr>
        <p:txBody>
          <a:bodyPr>
            <a:normAutofit/>
          </a:bodyPr>
          <a:lstStyle/>
          <a:p>
            <a:r>
              <a:rPr lang="ru-RU" sz="6000" b="1" dirty="0" smtClean="0">
                <a:solidFill>
                  <a:srgbClr val="FF0000"/>
                </a:solidFill>
              </a:rPr>
              <a:t>Возможные проблемы</a:t>
            </a:r>
            <a:endParaRPr lang="ru-RU" sz="6000" b="1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838200" y="1302328"/>
            <a:ext cx="10515600" cy="4874635"/>
          </a:xfrm>
        </p:spPr>
        <p:txBody>
          <a:bodyPr>
            <a:normAutofit/>
          </a:bodyPr>
          <a:lstStyle/>
          <a:p>
            <a:pPr algn="just">
              <a:buNone/>
            </a:pPr>
            <a:r>
              <a:rPr lang="ru-RU" b="1" dirty="0" smtClean="0"/>
              <a:t>	</a:t>
            </a:r>
            <a:r>
              <a:rPr lang="ru-RU" sz="4400" b="1" dirty="0" smtClean="0"/>
              <a:t>В условиях </a:t>
            </a:r>
            <a:r>
              <a:rPr lang="ru-RU" sz="4400" b="1" dirty="0" smtClean="0">
                <a:solidFill>
                  <a:srgbClr val="FF0000"/>
                </a:solidFill>
              </a:rPr>
              <a:t>реального перевода далеко не всегда есть возможность, слушая оратора, делать по ходу записи. </a:t>
            </a:r>
            <a:r>
              <a:rPr lang="ru-RU" sz="4400" b="1" dirty="0" smtClean="0"/>
              <a:t>Переводчику удобнее всего делать себе пометки, когда он сидит за столом и при этом хорошо слышит говорящего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83504374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4000" b="1" dirty="0"/>
              <a:t>Последовательный перевод во время внешнего аудита ТПУ представителями </a:t>
            </a:r>
            <a:r>
              <a:rPr lang="en-US" sz="4000" b="1" dirty="0"/>
              <a:t>NQA</a:t>
            </a:r>
            <a:r>
              <a:rPr lang="ru-RU" sz="4000" b="1" dirty="0"/>
              <a:t> (Великобритания)</a:t>
            </a:r>
            <a:endParaRPr lang="ru-RU" sz="4000" b="1" dirty="0"/>
          </a:p>
        </p:txBody>
      </p:sp>
      <p:pic>
        <p:nvPicPr>
          <p:cNvPr id="1026" name="Picture 2" descr="C:\Users\Nina\Desktop\My docs\2010\Качалов НА_ Курсы перевод 2010 октябрь\IMG_2712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5087601" y="2043547"/>
            <a:ext cx="6034617" cy="452596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694465411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6000" b="1" dirty="0" smtClean="0">
                <a:solidFill>
                  <a:srgbClr val="FF0000"/>
                </a:solidFill>
              </a:rPr>
              <a:t>Возможные проблемы</a:t>
            </a:r>
            <a:endParaRPr lang="ru-RU" sz="6000" b="1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3466811"/>
          </a:xfrm>
        </p:spPr>
        <p:txBody>
          <a:bodyPr>
            <a:normAutofit/>
          </a:bodyPr>
          <a:lstStyle/>
          <a:p>
            <a:pPr algn="just">
              <a:buNone/>
            </a:pPr>
            <a:r>
              <a:rPr lang="ru-RU" dirty="0" smtClean="0"/>
              <a:t>	</a:t>
            </a:r>
            <a:r>
              <a:rPr lang="ru-RU" sz="4400" b="1" dirty="0"/>
              <a:t>В любом случае потом еще необходимо быстро разобрать свои каракули в условиях стресса, множества внешних помех и не всегда идеальной освещенности.</a:t>
            </a:r>
          </a:p>
          <a:p>
            <a:endParaRPr lang="ru-RU" sz="4000" b="1" dirty="0"/>
          </a:p>
        </p:txBody>
      </p:sp>
    </p:spTree>
    <p:extLst>
      <p:ext uri="{BB962C8B-B14F-4D97-AF65-F5344CB8AC3E}">
        <p14:creationId xmlns:p14="http://schemas.microsoft.com/office/powerpoint/2010/main" val="3938260610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FF0000"/>
                </a:solidFill>
              </a:rPr>
              <a:t>Переводческая </a:t>
            </a:r>
            <a:r>
              <a:rPr lang="ru-RU" b="1" dirty="0" err="1" smtClean="0">
                <a:solidFill>
                  <a:srgbClr val="FF0000"/>
                </a:solidFill>
              </a:rPr>
              <a:t>семантография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5" name="Содержимое 4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r>
              <a:rPr lang="ru-RU" sz="3200" b="1" dirty="0"/>
              <a:t>Переводческая </a:t>
            </a:r>
            <a:r>
              <a:rPr lang="ru-RU" sz="3200" b="1" dirty="0" err="1"/>
              <a:t>семантография</a:t>
            </a:r>
            <a:r>
              <a:rPr lang="ru-RU" sz="3200" b="1" dirty="0"/>
              <a:t>. Запись при устном переводе. Гриф УМО МО РФ</a:t>
            </a:r>
            <a:endParaRPr lang="ru-RU" sz="3200" dirty="0"/>
          </a:p>
          <a:p>
            <a:r>
              <a:rPr lang="ru-RU" sz="3200" dirty="0"/>
              <a:t>Автор: </a:t>
            </a:r>
            <a:r>
              <a:rPr lang="ru-RU" sz="3200" dirty="0" err="1"/>
              <a:t>Е.В.Аликина</a:t>
            </a:r>
            <a:endParaRPr lang="ru-RU" sz="3200" dirty="0"/>
          </a:p>
        </p:txBody>
      </p:sp>
      <p:pic>
        <p:nvPicPr>
          <p:cNvPr id="6" name="Содержимое 5" descr="Нажмите, чтобы увеличить.">
            <a:hlinkClick r:id="rId3" tgtFrame="_blank" tooltip="Увеличить"/>
          </p:cNvPr>
          <p:cNvPicPr>
            <a:picLocks noGrp="1"/>
          </p:cNvPicPr>
          <p:nvPr>
            <p:ph sz="half" idx="1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381224" y="1428736"/>
            <a:ext cx="3357586" cy="46434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943896975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FF0000"/>
                </a:solidFill>
              </a:rPr>
              <a:t>О чем эта книга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4000" b="1" dirty="0" smtClean="0"/>
              <a:t>В учебном пособии изложены теоретические вопросы, раскрывающие суть понятия «переводческая </a:t>
            </a:r>
            <a:r>
              <a:rPr lang="ru-RU" sz="4000" b="1" dirty="0" err="1" smtClean="0"/>
              <a:t>семантография</a:t>
            </a:r>
            <a:r>
              <a:rPr lang="ru-RU" sz="4000" b="1" dirty="0" smtClean="0"/>
              <a:t>»</a:t>
            </a:r>
          </a:p>
          <a:p>
            <a:r>
              <a:rPr lang="ru-RU" sz="4000" b="1" dirty="0" smtClean="0"/>
              <a:t>приводятся практические рекомендации по организации записи и использованию приемов рациональной фиксации информации</a:t>
            </a:r>
          </a:p>
        </p:txBody>
      </p:sp>
    </p:spTree>
    <p:extLst>
      <p:ext uri="{BB962C8B-B14F-4D97-AF65-F5344CB8AC3E}">
        <p14:creationId xmlns:p14="http://schemas.microsoft.com/office/powerpoint/2010/main" val="500647691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FF0000"/>
                </a:solidFill>
              </a:rPr>
              <a:t>О чем эта книга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4000" b="1" dirty="0"/>
              <a:t>рассматривается предлагаемая автором новая система коммуникативной записи </a:t>
            </a:r>
          </a:p>
          <a:p>
            <a:r>
              <a:rPr lang="ru-RU" sz="4000" b="1" dirty="0"/>
              <a:t>а также описывается серия упражнений по формированию навыков и умений переводческой </a:t>
            </a:r>
            <a:r>
              <a:rPr lang="ru-RU" sz="4000" b="1" dirty="0" err="1"/>
              <a:t>семантографии</a:t>
            </a:r>
            <a:endParaRPr lang="ru-RU" sz="4000" b="1" dirty="0"/>
          </a:p>
        </p:txBody>
      </p:sp>
    </p:spTree>
    <p:extLst>
      <p:ext uri="{BB962C8B-B14F-4D97-AF65-F5344CB8AC3E}">
        <p14:creationId xmlns:p14="http://schemas.microsoft.com/office/powerpoint/2010/main" val="4077939280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FF0000"/>
                </a:solidFill>
              </a:rPr>
              <a:t>Важно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838200" y="1551709"/>
            <a:ext cx="10515600" cy="4625254"/>
          </a:xfrm>
        </p:spPr>
        <p:txBody>
          <a:bodyPr>
            <a:normAutofit/>
          </a:bodyPr>
          <a:lstStyle/>
          <a:p>
            <a:r>
              <a:rPr lang="ru-RU" sz="4000" b="1" dirty="0" smtClean="0"/>
              <a:t>Особенностью пособия является то, что текстовый материал представлен на трех языках (русском, английском и французском)</a:t>
            </a:r>
          </a:p>
          <a:p>
            <a:r>
              <a:rPr lang="ru-RU" sz="4000" b="1" dirty="0" smtClean="0"/>
              <a:t>это позволяет сочетать выполнение упражнений на родном, первом и/или втором иностранных языках.</a:t>
            </a:r>
          </a:p>
          <a:p>
            <a:pPr>
              <a:buNone/>
            </a:pPr>
            <a:endParaRPr lang="ru-RU" sz="4000" dirty="0"/>
          </a:p>
        </p:txBody>
      </p:sp>
    </p:spTree>
    <p:extLst>
      <p:ext uri="{BB962C8B-B14F-4D97-AF65-F5344CB8AC3E}">
        <p14:creationId xmlns:p14="http://schemas.microsoft.com/office/powerpoint/2010/main" val="1887314980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881784"/>
          </a:xfrm>
        </p:spPr>
        <p:txBody>
          <a:bodyPr>
            <a:normAutofit/>
          </a:bodyPr>
          <a:lstStyle/>
          <a:p>
            <a:r>
              <a:rPr lang="ru-RU" sz="5400" b="1" dirty="0" smtClean="0">
                <a:solidFill>
                  <a:srgbClr val="FF0000"/>
                </a:solidFill>
              </a:rPr>
              <a:t>Для кого эта книга</a:t>
            </a:r>
            <a:endParaRPr lang="ru-RU" sz="5400" b="1" dirty="0">
              <a:solidFill>
                <a:srgbClr val="FF0000"/>
              </a:solidFill>
            </a:endParaRPr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838200" y="2078182"/>
            <a:ext cx="10515600" cy="3546764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dirty="0" smtClean="0"/>
              <a:t>	</a:t>
            </a:r>
            <a:r>
              <a:rPr lang="ru-RU" sz="4400" b="1" dirty="0"/>
              <a:t>Пособие предназначено для студентов высших учебных заведений, обучающихся по специальности «Перевод и </a:t>
            </a:r>
            <a:r>
              <a:rPr lang="ru-RU" sz="4400" b="1" dirty="0" err="1"/>
              <a:t>переводоведение</a:t>
            </a:r>
            <a:r>
              <a:rPr lang="ru-RU" sz="4400" b="1" dirty="0"/>
              <a:t>».</a:t>
            </a:r>
          </a:p>
          <a:p>
            <a:endParaRPr lang="ru-RU" sz="4400" dirty="0"/>
          </a:p>
        </p:txBody>
      </p:sp>
    </p:spTree>
    <p:extLst>
      <p:ext uri="{BB962C8B-B14F-4D97-AF65-F5344CB8AC3E}">
        <p14:creationId xmlns:p14="http://schemas.microsoft.com/office/powerpoint/2010/main" val="309638043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233055"/>
            <a:ext cx="10515600" cy="494390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5400" b="1" dirty="0"/>
              <a:t>Особая задача устного перевода – сделать этот “</a:t>
            </a:r>
            <a:r>
              <a:rPr lang="en-US" sz="5400" b="1" dirty="0">
                <a:solidFill>
                  <a:srgbClr val="FF0000"/>
                </a:solidFill>
              </a:rPr>
              <a:t>output</a:t>
            </a:r>
            <a:r>
              <a:rPr lang="ru-RU" sz="5400" b="1" dirty="0"/>
              <a:t>” как можно более </a:t>
            </a:r>
            <a:r>
              <a:rPr lang="ru-RU" sz="5400" b="1" dirty="0">
                <a:solidFill>
                  <a:srgbClr val="FF0000"/>
                </a:solidFill>
              </a:rPr>
              <a:t>полным</a:t>
            </a:r>
            <a:r>
              <a:rPr lang="ru-RU" sz="5400" b="1" dirty="0"/>
              <a:t>, </a:t>
            </a:r>
            <a:r>
              <a:rPr lang="ru-RU" sz="5400" b="1" dirty="0">
                <a:solidFill>
                  <a:srgbClr val="FF0000"/>
                </a:solidFill>
              </a:rPr>
              <a:t>быстрым</a:t>
            </a:r>
            <a:r>
              <a:rPr lang="ru-RU" sz="5400" b="1" dirty="0"/>
              <a:t> и наиболее </a:t>
            </a:r>
            <a:endParaRPr lang="ru-RU" sz="5400" b="1" dirty="0" smtClean="0"/>
          </a:p>
          <a:p>
            <a:pPr marL="0" indent="0" algn="ctr">
              <a:buNone/>
            </a:pPr>
            <a:r>
              <a:rPr lang="ru-RU" sz="5400" b="1" dirty="0" smtClean="0">
                <a:solidFill>
                  <a:srgbClr val="FF0000"/>
                </a:solidFill>
              </a:rPr>
              <a:t>приемлемым</a:t>
            </a:r>
            <a:r>
              <a:rPr lang="ru-RU" sz="5400" b="1" dirty="0" smtClean="0"/>
              <a:t> </a:t>
            </a:r>
            <a:r>
              <a:rPr lang="ru-RU" sz="5400" b="1" dirty="0"/>
              <a:t>по форме.</a:t>
            </a:r>
          </a:p>
          <a:p>
            <a:pPr marL="0" indent="0">
              <a:buNone/>
            </a:pPr>
            <a:endParaRPr lang="ru-RU" sz="4400" b="1" dirty="0"/>
          </a:p>
        </p:txBody>
      </p:sp>
    </p:spTree>
    <p:extLst>
      <p:ext uri="{BB962C8B-B14F-4D97-AF65-F5344CB8AC3E}">
        <p14:creationId xmlns:p14="http://schemas.microsoft.com/office/powerpoint/2010/main" val="257045538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651164"/>
            <a:ext cx="10515600" cy="5525799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6000" b="1" dirty="0" smtClean="0"/>
              <a:t>Максимально </a:t>
            </a:r>
            <a:r>
              <a:rPr lang="ru-RU" sz="6000" b="1" dirty="0"/>
              <a:t>помочь в осуществлении этой задачи призвана </a:t>
            </a:r>
            <a:r>
              <a:rPr lang="ru-RU" sz="6000" b="1" dirty="0">
                <a:solidFill>
                  <a:srgbClr val="FF0000"/>
                </a:solidFill>
              </a:rPr>
              <a:t>переводческая </a:t>
            </a:r>
            <a:r>
              <a:rPr lang="ru-RU" sz="6000" b="1" dirty="0" smtClean="0">
                <a:solidFill>
                  <a:srgbClr val="FF0000"/>
                </a:solidFill>
              </a:rPr>
              <a:t>скоропись (переводческая </a:t>
            </a:r>
            <a:r>
              <a:rPr lang="ru-RU" sz="6000" b="1" dirty="0" err="1" smtClean="0">
                <a:solidFill>
                  <a:srgbClr val="FF0000"/>
                </a:solidFill>
              </a:rPr>
              <a:t>семантография</a:t>
            </a:r>
            <a:r>
              <a:rPr lang="ru-RU" sz="6000" b="1" dirty="0" smtClean="0">
                <a:solidFill>
                  <a:srgbClr val="FF0000"/>
                </a:solidFill>
              </a:rPr>
              <a:t>)</a:t>
            </a:r>
            <a:r>
              <a:rPr lang="ru-RU" sz="6000" b="1" dirty="0" smtClean="0"/>
              <a:t>.</a:t>
            </a:r>
            <a:endParaRPr lang="ru-RU" sz="6000" b="1" dirty="0"/>
          </a:p>
          <a:p>
            <a:endParaRPr lang="ru-RU" sz="4400" b="1" dirty="0"/>
          </a:p>
        </p:txBody>
      </p:sp>
    </p:spTree>
    <p:extLst>
      <p:ext uri="{BB962C8B-B14F-4D97-AF65-F5344CB8AC3E}">
        <p14:creationId xmlns:p14="http://schemas.microsoft.com/office/powerpoint/2010/main" val="61033378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498764"/>
            <a:ext cx="10515600" cy="1191924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/>
              <a:t>Универсальная переводческая скоропись – история и применение</a:t>
            </a:r>
            <a:br>
              <a:rPr lang="ru-RU" b="1" dirty="0" smtClean="0"/>
            </a:b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ru-RU" sz="3600" b="1" dirty="0" smtClean="0"/>
              <a:t>Переводческая </a:t>
            </a:r>
            <a:r>
              <a:rPr lang="ru-RU" sz="3600" b="1" dirty="0"/>
              <a:t>скоропись появилась в </a:t>
            </a:r>
            <a:r>
              <a:rPr lang="ru-RU" sz="3600" b="1" dirty="0">
                <a:solidFill>
                  <a:srgbClr val="FF0000"/>
                </a:solidFill>
              </a:rPr>
              <a:t>30-е</a:t>
            </a:r>
            <a:r>
              <a:rPr lang="ru-RU" sz="3600" b="1" dirty="0"/>
              <a:t> годы, в эпоху расцвета последовательного перевода, но принципы УПС были научно обоснованы и разработаны </a:t>
            </a:r>
            <a:r>
              <a:rPr lang="ru-RU" sz="3600" b="1" dirty="0">
                <a:solidFill>
                  <a:srgbClr val="FF0000"/>
                </a:solidFill>
              </a:rPr>
              <a:t>в конце 50-х годов </a:t>
            </a:r>
            <a:r>
              <a:rPr lang="ru-RU" sz="3600" b="1" dirty="0"/>
              <a:t>в Швейцарии, а впервые изложены в книге </a:t>
            </a:r>
            <a:r>
              <a:rPr lang="ru-RU" sz="3600" b="1" dirty="0">
                <a:solidFill>
                  <a:srgbClr val="FF0000"/>
                </a:solidFill>
              </a:rPr>
              <a:t>Ж.-</a:t>
            </a:r>
            <a:r>
              <a:rPr lang="ru-RU" sz="3600" b="1" dirty="0" err="1">
                <a:solidFill>
                  <a:srgbClr val="FF0000"/>
                </a:solidFill>
              </a:rPr>
              <a:t>Ф.Розана</a:t>
            </a:r>
            <a:r>
              <a:rPr lang="ru-RU" sz="3600" b="1" dirty="0">
                <a:solidFill>
                  <a:srgbClr val="FF0000"/>
                </a:solidFill>
              </a:rPr>
              <a:t>. </a:t>
            </a:r>
            <a:r>
              <a:rPr lang="ru-RU" sz="3600" b="1" dirty="0"/>
              <a:t>Дальнейшее развитие скоропись получила в работах </a:t>
            </a:r>
            <a:r>
              <a:rPr lang="ru-RU" sz="3600" b="1" dirty="0">
                <a:solidFill>
                  <a:srgbClr val="FF0000"/>
                </a:solidFill>
              </a:rPr>
              <a:t>А. </a:t>
            </a:r>
            <a:r>
              <a:rPr lang="ru-RU" sz="3600" b="1" dirty="0" err="1">
                <a:solidFill>
                  <a:srgbClr val="FF0000"/>
                </a:solidFill>
              </a:rPr>
              <a:t>ван</a:t>
            </a:r>
            <a:r>
              <a:rPr lang="ru-RU" sz="3600" b="1" dirty="0">
                <a:solidFill>
                  <a:srgbClr val="FF0000"/>
                </a:solidFill>
              </a:rPr>
              <a:t> </a:t>
            </a:r>
            <a:r>
              <a:rPr lang="ru-RU" sz="3600" b="1" dirty="0" err="1">
                <a:solidFill>
                  <a:srgbClr val="FF0000"/>
                </a:solidFill>
              </a:rPr>
              <a:t>Хоофа</a:t>
            </a:r>
            <a:r>
              <a:rPr lang="ru-RU" sz="3600" b="1" dirty="0"/>
              <a:t>, в том числе в “</a:t>
            </a:r>
            <a:r>
              <a:rPr lang="en-US" sz="3600" b="1" dirty="0" err="1"/>
              <a:t>Th</a:t>
            </a:r>
            <a:r>
              <a:rPr lang="ru-RU" sz="3600" b="1" dirty="0"/>
              <a:t>é</a:t>
            </a:r>
            <a:r>
              <a:rPr lang="en-US" sz="3600" b="1" dirty="0" err="1"/>
              <a:t>orie</a:t>
            </a:r>
            <a:r>
              <a:rPr lang="en-US" sz="3600" b="1" dirty="0"/>
              <a:t> et </a:t>
            </a:r>
            <a:r>
              <a:rPr lang="en-US" sz="3600" b="1" dirty="0" err="1"/>
              <a:t>pratique</a:t>
            </a:r>
            <a:r>
              <a:rPr lang="en-US" sz="3600" b="1" dirty="0"/>
              <a:t> d</a:t>
            </a:r>
            <a:r>
              <a:rPr lang="fr-FR" sz="3600" b="1" dirty="0"/>
              <a:t>e l</a:t>
            </a:r>
            <a:r>
              <a:rPr lang="ru-RU" sz="3600" b="1" dirty="0"/>
              <a:t>’</a:t>
            </a:r>
            <a:r>
              <a:rPr lang="fr-FR" sz="3600" b="1" dirty="0"/>
              <a:t>i</a:t>
            </a:r>
            <a:r>
              <a:rPr lang="en-US" sz="3600" b="1" dirty="0" err="1"/>
              <a:t>nterpretation</a:t>
            </a:r>
            <a:r>
              <a:rPr lang="ru-RU" sz="3600" b="1" dirty="0"/>
              <a:t>”, </a:t>
            </a:r>
            <a:r>
              <a:rPr lang="en-US" sz="3600" b="1" dirty="0"/>
              <a:t>Munich</a:t>
            </a:r>
            <a:r>
              <a:rPr lang="ru-RU" sz="3600" b="1" dirty="0"/>
              <a:t>, </a:t>
            </a:r>
            <a:r>
              <a:rPr lang="ru-RU" sz="3600" b="1" dirty="0">
                <a:solidFill>
                  <a:srgbClr val="FF0000"/>
                </a:solidFill>
              </a:rPr>
              <a:t>1962.</a:t>
            </a:r>
          </a:p>
          <a:p>
            <a:pPr marL="0" indent="0">
              <a:buNone/>
            </a:pPr>
            <a:endParaRPr lang="ru-RU" sz="3600" b="1" dirty="0"/>
          </a:p>
        </p:txBody>
      </p:sp>
    </p:spTree>
    <p:extLst>
      <p:ext uri="{BB962C8B-B14F-4D97-AF65-F5344CB8AC3E}">
        <p14:creationId xmlns:p14="http://schemas.microsoft.com/office/powerpoint/2010/main" val="119888698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609600"/>
            <a:ext cx="10515600" cy="5567363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4800" b="1" dirty="0" smtClean="0"/>
              <a:t>В </a:t>
            </a:r>
            <a:r>
              <a:rPr lang="ru-RU" sz="4800" b="1" dirty="0"/>
              <a:t>нашей стране система переводческой скорописи на основе русского языка впервые была изложена в книге </a:t>
            </a:r>
            <a:r>
              <a:rPr lang="ru-RU" sz="4800" b="1" dirty="0">
                <a:solidFill>
                  <a:srgbClr val="FF0000"/>
                </a:solidFill>
              </a:rPr>
              <a:t>Р. Миньяр-</a:t>
            </a:r>
            <a:r>
              <a:rPr lang="ru-RU" sz="4800" b="1" dirty="0" err="1">
                <a:solidFill>
                  <a:srgbClr val="FF0000"/>
                </a:solidFill>
              </a:rPr>
              <a:t>Белоручева</a:t>
            </a:r>
            <a:r>
              <a:rPr lang="ru-RU" sz="4800" b="1" dirty="0">
                <a:solidFill>
                  <a:srgbClr val="FF0000"/>
                </a:solidFill>
              </a:rPr>
              <a:t> </a:t>
            </a:r>
            <a:r>
              <a:rPr lang="ru-RU" sz="4800" b="1" dirty="0"/>
              <a:t>«Пособие по устному переводу (записи в последовательном переводе)», появившейся в </a:t>
            </a:r>
            <a:r>
              <a:rPr lang="ru-RU" sz="4800" b="1" dirty="0">
                <a:solidFill>
                  <a:srgbClr val="FF0000"/>
                </a:solidFill>
              </a:rPr>
              <a:t>1969</a:t>
            </a:r>
            <a:r>
              <a:rPr lang="ru-RU" sz="4800" b="1" dirty="0"/>
              <a:t> году. </a:t>
            </a:r>
            <a:endParaRPr lang="ru-RU" sz="4800" dirty="0"/>
          </a:p>
        </p:txBody>
      </p:sp>
    </p:spTree>
    <p:extLst>
      <p:ext uri="{BB962C8B-B14F-4D97-AF65-F5344CB8AC3E}">
        <p14:creationId xmlns:p14="http://schemas.microsoft.com/office/powerpoint/2010/main" val="348896673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609600"/>
            <a:ext cx="10515600" cy="55673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4800" b="1" dirty="0" smtClean="0"/>
              <a:t>Переводческая </a:t>
            </a:r>
            <a:r>
              <a:rPr lang="ru-RU" sz="4800" b="1" dirty="0"/>
              <a:t>скоропись – вещь </a:t>
            </a:r>
            <a:r>
              <a:rPr lang="ru-RU" sz="4800" b="1" dirty="0">
                <a:solidFill>
                  <a:srgbClr val="FF0000"/>
                </a:solidFill>
              </a:rPr>
              <a:t>сугубо индивидуальная</a:t>
            </a:r>
            <a:r>
              <a:rPr lang="ru-RU" sz="4800" b="1" dirty="0"/>
              <a:t>, хотя и имеющая определенные закономерности. При этом она </a:t>
            </a:r>
            <a:r>
              <a:rPr lang="ru-RU" sz="4800" b="1" dirty="0">
                <a:solidFill>
                  <a:srgbClr val="FF0000"/>
                </a:solidFill>
              </a:rPr>
              <a:t>специфична</a:t>
            </a:r>
            <a:r>
              <a:rPr lang="ru-RU" sz="4800" b="1" dirty="0"/>
              <a:t>, как специфичен ваш почерк, хотя буквы алфавита понятны всем, владеющим грамотой.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80306352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159</TotalTime>
  <Words>950</Words>
  <Application>Microsoft Office PowerPoint</Application>
  <PresentationFormat>Широкоэкранный</PresentationFormat>
  <Paragraphs>103</Paragraphs>
  <Slides>47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47</vt:i4>
      </vt:variant>
    </vt:vector>
  </HeadingPairs>
  <TitlesOfParts>
    <vt:vector size="51" baseType="lpstr">
      <vt:lpstr>Arial</vt:lpstr>
      <vt:lpstr>Calibri</vt:lpstr>
      <vt:lpstr>Calibri Light</vt:lpstr>
      <vt:lpstr>Тема Office</vt:lpstr>
      <vt:lpstr>Техника переводческой семантографии (УПС) </vt:lpstr>
      <vt:lpstr>Презентация PowerPoint</vt:lpstr>
      <vt:lpstr>Презентация PowerPoint</vt:lpstr>
      <vt:lpstr>Input is absolute, output is relative  </vt:lpstr>
      <vt:lpstr>Презентация PowerPoint</vt:lpstr>
      <vt:lpstr>Презентация PowerPoint</vt:lpstr>
      <vt:lpstr>Универсальная переводческая скоропись – история и применение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Организация записи </vt:lpstr>
      <vt:lpstr>Ситуации двустороннего перевода: </vt:lpstr>
      <vt:lpstr>Ситуации одностороннего перевода: </vt:lpstr>
      <vt:lpstr>Организация записи </vt:lpstr>
      <vt:lpstr>Объем записей</vt:lpstr>
      <vt:lpstr>Что использовать при записи? </vt:lpstr>
      <vt:lpstr>В условиях двустороннего перевода </vt:lpstr>
      <vt:lpstr>В условиях двустороннего перевода </vt:lpstr>
      <vt:lpstr>Презентация PowerPoint</vt:lpstr>
      <vt:lpstr>Презентация PowerPoint</vt:lpstr>
      <vt:lpstr>Презентация PowerPoint</vt:lpstr>
      <vt:lpstr>  Переводческая скоропись - полезный инструмент при последовательном переводе или ненужная блажь ?  </vt:lpstr>
      <vt:lpstr>Точка зрения:</vt:lpstr>
      <vt:lpstr>Точка зрения: за и против ПС</vt:lpstr>
      <vt:lpstr>МИНУСЫ И ПОДВОДНЫЕ КАМНИ </vt:lpstr>
      <vt:lpstr>Презентация PowerPoint</vt:lpstr>
      <vt:lpstr>Презентация PowerPoint</vt:lpstr>
      <vt:lpstr>Презентация PowerPoint</vt:lpstr>
      <vt:lpstr>Типовые символы 1970х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Возможные проблемы</vt:lpstr>
      <vt:lpstr>Последовательный перевод во время внешнего аудита ТПУ представителями NQA (Великобритания)</vt:lpstr>
      <vt:lpstr>Возможные проблемы</vt:lpstr>
      <vt:lpstr>Переводческая семантография</vt:lpstr>
      <vt:lpstr>О чем эта книга</vt:lpstr>
      <vt:lpstr>О чем эта книга</vt:lpstr>
      <vt:lpstr>Важно</vt:lpstr>
      <vt:lpstr>Для кого эта книга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Техника переводческой семантографии </dc:title>
  <dc:creator>Nina Nikolaenko</dc:creator>
  <cp:lastModifiedBy>Nina Nikolaenko</cp:lastModifiedBy>
  <cp:revision>14</cp:revision>
  <dcterms:created xsi:type="dcterms:W3CDTF">2015-02-13T17:57:06Z</dcterms:created>
  <dcterms:modified xsi:type="dcterms:W3CDTF">2015-10-28T09:21:14Z</dcterms:modified>
</cp:coreProperties>
</file>