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vsd" ContentType="application/vnd.visio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61" r:id="rId4"/>
    <p:sldId id="262" r:id="rId5"/>
    <p:sldId id="263" r:id="rId6"/>
    <p:sldId id="264" r:id="rId7"/>
    <p:sldId id="266" r:id="rId8"/>
    <p:sldId id="268" r:id="rId9"/>
    <p:sldId id="267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90" r:id="rId18"/>
    <p:sldId id="291" r:id="rId19"/>
    <p:sldId id="293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Игорь Савенко" initials="ИС" lastIdx="0" clrIdx="0">
    <p:extLst>
      <p:ext uri="{19B8F6BF-5375-455C-9EA6-DF929625EA0E}">
        <p15:presenceInfo xmlns:p15="http://schemas.microsoft.com/office/powerpoint/2012/main" userId="9d8f0170ec26aa6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2B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441" autoAdjust="0"/>
    <p:restoredTop sz="87612" autoAdjust="0"/>
  </p:normalViewPr>
  <p:slideViewPr>
    <p:cSldViewPr snapToGrid="0">
      <p:cViewPr varScale="1">
        <p:scale>
          <a:sx n="34" d="100"/>
          <a:sy n="34" d="100"/>
        </p:scale>
        <p:origin x="72" y="648"/>
      </p:cViewPr>
      <p:guideLst/>
    </p:cSldViewPr>
  </p:slideViewPr>
  <p:outlineViewPr>
    <p:cViewPr>
      <p:scale>
        <a:sx n="33" d="100"/>
        <a:sy n="33" d="100"/>
      </p:scale>
      <p:origin x="0" y="-217122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-1281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816DD-982A-4F68-B33B-48CD1D58BF44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CA307-691A-49C6-96B3-65938A337D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240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CA307-691A-49C6-96B3-65938A337D5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848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CA307-691A-49C6-96B3-65938A337D5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24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9EFC-D4C8-4670-A4D6-88C50A2A8022}" type="datetime1">
              <a:rPr lang="ru-RU" smtClean="0"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14A1-297A-45CA-BC39-F34F826E8B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164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29A9B-788A-47D3-A61C-ABB5A993C4A0}" type="datetime1">
              <a:rPr lang="ru-RU" smtClean="0"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14A1-297A-45CA-BC39-F34F826E8B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844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DBDB-AB5B-40D3-B4E2-ED7F9461A85D}" type="datetime1">
              <a:rPr lang="ru-RU" smtClean="0"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14A1-297A-45CA-BC39-F34F826E8B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601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3A1E2-C5FC-46CC-845F-A58C19809658}" type="datetime1">
              <a:rPr lang="ru-RU" smtClean="0"/>
              <a:t>16.06.2015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14A1-297A-45CA-BC39-F34F826E8B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319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F8DAF-E187-4E3F-B063-2704E6AE1668}" type="datetime1">
              <a:rPr lang="ru-RU" smtClean="0"/>
              <a:t>16.06.2015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14A1-297A-45CA-BC39-F34F826E8B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572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AB1B3-18C5-4E3B-A575-C787928F310C}" type="datetime1">
              <a:rPr lang="ru-RU" smtClean="0"/>
              <a:t>16.06.2015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14A1-297A-45CA-BC39-F34F826E8B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742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4F32-D0DD-4E70-83ED-9F4BE759D173}" type="datetime1">
              <a:rPr lang="ru-RU" smtClean="0"/>
              <a:t>16.06.2015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14A1-297A-45CA-BC39-F34F826E8B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622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FB8B-B335-4066-A768-1248358A6D31}" type="datetime1">
              <a:rPr lang="ru-RU" smtClean="0"/>
              <a:t>16.06.2015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14A1-297A-45CA-BC39-F34F826E8B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399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ACC2C-F4EE-423A-836D-0A270EAE2474}" type="datetime1">
              <a:rPr lang="ru-RU" smtClean="0"/>
              <a:t>16.06.2015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14A1-297A-45CA-BC39-F34F826E8B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366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655FF-B430-4ED8-BB70-4CAC4892BE46}" type="datetime1">
              <a:rPr lang="ru-RU" smtClean="0"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14A1-297A-45CA-BC39-F34F826E8B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938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BB724-D7EE-4A0B-B1C5-3C1722152300}" type="datetime1">
              <a:rPr lang="ru-RU" smtClean="0"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14A1-297A-45CA-BC39-F34F826E8B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88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28A9C0-E668-4641-852F-44246B1DA263}" type="datetime1">
              <a:rPr lang="ru-RU" smtClean="0"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114A1-297A-45CA-BC39-F34F826E8B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753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jpeg"/><Relationship Id="rId5" Type="http://schemas.openxmlformats.org/officeDocument/2006/relationships/image" Target="../media/image8.emf"/><Relationship Id="rId4" Type="http://schemas.openxmlformats.org/officeDocument/2006/relationships/oleObject" Target="../embeddings/_________Microsoft_Visio_2003_20101.vsd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1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3470" y="2799043"/>
            <a:ext cx="8130988" cy="1325563"/>
          </a:xfrm>
        </p:spPr>
        <p:txBody>
          <a:bodyPr anchor="t">
            <a:normAutofit/>
          </a:bodyPr>
          <a:lstStyle/>
          <a:p>
            <a:r>
              <a:rPr lang="ru-RU" dirty="0" smtClean="0"/>
              <a:t>Компьютерные сети.</a:t>
            </a:r>
            <a:br>
              <a:rPr lang="ru-RU" dirty="0" smtClean="0"/>
            </a:br>
            <a:r>
              <a:rPr lang="ru-RU" dirty="0" smtClean="0"/>
              <a:t>История развития сети Интернет.</a:t>
            </a:r>
            <a:endParaRPr lang="ru-RU" dirty="0"/>
          </a:p>
        </p:txBody>
      </p:sp>
      <p:pic>
        <p:nvPicPr>
          <p:cNvPr id="1026" name="Picture 2" descr="http://z-city.com.ua/images/pictures/authors/9048/9249/8-(page-picture-large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598" y="2662238"/>
            <a:ext cx="1998965" cy="1599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14A1-297A-45CA-BC39-F34F826E8B8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27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Компьютерная сеть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27075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>
                <a:latin typeface="+mj-lt"/>
                <a:cs typeface="Times New Roman" pitchFamily="18" charset="0"/>
              </a:rPr>
              <a:t>Совокупность соединенных между собой компьютеров с помощью специальных </a:t>
            </a:r>
            <a:r>
              <a:rPr lang="ru-RU" sz="2000" b="1" dirty="0">
                <a:latin typeface="+mj-lt"/>
                <a:cs typeface="Times New Roman" pitchFamily="18" charset="0"/>
              </a:rPr>
              <a:t>каналов связи </a:t>
            </a:r>
            <a:r>
              <a:rPr lang="ru-RU" sz="2000" dirty="0">
                <a:latin typeface="+mj-lt"/>
                <a:cs typeface="Times New Roman" pitchFamily="18" charset="0"/>
              </a:rPr>
              <a:t>и </a:t>
            </a:r>
            <a:r>
              <a:rPr lang="ru-RU" sz="2000" b="1" dirty="0">
                <a:latin typeface="+mj-lt"/>
                <a:cs typeface="Times New Roman" pitchFamily="18" charset="0"/>
              </a:rPr>
              <a:t>средств коммутации</a:t>
            </a:r>
            <a:r>
              <a:rPr lang="ru-RU" sz="2000" dirty="0">
                <a:latin typeface="+mj-lt"/>
                <a:cs typeface="Times New Roman" pitchFamily="18" charset="0"/>
              </a:rPr>
              <a:t>, образуя единую систему обмена информацией</a:t>
            </a:r>
            <a:r>
              <a:rPr lang="ru-RU" sz="2000" dirty="0" smtClean="0">
                <a:latin typeface="+mj-lt"/>
                <a:cs typeface="Times New Roman" pitchFamily="18" charset="0"/>
              </a:rPr>
              <a:t>.</a:t>
            </a:r>
            <a:endParaRPr lang="ru-RU" sz="2000" dirty="0">
              <a:latin typeface="+mj-lt"/>
              <a:cs typeface="Times New Roman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838200" y="2687637"/>
            <a:ext cx="10515600" cy="6937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000" b="1" dirty="0">
                <a:latin typeface="+mj-lt"/>
                <a:cs typeface="Times New Roman" pitchFamily="18" charset="0"/>
              </a:rPr>
              <a:t>Каналом связи </a:t>
            </a:r>
            <a:r>
              <a:rPr lang="ru-RU" sz="2000" dirty="0">
                <a:latin typeface="+mj-lt"/>
                <a:cs typeface="Times New Roman" pitchFamily="18" charset="0"/>
              </a:rPr>
              <a:t>обычно называют систему технических устройств и линий связи, обеспечивающую передачу информации между абонентами.</a:t>
            </a:r>
          </a:p>
        </p:txBody>
      </p:sp>
      <p:pic>
        <p:nvPicPr>
          <p:cNvPr id="6" name="Picture 2" descr="C:\Users\Berserk\Desktop\n1.g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1731910" y="3516312"/>
            <a:ext cx="8267793" cy="2792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z-city.com.ua/images/pictures/authors/9048/9249/8-(page-picture-large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5073" y="230188"/>
            <a:ext cx="1135761" cy="90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14A1-297A-45CA-BC39-F34F826E8B8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18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Термины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470150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ru-RU" sz="2000" b="1" dirty="0">
                <a:latin typeface="+mj-lt"/>
                <a:cs typeface="Times New Roman" pitchFamily="18" charset="0"/>
              </a:rPr>
              <a:t>Хост</a:t>
            </a:r>
            <a:r>
              <a:rPr lang="ru-RU" sz="2000" dirty="0">
                <a:latin typeface="+mj-lt"/>
                <a:cs typeface="Times New Roman" pitchFamily="18" charset="0"/>
              </a:rPr>
              <a:t> – машины, предназначенные для выполнения приложений (программ) пользователя.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sz="2000" b="1" dirty="0">
                <a:latin typeface="+mj-lt"/>
                <a:cs typeface="Times New Roman" pitchFamily="18" charset="0"/>
              </a:rPr>
              <a:t>Подсеть </a:t>
            </a:r>
            <a:r>
              <a:rPr lang="ru-RU" sz="2000" dirty="0">
                <a:latin typeface="+mj-lt"/>
                <a:cs typeface="Times New Roman" pitchFamily="18" charset="0"/>
              </a:rPr>
              <a:t>состоит из двух раздельных компонентов: </a:t>
            </a:r>
            <a:r>
              <a:rPr lang="ru-RU" sz="2000" b="1" dirty="0">
                <a:latin typeface="+mj-lt"/>
                <a:cs typeface="Times New Roman" pitchFamily="18" charset="0"/>
              </a:rPr>
              <a:t>линий связи</a:t>
            </a:r>
            <a:r>
              <a:rPr lang="ru-RU" sz="2000" dirty="0">
                <a:latin typeface="+mj-lt"/>
                <a:cs typeface="Times New Roman" pitchFamily="18" charset="0"/>
              </a:rPr>
              <a:t> и </a:t>
            </a:r>
            <a:r>
              <a:rPr lang="ru-RU" sz="2000" b="1" dirty="0">
                <a:latin typeface="+mj-lt"/>
                <a:cs typeface="Times New Roman" pitchFamily="18" charset="0"/>
              </a:rPr>
              <a:t>переключающих элементов</a:t>
            </a:r>
            <a:r>
              <a:rPr lang="ru-RU" sz="2000" dirty="0">
                <a:latin typeface="+mj-lt"/>
                <a:cs typeface="Times New Roman" pitchFamily="18" charset="0"/>
              </a:rPr>
              <a:t>. </a:t>
            </a:r>
            <a:r>
              <a:rPr lang="ru-RU" sz="2000" b="1" dirty="0">
                <a:latin typeface="+mj-lt"/>
                <a:cs typeface="Times New Roman" pitchFamily="18" charset="0"/>
              </a:rPr>
              <a:t>Линии </a:t>
            </a:r>
            <a:r>
              <a:rPr lang="ru-RU" sz="2000" b="1" dirty="0" smtClean="0">
                <a:latin typeface="+mj-lt"/>
                <a:cs typeface="Times New Roman" pitchFamily="18" charset="0"/>
              </a:rPr>
              <a:t>связи</a:t>
            </a:r>
            <a:r>
              <a:rPr lang="ru-RU" sz="2000" dirty="0" smtClean="0">
                <a:latin typeface="+mj-lt"/>
                <a:cs typeface="Times New Roman" pitchFamily="18" charset="0"/>
              </a:rPr>
              <a:t> </a:t>
            </a:r>
            <a:r>
              <a:rPr lang="ru-RU" sz="2000" dirty="0">
                <a:latin typeface="+mj-lt"/>
                <a:cs typeface="Times New Roman" pitchFamily="18" charset="0"/>
              </a:rPr>
              <a:t>– переносят данные от машины к машине.</a:t>
            </a:r>
          </a:p>
          <a:p>
            <a:pPr marL="0" indent="0">
              <a:buNone/>
            </a:pPr>
            <a:r>
              <a:rPr lang="ru-RU" sz="2000" b="1" dirty="0">
                <a:latin typeface="+mj-lt"/>
                <a:cs typeface="Times New Roman" pitchFamily="18" charset="0"/>
              </a:rPr>
              <a:t>Маршрутизатор (</a:t>
            </a:r>
            <a:r>
              <a:rPr lang="en-US" sz="2000" b="1" dirty="0">
                <a:latin typeface="+mj-lt"/>
                <a:cs typeface="Times New Roman" pitchFamily="18" charset="0"/>
              </a:rPr>
              <a:t>router</a:t>
            </a:r>
            <a:r>
              <a:rPr lang="ru-RU" sz="2000" b="1" dirty="0">
                <a:latin typeface="+mj-lt"/>
                <a:cs typeface="Times New Roman" pitchFamily="18" charset="0"/>
              </a:rPr>
              <a:t>) – </a:t>
            </a:r>
            <a:r>
              <a:rPr lang="ru-RU" sz="2000" dirty="0">
                <a:latin typeface="+mj-lt"/>
                <a:cs typeface="Times New Roman" pitchFamily="18" charset="0"/>
              </a:rPr>
              <a:t>специализированное оборудование, используемое для соединения линий связи. Определяет линию связи по которой необходимо передать данные – формирует дальнейший маршрут этих данных</a:t>
            </a:r>
            <a:r>
              <a:rPr lang="ru-RU" sz="2000" dirty="0" smtClean="0">
                <a:latin typeface="+mj-lt"/>
                <a:cs typeface="Times New Roman" pitchFamily="18" charset="0"/>
              </a:rPr>
              <a:t>.</a:t>
            </a:r>
            <a:endParaRPr lang="ru-RU" sz="2000" dirty="0">
              <a:latin typeface="+mj-lt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14A1-297A-45CA-BC39-F34F826E8B8E}" type="slidenum">
              <a:rPr lang="ru-RU" smtClean="0"/>
              <a:t>3</a:t>
            </a:fld>
            <a:endParaRPr lang="ru-RU"/>
          </a:p>
        </p:txBody>
      </p:sp>
      <p:pic>
        <p:nvPicPr>
          <p:cNvPr id="7" name="Picture 2" descr="http://z-city.com.ua/images/pictures/authors/9048/9249/8-(page-picture-large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5073" y="230188"/>
            <a:ext cx="1135761" cy="90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656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Коммутация каналов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46125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>
                <a:latin typeface="Calibri Light" panose="020F0302020204030204" pitchFamily="34" charset="0"/>
              </a:rPr>
              <a:t>1958 г. </a:t>
            </a:r>
            <a:r>
              <a:rPr lang="ru-RU" sz="2000" dirty="0">
                <a:latin typeface="Calibri Light" panose="020F0302020204030204" pitchFamily="34" charset="0"/>
              </a:rPr>
              <a:t>- В США при Министерстве обороны создано Агентство Передовых Исследовательских Проектов – </a:t>
            </a:r>
            <a:r>
              <a:rPr lang="en-US" sz="2000" dirty="0">
                <a:latin typeface="Calibri Light" panose="020F0302020204030204" pitchFamily="34" charset="0"/>
              </a:rPr>
              <a:t>Advanced Research Projects Agency </a:t>
            </a:r>
            <a:r>
              <a:rPr lang="ru-RU" sz="2000" dirty="0">
                <a:latin typeface="Calibri Light" panose="020F0302020204030204" pitchFamily="34" charset="0"/>
              </a:rPr>
              <a:t>(ARPA). Использование коммутации каналов</a:t>
            </a:r>
            <a:r>
              <a:rPr lang="ru-RU" sz="2000" dirty="0" smtClean="0">
                <a:latin typeface="Calibri Light" panose="020F0302020204030204" pitchFamily="34" charset="0"/>
              </a:rPr>
              <a:t>.</a:t>
            </a:r>
            <a:endParaRPr lang="ru-RU" sz="2000" dirty="0">
              <a:latin typeface="Calibri Light" panose="020F03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75" y="2706687"/>
            <a:ext cx="5114925" cy="239329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00800" y="2706687"/>
            <a:ext cx="465772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+mj-lt"/>
                <a:cs typeface="Times New Roman" pitchFamily="18" charset="0"/>
              </a:rPr>
              <a:t>Коммутация каналов</a:t>
            </a:r>
            <a:r>
              <a:rPr lang="ru-RU" sz="2000" dirty="0">
                <a:latin typeface="+mj-lt"/>
                <a:cs typeface="Times New Roman" pitchFamily="18" charset="0"/>
              </a:rPr>
              <a:t>  - организация составного канала через несколько транзитных узлов из нескольких последовательно «соединённых» каналов на время передачи сообщения (</a:t>
            </a:r>
            <a:r>
              <a:rPr lang="ru-RU" sz="2000" i="1" dirty="0">
                <a:latin typeface="+mj-lt"/>
                <a:cs typeface="Times New Roman" pitchFamily="18" charset="0"/>
              </a:rPr>
              <a:t>оперативная коммутация</a:t>
            </a:r>
            <a:r>
              <a:rPr lang="ru-RU" sz="2000" dirty="0">
                <a:latin typeface="+mj-lt"/>
                <a:cs typeface="Times New Roman" pitchFamily="18" charset="0"/>
              </a:rPr>
              <a:t>) или на более длительный </a:t>
            </a:r>
            <a:r>
              <a:rPr lang="ru-RU" sz="2000" dirty="0" smtClean="0">
                <a:latin typeface="+mj-lt"/>
                <a:cs typeface="Times New Roman" pitchFamily="18" charset="0"/>
              </a:rPr>
              <a:t>срок.</a:t>
            </a:r>
            <a:endParaRPr lang="ru-RU" sz="2000" dirty="0">
              <a:latin typeface="+mj-lt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14A1-297A-45CA-BC39-F34F826E8B8E}" type="slidenum">
              <a:rPr lang="ru-RU" smtClean="0"/>
              <a:t>4</a:t>
            </a:fld>
            <a:endParaRPr lang="ru-RU"/>
          </a:p>
        </p:txBody>
      </p:sp>
      <p:pic>
        <p:nvPicPr>
          <p:cNvPr id="7" name="Picture 2" descr="http://z-city.com.ua/images/pictures/authors/9048/9249/8-(page-picture-large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5073" y="230188"/>
            <a:ext cx="1135761" cy="90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604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Коммутация пакетов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9382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Aft>
                <a:spcPts val="800"/>
              </a:spcAft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latin typeface="+mj-lt"/>
              </a:rPr>
              <a:t>В период с 1961 по 1963 год </a:t>
            </a:r>
            <a:r>
              <a:rPr lang="ru-RU" sz="2000" dirty="0">
                <a:latin typeface="+mj-lt"/>
              </a:rPr>
              <a:t>– ведутся исследования в области пакетного способа передачи данных. Сообщение предлагается передавать не целиком, а разбив на небольшие порции-пакеты, что облегчает прохождение информации по сети и повышает надежность доставки сообщения</a:t>
            </a:r>
            <a:r>
              <a:rPr lang="ru-RU" sz="2000" dirty="0" smtClean="0">
                <a:latin typeface="+mj-lt"/>
              </a:rPr>
              <a:t>. В 1967 году появляется </a:t>
            </a:r>
            <a:r>
              <a:rPr lang="en-US" sz="2000" dirty="0" smtClean="0">
                <a:latin typeface="+mj-lt"/>
              </a:rPr>
              <a:t>ARPANET.</a:t>
            </a:r>
            <a:endParaRPr lang="ru-RU" sz="2000" dirty="0"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509991"/>
            <a:ext cx="5845011" cy="255111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896100" y="3354386"/>
            <a:ext cx="44577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+mj-lt"/>
                <a:cs typeface="Times New Roman" pitchFamily="18" charset="0"/>
              </a:rPr>
              <a:t>Коммутация пакетов</a:t>
            </a:r>
            <a:r>
              <a:rPr lang="ru-RU" dirty="0">
                <a:latin typeface="+mj-lt"/>
                <a:cs typeface="Times New Roman" pitchFamily="18" charset="0"/>
              </a:rPr>
              <a:t> </a:t>
            </a:r>
            <a:r>
              <a:rPr lang="ru-RU" dirty="0" smtClean="0">
                <a:latin typeface="+mj-lt"/>
                <a:cs typeface="Times New Roman" pitchFamily="18" charset="0"/>
              </a:rPr>
              <a:t>— </a:t>
            </a:r>
            <a:r>
              <a:rPr lang="ru-RU" dirty="0">
                <a:latin typeface="+mj-lt"/>
                <a:cs typeface="Times New Roman" pitchFamily="18" charset="0"/>
              </a:rPr>
              <a:t>разбиение сообщения на «пакеты», которые передаются отдельно. Разница между сообщением и пакетом: размер пакета ограничен технически, сообщения — логически. При этом, если маршрут движения пакетов между узлами определён заранее, говорят о </a:t>
            </a:r>
            <a:r>
              <a:rPr lang="ru-RU" i="1" dirty="0">
                <a:latin typeface="+mj-lt"/>
                <a:cs typeface="Times New Roman" pitchFamily="18" charset="0"/>
              </a:rPr>
              <a:t>виртуальном канале</a:t>
            </a:r>
            <a:r>
              <a:rPr lang="ru-RU" dirty="0">
                <a:latin typeface="+mj-lt"/>
                <a:cs typeface="Times New Roman" pitchFamily="18" charset="0"/>
              </a:rPr>
              <a:t> (с установлением соединения).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14A1-297A-45CA-BC39-F34F826E8B8E}" type="slidenum">
              <a:rPr lang="ru-RU" smtClean="0"/>
              <a:t>5</a:t>
            </a:fld>
            <a:endParaRPr lang="ru-RU"/>
          </a:p>
        </p:txBody>
      </p:sp>
      <p:pic>
        <p:nvPicPr>
          <p:cNvPr id="7" name="Picture 2" descr="http://z-city.com.ua/images/pictures/authors/9048/9249/8-(page-picture-large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5073" y="230188"/>
            <a:ext cx="1135761" cy="90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34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Первый прототип компьютерной сети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7241498" cy="26701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latin typeface="Calibri Light" panose="020F0302020204030204" pitchFamily="34" charset="0"/>
              </a:rPr>
              <a:t>В декабре 1969 г</a:t>
            </a:r>
            <a:r>
              <a:rPr lang="ru-RU" sz="2000" dirty="0">
                <a:latin typeface="Calibri Light" panose="020F0302020204030204" pitchFamily="34" charset="0"/>
              </a:rPr>
              <a:t>.  были объединены четыре </a:t>
            </a:r>
            <a:r>
              <a:rPr lang="ru-RU" sz="2000" dirty="0" smtClean="0">
                <a:latin typeface="Calibri Light" panose="020F0302020204030204" pitchFamily="34" charset="0"/>
              </a:rPr>
              <a:t>узла сети </a:t>
            </a:r>
            <a:r>
              <a:rPr lang="en-US" sz="2000" dirty="0" smtClean="0">
                <a:latin typeface="Calibri Light" panose="020F0302020204030204" pitchFamily="34" charset="0"/>
              </a:rPr>
              <a:t>ARPANET</a:t>
            </a:r>
            <a:r>
              <a:rPr lang="ru-RU" sz="2000" dirty="0" smtClean="0">
                <a:latin typeface="Calibri Light" panose="020F0302020204030204" pitchFamily="34" charset="0"/>
              </a:rPr>
              <a:t>: </a:t>
            </a:r>
          </a:p>
          <a:p>
            <a:r>
              <a:rPr lang="ru-RU" sz="2000" dirty="0" smtClean="0">
                <a:latin typeface="Calibri Light" panose="020F0302020204030204" pitchFamily="34" charset="0"/>
              </a:rPr>
              <a:t>UCLA </a:t>
            </a:r>
            <a:r>
              <a:rPr lang="ru-RU" sz="2000" dirty="0">
                <a:latin typeface="Calibri Light" panose="020F0302020204030204" pitchFamily="34" charset="0"/>
              </a:rPr>
              <a:t>- Центр испытаний </a:t>
            </a:r>
            <a:r>
              <a:rPr lang="ru-RU" sz="2000" dirty="0" smtClean="0">
                <a:latin typeface="Calibri Light" panose="020F0302020204030204" pitchFamily="34" charset="0"/>
              </a:rPr>
              <a:t>сети</a:t>
            </a:r>
            <a:endParaRPr lang="en-US" sz="2000" dirty="0" smtClean="0">
              <a:latin typeface="Calibri Light" panose="020F0302020204030204" pitchFamily="34" charset="0"/>
            </a:endParaRPr>
          </a:p>
          <a:p>
            <a:r>
              <a:rPr lang="ru-RU" sz="2000" dirty="0" smtClean="0">
                <a:latin typeface="Calibri Light" panose="020F0302020204030204" pitchFamily="34" charset="0"/>
              </a:rPr>
              <a:t>Стэндфордский </a:t>
            </a:r>
            <a:r>
              <a:rPr lang="ru-RU" sz="2000" dirty="0">
                <a:latin typeface="Calibri Light" panose="020F0302020204030204" pitchFamily="34" charset="0"/>
              </a:rPr>
              <a:t>исследовательский </a:t>
            </a:r>
            <a:r>
              <a:rPr lang="ru-RU" sz="2000" dirty="0" smtClean="0">
                <a:latin typeface="Calibri Light" panose="020F0302020204030204" pitchFamily="34" charset="0"/>
              </a:rPr>
              <a:t>институт</a:t>
            </a:r>
            <a:endParaRPr lang="en-US" sz="2000" dirty="0" smtClean="0">
              <a:latin typeface="Calibri Light" panose="020F0302020204030204" pitchFamily="34" charset="0"/>
            </a:endParaRPr>
          </a:p>
          <a:p>
            <a:r>
              <a:rPr lang="ru-RU" sz="2000" dirty="0" smtClean="0">
                <a:latin typeface="Calibri Light" panose="020F0302020204030204" pitchFamily="34" charset="0"/>
              </a:rPr>
              <a:t>Университет Санта-Барбары</a:t>
            </a:r>
            <a:endParaRPr lang="en-US" sz="2000" dirty="0" smtClean="0">
              <a:latin typeface="Calibri Light" panose="020F0302020204030204" pitchFamily="34" charset="0"/>
            </a:endParaRPr>
          </a:p>
          <a:p>
            <a:r>
              <a:rPr lang="ru-RU" sz="2000" dirty="0">
                <a:latin typeface="Calibri Light" panose="020F0302020204030204" pitchFamily="34" charset="0"/>
              </a:rPr>
              <a:t>У</a:t>
            </a:r>
            <a:r>
              <a:rPr lang="ru-RU" sz="2000" dirty="0" smtClean="0">
                <a:latin typeface="Calibri Light" panose="020F0302020204030204" pitchFamily="34" charset="0"/>
              </a:rPr>
              <a:t>ниверситет Юта</a:t>
            </a:r>
          </a:p>
          <a:p>
            <a:pPr marL="0" indent="0">
              <a:buNone/>
            </a:pPr>
            <a:r>
              <a:rPr lang="ru-RU" sz="2000" dirty="0" smtClean="0">
                <a:latin typeface="Calibri Light" panose="020F0302020204030204" pitchFamily="34" charset="0"/>
              </a:rPr>
              <a:t>Через </a:t>
            </a:r>
            <a:r>
              <a:rPr lang="ru-RU" sz="2000" dirty="0">
                <a:latin typeface="Calibri Light" panose="020F0302020204030204" pitchFamily="34" charset="0"/>
              </a:rPr>
              <a:t>год их стало уже пятнадцать, и они использовали для обмена пакетами протокол NCP - </a:t>
            </a:r>
            <a:r>
              <a:rPr lang="en-US" sz="2000" dirty="0" smtClean="0">
                <a:latin typeface="Calibri Light" panose="020F0302020204030204" pitchFamily="34" charset="0"/>
              </a:rPr>
              <a:t>Network Control Protocol.</a:t>
            </a:r>
            <a:endParaRPr lang="en-US" sz="2000" dirty="0">
              <a:latin typeface="Calibri Light" panose="020F0302020204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14A1-297A-45CA-BC39-F34F826E8B8E}" type="slidenum">
              <a:rPr lang="ru-RU" smtClean="0"/>
              <a:t>6</a:t>
            </a:fld>
            <a:endParaRPr lang="ru-RU"/>
          </a:p>
        </p:txBody>
      </p:sp>
      <p:pic>
        <p:nvPicPr>
          <p:cNvPr id="5" name="Picture 2" descr="http://z-city.com.ua/images/pictures/authors/9048/9249/8-(page-picture-large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5073" y="230188"/>
            <a:ext cx="1135761" cy="90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krasgmu.ru/sys/files/ebooks/el_medinfo_lessons/Lesson_8/history.files/image0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174" y="1385138"/>
            <a:ext cx="3636052" cy="472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747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 развития сети Интернет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275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FF0000"/>
                </a:solidFill>
                <a:latin typeface="+mj-lt"/>
              </a:rPr>
              <a:t>1971 год. </a:t>
            </a:r>
            <a:r>
              <a:rPr lang="ru-RU" sz="2000" dirty="0" err="1">
                <a:solidFill>
                  <a:srgbClr val="FF0000"/>
                </a:solidFill>
                <a:latin typeface="+mj-lt"/>
              </a:rPr>
              <a:t>Рэй</a:t>
            </a:r>
            <a:r>
              <a:rPr lang="ru-RU" sz="2000" dirty="0">
                <a:solidFill>
                  <a:srgbClr val="FF0000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+mj-lt"/>
              </a:rPr>
              <a:t>Томлисон</a:t>
            </a:r>
            <a:r>
              <a:rPr lang="ru-RU" sz="2000" dirty="0">
                <a:solidFill>
                  <a:srgbClr val="FF0000"/>
                </a:solidFill>
                <a:latin typeface="+mj-lt"/>
              </a:rPr>
              <a:t>, программист из "</a:t>
            </a:r>
            <a:r>
              <a:rPr lang="ru-RU" sz="2000" dirty="0" err="1">
                <a:solidFill>
                  <a:srgbClr val="FF0000"/>
                </a:solidFill>
                <a:latin typeface="+mj-lt"/>
              </a:rPr>
              <a:t>Bolt</a:t>
            </a:r>
            <a:r>
              <a:rPr lang="ru-RU" sz="2000" dirty="0">
                <a:solidFill>
                  <a:srgbClr val="FF0000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+mj-lt"/>
              </a:rPr>
              <a:t>Beranek</a:t>
            </a:r>
            <a:r>
              <a:rPr lang="ru-RU" sz="2000" dirty="0">
                <a:solidFill>
                  <a:srgbClr val="FF0000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+mj-lt"/>
              </a:rPr>
              <a:t>and</a:t>
            </a:r>
            <a:r>
              <a:rPr lang="ru-RU" sz="2000" dirty="0">
                <a:solidFill>
                  <a:srgbClr val="FF0000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+mj-lt"/>
              </a:rPr>
              <a:t>Newman</a:t>
            </a:r>
            <a:r>
              <a:rPr lang="ru-RU" sz="2000" dirty="0">
                <a:solidFill>
                  <a:srgbClr val="FF0000"/>
                </a:solidFill>
                <a:latin typeface="+mj-lt"/>
              </a:rPr>
              <a:t>", разрабатывает систему электронной почты и предлагает использовать значок @.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1973 год.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Через трансатлантический телефонный кабель к сети были подключены первые иностранные организации из Великобритании и Норвегии.</a:t>
            </a:r>
          </a:p>
          <a:p>
            <a:pPr marL="0" indent="0">
              <a:buNone/>
            </a:pPr>
            <a:r>
              <a:rPr lang="ru-RU" sz="2000" b="1" dirty="0">
                <a:latin typeface="+mj-lt"/>
              </a:rPr>
              <a:t>1974 год. </a:t>
            </a:r>
            <a:r>
              <a:rPr lang="ru-RU" sz="2000" dirty="0">
                <a:latin typeface="+mj-lt"/>
              </a:rPr>
              <a:t>Открыта первая коммерческая версия ARPANET – сеть </a:t>
            </a:r>
            <a:r>
              <a:rPr lang="ru-RU" sz="2000" dirty="0" err="1">
                <a:latin typeface="+mj-lt"/>
              </a:rPr>
              <a:t>Telenet</a:t>
            </a:r>
            <a:r>
              <a:rPr lang="ru-RU" sz="2000" dirty="0">
                <a:latin typeface="+mj-lt"/>
              </a:rPr>
              <a:t>.</a:t>
            </a:r>
          </a:p>
          <a:p>
            <a:pPr marL="0" indent="0">
              <a:buNone/>
            </a:pPr>
            <a:r>
              <a:rPr lang="ru-RU" sz="2000" b="1" dirty="0">
                <a:latin typeface="+mj-lt"/>
              </a:rPr>
              <a:t>1975 год. </a:t>
            </a:r>
            <a:r>
              <a:rPr lang="ru-RU" sz="2000" dirty="0">
                <a:latin typeface="+mj-lt"/>
              </a:rPr>
              <a:t>Джоном </a:t>
            </a:r>
            <a:r>
              <a:rPr lang="ru-RU" sz="2000" dirty="0" err="1">
                <a:latin typeface="+mj-lt"/>
              </a:rPr>
              <a:t>Витталом</a:t>
            </a:r>
            <a:r>
              <a:rPr lang="ru-RU" sz="2000" dirty="0">
                <a:latin typeface="+mj-lt"/>
              </a:rPr>
              <a:t>, программистом из университета южной Калифорнии, разработана первая современная почтовая программа, имеющая функциональность "Ответить" и "Переслать".</a:t>
            </a:r>
          </a:p>
          <a:p>
            <a:pPr marL="0" indent="0">
              <a:buNone/>
            </a:pPr>
            <a:r>
              <a:rPr lang="ru-RU" sz="2000" b="1" dirty="0">
                <a:latin typeface="+mj-lt"/>
              </a:rPr>
              <a:t>1976 год. </a:t>
            </a:r>
            <a:r>
              <a:rPr lang="ru-RU" sz="2000" dirty="0">
                <a:latin typeface="+mj-lt"/>
              </a:rPr>
              <a:t>Роберт Меткалф, сотрудник исследовательской лаборатории компании </a:t>
            </a:r>
            <a:r>
              <a:rPr lang="ru-RU" sz="2000" dirty="0" err="1">
                <a:latin typeface="+mj-lt"/>
              </a:rPr>
              <a:t>Xerox</a:t>
            </a:r>
            <a:r>
              <a:rPr lang="ru-RU" sz="2000" dirty="0">
                <a:latin typeface="+mj-lt"/>
              </a:rPr>
              <a:t>, создает </a:t>
            </a:r>
            <a:r>
              <a:rPr lang="ru-RU" sz="2000" dirty="0" err="1">
                <a:latin typeface="+mj-lt"/>
              </a:rPr>
              <a:t>Ethernet</a:t>
            </a:r>
            <a:r>
              <a:rPr lang="ru-RU" sz="2000" dirty="0">
                <a:latin typeface="+mj-lt"/>
              </a:rPr>
              <a:t> – первую локальную компьютерную сеть.</a:t>
            </a:r>
          </a:p>
          <a:p>
            <a:pPr marL="0" indent="0">
              <a:buNone/>
            </a:pPr>
            <a:r>
              <a:rPr lang="ru-RU" sz="2000" b="1" dirty="0">
                <a:latin typeface="+mj-lt"/>
              </a:rPr>
              <a:t>1977 год. </a:t>
            </a:r>
            <a:r>
              <a:rPr lang="ru-RU" sz="2000" dirty="0">
                <a:latin typeface="+mj-lt"/>
              </a:rPr>
              <a:t>Число хостов достигло ста. </a:t>
            </a:r>
            <a:r>
              <a:rPr lang="ru-RU" sz="2000" dirty="0" err="1">
                <a:latin typeface="+mj-lt"/>
              </a:rPr>
              <a:t>Деннис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Хейс</a:t>
            </a:r>
            <a:r>
              <a:rPr lang="ru-RU" sz="2000" dirty="0">
                <a:latin typeface="+mj-lt"/>
              </a:rPr>
              <a:t> и Дейл </a:t>
            </a:r>
            <a:r>
              <a:rPr lang="ru-RU" sz="2000" dirty="0" err="1">
                <a:latin typeface="+mj-lt"/>
              </a:rPr>
              <a:t>Хезерингтон</a:t>
            </a:r>
            <a:r>
              <a:rPr lang="ru-RU" sz="2000" dirty="0">
                <a:latin typeface="+mj-lt"/>
              </a:rPr>
              <a:t> разработали первый компьютерный модем.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14A1-297A-45CA-BC39-F34F826E8B8E}" type="slidenum">
              <a:rPr lang="ru-RU" smtClean="0"/>
              <a:t>7</a:t>
            </a:fld>
            <a:endParaRPr lang="ru-RU"/>
          </a:p>
        </p:txBody>
      </p:sp>
      <p:pic>
        <p:nvPicPr>
          <p:cNvPr id="5" name="Picture 2" descr="http://z-city.com.ua/images/pictures/authors/9048/9249/8-(page-picture-large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5073" y="230188"/>
            <a:ext cx="1135761" cy="90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312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om.csudh.edu/cis/lpress/history/arpamaps/arpanetmar7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019" y="0"/>
            <a:ext cx="9321105" cy="6677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14A1-297A-45CA-BC39-F34F826E8B8E}" type="slidenum">
              <a:rPr lang="ru-RU" smtClean="0"/>
              <a:t>8</a:t>
            </a:fld>
            <a:endParaRPr lang="ru-RU"/>
          </a:p>
        </p:txBody>
      </p:sp>
      <p:pic>
        <p:nvPicPr>
          <p:cNvPr id="6" name="Picture 2" descr="http://z-city.com.ua/images/pictures/authors/9048/9249/8-(page-picture-large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5073" y="230188"/>
            <a:ext cx="1135761" cy="90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988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Рождение современного Интернета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38036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latin typeface="+mj-lt"/>
              </a:rPr>
              <a:t>1982 год. </a:t>
            </a:r>
            <a:r>
              <a:rPr lang="ru-RU" sz="2000" dirty="0">
                <a:latin typeface="+mj-lt"/>
              </a:rPr>
              <a:t>Рождение современного Интернета – ARPA создала единый сетевой язык TCP/IP. </a:t>
            </a:r>
            <a:endParaRPr lang="ru-RU" sz="2000" dirty="0" smtClean="0">
              <a:latin typeface="+mj-lt"/>
            </a:endParaRPr>
          </a:p>
          <a:p>
            <a:pPr marL="0" indent="0">
              <a:buNone/>
            </a:pPr>
            <a:r>
              <a:rPr lang="ru-RU" sz="2000" b="1" dirty="0" smtClean="0">
                <a:latin typeface="+mj-lt"/>
              </a:rPr>
              <a:t>1983 </a:t>
            </a:r>
            <a:r>
              <a:rPr lang="ru-RU" sz="2000" b="1" dirty="0">
                <a:latin typeface="+mj-lt"/>
              </a:rPr>
              <a:t>год. </a:t>
            </a:r>
            <a:r>
              <a:rPr lang="ru-RU" sz="2000" dirty="0">
                <a:latin typeface="+mj-lt"/>
              </a:rPr>
              <a:t>1 января 1983 года сеть ARPANET перешла с протокола NCP на TCP/IP, что позволило разделить эту сеть на MILNET, собственно сеть для военных нужд, и ARPANET, использовавшуюся в исследовательских целях.</a:t>
            </a:r>
          </a:p>
          <a:p>
            <a:pPr marL="0" indent="0">
              <a:buNone/>
            </a:pPr>
            <a:r>
              <a:rPr lang="ru-RU" sz="2000" b="1" dirty="0">
                <a:latin typeface="+mj-lt"/>
              </a:rPr>
              <a:t>1984 год. </a:t>
            </a:r>
            <a:r>
              <a:rPr lang="ru-RU" sz="2000" dirty="0">
                <a:latin typeface="+mj-lt"/>
              </a:rPr>
              <a:t>Число хостов превысило тысячу. Разработана система доменных имен (</a:t>
            </a:r>
            <a:r>
              <a:rPr lang="ru-RU" sz="2000" dirty="0" err="1">
                <a:latin typeface="+mj-lt"/>
              </a:rPr>
              <a:t>Domain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Name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System</a:t>
            </a:r>
            <a:r>
              <a:rPr lang="ru-RU" sz="2000" dirty="0">
                <a:latin typeface="+mj-lt"/>
              </a:rPr>
              <a:t>, DNS). DNS позволила создать масштабируемый распределенный механизм для отображения иерархических имен компьютеров в Интернет-адресах. В этом же году </a:t>
            </a:r>
            <a:r>
              <a:rPr lang="ru-RU" sz="2000" dirty="0" smtClean="0">
                <a:latin typeface="+mj-lt"/>
              </a:rPr>
              <a:t>в </a:t>
            </a:r>
            <a:r>
              <a:rPr lang="ru-RU" sz="2000" dirty="0">
                <a:latin typeface="+mj-lt"/>
              </a:rPr>
              <a:t>университете </a:t>
            </a:r>
            <a:r>
              <a:rPr lang="ru-RU" sz="2000" dirty="0" err="1">
                <a:latin typeface="+mj-lt"/>
              </a:rPr>
              <a:t>Висконсии</a:t>
            </a:r>
            <a:r>
              <a:rPr lang="ru-RU" sz="2000" dirty="0">
                <a:latin typeface="+mj-lt"/>
              </a:rPr>
              <a:t> был создан сервер доменных имен (</a:t>
            </a:r>
            <a:r>
              <a:rPr lang="ru-RU" sz="2000" dirty="0" err="1">
                <a:latin typeface="+mj-lt"/>
              </a:rPr>
              <a:t>Domain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Name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Server</a:t>
            </a:r>
            <a:r>
              <a:rPr lang="ru-RU" sz="2000" dirty="0">
                <a:latin typeface="+mj-lt"/>
              </a:rPr>
              <a:t>, DNS</a:t>
            </a:r>
            <a:r>
              <a:rPr lang="ru-RU" sz="2000" dirty="0" smtClean="0">
                <a:latin typeface="+mj-lt"/>
              </a:rPr>
              <a:t>).</a:t>
            </a:r>
          </a:p>
          <a:p>
            <a:pPr marL="0" indent="0">
              <a:buNone/>
            </a:pPr>
            <a:r>
              <a:rPr lang="ru-RU" sz="2000" b="1" dirty="0">
                <a:latin typeface="+mj-lt"/>
              </a:rPr>
              <a:t>В 1985 г. </a:t>
            </a:r>
            <a:r>
              <a:rPr lang="ru-RU" sz="2000" dirty="0">
                <a:latin typeface="+mj-lt"/>
              </a:rPr>
              <a:t>под эгидой Национального научного фонда США (</a:t>
            </a:r>
            <a:r>
              <a:rPr lang="ru-RU" sz="2000" dirty="0" err="1">
                <a:latin typeface="+mj-lt"/>
              </a:rPr>
              <a:t>National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Science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Foundation</a:t>
            </a:r>
            <a:r>
              <a:rPr lang="ru-RU" sz="2000" dirty="0">
                <a:latin typeface="+mj-lt"/>
              </a:rPr>
              <a:t>, </a:t>
            </a:r>
            <a:r>
              <a:rPr lang="ru-RU" sz="2000" b="1" dirty="0">
                <a:latin typeface="+mj-lt"/>
              </a:rPr>
              <a:t>NSF</a:t>
            </a:r>
            <a:r>
              <a:rPr lang="ru-RU" sz="2000" dirty="0">
                <a:latin typeface="+mj-lt"/>
              </a:rPr>
              <a:t>) на основе технологии ARPANET была создана сеть </a:t>
            </a:r>
            <a:r>
              <a:rPr lang="ru-RU" sz="2000" b="1" dirty="0">
                <a:latin typeface="+mj-lt"/>
              </a:rPr>
              <a:t>NSFNET </a:t>
            </a:r>
            <a:r>
              <a:rPr lang="ru-RU" sz="2000" b="1" dirty="0" smtClean="0">
                <a:latin typeface="+mj-lt"/>
              </a:rPr>
              <a:t>(</a:t>
            </a:r>
            <a:r>
              <a:rPr lang="en-US" sz="2000" b="1" dirty="0" smtClean="0">
                <a:latin typeface="+mj-lt"/>
              </a:rPr>
              <a:t>T</a:t>
            </a:r>
            <a:r>
              <a:rPr lang="ru-RU" sz="2000" b="1" dirty="0" err="1" smtClean="0">
                <a:latin typeface="+mj-lt"/>
              </a:rPr>
              <a:t>he</a:t>
            </a:r>
            <a:r>
              <a:rPr lang="ru-RU" sz="2000" b="1" dirty="0" smtClean="0">
                <a:latin typeface="+mj-lt"/>
              </a:rPr>
              <a:t> </a:t>
            </a:r>
            <a:r>
              <a:rPr lang="ru-RU" sz="2000" b="1" dirty="0" err="1">
                <a:latin typeface="+mj-lt"/>
              </a:rPr>
              <a:t>National</a:t>
            </a:r>
            <a:r>
              <a:rPr lang="ru-RU" sz="2000" b="1" dirty="0">
                <a:latin typeface="+mj-lt"/>
              </a:rPr>
              <a:t> </a:t>
            </a:r>
            <a:r>
              <a:rPr lang="ru-RU" sz="2000" b="1" dirty="0" err="1">
                <a:latin typeface="+mj-lt"/>
              </a:rPr>
              <a:t>Science</a:t>
            </a:r>
            <a:r>
              <a:rPr lang="ru-RU" sz="2000" b="1" dirty="0">
                <a:latin typeface="+mj-lt"/>
              </a:rPr>
              <a:t> </a:t>
            </a:r>
            <a:r>
              <a:rPr lang="ru-RU" sz="2000" b="1" dirty="0" err="1">
                <a:latin typeface="+mj-lt"/>
              </a:rPr>
              <a:t>Foundation</a:t>
            </a:r>
            <a:r>
              <a:rPr lang="ru-RU" sz="2000" b="1" dirty="0">
                <a:latin typeface="+mj-lt"/>
              </a:rPr>
              <a:t> </a:t>
            </a:r>
            <a:r>
              <a:rPr lang="en-US" sz="2000" b="1" dirty="0" err="1" smtClean="0">
                <a:latin typeface="+mj-lt"/>
              </a:rPr>
              <a:t>NETwork</a:t>
            </a:r>
            <a:r>
              <a:rPr lang="ru-RU" sz="2000" dirty="0">
                <a:latin typeface="+mj-lt"/>
              </a:rPr>
              <a:t> </a:t>
            </a:r>
            <a:r>
              <a:rPr lang="ru-RU" sz="2000" dirty="0" smtClean="0">
                <a:latin typeface="+mj-lt"/>
              </a:rPr>
              <a:t> - Сеть </a:t>
            </a:r>
            <a:r>
              <a:rPr lang="ru-RU" sz="2000" dirty="0">
                <a:latin typeface="+mj-lt"/>
              </a:rPr>
              <a:t>Национального научного фонда), в создании которой приняли непосредственное участие NASA и Министерство энергетики.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14A1-297A-45CA-BC39-F34F826E8B8E}" type="slidenum">
              <a:rPr lang="ru-RU" smtClean="0"/>
              <a:t>9</a:t>
            </a:fld>
            <a:endParaRPr lang="ru-RU"/>
          </a:p>
        </p:txBody>
      </p:sp>
      <p:pic>
        <p:nvPicPr>
          <p:cNvPr id="5" name="Picture 2" descr="http://z-city.com.ua/images/pictures/authors/9048/9249/8-(page-picture-large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5073" y="230188"/>
            <a:ext cx="1135761" cy="90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32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Становление всемирной паутины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latin typeface="+mj-lt"/>
              </a:rPr>
              <a:t>1989 год. </a:t>
            </a:r>
            <a:r>
              <a:rPr lang="ru-RU" sz="2000" dirty="0">
                <a:latin typeface="+mj-lt"/>
              </a:rPr>
              <a:t>Число хостов превысило 10 тысяч. В CERN родилась концепция Всемирной паутины, предложенная британским ученым Тимом </a:t>
            </a:r>
            <a:r>
              <a:rPr lang="ru-RU" sz="2000" dirty="0" err="1">
                <a:latin typeface="+mj-lt"/>
              </a:rPr>
              <a:t>Бернерсом</a:t>
            </a:r>
            <a:r>
              <a:rPr lang="ru-RU" sz="2000" dirty="0">
                <a:latin typeface="+mj-lt"/>
              </a:rPr>
              <a:t>-Ли. Он же в течение двух лет разработал протокол HTTP, язык HTML и идентификаторы URI.</a:t>
            </a:r>
          </a:p>
          <a:p>
            <a:pPr marL="0" indent="0">
              <a:buNone/>
            </a:pPr>
            <a:r>
              <a:rPr lang="ru-RU" sz="2000" b="1" dirty="0">
                <a:latin typeface="+mj-lt"/>
              </a:rPr>
              <a:t>1990 год. </a:t>
            </a:r>
            <a:r>
              <a:rPr lang="ru-RU" sz="2000" dirty="0">
                <a:latin typeface="+mj-lt"/>
              </a:rPr>
              <a:t>В 1990 году сеть ARPANET прекратила свое существование, полностью проиграв конкуренцию </a:t>
            </a:r>
            <a:r>
              <a:rPr lang="ru-RU" sz="2000" dirty="0" err="1">
                <a:latin typeface="+mj-lt"/>
              </a:rPr>
              <a:t>NSFNet</a:t>
            </a:r>
            <a:r>
              <a:rPr lang="ru-RU" sz="2000" dirty="0">
                <a:latin typeface="+mj-lt"/>
              </a:rPr>
              <a:t>. В том же году было зафиксировано первое подключение к Интернету по телефонной линии (</a:t>
            </a:r>
            <a:r>
              <a:rPr lang="ru-RU" sz="2000" dirty="0" err="1">
                <a:latin typeface="+mj-lt"/>
              </a:rPr>
              <a:t>Dialup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access</a:t>
            </a:r>
            <a:r>
              <a:rPr lang="ru-RU" sz="2000" dirty="0">
                <a:latin typeface="+mj-lt"/>
              </a:rPr>
              <a:t>).</a:t>
            </a:r>
          </a:p>
          <a:p>
            <a:pPr marL="0" indent="0">
              <a:buNone/>
            </a:pPr>
            <a:r>
              <a:rPr lang="ru-RU" sz="2000" b="1" dirty="0">
                <a:latin typeface="+mj-lt"/>
              </a:rPr>
              <a:t>1991 год. </a:t>
            </a:r>
            <a:r>
              <a:rPr lang="ru-RU" sz="2000" dirty="0">
                <a:latin typeface="+mj-lt"/>
              </a:rPr>
              <a:t>CERN создала протокол </a:t>
            </a:r>
            <a:r>
              <a:rPr lang="ru-RU" sz="2000" dirty="0" err="1">
                <a:latin typeface="+mj-lt"/>
              </a:rPr>
              <a:t>World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Wide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Web</a:t>
            </a:r>
            <a:r>
              <a:rPr lang="ru-RU" sz="2000" dirty="0">
                <a:latin typeface="+mj-lt"/>
              </a:rPr>
              <a:t> (WWW). Компанией</a:t>
            </a:r>
            <a:r>
              <a:rPr lang="en-US" sz="2000" dirty="0">
                <a:latin typeface="+mj-lt"/>
              </a:rPr>
              <a:t> NCR Corporation/AT&amp;T </a:t>
            </a:r>
            <a:r>
              <a:rPr lang="ru-RU" sz="2000" dirty="0">
                <a:latin typeface="+mj-lt"/>
              </a:rPr>
              <a:t>создан</a:t>
            </a:r>
            <a:r>
              <a:rPr lang="en-US" sz="2000" dirty="0">
                <a:latin typeface="+mj-lt"/>
              </a:rPr>
              <a:t> Wi-Fi.</a:t>
            </a:r>
            <a:endParaRPr lang="ru-RU" sz="2000" dirty="0">
              <a:latin typeface="+mj-lt"/>
            </a:endParaRPr>
          </a:p>
          <a:p>
            <a:pPr marL="0" indent="0">
              <a:buNone/>
            </a:pPr>
            <a:r>
              <a:rPr lang="ru-RU" sz="2000" b="1" dirty="0">
                <a:latin typeface="+mj-lt"/>
              </a:rPr>
              <a:t>1993 год. </a:t>
            </a:r>
            <a:r>
              <a:rPr lang="ru-RU" sz="2000" dirty="0">
                <a:latin typeface="+mj-lt"/>
              </a:rPr>
              <a:t>Число Интернет-хостов превысило 2 млн., в Сети действует 600 сайтов. Марком </a:t>
            </a:r>
            <a:r>
              <a:rPr lang="ru-RU" sz="2000" dirty="0" err="1">
                <a:latin typeface="+mj-lt"/>
              </a:rPr>
              <a:t>Андреесеном</a:t>
            </a:r>
            <a:r>
              <a:rPr lang="ru-RU" sz="2000" dirty="0">
                <a:latin typeface="+mj-lt"/>
              </a:rPr>
              <a:t> в Университете штата Иллинойс создан первый общедоступный графический Интернет-браузер </a:t>
            </a:r>
            <a:r>
              <a:rPr lang="ru-RU" sz="2000" dirty="0" err="1">
                <a:latin typeface="+mj-lt"/>
              </a:rPr>
              <a:t>Mosaic</a:t>
            </a:r>
            <a:r>
              <a:rPr lang="ru-RU" sz="2000" dirty="0">
                <a:latin typeface="+mj-lt"/>
              </a:rPr>
              <a:t>.</a:t>
            </a:r>
          </a:p>
          <a:p>
            <a:pPr marL="0" indent="0">
              <a:buNone/>
            </a:pPr>
            <a:r>
              <a:rPr lang="ru-RU" sz="2000" b="1" dirty="0">
                <a:latin typeface="+mj-lt"/>
              </a:rPr>
              <a:t>1994 год. </a:t>
            </a:r>
            <a:r>
              <a:rPr lang="ru-RU" sz="2000" dirty="0">
                <a:latin typeface="+mj-lt"/>
              </a:rPr>
              <a:t>Образовался консорциум W3C (W3 </a:t>
            </a:r>
            <a:r>
              <a:rPr lang="ru-RU" sz="2000" dirty="0" err="1">
                <a:latin typeface="+mj-lt"/>
              </a:rPr>
              <a:t>Consortium</a:t>
            </a:r>
            <a:r>
              <a:rPr lang="ru-RU" sz="2000" dirty="0">
                <a:latin typeface="+mj-lt"/>
              </a:rPr>
              <a:t>), который объединил ученых из разных университетов и компаний (в том числе </a:t>
            </a:r>
            <a:r>
              <a:rPr lang="ru-RU" sz="2000" dirty="0" err="1">
                <a:latin typeface="+mj-lt"/>
              </a:rPr>
              <a:t>Netscape</a:t>
            </a:r>
            <a:r>
              <a:rPr lang="ru-RU" sz="2000" dirty="0">
                <a:latin typeface="+mj-lt"/>
              </a:rPr>
              <a:t> и </a:t>
            </a:r>
            <a:r>
              <a:rPr lang="ru-RU" sz="2000" dirty="0" err="1">
                <a:latin typeface="+mj-lt"/>
              </a:rPr>
              <a:t>Microsoft</a:t>
            </a:r>
            <a:r>
              <a:rPr lang="ru-RU" sz="2000" dirty="0">
                <a:latin typeface="+mj-lt"/>
              </a:rPr>
              <a:t>). С этого времени комитет стал заниматься всеми стандартами в мире Интернета</a:t>
            </a:r>
            <a:r>
              <a:rPr lang="ru-RU" sz="2000" dirty="0" smtClean="0">
                <a:latin typeface="+mj-lt"/>
              </a:rPr>
              <a:t>.</a:t>
            </a:r>
            <a:endParaRPr lang="ru-RU" sz="2000" dirty="0">
              <a:latin typeface="+mj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14A1-297A-45CA-BC39-F34F826E8B8E}" type="slidenum">
              <a:rPr lang="ru-RU" smtClean="0"/>
              <a:t>10</a:t>
            </a:fld>
            <a:endParaRPr lang="ru-RU"/>
          </a:p>
        </p:txBody>
      </p:sp>
      <p:pic>
        <p:nvPicPr>
          <p:cNvPr id="5" name="Picture 2" descr="http://z-city.com.ua/images/pictures/authors/9048/9249/8-(page-picture-large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5073" y="230188"/>
            <a:ext cx="1135761" cy="90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528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Схема сети Интернет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14A1-297A-45CA-BC39-F34F826E8B8E}" type="slidenum">
              <a:rPr lang="ru-RU" smtClean="0"/>
              <a:t>11</a:t>
            </a:fld>
            <a:endParaRPr lang="ru-RU"/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700719"/>
              </p:ext>
            </p:extLst>
          </p:nvPr>
        </p:nvGraphicFramePr>
        <p:xfrm>
          <a:off x="2077269" y="2079303"/>
          <a:ext cx="8267297" cy="38884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9" name="Visio" r:id="rId4" imgW="4486299" imgH="2104993" progId="Visio.Drawing.11">
                  <p:embed/>
                </p:oleObj>
              </mc:Choice>
              <mc:Fallback>
                <p:oleObj name="Visio" r:id="rId4" imgW="4486299" imgH="2104993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7269" y="2079303"/>
                        <a:ext cx="8267297" cy="38884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2" descr="http://z-city.com.ua/images/pictures/authors/9048/9249/8-(page-picture-large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5073" y="230188"/>
            <a:ext cx="1135761" cy="90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7782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Топология компьютерной сети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14A1-297A-45CA-BC39-F34F826E8B8E}" type="slidenum">
              <a:rPr lang="ru-RU" smtClean="0"/>
              <a:t>12</a:t>
            </a:fld>
            <a:endParaRPr lang="ru-RU"/>
          </a:p>
        </p:txBody>
      </p:sp>
      <p:pic>
        <p:nvPicPr>
          <p:cNvPr id="2050" name="Picture 2" descr="топология звезд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355" y="2918619"/>
            <a:ext cx="2015290" cy="172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9774" y="2918619"/>
            <a:ext cx="2416269" cy="17200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918619"/>
            <a:ext cx="3204026" cy="172005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38200" y="1428651"/>
            <a:ext cx="106584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+mj-lt"/>
                <a:ea typeface="Times New Roman" panose="02020603050405020304" pitchFamily="18" charset="0"/>
              </a:rPr>
              <a:t>Термин </a:t>
            </a:r>
            <a:r>
              <a:rPr lang="ru-RU" b="1" dirty="0">
                <a:latin typeface="+mj-lt"/>
                <a:ea typeface="Times New Roman" panose="02020603050405020304" pitchFamily="18" charset="0"/>
              </a:rPr>
              <a:t>топология сети</a:t>
            </a:r>
            <a:r>
              <a:rPr lang="ru-RU" dirty="0">
                <a:latin typeface="+mj-lt"/>
                <a:ea typeface="Times New Roman" panose="02020603050405020304" pitchFamily="18" charset="0"/>
              </a:rPr>
              <a:t> означает способ соединения компьютеров в сеть. Вы также можете услышать другие названия – </a:t>
            </a:r>
            <a:r>
              <a:rPr lang="ru-RU" b="1" dirty="0">
                <a:latin typeface="+mj-lt"/>
                <a:ea typeface="Times New Roman" panose="02020603050405020304" pitchFamily="18" charset="0"/>
              </a:rPr>
              <a:t>структура сети</a:t>
            </a:r>
            <a:r>
              <a:rPr lang="ru-RU" dirty="0">
                <a:latin typeface="+mj-lt"/>
                <a:ea typeface="Times New Roman" panose="02020603050405020304" pitchFamily="18" charset="0"/>
              </a:rPr>
              <a:t> или </a:t>
            </a:r>
            <a:r>
              <a:rPr lang="ru-RU" b="1" dirty="0">
                <a:latin typeface="+mj-lt"/>
                <a:ea typeface="Times New Roman" panose="02020603050405020304" pitchFamily="18" charset="0"/>
              </a:rPr>
              <a:t>конфигурация сети</a:t>
            </a:r>
            <a:r>
              <a:rPr lang="ru-RU" dirty="0">
                <a:latin typeface="+mj-lt"/>
                <a:ea typeface="Times New Roman" panose="02020603050405020304" pitchFamily="18" charset="0"/>
              </a:rPr>
              <a:t> (это одно и то же). Кроме того, понятие топологии включает множество правил, которые определяют места размещения компьютеров, способы прокладки кабеля, способы размещения связующего оборудования и многое другое. </a:t>
            </a:r>
            <a:endParaRPr lang="ru-RU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57325" y="5010150"/>
            <a:ext cx="2038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Топология «Шина»</a:t>
            </a:r>
            <a:endParaRPr lang="ru-RU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21827" y="5010150"/>
            <a:ext cx="2148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Топология «Звезда»</a:t>
            </a:r>
            <a:endParaRPr lang="ru-RU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83735" y="5008483"/>
            <a:ext cx="2190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Топология «Кольцо»</a:t>
            </a:r>
            <a:endParaRPr lang="ru-RU" dirty="0">
              <a:latin typeface="+mj-lt"/>
            </a:endParaRPr>
          </a:p>
        </p:txBody>
      </p:sp>
      <p:pic>
        <p:nvPicPr>
          <p:cNvPr id="12" name="Picture 2" descr="http://z-city.com.ua/images/pictures/authors/9048/9249/8-(page-picture-large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5073" y="230188"/>
            <a:ext cx="1135761" cy="90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2086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cs typeface="Times New Roman" pitchFamily="18" charset="0"/>
              </a:rPr>
              <a:t>Архитектура сети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55800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</a:pPr>
            <a:r>
              <a:rPr lang="ru-RU" sz="2000" b="1" dirty="0">
                <a:latin typeface="+mj-lt"/>
                <a:cs typeface="Times New Roman" pitchFamily="18" charset="0"/>
              </a:rPr>
              <a:t>клиент-серверная (</a:t>
            </a:r>
            <a:r>
              <a:rPr lang="en-US" sz="2000" b="1" dirty="0">
                <a:latin typeface="+mj-lt"/>
                <a:cs typeface="Times New Roman" pitchFamily="18" charset="0"/>
              </a:rPr>
              <a:t>client-server)</a:t>
            </a:r>
            <a:r>
              <a:rPr lang="ru-RU" sz="2000" dirty="0">
                <a:latin typeface="+mj-lt"/>
                <a:cs typeface="Times New Roman" pitchFamily="18" charset="0"/>
              </a:rPr>
              <a:t> – компьютерная сеть, характеризующаяся наличием в сети серверов. 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</a:pPr>
            <a:r>
              <a:rPr lang="ru-RU" sz="2000" b="1" dirty="0">
                <a:latin typeface="+mj-lt"/>
                <a:cs typeface="Times New Roman" pitchFamily="18" charset="0"/>
              </a:rPr>
              <a:t>равноранговая (</a:t>
            </a:r>
            <a:r>
              <a:rPr lang="ru-RU" sz="2000" b="1" dirty="0" err="1">
                <a:latin typeface="+mj-lt"/>
                <a:cs typeface="Times New Roman" pitchFamily="18" charset="0"/>
              </a:rPr>
              <a:t>одноранговая</a:t>
            </a:r>
            <a:r>
              <a:rPr lang="ru-RU" sz="2000" b="1" dirty="0">
                <a:latin typeface="+mj-lt"/>
                <a:cs typeface="Times New Roman" pitchFamily="18" charset="0"/>
              </a:rPr>
              <a:t>) (</a:t>
            </a:r>
            <a:r>
              <a:rPr lang="en-US" sz="2000" b="1" dirty="0">
                <a:latin typeface="+mj-lt"/>
                <a:cs typeface="Times New Roman" pitchFamily="18" charset="0"/>
              </a:rPr>
              <a:t>peer-to-peer)</a:t>
            </a:r>
            <a:r>
              <a:rPr lang="ru-RU" sz="2000" dirty="0">
                <a:latin typeface="+mj-lt"/>
                <a:cs typeface="Times New Roman" pitchFamily="18" charset="0"/>
              </a:rPr>
              <a:t> – компьютерная сеть, в которой разделение на клиентские и серверные машины отсутствует.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</a:pPr>
            <a:r>
              <a:rPr lang="ru-RU" sz="2000" b="1" dirty="0">
                <a:latin typeface="+mj-lt"/>
                <a:cs typeface="Times New Roman" pitchFamily="18" charset="0"/>
              </a:rPr>
              <a:t>гибридная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14A1-297A-45CA-BC39-F34F826E8B8E}" type="slidenum">
              <a:rPr lang="ru-RU" smtClean="0"/>
              <a:t>13</a:t>
            </a:fld>
            <a:endParaRPr lang="ru-RU"/>
          </a:p>
        </p:txBody>
      </p:sp>
      <p:pic>
        <p:nvPicPr>
          <p:cNvPr id="5" name="Picture 2" descr="http://z-city.com.ua/images/pictures/authors/9048/9249/8-(page-picture-large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5073" y="230188"/>
            <a:ext cx="1135761" cy="90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354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cs typeface="Times New Roman" pitchFamily="18" charset="0"/>
              </a:rPr>
              <a:t>Клиент-серверная архитектура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14A1-297A-45CA-BC39-F34F826E8B8E}" type="slidenum">
              <a:rPr lang="ru-RU" smtClean="0"/>
              <a:t>14</a:t>
            </a:fld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481" y="1802919"/>
            <a:ext cx="3816424" cy="1833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8322" y="4109581"/>
            <a:ext cx="585437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+mj-lt"/>
                <a:cs typeface="Times New Roman" pitchFamily="18" charset="0"/>
              </a:rPr>
              <a:t>Преимущества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  <a:latin typeface="+mj-lt"/>
                <a:cs typeface="Times New Roman" pitchFamily="18" charset="0"/>
              </a:rPr>
              <a:t>: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+mj-lt"/>
                <a:cs typeface="Times New Roman" pitchFamily="18" charset="0"/>
              </a:rPr>
              <a:t>Сильная централизованная защита.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+mj-lt"/>
                <a:cs typeface="Times New Roman" pitchFamily="18" charset="0"/>
              </a:rPr>
              <a:t>Центральное хранилище файлов.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+mj-lt"/>
                <a:cs typeface="Times New Roman" pitchFamily="18" charset="0"/>
              </a:rPr>
              <a:t>Возможность совместного использования серверами доступного аппаратного и программного обеспечения.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+mj-lt"/>
                <a:cs typeface="Times New Roman" pitchFamily="18" charset="0"/>
              </a:rPr>
              <a:t>Централизованная организация.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+mj-lt"/>
                <a:cs typeface="Times New Roman" pitchFamily="18" charset="0"/>
              </a:rPr>
              <a:t>Простая управляемость при большом числе пользователей</a:t>
            </a:r>
          </a:p>
          <a:p>
            <a:pPr marL="342900" indent="-342900">
              <a:buAutoNum type="arabicPeriod"/>
            </a:pPr>
            <a:r>
              <a:rPr lang="ru-RU" sz="1600" dirty="0">
                <a:latin typeface="+mj-lt"/>
                <a:cs typeface="Times New Roman" pitchFamily="18" charset="0"/>
              </a:rPr>
              <a:t>и</a:t>
            </a:r>
            <a:r>
              <a:rPr lang="ru-RU" sz="1600" dirty="0" smtClean="0">
                <a:latin typeface="+mj-lt"/>
                <a:cs typeface="Times New Roman" pitchFamily="18" charset="0"/>
              </a:rPr>
              <a:t> т.д.</a:t>
            </a:r>
            <a:endParaRPr lang="ru-RU" sz="1600" dirty="0">
              <a:latin typeface="+mj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62699" y="4109581"/>
            <a:ext cx="499110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Недостатки</a:t>
            </a:r>
            <a:r>
              <a:rPr lang="ru-RU" sz="16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: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+mj-lt"/>
                <a:cs typeface="Times New Roman" pitchFamily="18" charset="0"/>
              </a:rPr>
              <a:t>Дорогое специализированное аппаратное оборудование.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+mj-lt"/>
                <a:cs typeface="Times New Roman" pitchFamily="18" charset="0"/>
              </a:rPr>
              <a:t>Дорогостоящие серверные ОС и клиентские лицензии.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+mj-lt"/>
                <a:cs typeface="Times New Roman" pitchFamily="18" charset="0"/>
              </a:rPr>
              <a:t>Наличие системного администратора.</a:t>
            </a:r>
          </a:p>
        </p:txBody>
      </p:sp>
      <p:pic>
        <p:nvPicPr>
          <p:cNvPr id="8" name="Picture 2" descr="http://z-city.com.ua/images/pictures/authors/9048/9249/8-(page-picture-large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5073" y="230188"/>
            <a:ext cx="1135761" cy="90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48710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cs typeface="Times New Roman" pitchFamily="18" charset="0"/>
              </a:rPr>
              <a:t>Равноранговая архитектура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14A1-297A-45CA-BC39-F34F826E8B8E}" type="slidenum">
              <a:rPr lang="ru-RU" smtClean="0"/>
              <a:t>15</a:t>
            </a:fld>
            <a:endParaRPr lang="ru-RU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855" y="1690688"/>
            <a:ext cx="5655310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08348" y="4362599"/>
            <a:ext cx="47018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+mj-lt"/>
                <a:cs typeface="Times New Roman" pitchFamily="18" charset="0"/>
              </a:rPr>
              <a:t>Преимущества: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+mj-lt"/>
                <a:cs typeface="Times New Roman" pitchFamily="18" charset="0"/>
              </a:rPr>
              <a:t>Не требуют дополнительных расходов на серверы и необходимое ПО.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+mj-lt"/>
                <a:cs typeface="Times New Roman" pitchFamily="18" charset="0"/>
              </a:rPr>
              <a:t>Не требуется администратор сети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+mj-lt"/>
                <a:cs typeface="Times New Roman" pitchFamily="18" charset="0"/>
              </a:rPr>
              <a:t>Клиент сам управляет разделением ресурсов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+mj-lt"/>
                <a:cs typeface="Times New Roman" pitchFamily="18" charset="0"/>
              </a:rPr>
              <a:t>Низкая стоимость</a:t>
            </a:r>
            <a:endParaRPr lang="ru-RU" sz="1600" dirty="0">
              <a:latin typeface="+mj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63182" y="4254876"/>
            <a:ext cx="569061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Недостатки</a:t>
            </a:r>
            <a:r>
              <a:rPr lang="ru-RU" sz="16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: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+mj-lt"/>
                <a:cs typeface="Times New Roman" pitchFamily="18" charset="0"/>
              </a:rPr>
              <a:t>Дополнительная нагрузка на компьютер.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+mj-lt"/>
                <a:cs typeface="Times New Roman" pitchFamily="18" charset="0"/>
              </a:rPr>
              <a:t>Неспособность </a:t>
            </a:r>
            <a:r>
              <a:rPr lang="ru-RU" sz="1600" dirty="0" err="1" smtClean="0">
                <a:latin typeface="+mj-lt"/>
                <a:cs typeface="Times New Roman" pitchFamily="18" charset="0"/>
              </a:rPr>
              <a:t>одноранговых</a:t>
            </a:r>
            <a:r>
              <a:rPr lang="ru-RU" sz="1600" dirty="0" smtClean="0">
                <a:latin typeface="+mj-lt"/>
                <a:cs typeface="Times New Roman" pitchFamily="18" charset="0"/>
              </a:rPr>
              <a:t> узлов обслуживать большое число соединений.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+mj-lt"/>
                <a:cs typeface="Times New Roman" pitchFamily="18" charset="0"/>
              </a:rPr>
              <a:t>Отсутствует централизованная организация.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+mj-lt"/>
                <a:cs typeface="Times New Roman" pitchFamily="18" charset="0"/>
              </a:rPr>
              <a:t>Пользователь-администратор.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+mj-lt"/>
                <a:cs typeface="Times New Roman" pitchFamily="18" charset="0"/>
              </a:rPr>
              <a:t>Слабая система защиты.</a:t>
            </a:r>
          </a:p>
        </p:txBody>
      </p:sp>
      <p:pic>
        <p:nvPicPr>
          <p:cNvPr id="8" name="Picture 2" descr="http://z-city.com.ua/images/pictures/authors/9048/9249/8-(page-picture-large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5073" y="230188"/>
            <a:ext cx="1135761" cy="90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82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cs typeface="Times New Roman" pitchFamily="18" charset="0"/>
              </a:rPr>
              <a:t>Классификация по размеру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14A1-297A-45CA-BC39-F34F826E8B8E}" type="slidenum">
              <a:rPr lang="ru-RU" smtClean="0"/>
              <a:t>16</a:t>
            </a:fld>
            <a:endParaRPr lang="ru-RU"/>
          </a:p>
        </p:txBody>
      </p:sp>
      <p:pic>
        <p:nvPicPr>
          <p:cNvPr id="5" name="Picture 2" descr="http://z-city.com.ua/images/pictures/authors/9048/9249/8-(page-picture-large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5073" y="230188"/>
            <a:ext cx="1135761" cy="90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489008"/>
              </p:ext>
            </p:extLst>
          </p:nvPr>
        </p:nvGraphicFramePr>
        <p:xfrm>
          <a:off x="3168886" y="2184415"/>
          <a:ext cx="4776192" cy="3337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6088"/>
                <a:gridCol w="2460104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b="0" u="sng" dirty="0" smtClean="0">
                          <a:latin typeface="Times New Roman" pitchFamily="18" charset="0"/>
                          <a:cs typeface="Times New Roman" pitchFamily="18" charset="0"/>
                        </a:rPr>
                        <a:t>Расстояние между узлами</a:t>
                      </a:r>
                      <a:endParaRPr lang="ru-RU" sz="1400" b="0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u="sng" dirty="0" smtClean="0">
                          <a:latin typeface="Times New Roman" pitchFamily="18" charset="0"/>
                          <a:cs typeface="Times New Roman" pitchFamily="18" charset="0"/>
                        </a:rPr>
                        <a:t>Место расположение</a:t>
                      </a:r>
                      <a:endParaRPr lang="ru-RU" sz="1400" b="0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 м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На одном квадратном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метре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 м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Комната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 м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Здание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км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Кампус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 км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Город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 км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Страна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1000 км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Континент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10 000 км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Планета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авая фигурная скобка 6"/>
          <p:cNvSpPr/>
          <p:nvPr/>
        </p:nvSpPr>
        <p:spPr>
          <a:xfrm>
            <a:off x="8161102" y="2904495"/>
            <a:ext cx="288032" cy="109589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8535950" y="3131649"/>
            <a:ext cx="13562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Локальная сеть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61102" y="2522031"/>
            <a:ext cx="16311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Персональная сеть</a:t>
            </a:r>
            <a:endParaRPr lang="ru-RU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61102" y="4072399"/>
            <a:ext cx="17917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Муниципальная сеть</a:t>
            </a:r>
            <a:endParaRPr lang="ru-RU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8161102" y="4380176"/>
            <a:ext cx="288032" cy="77234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19561" y="4612458"/>
            <a:ext cx="14268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Глобальная сеть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161102" y="5224527"/>
            <a:ext cx="968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Интернет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8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cs typeface="Times New Roman" pitchFamily="18" charset="0"/>
              </a:rPr>
              <a:t>Структура сети </a:t>
            </a:r>
            <a:br>
              <a:rPr lang="ru-RU" dirty="0">
                <a:cs typeface="Times New Roman" pitchFamily="18" charset="0"/>
              </a:rPr>
            </a:br>
            <a:r>
              <a:rPr lang="ru-RU" dirty="0">
                <a:cs typeface="Times New Roman" pitchFamily="18" charset="0"/>
              </a:rPr>
              <a:t>(многоуровневая модель взаимодействия)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14A1-297A-45CA-BC39-F34F826E8B8E}" type="slidenum">
              <a:rPr lang="ru-RU" smtClean="0"/>
              <a:t>17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3725685" y="2051702"/>
            <a:ext cx="4740629" cy="3943633"/>
          </a:xfrm>
          <a:prstGeom prst="rect">
            <a:avLst/>
          </a:prstGeom>
        </p:spPr>
      </p:pic>
      <p:pic>
        <p:nvPicPr>
          <p:cNvPr id="6" name="Picture 2" descr="http://z-city.com.ua/images/pictures/authors/9048/9249/8-(page-picture-large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5073" y="230188"/>
            <a:ext cx="1135761" cy="90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55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Взаимодействие протоколов сети Интернет. Модель </a:t>
            </a:r>
            <a:r>
              <a:rPr lang="en-US" dirty="0" smtClean="0"/>
              <a:t>TCP/IP.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14A1-297A-45CA-BC39-F34F826E8B8E}" type="slidenum">
              <a:rPr lang="ru-RU" smtClean="0"/>
              <a:t>18</a:t>
            </a:fld>
            <a:endParaRPr lang="ru-RU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4100286" y="4100513"/>
            <a:ext cx="2971800" cy="471487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2160" tIns="82800" rIns="92160" bIns="8280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1250"/>
              </a:spcBef>
              <a:buClr>
                <a:srgbClr val="000066"/>
              </a:buCl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>
                <a:solidFill>
                  <a:schemeClr val="tx1"/>
                </a:solidFill>
                <a:latin typeface="+mj-lt"/>
              </a:rPr>
              <a:t>IP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7605486" y="4100513"/>
            <a:ext cx="1524000" cy="471487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2160" tIns="82800" rIns="92160" bIns="8280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1250"/>
              </a:spcBef>
              <a:buClr>
                <a:srgbClr val="000066"/>
              </a:buCl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>
                <a:solidFill>
                  <a:schemeClr val="tx1"/>
                </a:solidFill>
                <a:latin typeface="+mj-lt"/>
              </a:rPr>
              <a:t>ICMP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100286" y="3109913"/>
            <a:ext cx="2514600" cy="471487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2160" tIns="82800" rIns="92160" bIns="8280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1250"/>
              </a:spcBef>
              <a:buClr>
                <a:srgbClr val="000066"/>
              </a:buCl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>
                <a:solidFill>
                  <a:schemeClr val="tx1"/>
                </a:solidFill>
                <a:latin typeface="+mj-lt"/>
              </a:rPr>
              <a:t>TCP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6843486" y="3109913"/>
            <a:ext cx="2362200" cy="471487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2160" tIns="82800" rIns="92160" bIns="8280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1250"/>
              </a:spcBef>
              <a:buClr>
                <a:srgbClr val="000066"/>
              </a:buCl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solidFill>
                  <a:schemeClr val="tx1"/>
                </a:solidFill>
                <a:latin typeface="+mj-lt"/>
              </a:rPr>
              <a:t>UDP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8745782" y="1463981"/>
            <a:ext cx="1907704" cy="474994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wrap="square" lIns="92160" tIns="82800" rIns="92160" bIns="8280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1250"/>
              </a:spcBef>
              <a:buClr>
                <a:srgbClr val="000066"/>
              </a:buCl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000" dirty="0" smtClean="0">
                <a:solidFill>
                  <a:schemeClr val="tx1"/>
                </a:solidFill>
                <a:latin typeface="+mj-lt"/>
              </a:rPr>
              <a:t>p</a:t>
            </a:r>
            <a:r>
              <a:rPr lang="ru-RU" sz="2000" dirty="0" err="1" smtClean="0">
                <a:solidFill>
                  <a:schemeClr val="tx1"/>
                </a:solidFill>
                <a:latin typeface="+mj-lt"/>
              </a:rPr>
              <a:t>ing</a:t>
            </a:r>
            <a:r>
              <a:rPr lang="en-US" sz="2000" dirty="0" smtClean="0">
                <a:solidFill>
                  <a:schemeClr val="tx1"/>
                </a:solidFill>
                <a:latin typeface="+mj-lt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+mj-lt"/>
              </a:rPr>
              <a:t>tracert</a:t>
            </a:r>
            <a:endParaRPr lang="ru-RU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3566886" y="2195513"/>
            <a:ext cx="3048000" cy="471487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2160" tIns="82800" rIns="92160" bIns="8280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1250"/>
              </a:spcBef>
              <a:buClr>
                <a:srgbClr val="000066"/>
              </a:buCl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>
                <a:solidFill>
                  <a:schemeClr val="tx1"/>
                </a:solidFill>
                <a:latin typeface="+mj-lt"/>
              </a:rPr>
              <a:t>HTTP, FTP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6767286" y="2195513"/>
            <a:ext cx="2133600" cy="471487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2160" tIns="82800" rIns="92160" bIns="8280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1250"/>
              </a:spcBef>
              <a:buClr>
                <a:srgbClr val="000066"/>
              </a:buCl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solidFill>
                  <a:schemeClr val="tx1"/>
                </a:solidFill>
                <a:latin typeface="+mj-lt"/>
              </a:rPr>
              <a:t>DNS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1652361" y="3028950"/>
            <a:ext cx="2057400" cy="641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160" tIns="46080" rIns="92160" bIns="46080" anchor="ctr">
            <a:spAutoFit/>
          </a:bodyPr>
          <a:lstStyle/>
          <a:p>
            <a:pPr>
              <a:lnSpc>
                <a:spcPct val="100000"/>
              </a:lnSpc>
              <a:spcBef>
                <a:spcPts val="1125"/>
              </a:spcBef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>
                <a:solidFill>
                  <a:schemeClr val="tx1"/>
                </a:solidFill>
                <a:latin typeface="+mj-lt"/>
              </a:rPr>
              <a:t>транспортный уровень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1652361" y="3943350"/>
            <a:ext cx="1676400" cy="641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160" tIns="46080" rIns="92160" bIns="46080" anchor="ctr">
            <a:spAutoFit/>
          </a:bodyPr>
          <a:lstStyle/>
          <a:p>
            <a:pPr>
              <a:lnSpc>
                <a:spcPct val="100000"/>
              </a:lnSpc>
              <a:spcBef>
                <a:spcPts val="1125"/>
              </a:spcBef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>
                <a:solidFill>
                  <a:schemeClr val="tx1"/>
                </a:solidFill>
                <a:latin typeface="+mj-lt"/>
              </a:rPr>
              <a:t>сетевой уровень</a:t>
            </a: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1661886" y="2251075"/>
            <a:ext cx="1676400" cy="641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160" tIns="46080" rIns="92160" bIns="46080" anchor="ctr">
            <a:spAutoFit/>
          </a:bodyPr>
          <a:lstStyle/>
          <a:p>
            <a:pPr>
              <a:lnSpc>
                <a:spcPct val="100000"/>
              </a:lnSpc>
              <a:spcBef>
                <a:spcPts val="1125"/>
              </a:spcBef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>
                <a:solidFill>
                  <a:schemeClr val="tx1"/>
                </a:solidFill>
                <a:latin typeface="+mj-lt"/>
              </a:rPr>
              <a:t>прикладной уровень</a:t>
            </a:r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>
            <a:off x="5624286" y="4552950"/>
            <a:ext cx="1588" cy="457200"/>
          </a:xfrm>
          <a:prstGeom prst="line">
            <a:avLst/>
          </a:prstGeom>
          <a:noFill/>
          <a:ln w="28440">
            <a:solidFill>
              <a:srgbClr val="FF6600"/>
            </a:solidFill>
            <a:miter lim="800000"/>
            <a:headEnd type="triangle" w="med" len="med"/>
            <a:tailEnd type="triangle" w="med" len="med"/>
          </a:ln>
        </p:spPr>
        <p:txBody>
          <a:bodyPr/>
          <a:lstStyle/>
          <a:p>
            <a:endParaRPr lang="ru-RU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Line 13"/>
          <p:cNvSpPr>
            <a:spLocks noChangeShapeType="1"/>
          </p:cNvSpPr>
          <p:nvPr/>
        </p:nvSpPr>
        <p:spPr bwMode="auto">
          <a:xfrm>
            <a:off x="5624286" y="3562350"/>
            <a:ext cx="1588" cy="533400"/>
          </a:xfrm>
          <a:prstGeom prst="line">
            <a:avLst/>
          </a:prstGeom>
          <a:noFill/>
          <a:ln w="28440">
            <a:solidFill>
              <a:srgbClr val="FF6600"/>
            </a:solidFill>
            <a:miter lim="800000"/>
            <a:headEnd type="triangle" w="med" len="med"/>
            <a:tailEnd type="triangle" w="med" len="med"/>
          </a:ln>
        </p:spPr>
        <p:txBody>
          <a:bodyPr/>
          <a:lstStyle/>
          <a:p>
            <a:endParaRPr lang="ru-RU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>
            <a:off x="6919686" y="3562350"/>
            <a:ext cx="1588" cy="533400"/>
          </a:xfrm>
          <a:prstGeom prst="line">
            <a:avLst/>
          </a:prstGeom>
          <a:noFill/>
          <a:ln w="28440">
            <a:solidFill>
              <a:srgbClr val="FF6600"/>
            </a:solidFill>
            <a:miter lim="800000"/>
            <a:headEnd type="triangle" w="med" len="med"/>
            <a:tailEnd type="triangle" w="med" len="med"/>
          </a:ln>
        </p:spPr>
        <p:txBody>
          <a:bodyPr/>
          <a:lstStyle/>
          <a:p>
            <a:endParaRPr lang="ru-RU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Line 15"/>
          <p:cNvSpPr>
            <a:spLocks noChangeShapeType="1"/>
          </p:cNvSpPr>
          <p:nvPr/>
        </p:nvSpPr>
        <p:spPr bwMode="auto">
          <a:xfrm flipH="1">
            <a:off x="7068911" y="4324350"/>
            <a:ext cx="539750" cy="1588"/>
          </a:xfrm>
          <a:prstGeom prst="line">
            <a:avLst/>
          </a:prstGeom>
          <a:noFill/>
          <a:ln w="28440">
            <a:solidFill>
              <a:srgbClr val="FF6600"/>
            </a:solidFill>
            <a:miter lim="800000"/>
            <a:headEnd type="triangle" w="med" len="med"/>
            <a:tailEnd type="triangle" w="med" len="med"/>
          </a:ln>
        </p:spPr>
        <p:txBody>
          <a:bodyPr/>
          <a:lstStyle/>
          <a:p>
            <a:endParaRPr lang="ru-RU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>
            <a:off x="5395686" y="2647950"/>
            <a:ext cx="1588" cy="457200"/>
          </a:xfrm>
          <a:prstGeom prst="line">
            <a:avLst/>
          </a:prstGeom>
          <a:noFill/>
          <a:ln w="28440">
            <a:solidFill>
              <a:srgbClr val="FF6600"/>
            </a:solidFill>
            <a:miter lim="800000"/>
            <a:headEnd type="triangle" w="med" len="med"/>
            <a:tailEnd type="triangle" w="med" len="med"/>
          </a:ln>
        </p:spPr>
        <p:txBody>
          <a:bodyPr/>
          <a:lstStyle/>
          <a:p>
            <a:endParaRPr lang="ru-RU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>
            <a:off x="7910286" y="2647950"/>
            <a:ext cx="1588" cy="457200"/>
          </a:xfrm>
          <a:prstGeom prst="line">
            <a:avLst/>
          </a:prstGeom>
          <a:noFill/>
          <a:ln w="28440">
            <a:solidFill>
              <a:srgbClr val="FF6600"/>
            </a:solidFill>
            <a:miter lim="800000"/>
            <a:headEnd type="triangle" w="med" len="med"/>
            <a:tailEnd type="triangle" w="med" len="med"/>
          </a:ln>
        </p:spPr>
        <p:txBody>
          <a:bodyPr/>
          <a:lstStyle/>
          <a:p>
            <a:endParaRPr lang="ru-RU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21" name="Group 18"/>
          <p:cNvGrpSpPr>
            <a:grpSpLocks/>
          </p:cNvGrpSpPr>
          <p:nvPr/>
        </p:nvGrpSpPr>
        <p:grpSpPr bwMode="auto">
          <a:xfrm>
            <a:off x="9127902" y="1970088"/>
            <a:ext cx="992188" cy="2352675"/>
            <a:chOff x="4799" y="1253"/>
            <a:chExt cx="625" cy="1482"/>
          </a:xfrm>
        </p:grpSpPr>
        <p:sp>
          <p:nvSpPr>
            <p:cNvPr id="22" name="Line 19"/>
            <p:cNvSpPr>
              <a:spLocks noChangeShapeType="1"/>
            </p:cNvSpPr>
            <p:nvPr/>
          </p:nvSpPr>
          <p:spPr bwMode="auto">
            <a:xfrm>
              <a:off x="5420" y="1253"/>
              <a:ext cx="3" cy="1481"/>
            </a:xfrm>
            <a:prstGeom prst="line">
              <a:avLst/>
            </a:prstGeom>
            <a:noFill/>
            <a:ln w="28440">
              <a:solidFill>
                <a:srgbClr val="FF6600"/>
              </a:solidFill>
              <a:miter lim="800000"/>
              <a:headEnd type="triangle" w="med" len="med"/>
              <a:tailEnd/>
            </a:ln>
          </p:spPr>
          <p:txBody>
            <a:bodyPr/>
            <a:lstStyle/>
            <a:p>
              <a:endParaRPr lang="ru-RU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23" name="Line 20"/>
            <p:cNvSpPr>
              <a:spLocks noChangeShapeType="1"/>
            </p:cNvSpPr>
            <p:nvPr/>
          </p:nvSpPr>
          <p:spPr bwMode="auto">
            <a:xfrm flipH="1">
              <a:off x="4799" y="2734"/>
              <a:ext cx="625" cy="1"/>
            </a:xfrm>
            <a:prstGeom prst="line">
              <a:avLst/>
            </a:prstGeom>
            <a:noFill/>
            <a:ln w="28440">
              <a:solidFill>
                <a:srgbClr val="FF66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ru-RU">
                <a:solidFill>
                  <a:schemeClr val="tx1"/>
                </a:solidFill>
                <a:latin typeface="+mj-lt"/>
              </a:endParaRPr>
            </a:p>
          </p:txBody>
        </p:sp>
      </p:grpSp>
      <p:sp>
        <p:nvSpPr>
          <p:cNvPr id="24" name="Text Box 21"/>
          <p:cNvSpPr txBox="1">
            <a:spLocks noChangeArrowheads="1"/>
          </p:cNvSpPr>
          <p:nvPr/>
        </p:nvSpPr>
        <p:spPr bwMode="auto">
          <a:xfrm>
            <a:off x="2985142" y="5037830"/>
            <a:ext cx="7668343" cy="428827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wrap="square" lIns="129600" tIns="82800" rIns="129600" bIns="8280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1250"/>
              </a:spcBef>
              <a:buClr>
                <a:srgbClr val="000066"/>
              </a:buCl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700" dirty="0" smtClean="0">
                <a:solidFill>
                  <a:schemeClr val="tx1"/>
                </a:solidFill>
                <a:latin typeface="+mj-lt"/>
              </a:rPr>
              <a:t>IEEE 802.3 (Ethernet) , </a:t>
            </a:r>
            <a:r>
              <a:rPr lang="en-GB" sz="1700" dirty="0">
                <a:solidFill>
                  <a:schemeClr val="tx1"/>
                </a:solidFill>
                <a:latin typeface="+mj-lt"/>
              </a:rPr>
              <a:t>IEEE 802.11 (</a:t>
            </a:r>
            <a:r>
              <a:rPr lang="en-GB" sz="1700" dirty="0" err="1">
                <a:solidFill>
                  <a:schemeClr val="tx1"/>
                </a:solidFill>
                <a:latin typeface="+mj-lt"/>
              </a:rPr>
              <a:t>WiFi</a:t>
            </a:r>
            <a:r>
              <a:rPr lang="en-GB" sz="1700" dirty="0">
                <a:solidFill>
                  <a:schemeClr val="tx1"/>
                </a:solidFill>
                <a:latin typeface="+mj-lt"/>
              </a:rPr>
              <a:t>)</a:t>
            </a:r>
            <a:r>
              <a:rPr lang="ru-RU" sz="1700" dirty="0" smtClean="0">
                <a:solidFill>
                  <a:schemeClr val="tx1"/>
                </a:solidFill>
                <a:latin typeface="+mj-lt"/>
                <a:cs typeface="Arial" charset="0"/>
              </a:rPr>
              <a:t>,</a:t>
            </a:r>
            <a:r>
              <a:rPr lang="en-US" sz="1700" dirty="0" smtClean="0">
                <a:solidFill>
                  <a:schemeClr val="tx1"/>
                </a:solidFill>
                <a:latin typeface="+mj-lt"/>
                <a:cs typeface="Arial" charset="0"/>
              </a:rPr>
              <a:t> IEEE </a:t>
            </a:r>
            <a:r>
              <a:rPr lang="en-US" sz="1700" dirty="0">
                <a:solidFill>
                  <a:schemeClr val="tx1"/>
                </a:solidFill>
                <a:latin typeface="+mj-lt"/>
                <a:cs typeface="Arial" charset="0"/>
              </a:rPr>
              <a:t>802.15.1 (Bluetooth), ...</a:t>
            </a:r>
            <a:endParaRPr lang="en-GB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Text Box 22"/>
          <p:cNvSpPr txBox="1">
            <a:spLocks noChangeArrowheads="1"/>
          </p:cNvSpPr>
          <p:nvPr/>
        </p:nvSpPr>
        <p:spPr bwMode="auto">
          <a:xfrm>
            <a:off x="1652361" y="4857750"/>
            <a:ext cx="1676400" cy="641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160" tIns="46080" rIns="92160" bIns="46080" anchor="ctr">
            <a:spAutoFit/>
          </a:bodyPr>
          <a:lstStyle/>
          <a:p>
            <a:pPr>
              <a:lnSpc>
                <a:spcPct val="100000"/>
              </a:lnSpc>
              <a:spcBef>
                <a:spcPts val="1125"/>
              </a:spcBef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>
                <a:solidFill>
                  <a:schemeClr val="tx1"/>
                </a:solidFill>
                <a:latin typeface="+mj-lt"/>
              </a:rPr>
              <a:t>канальный уровень</a:t>
            </a:r>
          </a:p>
        </p:txBody>
      </p:sp>
      <p:sp>
        <p:nvSpPr>
          <p:cNvPr id="26" name="Text Box 23"/>
          <p:cNvSpPr txBox="1">
            <a:spLocks noChangeArrowheads="1"/>
          </p:cNvSpPr>
          <p:nvPr/>
        </p:nvSpPr>
        <p:spPr bwMode="auto">
          <a:xfrm>
            <a:off x="1688874" y="5715000"/>
            <a:ext cx="1676400" cy="641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160" tIns="46080" rIns="92160" bIns="46080" anchor="ctr">
            <a:spAutoFit/>
          </a:bodyPr>
          <a:lstStyle/>
          <a:p>
            <a:pPr>
              <a:lnSpc>
                <a:spcPct val="100000"/>
              </a:lnSpc>
              <a:spcBef>
                <a:spcPts val="1125"/>
              </a:spcBef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800">
                <a:solidFill>
                  <a:schemeClr val="tx1"/>
                </a:solidFill>
                <a:latin typeface="+mj-lt"/>
              </a:rPr>
              <a:t>физический уровень</a:t>
            </a:r>
          </a:p>
        </p:txBody>
      </p:sp>
      <p:sp>
        <p:nvSpPr>
          <p:cNvPr id="27" name="Text Box 24"/>
          <p:cNvSpPr txBox="1">
            <a:spLocks noChangeArrowheads="1"/>
          </p:cNvSpPr>
          <p:nvPr/>
        </p:nvSpPr>
        <p:spPr bwMode="auto">
          <a:xfrm>
            <a:off x="4065361" y="5788025"/>
            <a:ext cx="5029200" cy="471488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129600" tIns="82800" rIns="129600" bIns="8280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1250"/>
              </a:spcBef>
              <a:buClr>
                <a:srgbClr val="000066"/>
              </a:buCl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solidFill>
                  <a:schemeClr val="tx1"/>
                </a:solidFill>
                <a:latin typeface="+mj-lt"/>
              </a:rPr>
              <a:t>оптоволокно, радиоканал, кабель</a:t>
            </a:r>
          </a:p>
        </p:txBody>
      </p:sp>
      <p:sp>
        <p:nvSpPr>
          <p:cNvPr id="28" name="Line 25"/>
          <p:cNvSpPr>
            <a:spLocks noChangeShapeType="1"/>
          </p:cNvSpPr>
          <p:nvPr/>
        </p:nvSpPr>
        <p:spPr bwMode="auto">
          <a:xfrm>
            <a:off x="5576661" y="5472113"/>
            <a:ext cx="1588" cy="314325"/>
          </a:xfrm>
          <a:prstGeom prst="line">
            <a:avLst/>
          </a:prstGeom>
          <a:noFill/>
          <a:ln w="28440">
            <a:solidFill>
              <a:srgbClr val="FF6600"/>
            </a:solidFill>
            <a:miter lim="800000"/>
            <a:headEnd type="triangle" w="med" len="med"/>
            <a:tailEnd type="triangle" w="med" len="med"/>
          </a:ln>
        </p:spPr>
        <p:txBody>
          <a:bodyPr/>
          <a:lstStyle/>
          <a:p>
            <a:endParaRPr lang="ru-RU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" name="Line 17"/>
          <p:cNvSpPr>
            <a:spLocks noChangeShapeType="1"/>
          </p:cNvSpPr>
          <p:nvPr/>
        </p:nvSpPr>
        <p:spPr bwMode="auto">
          <a:xfrm flipH="1">
            <a:off x="6441526" y="2689870"/>
            <a:ext cx="648072" cy="432048"/>
          </a:xfrm>
          <a:prstGeom prst="line">
            <a:avLst/>
          </a:prstGeom>
          <a:noFill/>
          <a:ln w="28440">
            <a:solidFill>
              <a:srgbClr val="FF6600"/>
            </a:solidFill>
            <a:miter lim="800000"/>
            <a:headEnd type="triangle" w="med" len="med"/>
            <a:tailEnd type="triangle" w="med" len="med"/>
          </a:ln>
        </p:spPr>
        <p:txBody>
          <a:bodyPr/>
          <a:lstStyle/>
          <a:p>
            <a:endParaRPr lang="ru-RU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0" name="Picture 2" descr="http://z-city.com.ua/images/pictures/authors/9048/9249/8-(page-picture-large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5073" y="230188"/>
            <a:ext cx="1135761" cy="90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10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14286"/>
            <a:ext cx="11165114" cy="413657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Clr>
                <a:srgbClr val="333399"/>
              </a:buClr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latin typeface="+mj-lt"/>
                <a:cs typeface="Times New Roman" pitchFamily="16" charset="0"/>
              </a:rPr>
              <a:t>Протокол </a:t>
            </a:r>
            <a:r>
              <a:rPr lang="ru-RU" sz="2000" b="1" dirty="0">
                <a:latin typeface="+mj-lt"/>
                <a:cs typeface="Times New Roman" pitchFamily="16" charset="0"/>
              </a:rPr>
              <a:t>ICMP</a:t>
            </a:r>
            <a:r>
              <a:rPr lang="ru-RU" sz="2000" dirty="0">
                <a:latin typeface="+mj-lt"/>
                <a:cs typeface="Times New Roman" pitchFamily="16" charset="0"/>
              </a:rPr>
              <a:t> </a:t>
            </a:r>
            <a:r>
              <a:rPr lang="ru-RU" sz="2000" dirty="0" smtClean="0">
                <a:latin typeface="+mj-lt"/>
                <a:cs typeface="Times New Roman" pitchFamily="16" charset="0"/>
              </a:rPr>
              <a:t>(</a:t>
            </a:r>
            <a:r>
              <a:rPr lang="en-US" sz="2000" dirty="0" smtClean="0">
                <a:latin typeface="+mj-lt"/>
                <a:cs typeface="Times New Roman" pitchFamily="16" charset="0"/>
              </a:rPr>
              <a:t>Internet Control Message Protocol</a:t>
            </a:r>
            <a:r>
              <a:rPr lang="ru-RU" sz="2000" dirty="0" smtClean="0">
                <a:latin typeface="+mj-lt"/>
                <a:cs typeface="Times New Roman" pitchFamily="16" charset="0"/>
              </a:rPr>
              <a:t>) </a:t>
            </a:r>
            <a:r>
              <a:rPr lang="ru-RU" sz="2000" dirty="0">
                <a:latin typeface="+mj-lt"/>
                <a:cs typeface="Times New Roman" pitchFamily="16" charset="0"/>
              </a:rPr>
              <a:t>– протокол межсетевых управляющих сообщений.</a:t>
            </a:r>
          </a:p>
          <a:p>
            <a:pPr marL="0" indent="0">
              <a:lnSpc>
                <a:spcPct val="100000"/>
              </a:lnSpc>
              <a:buClr>
                <a:srgbClr val="333399"/>
              </a:buClr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latin typeface="+mj-lt"/>
                <a:cs typeface="Times New Roman" pitchFamily="16" charset="0"/>
              </a:rPr>
              <a:t>Протокол </a:t>
            </a:r>
            <a:r>
              <a:rPr lang="ru-RU" sz="2000" b="1" dirty="0">
                <a:latin typeface="+mj-lt"/>
                <a:cs typeface="Times New Roman" pitchFamily="16" charset="0"/>
              </a:rPr>
              <a:t>TCP</a:t>
            </a:r>
            <a:r>
              <a:rPr lang="ru-RU" sz="2000" dirty="0">
                <a:latin typeface="+mj-lt"/>
                <a:cs typeface="Times New Roman" pitchFamily="16" charset="0"/>
              </a:rPr>
              <a:t> </a:t>
            </a:r>
            <a:r>
              <a:rPr lang="ru-RU" sz="2000" dirty="0" smtClean="0">
                <a:latin typeface="+mj-lt"/>
                <a:cs typeface="Times New Roman" pitchFamily="16" charset="0"/>
              </a:rPr>
              <a:t>(</a:t>
            </a:r>
            <a:r>
              <a:rPr lang="en-US" sz="2000" dirty="0" smtClean="0">
                <a:latin typeface="+mj-lt"/>
                <a:cs typeface="Times New Roman" pitchFamily="16" charset="0"/>
              </a:rPr>
              <a:t>Transmission Control Protocol</a:t>
            </a:r>
            <a:r>
              <a:rPr lang="ru-RU" sz="2000" dirty="0" smtClean="0">
                <a:latin typeface="+mj-lt"/>
                <a:cs typeface="Times New Roman" pitchFamily="16" charset="0"/>
              </a:rPr>
              <a:t>) </a:t>
            </a:r>
            <a:r>
              <a:rPr lang="ru-RU" sz="2000" dirty="0">
                <a:latin typeface="+mj-lt"/>
                <a:cs typeface="Times New Roman" pitchFamily="16" charset="0"/>
              </a:rPr>
              <a:t>– протокол управления надёжной передачей данных по сети Интернет.</a:t>
            </a:r>
          </a:p>
          <a:p>
            <a:pPr marL="0" indent="0">
              <a:lnSpc>
                <a:spcPct val="100000"/>
              </a:lnSpc>
              <a:buClr>
                <a:srgbClr val="333399"/>
              </a:buClr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latin typeface="+mj-lt"/>
                <a:cs typeface="Times New Roman" pitchFamily="16" charset="0"/>
              </a:rPr>
              <a:t>Протокол </a:t>
            </a:r>
            <a:r>
              <a:rPr lang="ru-RU" sz="2000" b="1" dirty="0">
                <a:latin typeface="+mj-lt"/>
                <a:cs typeface="Times New Roman" pitchFamily="16" charset="0"/>
              </a:rPr>
              <a:t>UDP</a:t>
            </a:r>
            <a:r>
              <a:rPr lang="ru-RU" sz="2000" dirty="0">
                <a:latin typeface="+mj-lt"/>
                <a:cs typeface="Times New Roman" pitchFamily="16" charset="0"/>
              </a:rPr>
              <a:t> </a:t>
            </a:r>
            <a:r>
              <a:rPr lang="ru-RU" sz="2000" dirty="0" smtClean="0">
                <a:latin typeface="+mj-lt"/>
                <a:cs typeface="Times New Roman" pitchFamily="16" charset="0"/>
              </a:rPr>
              <a:t>(</a:t>
            </a:r>
            <a:r>
              <a:rPr lang="en-US" sz="2000" dirty="0" smtClean="0">
                <a:latin typeface="+mj-lt"/>
                <a:cs typeface="Times New Roman" pitchFamily="16" charset="0"/>
              </a:rPr>
              <a:t>User Data Protocol</a:t>
            </a:r>
            <a:r>
              <a:rPr lang="ru-RU" sz="2000" dirty="0" smtClean="0">
                <a:latin typeface="+mj-lt"/>
                <a:cs typeface="Times New Roman" pitchFamily="16" charset="0"/>
              </a:rPr>
              <a:t>) </a:t>
            </a:r>
            <a:r>
              <a:rPr lang="ru-RU" sz="2000" dirty="0">
                <a:latin typeface="+mj-lt"/>
                <a:cs typeface="Times New Roman" pitchFamily="16" charset="0"/>
              </a:rPr>
              <a:t>– протокол управления </a:t>
            </a:r>
            <a:r>
              <a:rPr lang="ru-RU" sz="2000" dirty="0">
                <a:latin typeface="+mj-lt"/>
              </a:rPr>
              <a:t>не</a:t>
            </a:r>
            <a:r>
              <a:rPr lang="ru-RU" sz="2000" dirty="0">
                <a:latin typeface="+mj-lt"/>
                <a:cs typeface="Times New Roman" pitchFamily="16" charset="0"/>
              </a:rPr>
              <a:t>надёжной передачей данных по сети Интернет без установления соединения.</a:t>
            </a:r>
          </a:p>
          <a:p>
            <a:pPr marL="0" indent="0">
              <a:lnSpc>
                <a:spcPct val="100000"/>
              </a:lnSpc>
              <a:buClr>
                <a:srgbClr val="333399"/>
              </a:buClr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latin typeface="+mj-lt"/>
                <a:cs typeface="Times New Roman" pitchFamily="16" charset="0"/>
              </a:rPr>
              <a:t>Протокол </a:t>
            </a:r>
            <a:r>
              <a:rPr lang="ru-RU" sz="2000" b="1" dirty="0">
                <a:latin typeface="+mj-lt"/>
                <a:cs typeface="Times New Roman" pitchFamily="16" charset="0"/>
              </a:rPr>
              <a:t>FTP</a:t>
            </a:r>
            <a:r>
              <a:rPr lang="ru-RU" sz="2000" dirty="0">
                <a:latin typeface="+mj-lt"/>
                <a:cs typeface="Times New Roman" pitchFamily="16" charset="0"/>
              </a:rPr>
              <a:t> </a:t>
            </a:r>
            <a:r>
              <a:rPr lang="ru-RU" sz="2000" dirty="0" smtClean="0">
                <a:latin typeface="+mj-lt"/>
                <a:cs typeface="Times New Roman" pitchFamily="16" charset="0"/>
              </a:rPr>
              <a:t>(</a:t>
            </a:r>
            <a:r>
              <a:rPr lang="en-US" sz="2000" dirty="0" smtClean="0">
                <a:latin typeface="+mj-lt"/>
                <a:cs typeface="Times New Roman" pitchFamily="16" charset="0"/>
              </a:rPr>
              <a:t>File Transfer Protocol</a:t>
            </a:r>
            <a:r>
              <a:rPr lang="ru-RU" sz="2000" dirty="0" smtClean="0">
                <a:latin typeface="+mj-lt"/>
                <a:cs typeface="Times New Roman" pitchFamily="16" charset="0"/>
              </a:rPr>
              <a:t>) </a:t>
            </a:r>
            <a:r>
              <a:rPr lang="ru-RU" sz="2000" dirty="0">
                <a:latin typeface="+mj-lt"/>
                <a:cs typeface="Times New Roman" pitchFamily="16" charset="0"/>
              </a:rPr>
              <a:t>– протокол передачи файлов.</a:t>
            </a:r>
          </a:p>
          <a:p>
            <a:pPr marL="0" indent="0">
              <a:lnSpc>
                <a:spcPct val="100000"/>
              </a:lnSpc>
              <a:buClr>
                <a:srgbClr val="333399"/>
              </a:buClr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latin typeface="+mj-lt"/>
                <a:cs typeface="Times New Roman" pitchFamily="16" charset="0"/>
              </a:rPr>
              <a:t>Протокол </a:t>
            </a:r>
            <a:r>
              <a:rPr lang="ru-RU" sz="2000" b="1" dirty="0">
                <a:latin typeface="+mj-lt"/>
                <a:cs typeface="Times New Roman" pitchFamily="16" charset="0"/>
              </a:rPr>
              <a:t>HTTP</a:t>
            </a:r>
            <a:r>
              <a:rPr lang="ru-RU" sz="2000" dirty="0">
                <a:latin typeface="+mj-lt"/>
                <a:cs typeface="Times New Roman" pitchFamily="16" charset="0"/>
              </a:rPr>
              <a:t> </a:t>
            </a:r>
            <a:r>
              <a:rPr lang="ru-RU" sz="2000" dirty="0" smtClean="0">
                <a:latin typeface="+mj-lt"/>
                <a:cs typeface="Times New Roman" pitchFamily="16" charset="0"/>
              </a:rPr>
              <a:t>(</a:t>
            </a:r>
            <a:r>
              <a:rPr lang="en-US" sz="2000" dirty="0" smtClean="0">
                <a:latin typeface="+mj-lt"/>
                <a:cs typeface="Times New Roman" pitchFamily="16" charset="0"/>
              </a:rPr>
              <a:t>Hyper Text Transfer Protocol</a:t>
            </a:r>
            <a:r>
              <a:rPr lang="ru-RU" sz="2000" dirty="0" smtClean="0">
                <a:latin typeface="+mj-lt"/>
                <a:cs typeface="Times New Roman" pitchFamily="16" charset="0"/>
              </a:rPr>
              <a:t>) </a:t>
            </a:r>
            <a:r>
              <a:rPr lang="ru-RU" sz="2000" dirty="0">
                <a:latin typeface="+mj-lt"/>
                <a:cs typeface="Times New Roman" pitchFamily="16" charset="0"/>
              </a:rPr>
              <a:t>– протокол обмена гипертекстовой информацией.</a:t>
            </a:r>
          </a:p>
          <a:p>
            <a:pPr marL="0" indent="0">
              <a:lnSpc>
                <a:spcPct val="100000"/>
              </a:lnSpc>
              <a:buClr>
                <a:srgbClr val="333399"/>
              </a:buClr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latin typeface="+mj-lt"/>
              </a:rPr>
              <a:t>Протокол </a:t>
            </a:r>
            <a:r>
              <a:rPr lang="ru-RU" sz="2000" b="1" dirty="0">
                <a:latin typeface="+mj-lt"/>
              </a:rPr>
              <a:t>DNS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(</a:t>
            </a:r>
            <a:r>
              <a:rPr lang="en-US" sz="2000" dirty="0" smtClean="0">
                <a:latin typeface="+mj-lt"/>
              </a:rPr>
              <a:t>Domain Name System</a:t>
            </a:r>
            <a:r>
              <a:rPr lang="ru-RU" sz="2000" dirty="0" smtClean="0">
                <a:latin typeface="+mj-lt"/>
              </a:rPr>
              <a:t>) </a:t>
            </a:r>
            <a:r>
              <a:rPr lang="ru-RU" sz="2000" dirty="0">
                <a:latin typeface="+mj-lt"/>
              </a:rPr>
              <a:t>– протокол системы наименования доменов.</a:t>
            </a:r>
          </a:p>
          <a:p>
            <a:pPr marL="0" indent="0">
              <a:lnSpc>
                <a:spcPct val="100000"/>
              </a:lnSpc>
              <a:buClr>
                <a:srgbClr val="333399"/>
              </a:buClr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latin typeface="+mj-lt"/>
                <a:cs typeface="Times New Roman" pitchFamily="16" charset="0"/>
              </a:rPr>
              <a:t>Протокол </a:t>
            </a:r>
            <a:r>
              <a:rPr lang="ru-RU" sz="2000" b="1" dirty="0">
                <a:latin typeface="+mj-lt"/>
                <a:cs typeface="Times New Roman" pitchFamily="16" charset="0"/>
              </a:rPr>
              <a:t>POP</a:t>
            </a:r>
            <a:r>
              <a:rPr lang="ru-RU" sz="2000" dirty="0">
                <a:latin typeface="+mj-lt"/>
                <a:cs typeface="Times New Roman" pitchFamily="16" charset="0"/>
              </a:rPr>
              <a:t> </a:t>
            </a:r>
            <a:r>
              <a:rPr lang="ru-RU" sz="2000" dirty="0" smtClean="0">
                <a:latin typeface="+mj-lt"/>
                <a:cs typeface="Times New Roman" pitchFamily="16" charset="0"/>
              </a:rPr>
              <a:t>(</a:t>
            </a:r>
            <a:r>
              <a:rPr lang="en-US" sz="2000" dirty="0" smtClean="0">
                <a:latin typeface="+mj-lt"/>
                <a:cs typeface="Times New Roman" pitchFamily="16" charset="0"/>
              </a:rPr>
              <a:t>Post Office Protocol</a:t>
            </a:r>
            <a:r>
              <a:rPr lang="ru-RU" sz="2000" dirty="0" smtClean="0">
                <a:latin typeface="+mj-lt"/>
                <a:cs typeface="Times New Roman" pitchFamily="16" charset="0"/>
              </a:rPr>
              <a:t>) </a:t>
            </a:r>
            <a:r>
              <a:rPr lang="ru-RU" sz="2000" dirty="0">
                <a:latin typeface="+mj-lt"/>
                <a:cs typeface="Times New Roman" pitchFamily="16" charset="0"/>
              </a:rPr>
              <a:t>– протокол для получения почты с почтового сервера.</a:t>
            </a:r>
          </a:p>
          <a:p>
            <a:pPr marL="0" indent="0">
              <a:lnSpc>
                <a:spcPct val="100000"/>
              </a:lnSpc>
              <a:buClr>
                <a:srgbClr val="333399"/>
              </a:buClr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latin typeface="+mj-lt"/>
                <a:cs typeface="Times New Roman" pitchFamily="16" charset="0"/>
              </a:rPr>
              <a:t>Протокол </a:t>
            </a:r>
            <a:r>
              <a:rPr lang="ru-RU" sz="2000" b="1" dirty="0">
                <a:latin typeface="+mj-lt"/>
                <a:cs typeface="Times New Roman" pitchFamily="16" charset="0"/>
              </a:rPr>
              <a:t>SMTP</a:t>
            </a:r>
            <a:r>
              <a:rPr lang="ru-RU" sz="2000" dirty="0">
                <a:latin typeface="+mj-lt"/>
                <a:cs typeface="Times New Roman" pitchFamily="16" charset="0"/>
              </a:rPr>
              <a:t> </a:t>
            </a:r>
            <a:r>
              <a:rPr lang="ru-RU" sz="2000" dirty="0" smtClean="0">
                <a:latin typeface="+mj-lt"/>
                <a:cs typeface="Times New Roman" pitchFamily="16" charset="0"/>
              </a:rPr>
              <a:t>(</a:t>
            </a:r>
            <a:r>
              <a:rPr lang="en-US" sz="2000" dirty="0" smtClean="0">
                <a:latin typeface="+mj-lt"/>
                <a:cs typeface="Times New Roman" pitchFamily="16" charset="0"/>
              </a:rPr>
              <a:t>Simple Mail Transfer Protocol</a:t>
            </a:r>
            <a:r>
              <a:rPr lang="ru-RU" sz="2000" dirty="0" smtClean="0">
                <a:latin typeface="+mj-lt"/>
                <a:cs typeface="Times New Roman" pitchFamily="16" charset="0"/>
              </a:rPr>
              <a:t>) </a:t>
            </a:r>
            <a:r>
              <a:rPr lang="ru-RU" sz="2000" dirty="0">
                <a:latin typeface="+mj-lt"/>
                <a:cs typeface="Times New Roman" pitchFamily="16" charset="0"/>
              </a:rPr>
              <a:t>– протокол передачи сообщений электронной почты.</a:t>
            </a:r>
            <a:r>
              <a:rPr lang="ru-RU" sz="2000" dirty="0">
                <a:latin typeface="+mj-lt"/>
              </a:rPr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14A1-297A-45CA-BC39-F34F826E8B8E}" type="slidenum">
              <a:rPr lang="ru-RU" smtClean="0"/>
              <a:t>19</a:t>
            </a:fld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Примеры протоколов</a:t>
            </a:r>
          </a:p>
        </p:txBody>
      </p:sp>
      <p:pic>
        <p:nvPicPr>
          <p:cNvPr id="6" name="Picture 2" descr="http://z-city.com.ua/images/pictures/authors/9048/9249/8-(page-picture-large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5073" y="230188"/>
            <a:ext cx="1135761" cy="90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239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16473</TotalTime>
  <Words>988</Words>
  <Application>Microsoft Office PowerPoint</Application>
  <PresentationFormat>Широкоэкранный</PresentationFormat>
  <Paragraphs>143</Paragraphs>
  <Slides>19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Тема Office</vt:lpstr>
      <vt:lpstr>Visio</vt:lpstr>
      <vt:lpstr>Компьютерные сети. История развития сети Интернет.</vt:lpstr>
      <vt:lpstr>Компьютерная сеть</vt:lpstr>
      <vt:lpstr>Термины</vt:lpstr>
      <vt:lpstr>Коммутация каналов</vt:lpstr>
      <vt:lpstr>Коммутация пакетов</vt:lpstr>
      <vt:lpstr>Первый прототип компьютерной сети</vt:lpstr>
      <vt:lpstr>История развития сети Интернет</vt:lpstr>
      <vt:lpstr>Презентация PowerPoint</vt:lpstr>
      <vt:lpstr>Рождение современного Интернета</vt:lpstr>
      <vt:lpstr>Становление всемирной паутины</vt:lpstr>
      <vt:lpstr>Схема сети Интернет</vt:lpstr>
      <vt:lpstr>Топология компьютерной сети</vt:lpstr>
      <vt:lpstr>Архитектура сети</vt:lpstr>
      <vt:lpstr>Клиент-серверная архитектура</vt:lpstr>
      <vt:lpstr>Равноранговая архитектура</vt:lpstr>
      <vt:lpstr>Классификация по размеру</vt:lpstr>
      <vt:lpstr>Структура сети  (многоуровневая модель взаимодействия)</vt:lpstr>
      <vt:lpstr>Взаимодействие протоколов сети Интернет. Модель TCP/IP.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Интернет-технологии</dc:title>
  <dc:creator>Игорь Савенко</dc:creator>
  <cp:lastModifiedBy>Игорь Савенко</cp:lastModifiedBy>
  <cp:revision>705</cp:revision>
  <dcterms:created xsi:type="dcterms:W3CDTF">2015-02-04T16:39:20Z</dcterms:created>
  <dcterms:modified xsi:type="dcterms:W3CDTF">2015-06-16T17:30:43Z</dcterms:modified>
</cp:coreProperties>
</file>