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5" r:id="rId1"/>
  </p:sldMasterIdLst>
  <p:notesMasterIdLst>
    <p:notesMasterId r:id="rId33"/>
  </p:notesMasterIdLst>
  <p:sldIdLst>
    <p:sldId id="256" r:id="rId2"/>
    <p:sldId id="276" r:id="rId3"/>
    <p:sldId id="311" r:id="rId4"/>
    <p:sldId id="320" r:id="rId5"/>
    <p:sldId id="328" r:id="rId6"/>
    <p:sldId id="329" r:id="rId7"/>
    <p:sldId id="330" r:id="rId8"/>
    <p:sldId id="331" r:id="rId9"/>
    <p:sldId id="332" r:id="rId10"/>
    <p:sldId id="333" r:id="rId11"/>
    <p:sldId id="334" r:id="rId12"/>
    <p:sldId id="335" r:id="rId13"/>
    <p:sldId id="338" r:id="rId14"/>
    <p:sldId id="339" r:id="rId15"/>
    <p:sldId id="336" r:id="rId16"/>
    <p:sldId id="337" r:id="rId17"/>
    <p:sldId id="324" r:id="rId18"/>
    <p:sldId id="318" r:id="rId19"/>
    <p:sldId id="340" r:id="rId20"/>
    <p:sldId id="341" r:id="rId21"/>
    <p:sldId id="342" r:id="rId22"/>
    <p:sldId id="327" r:id="rId23"/>
    <p:sldId id="343" r:id="rId24"/>
    <p:sldId id="325" r:id="rId25"/>
    <p:sldId id="346" r:id="rId26"/>
    <p:sldId id="344" r:id="rId27"/>
    <p:sldId id="345" r:id="rId28"/>
    <p:sldId id="323" r:id="rId29"/>
    <p:sldId id="326" r:id="rId30"/>
    <p:sldId id="322" r:id="rId31"/>
    <p:sldId id="281" r:id="rId3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585" autoAdjust="0"/>
    <p:restoredTop sz="94737" autoAdjust="0"/>
  </p:normalViewPr>
  <p:slideViewPr>
    <p:cSldViewPr snapToGrid="0" snapToObjects="1">
      <p:cViewPr>
        <p:scale>
          <a:sx n="80" d="100"/>
          <a:sy n="80" d="100"/>
        </p:scale>
        <p:origin x="-1764" y="-23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129368-322C-C841-8B6B-7470F6912F04}" type="datetimeFigureOut">
              <a:rPr lang="en-US" smtClean="0"/>
              <a:t>3/2/2016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Click to edit Master text styles</a:t>
            </a:r>
          </a:p>
          <a:p>
            <a:pPr lvl="1"/>
            <a:r>
              <a:rPr lang="ru-RU" smtClean="0"/>
              <a:t>Second level</a:t>
            </a:r>
          </a:p>
          <a:p>
            <a:pPr lvl="2"/>
            <a:r>
              <a:rPr lang="ru-RU" smtClean="0"/>
              <a:t>Third level</a:t>
            </a:r>
          </a:p>
          <a:p>
            <a:pPr lvl="3"/>
            <a:r>
              <a:rPr lang="ru-RU" smtClean="0"/>
              <a:t>Fourth level</a:t>
            </a:r>
          </a:p>
          <a:p>
            <a:pPr lvl="4"/>
            <a:r>
              <a:rPr lang="ru-RU"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788EE4-B3D1-654F-AD5C-BAE252060799}" type="slidenum">
              <a:rPr lang="en-US" smtClean="0"/>
              <a:t>‹#›</a:t>
            </a:fld>
            <a:endParaRPr lang="en-US"/>
          </a:p>
        </p:txBody>
      </p:sp>
    </p:spTree>
    <p:extLst>
      <p:ext uri="{BB962C8B-B14F-4D97-AF65-F5344CB8AC3E}">
        <p14:creationId xmlns:p14="http://schemas.microsoft.com/office/powerpoint/2010/main" val="30167782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ru-RU"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Click to edit Master subtitle style</a:t>
            </a:r>
            <a:endParaRPr lang="en-US" dirty="0"/>
          </a:p>
        </p:txBody>
      </p:sp>
      <p:sp>
        <p:nvSpPr>
          <p:cNvPr id="7" name="Date Placeholder 6"/>
          <p:cNvSpPr>
            <a:spLocks noGrp="1"/>
          </p:cNvSpPr>
          <p:nvPr>
            <p:ph type="dt" sz="half" idx="10"/>
          </p:nvPr>
        </p:nvSpPr>
        <p:spPr/>
        <p:txBody>
          <a:bodyPr/>
          <a:lstStyle/>
          <a:p>
            <a:fld id="{C7490A35-3419-2944-B5AC-963777EE5DEF}" type="datetimeFigureOut">
              <a:rPr lang="en-US" smtClean="0"/>
              <a:t>3/2/2016</a:t>
            </a:fld>
            <a:endParaRPr lang="en-US"/>
          </a:p>
        </p:txBody>
      </p:sp>
      <p:sp>
        <p:nvSpPr>
          <p:cNvPr id="8" name="Slide Number Placeholder 7"/>
          <p:cNvSpPr>
            <a:spLocks noGrp="1"/>
          </p:cNvSpPr>
          <p:nvPr>
            <p:ph type="sldNum" sz="quarter" idx="11"/>
          </p:nvPr>
        </p:nvSpPr>
        <p:spPr/>
        <p:txBody>
          <a:bodyPr/>
          <a:lstStyle/>
          <a:p>
            <a:fld id="{10BB28B9-12F4-464F-B66B-E4A2FA11B975}"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ru-RU" smtClean="0"/>
              <a:t>Click to edit Master text styles</a:t>
            </a:r>
          </a:p>
          <a:p>
            <a:pPr lvl="1"/>
            <a:r>
              <a:rPr lang="ru-RU" smtClean="0"/>
              <a:t>Second level</a:t>
            </a:r>
          </a:p>
          <a:p>
            <a:pPr lvl="2"/>
            <a:r>
              <a:rPr lang="ru-RU" smtClean="0"/>
              <a:t>Third level</a:t>
            </a:r>
          </a:p>
          <a:p>
            <a:pPr lvl="3"/>
            <a:r>
              <a:rPr lang="ru-RU" smtClean="0"/>
              <a:t>Fourth level</a:t>
            </a:r>
          </a:p>
          <a:p>
            <a:pPr lvl="4"/>
            <a:r>
              <a:rPr lang="ru-RU" smtClean="0"/>
              <a:t>Fifth level</a:t>
            </a:r>
            <a:endParaRPr lang="en-US" dirty="0" smtClean="0"/>
          </a:p>
        </p:txBody>
      </p:sp>
      <p:sp>
        <p:nvSpPr>
          <p:cNvPr id="4" name="Date Placeholder 3"/>
          <p:cNvSpPr>
            <a:spLocks noGrp="1"/>
          </p:cNvSpPr>
          <p:nvPr>
            <p:ph type="dt" sz="half" idx="10"/>
          </p:nvPr>
        </p:nvSpPr>
        <p:spPr/>
        <p:txBody>
          <a:bodyPr/>
          <a:lstStyle/>
          <a:p>
            <a:fld id="{C7490A35-3419-2944-B5AC-963777EE5DEF}" type="datetimeFigureOut">
              <a:rPr lang="en-US" smtClean="0"/>
              <a:t>3/2/2016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BB28B9-12F4-464F-B66B-E4A2FA11B97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ru-RU"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Click to edit Master text styles</a:t>
            </a:r>
          </a:p>
        </p:txBody>
      </p:sp>
      <p:sp>
        <p:nvSpPr>
          <p:cNvPr id="4" name="Date Placeholder 3"/>
          <p:cNvSpPr>
            <a:spLocks noGrp="1"/>
          </p:cNvSpPr>
          <p:nvPr>
            <p:ph type="dt" sz="half" idx="10"/>
          </p:nvPr>
        </p:nvSpPr>
        <p:spPr/>
        <p:txBody>
          <a:bodyPr/>
          <a:lstStyle/>
          <a:p>
            <a:fld id="{C7490A35-3419-2944-B5AC-963777EE5DEF}" type="datetimeFigureOut">
              <a:rPr lang="en-US" smtClean="0"/>
              <a:t>3/2/2016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BB28B9-12F4-464F-B66B-E4A2FA11B975}" type="slidenum">
              <a:rPr lang="en-US" smtClean="0"/>
              <a:t>‹#›</a:t>
            </a:fld>
            <a:endParaRPr lang="en-US"/>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Click to edit Master text styles</a:t>
            </a:r>
          </a:p>
          <a:p>
            <a:pPr lvl="1"/>
            <a:r>
              <a:rPr lang="ru-RU" smtClean="0"/>
              <a:t>Second level</a:t>
            </a:r>
          </a:p>
          <a:p>
            <a:pPr lvl="2"/>
            <a:r>
              <a:rPr lang="ru-RU" smtClean="0"/>
              <a:t>Third level</a:t>
            </a:r>
          </a:p>
          <a:p>
            <a:pPr lvl="3"/>
            <a:r>
              <a:rPr lang="ru-RU" smtClean="0"/>
              <a:t>Fourth level</a:t>
            </a:r>
          </a:p>
          <a:p>
            <a:pPr lvl="4"/>
            <a:r>
              <a:rPr lang="ru-RU" smtClean="0"/>
              <a:t>Fifth level</a:t>
            </a:r>
            <a:endParaRPr lang="en-US" dirty="0" smtClean="0"/>
          </a:p>
        </p:txBody>
      </p:sp>
      <p:sp>
        <p:nvSpPr>
          <p:cNvPr id="5" name="Date Placeholder 4"/>
          <p:cNvSpPr>
            <a:spLocks noGrp="1"/>
          </p:cNvSpPr>
          <p:nvPr>
            <p:ph type="dt" sz="half" idx="10"/>
          </p:nvPr>
        </p:nvSpPr>
        <p:spPr/>
        <p:txBody>
          <a:bodyPr/>
          <a:lstStyle/>
          <a:p>
            <a:fld id="{C7490A35-3419-2944-B5AC-963777EE5DEF}" type="datetimeFigureOut">
              <a:rPr lang="en-US" smtClean="0"/>
              <a:t>3/2/2016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BB28B9-12F4-464F-B66B-E4A2FA11B975}" type="slidenum">
              <a:rPr lang="en-US" smtClean="0"/>
              <a:t>‹#›</a:t>
            </a:fld>
            <a:endParaRPr lang="en-US"/>
          </a:p>
        </p:txBody>
      </p:sp>
      <p:sp>
        <p:nvSpPr>
          <p:cNvPr id="9" name="Content Placeholder 8"/>
          <p:cNvSpPr>
            <a:spLocks noGrp="1"/>
          </p:cNvSpPr>
          <p:nvPr>
            <p:ph sz="quarter" idx="13"/>
          </p:nvPr>
        </p:nvSpPr>
        <p:spPr>
          <a:xfrm>
            <a:off x="365760" y="1600200"/>
            <a:ext cx="4041648" cy="4526280"/>
          </a:xfrm>
        </p:spPr>
        <p:txBody>
          <a:bodyPr/>
          <a:lstStyle/>
          <a:p>
            <a:pPr lvl="0"/>
            <a:r>
              <a:rPr lang="ru-RU" smtClean="0"/>
              <a:t>Click to edit Master text styles</a:t>
            </a:r>
          </a:p>
          <a:p>
            <a:pPr lvl="1"/>
            <a:r>
              <a:rPr lang="ru-RU" smtClean="0"/>
              <a:t>Second level</a:t>
            </a:r>
          </a:p>
          <a:p>
            <a:pPr lvl="2"/>
            <a:r>
              <a:rPr lang="ru-RU" smtClean="0"/>
              <a:t>Third level</a:t>
            </a:r>
          </a:p>
          <a:p>
            <a:pPr lvl="3"/>
            <a:r>
              <a:rPr lang="ru-RU" smtClean="0"/>
              <a:t>Fourth level</a:t>
            </a:r>
          </a:p>
          <a:p>
            <a:pPr lvl="4"/>
            <a:r>
              <a:rPr lang="ru-RU"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Click to edit Master text styles</a:t>
            </a:r>
          </a:p>
        </p:txBody>
      </p:sp>
      <p:sp>
        <p:nvSpPr>
          <p:cNvPr id="7" name="Date Placeholder 6"/>
          <p:cNvSpPr>
            <a:spLocks noGrp="1"/>
          </p:cNvSpPr>
          <p:nvPr>
            <p:ph type="dt" sz="half" idx="10"/>
          </p:nvPr>
        </p:nvSpPr>
        <p:spPr/>
        <p:txBody>
          <a:bodyPr/>
          <a:lstStyle/>
          <a:p>
            <a:fld id="{C7490A35-3419-2944-B5AC-963777EE5DEF}" type="datetimeFigureOut">
              <a:rPr lang="en-US" smtClean="0"/>
              <a:t>3/2/2016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0BB28B9-12F4-464F-B66B-E4A2FA11B975}" type="slidenum">
              <a:rPr lang="en-US" smtClean="0"/>
              <a:t>‹#›</a:t>
            </a:fld>
            <a:endParaRPr lang="en-US"/>
          </a:p>
        </p:txBody>
      </p:sp>
      <p:sp>
        <p:nvSpPr>
          <p:cNvPr id="11" name="Content Placeholder 10"/>
          <p:cNvSpPr>
            <a:spLocks noGrp="1"/>
          </p:cNvSpPr>
          <p:nvPr>
            <p:ph sz="quarter" idx="13"/>
          </p:nvPr>
        </p:nvSpPr>
        <p:spPr>
          <a:xfrm>
            <a:off x="457200" y="2212848"/>
            <a:ext cx="4041648" cy="3913632"/>
          </a:xfrm>
        </p:spPr>
        <p:txBody>
          <a:bodyPr/>
          <a:lstStyle/>
          <a:p>
            <a:pPr lvl="0"/>
            <a:r>
              <a:rPr lang="ru-RU" smtClean="0"/>
              <a:t>Click to edit Master text styles</a:t>
            </a:r>
          </a:p>
          <a:p>
            <a:pPr lvl="1"/>
            <a:r>
              <a:rPr lang="ru-RU" smtClean="0"/>
              <a:t>Second level</a:t>
            </a:r>
          </a:p>
          <a:p>
            <a:pPr lvl="2"/>
            <a:r>
              <a:rPr lang="ru-RU" smtClean="0"/>
              <a:t>Third level</a:t>
            </a:r>
          </a:p>
          <a:p>
            <a:pPr lvl="3"/>
            <a:r>
              <a:rPr lang="ru-RU" smtClean="0"/>
              <a:t>Fourth level</a:t>
            </a:r>
          </a:p>
          <a:p>
            <a:pPr lvl="4"/>
            <a:r>
              <a:rPr lang="ru-RU"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ru-RU" smtClean="0"/>
              <a:t>Click to edit Master text styles</a:t>
            </a:r>
          </a:p>
          <a:p>
            <a:pPr lvl="1"/>
            <a:r>
              <a:rPr lang="ru-RU" smtClean="0"/>
              <a:t>Second level</a:t>
            </a:r>
          </a:p>
          <a:p>
            <a:pPr lvl="2"/>
            <a:r>
              <a:rPr lang="ru-RU" smtClean="0"/>
              <a:t>Third level</a:t>
            </a:r>
          </a:p>
          <a:p>
            <a:pPr lvl="3"/>
            <a:r>
              <a:rPr lang="ru-RU" smtClean="0"/>
              <a:t>Fourth level</a:t>
            </a:r>
          </a:p>
          <a:p>
            <a:pPr lvl="4"/>
            <a:r>
              <a:rPr lang="ru-RU"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Click to edit Master title style</a:t>
            </a:r>
            <a:endParaRPr lang="en-US" dirty="0"/>
          </a:p>
        </p:txBody>
      </p:sp>
      <p:sp>
        <p:nvSpPr>
          <p:cNvPr id="3" name="Date Placeholder 2"/>
          <p:cNvSpPr>
            <a:spLocks noGrp="1"/>
          </p:cNvSpPr>
          <p:nvPr>
            <p:ph type="dt" sz="half" idx="10"/>
          </p:nvPr>
        </p:nvSpPr>
        <p:spPr/>
        <p:txBody>
          <a:bodyPr/>
          <a:lstStyle/>
          <a:p>
            <a:fld id="{C7490A35-3419-2944-B5AC-963777EE5DEF}" type="datetimeFigureOut">
              <a:rPr lang="en-US" smtClean="0"/>
              <a:t>3/2/2016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0BB28B9-12F4-464F-B66B-E4A2FA11B97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490A35-3419-2944-B5AC-963777EE5DEF}" type="datetimeFigureOut">
              <a:rPr lang="en-US" smtClean="0"/>
              <a:t>3/2/2016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0BB28B9-12F4-464F-B66B-E4A2FA11B97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ru-RU"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Click to edit Master text styles</a:t>
            </a:r>
          </a:p>
          <a:p>
            <a:pPr lvl="1"/>
            <a:r>
              <a:rPr lang="ru-RU" smtClean="0"/>
              <a:t>Second level</a:t>
            </a:r>
          </a:p>
          <a:p>
            <a:pPr lvl="2"/>
            <a:r>
              <a:rPr lang="ru-RU" smtClean="0"/>
              <a:t>Third level</a:t>
            </a:r>
          </a:p>
          <a:p>
            <a:pPr lvl="3"/>
            <a:r>
              <a:rPr lang="ru-RU" smtClean="0"/>
              <a:t>Fourth level</a:t>
            </a:r>
          </a:p>
          <a:p>
            <a:pPr lvl="4"/>
            <a:r>
              <a:rPr lang="ru-RU"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Click to edit Master text styles</a:t>
            </a:r>
          </a:p>
        </p:txBody>
      </p:sp>
      <p:sp>
        <p:nvSpPr>
          <p:cNvPr id="5" name="Date Placeholder 4"/>
          <p:cNvSpPr>
            <a:spLocks noGrp="1"/>
          </p:cNvSpPr>
          <p:nvPr>
            <p:ph type="dt" sz="half" idx="10"/>
          </p:nvPr>
        </p:nvSpPr>
        <p:spPr/>
        <p:txBody>
          <a:bodyPr/>
          <a:lstStyle/>
          <a:p>
            <a:fld id="{C7490A35-3419-2944-B5AC-963777EE5DEF}" type="datetimeFigureOut">
              <a:rPr lang="en-US" smtClean="0"/>
              <a:t>3/2/2016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BB28B9-12F4-464F-B66B-E4A2FA11B975}"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ru-RU"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Drag picture to placeholder or click icon to add</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Click to edit Master text styles</a:t>
            </a:r>
          </a:p>
        </p:txBody>
      </p:sp>
      <p:sp>
        <p:nvSpPr>
          <p:cNvPr id="5" name="Date Placeholder 4"/>
          <p:cNvSpPr>
            <a:spLocks noGrp="1"/>
          </p:cNvSpPr>
          <p:nvPr>
            <p:ph type="dt" sz="half" idx="10"/>
          </p:nvPr>
        </p:nvSpPr>
        <p:spPr/>
        <p:txBody>
          <a:bodyPr/>
          <a:lstStyle/>
          <a:p>
            <a:fld id="{C7490A35-3419-2944-B5AC-963777EE5DEF}" type="datetimeFigureOut">
              <a:rPr lang="en-US" smtClean="0"/>
              <a:t>3/2/2016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BB28B9-12F4-464F-B66B-E4A2FA11B97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ru-RU" smtClean="0"/>
              <a:t>Click to edit Master text styles</a:t>
            </a:r>
          </a:p>
          <a:p>
            <a:pPr lvl="1"/>
            <a:r>
              <a:rPr lang="ru-RU" smtClean="0"/>
              <a:t>Second level</a:t>
            </a:r>
          </a:p>
          <a:p>
            <a:pPr lvl="2"/>
            <a:r>
              <a:rPr lang="ru-RU" smtClean="0"/>
              <a:t>Third level</a:t>
            </a:r>
          </a:p>
          <a:p>
            <a:pPr lvl="3"/>
            <a:r>
              <a:rPr lang="ru-RU" smtClean="0"/>
              <a:t>Fourth level</a:t>
            </a:r>
          </a:p>
          <a:p>
            <a:pPr lvl="4"/>
            <a:r>
              <a:rPr lang="ru-RU" smtClean="0"/>
              <a:t>Fifth level</a:t>
            </a:r>
            <a:endParaRPr lang="en-US"/>
          </a:p>
        </p:txBody>
      </p:sp>
      <p:sp>
        <p:nvSpPr>
          <p:cNvPr id="4" name="Date Placeholder 3"/>
          <p:cNvSpPr>
            <a:spLocks noGrp="1"/>
          </p:cNvSpPr>
          <p:nvPr>
            <p:ph type="dt" sz="half" idx="10"/>
          </p:nvPr>
        </p:nvSpPr>
        <p:spPr/>
        <p:txBody>
          <a:bodyPr/>
          <a:lstStyle/>
          <a:p>
            <a:fld id="{C7490A35-3419-2944-B5AC-963777EE5DEF}" type="datetimeFigureOut">
              <a:rPr lang="en-US" smtClean="0"/>
              <a:t>3/2/2016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BB28B9-12F4-464F-B66B-E4A2FA11B97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ru-RU"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Click to edit Master text styles</a:t>
            </a:r>
          </a:p>
          <a:p>
            <a:pPr lvl="1"/>
            <a:r>
              <a:rPr lang="ru-RU" smtClean="0"/>
              <a:t>Second level</a:t>
            </a:r>
          </a:p>
          <a:p>
            <a:pPr lvl="2"/>
            <a:r>
              <a:rPr lang="ru-RU" smtClean="0"/>
              <a:t>Third level</a:t>
            </a:r>
          </a:p>
          <a:p>
            <a:pPr lvl="3"/>
            <a:r>
              <a:rPr lang="ru-RU" smtClean="0"/>
              <a:t>Fourth level</a:t>
            </a:r>
          </a:p>
          <a:p>
            <a:pPr lvl="4"/>
            <a:r>
              <a:rPr lang="ru-RU" smtClean="0"/>
              <a:t>Fifth level</a:t>
            </a:r>
            <a:endParaRPr lang="en-US"/>
          </a:p>
        </p:txBody>
      </p:sp>
      <p:sp>
        <p:nvSpPr>
          <p:cNvPr id="4" name="Date Placeholder 3"/>
          <p:cNvSpPr>
            <a:spLocks noGrp="1"/>
          </p:cNvSpPr>
          <p:nvPr>
            <p:ph type="dt" sz="half" idx="10"/>
          </p:nvPr>
        </p:nvSpPr>
        <p:spPr/>
        <p:txBody>
          <a:bodyPr/>
          <a:lstStyle/>
          <a:p>
            <a:fld id="{C7490A35-3419-2944-B5AC-963777EE5DEF}" type="datetimeFigureOut">
              <a:rPr lang="en-US" smtClean="0"/>
              <a:t>3/2/2016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BB28B9-12F4-464F-B66B-E4A2FA11B97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ru-RU"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Click to edit Master text styles</a:t>
            </a:r>
          </a:p>
          <a:p>
            <a:pPr lvl="1"/>
            <a:r>
              <a:rPr lang="ru-RU" smtClean="0"/>
              <a:t>Second level</a:t>
            </a:r>
          </a:p>
          <a:p>
            <a:pPr lvl="2"/>
            <a:r>
              <a:rPr lang="ru-RU" smtClean="0"/>
              <a:t>Third level</a:t>
            </a:r>
          </a:p>
          <a:p>
            <a:pPr lvl="3"/>
            <a:r>
              <a:rPr lang="ru-RU" smtClean="0"/>
              <a:t>Fourth level</a:t>
            </a:r>
          </a:p>
          <a:p>
            <a:pPr lvl="4"/>
            <a:r>
              <a:rPr lang="ru-RU" smtClean="0"/>
              <a:t>Fifth level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C7490A35-3419-2944-B5AC-963777EE5DEF}" type="datetimeFigureOut">
              <a:rPr lang="en-US" smtClean="0"/>
              <a:t>3/2/2016</a:t>
            </a:fld>
            <a:endParaRPr lang="en-US"/>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US"/>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10BB28B9-12F4-464F-B66B-E4A2FA11B975}" type="slidenum">
              <a:rPr lang="en-US" smtClean="0"/>
              <a:t>‹#›</a:t>
            </a:fld>
            <a:endParaRPr lang="en-US"/>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iforya@tpu.ru" TargetMode="Externa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5.png"/><Relationship Id="rId1" Type="http://schemas.openxmlformats.org/officeDocument/2006/relationships/slideLayout" Target="../slideLayouts/slideLayout6.xml"/><Relationship Id="rId4" Type="http://schemas.openxmlformats.org/officeDocument/2006/relationships/hyperlink" Target="mailto:iforya@tpu.r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74073" y="1740922"/>
            <a:ext cx="8395854" cy="2384763"/>
          </a:xfrm>
        </p:spPr>
        <p:txBody>
          <a:bodyPr>
            <a:normAutofit/>
          </a:bodyPr>
          <a:lstStyle/>
          <a:p>
            <a:r>
              <a:rPr lang="en-US" sz="2800" b="1" dirty="0" smtClean="0">
                <a:effectLst/>
              </a:rPr>
              <a:t>CONTEMPORARY HISTORY OF RUSSIA</a:t>
            </a:r>
            <a:br>
              <a:rPr lang="en-US" sz="2800" b="1" dirty="0" smtClean="0">
                <a:effectLst/>
              </a:rPr>
            </a:br>
            <a:r>
              <a:rPr lang="en-US" sz="2800" b="1" dirty="0">
                <a:effectLst/>
              </a:rPr>
              <a:t/>
            </a:r>
            <a:br>
              <a:rPr lang="en-US" sz="2800" b="1" dirty="0">
                <a:effectLst/>
              </a:rPr>
            </a:br>
            <a:r>
              <a:rPr lang="en-US" sz="2800" b="1" dirty="0" smtClean="0">
                <a:effectLst/>
              </a:rPr>
              <a:t>Lecture</a:t>
            </a:r>
            <a:r>
              <a:rPr lang="ru-RU" sz="2800" b="1" dirty="0" smtClean="0">
                <a:effectLst/>
              </a:rPr>
              <a:t> </a:t>
            </a:r>
            <a:r>
              <a:rPr lang="en-US" sz="2800" b="1" dirty="0" smtClean="0">
                <a:effectLst/>
              </a:rPr>
              <a:t>with elements of seminar:</a:t>
            </a:r>
            <a:br>
              <a:rPr lang="en-US" sz="2800" b="1" dirty="0" smtClean="0">
                <a:effectLst/>
              </a:rPr>
            </a:br>
            <a:r>
              <a:rPr lang="en-US" sz="3600" b="1" dirty="0" smtClean="0">
                <a:effectLst/>
              </a:rPr>
              <a:t>Russian Revolution and Civil War</a:t>
            </a:r>
            <a:endParaRPr lang="en-US" sz="3600" b="1" dirty="0"/>
          </a:p>
        </p:txBody>
      </p:sp>
      <p:sp>
        <p:nvSpPr>
          <p:cNvPr id="3" name="Subtitle 2"/>
          <p:cNvSpPr>
            <a:spLocks noGrp="1"/>
          </p:cNvSpPr>
          <p:nvPr>
            <p:ph type="subTitle" idx="1"/>
          </p:nvPr>
        </p:nvSpPr>
        <p:spPr>
          <a:xfrm>
            <a:off x="3088888" y="4215161"/>
            <a:ext cx="6055112" cy="1957039"/>
          </a:xfrm>
        </p:spPr>
        <p:txBody>
          <a:bodyPr>
            <a:normAutofit fontScale="70000" lnSpcReduction="20000"/>
          </a:bodyPr>
          <a:lstStyle/>
          <a:p>
            <a:pPr algn="l"/>
            <a:r>
              <a:rPr lang="en-US" sz="2900" b="1" dirty="0">
                <a:solidFill>
                  <a:srgbClr val="000000"/>
                </a:solidFill>
                <a:latin typeface="Times New Roman" panose="02020603050405020304" pitchFamily="18" charset="0"/>
                <a:cs typeface="Times New Roman" panose="02020603050405020304" pitchFamily="18" charset="0"/>
              </a:rPr>
              <a:t>Vera </a:t>
            </a:r>
            <a:r>
              <a:rPr lang="en-US" sz="2900" b="1" dirty="0" err="1" smtClean="0">
                <a:solidFill>
                  <a:srgbClr val="000000"/>
                </a:solidFill>
                <a:latin typeface="Times New Roman" panose="02020603050405020304" pitchFamily="18" charset="0"/>
                <a:cs typeface="Times New Roman" panose="02020603050405020304" pitchFamily="18" charset="0"/>
              </a:rPr>
              <a:t>Valentinovna</a:t>
            </a:r>
            <a:r>
              <a:rPr lang="en-US" sz="2900" b="1" dirty="0" smtClean="0">
                <a:solidFill>
                  <a:srgbClr val="000000"/>
                </a:solidFill>
                <a:latin typeface="Times New Roman" panose="02020603050405020304" pitchFamily="18" charset="0"/>
                <a:cs typeface="Times New Roman" panose="02020603050405020304" pitchFamily="18" charset="0"/>
              </a:rPr>
              <a:t> </a:t>
            </a:r>
            <a:r>
              <a:rPr lang="en-US" sz="2900" b="1" dirty="0" err="1" smtClean="0">
                <a:solidFill>
                  <a:srgbClr val="000000"/>
                </a:solidFill>
                <a:latin typeface="Times New Roman" panose="02020603050405020304" pitchFamily="18" charset="0"/>
                <a:cs typeface="Times New Roman" panose="02020603050405020304" pitchFamily="18" charset="0"/>
              </a:rPr>
              <a:t>Ageeva</a:t>
            </a:r>
            <a:endParaRPr lang="en-US" sz="2900" dirty="0">
              <a:solidFill>
                <a:srgbClr val="000000"/>
              </a:solidFill>
              <a:latin typeface="Times New Roman" panose="02020603050405020304" pitchFamily="18" charset="0"/>
              <a:cs typeface="Times New Roman" panose="02020603050405020304" pitchFamily="18" charset="0"/>
            </a:endParaRPr>
          </a:p>
          <a:p>
            <a:pPr algn="l"/>
            <a:r>
              <a:rPr lang="en-US" sz="2900" dirty="0">
                <a:solidFill>
                  <a:srgbClr val="000000"/>
                </a:solidFill>
                <a:latin typeface="Times New Roman" panose="02020603050405020304" pitchFamily="18" charset="0"/>
                <a:cs typeface="Times New Roman" panose="02020603050405020304" pitchFamily="18" charset="0"/>
              </a:rPr>
              <a:t>Tomsk Polytechnic University</a:t>
            </a:r>
          </a:p>
          <a:p>
            <a:pPr algn="l"/>
            <a:r>
              <a:rPr lang="en-US" sz="2900" dirty="0">
                <a:solidFill>
                  <a:srgbClr val="000000"/>
                </a:solidFill>
                <a:latin typeface="Times New Roman" panose="02020603050405020304" pitchFamily="18" charset="0"/>
                <a:cs typeface="Times New Roman" panose="02020603050405020304" pitchFamily="18" charset="0"/>
              </a:rPr>
              <a:t>Institute of </a:t>
            </a:r>
            <a:r>
              <a:rPr lang="en-US" sz="2900" dirty="0" smtClean="0">
                <a:solidFill>
                  <a:srgbClr val="000000"/>
                </a:solidFill>
                <a:latin typeface="Times New Roman" panose="02020603050405020304" pitchFamily="18" charset="0"/>
                <a:cs typeface="Times New Roman" panose="02020603050405020304" pitchFamily="18" charset="0"/>
              </a:rPr>
              <a:t>Humanities, Social </a:t>
            </a:r>
            <a:r>
              <a:rPr lang="en-US" sz="2900" dirty="0">
                <a:solidFill>
                  <a:srgbClr val="000000"/>
                </a:solidFill>
                <a:latin typeface="Times New Roman" panose="02020603050405020304" pitchFamily="18" charset="0"/>
                <a:cs typeface="Times New Roman" panose="02020603050405020304" pitchFamily="18" charset="0"/>
              </a:rPr>
              <a:t>Sciences &amp; </a:t>
            </a:r>
            <a:r>
              <a:rPr lang="en-US" sz="2900" dirty="0" smtClean="0">
                <a:solidFill>
                  <a:srgbClr val="000000"/>
                </a:solidFill>
                <a:latin typeface="Times New Roman" panose="02020603050405020304" pitchFamily="18" charset="0"/>
                <a:cs typeface="Times New Roman" panose="02020603050405020304" pitchFamily="18" charset="0"/>
              </a:rPr>
              <a:t>Technologies</a:t>
            </a:r>
            <a:endParaRPr lang="en-US" sz="2900" dirty="0">
              <a:solidFill>
                <a:srgbClr val="000000"/>
              </a:solidFill>
              <a:latin typeface="Times New Roman" panose="02020603050405020304" pitchFamily="18" charset="0"/>
              <a:cs typeface="Times New Roman" panose="02020603050405020304" pitchFamily="18" charset="0"/>
            </a:endParaRPr>
          </a:p>
          <a:p>
            <a:pPr algn="l"/>
            <a:r>
              <a:rPr lang="en-US" sz="2900" dirty="0">
                <a:solidFill>
                  <a:srgbClr val="000000"/>
                </a:solidFill>
                <a:latin typeface="Times New Roman" panose="02020603050405020304" pitchFamily="18" charset="0"/>
                <a:cs typeface="Times New Roman" panose="02020603050405020304" pitchFamily="18" charset="0"/>
              </a:rPr>
              <a:t>Department of History and Regional Studies</a:t>
            </a:r>
          </a:p>
          <a:p>
            <a:pPr algn="l"/>
            <a:r>
              <a:rPr lang="en-US" sz="2900" b="1" dirty="0" smtClean="0">
                <a:solidFill>
                  <a:srgbClr val="000000"/>
                </a:solidFill>
                <a:latin typeface="Times New Roman" panose="02020603050405020304" pitchFamily="18" charset="0"/>
                <a:cs typeface="Times New Roman" panose="02020603050405020304" pitchFamily="18" charset="0"/>
                <a:hlinkClick r:id="rId2"/>
              </a:rPr>
              <a:t>iforya@tpu.ru</a:t>
            </a:r>
            <a:r>
              <a:rPr lang="en-US" sz="2900" b="1" dirty="0" smtClean="0">
                <a:solidFill>
                  <a:srgbClr val="000000"/>
                </a:solidFill>
                <a:latin typeface="Times New Roman" panose="02020603050405020304" pitchFamily="18" charset="0"/>
                <a:cs typeface="Times New Roman" panose="02020603050405020304" pitchFamily="18" charset="0"/>
              </a:rPr>
              <a:t> </a:t>
            </a:r>
            <a:endParaRPr lang="en-US" sz="2900" b="1" dirty="0">
              <a:solidFill>
                <a:srgbClr val="000000"/>
              </a:solidFill>
              <a:latin typeface="Times New Roman" panose="02020603050405020304" pitchFamily="18" charset="0"/>
              <a:cs typeface="Times New Roman" panose="02020603050405020304" pitchFamily="18" charset="0"/>
            </a:endParaRPr>
          </a:p>
          <a:p>
            <a:pPr algn="l"/>
            <a:endParaRPr lang="en-US" sz="2400" dirty="0">
              <a:solidFill>
                <a:srgbClr val="000000"/>
              </a:solidFill>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3"/>
          <a:stretch>
            <a:fillRect/>
          </a:stretch>
        </p:blipFill>
        <p:spPr>
          <a:xfrm>
            <a:off x="0" y="0"/>
            <a:ext cx="3760396" cy="1740923"/>
          </a:xfrm>
          <a:prstGeom prst="rect">
            <a:avLst/>
          </a:prstGeom>
        </p:spPr>
      </p:pic>
      <p:pic>
        <p:nvPicPr>
          <p:cNvPr id="5" name="Рисунок 4"/>
          <p:cNvPicPr>
            <a:picLocks noChangeAspect="1"/>
          </p:cNvPicPr>
          <p:nvPr/>
        </p:nvPicPr>
        <p:blipFill>
          <a:blip r:embed="rId4"/>
          <a:stretch>
            <a:fillRect/>
          </a:stretch>
        </p:blipFill>
        <p:spPr>
          <a:xfrm>
            <a:off x="5611449" y="0"/>
            <a:ext cx="3532552" cy="1740923"/>
          </a:xfrm>
          <a:prstGeom prst="rect">
            <a:avLst/>
          </a:prstGeom>
        </p:spPr>
      </p:pic>
    </p:spTree>
    <p:extLst>
      <p:ext uri="{BB962C8B-B14F-4D97-AF65-F5344CB8AC3E}">
        <p14:creationId xmlns:p14="http://schemas.microsoft.com/office/powerpoint/2010/main" val="19176350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1416" y="434110"/>
            <a:ext cx="8613103" cy="851634"/>
          </a:xfrm>
        </p:spPr>
        <p:txBody>
          <a:bodyPr>
            <a:noAutofit/>
          </a:bodyPr>
          <a:lstStyle/>
          <a:p>
            <a:pPr>
              <a:lnSpc>
                <a:spcPct val="90000"/>
              </a:lnSpc>
            </a:pPr>
            <a:r>
              <a:rPr lang="ru-RU" sz="2400" dirty="0" smtClean="0"/>
              <a:t>	</a:t>
            </a:r>
            <a:r>
              <a:rPr lang="en-US" sz="2400" dirty="0" smtClean="0"/>
              <a:t>Lecture 2</a:t>
            </a:r>
            <a:r>
              <a:rPr lang="en-US" sz="2400" b="1" dirty="0" smtClean="0"/>
              <a:t>: </a:t>
            </a:r>
            <a:r>
              <a:rPr lang="en-US" sz="2800" b="1" dirty="0">
                <a:effectLst/>
              </a:rPr>
              <a:t>Russia at the turn of the 19th and 20th centuries</a:t>
            </a:r>
            <a:endParaRPr lang="en-US" sz="2800" b="1" dirty="0"/>
          </a:p>
        </p:txBody>
      </p:sp>
      <p:pic>
        <p:nvPicPr>
          <p:cNvPr id="2" name="Рисунок 1"/>
          <p:cNvPicPr>
            <a:picLocks noChangeAspect="1"/>
          </p:cNvPicPr>
          <p:nvPr/>
        </p:nvPicPr>
        <p:blipFill>
          <a:blip r:embed="rId2"/>
          <a:stretch>
            <a:fillRect/>
          </a:stretch>
        </p:blipFill>
        <p:spPr>
          <a:xfrm>
            <a:off x="0" y="5814647"/>
            <a:ext cx="4853355" cy="1043354"/>
          </a:xfrm>
          <a:prstGeom prst="rect">
            <a:avLst/>
          </a:prstGeom>
        </p:spPr>
      </p:pic>
      <p:pic>
        <p:nvPicPr>
          <p:cNvPr id="4" name="Рисунок 3"/>
          <p:cNvPicPr>
            <a:picLocks noChangeAspect="1"/>
          </p:cNvPicPr>
          <p:nvPr/>
        </p:nvPicPr>
        <p:blipFill>
          <a:blip r:embed="rId3"/>
          <a:stretch>
            <a:fillRect/>
          </a:stretch>
        </p:blipFill>
        <p:spPr>
          <a:xfrm>
            <a:off x="0" y="0"/>
            <a:ext cx="1841152" cy="853514"/>
          </a:xfrm>
          <a:prstGeom prst="rect">
            <a:avLst/>
          </a:prstGeom>
        </p:spPr>
      </p:pic>
      <p:pic>
        <p:nvPicPr>
          <p:cNvPr id="5" name="Рисунок 4"/>
          <p:cNvPicPr>
            <a:picLocks noChangeAspect="1"/>
          </p:cNvPicPr>
          <p:nvPr/>
        </p:nvPicPr>
        <p:blipFill>
          <a:blip r:embed="rId4"/>
          <a:stretch>
            <a:fillRect/>
          </a:stretch>
        </p:blipFill>
        <p:spPr>
          <a:xfrm>
            <a:off x="0" y="1217865"/>
            <a:ext cx="268247" cy="4596782"/>
          </a:xfrm>
          <a:prstGeom prst="rect">
            <a:avLst/>
          </a:prstGeom>
        </p:spPr>
      </p:pic>
      <p:sp>
        <p:nvSpPr>
          <p:cNvPr id="7" name="TextBox 6"/>
          <p:cNvSpPr txBox="1"/>
          <p:nvPr/>
        </p:nvSpPr>
        <p:spPr>
          <a:xfrm>
            <a:off x="920576" y="1561875"/>
            <a:ext cx="7674784" cy="4401205"/>
          </a:xfrm>
          <a:prstGeom prst="rect">
            <a:avLst/>
          </a:prstGeom>
          <a:noFill/>
        </p:spPr>
        <p:txBody>
          <a:bodyPr wrap="square" rtlCol="0">
            <a:spAutoFit/>
          </a:bodyPr>
          <a:lstStyle/>
          <a:p>
            <a:r>
              <a:rPr lang="en-US" sz="3200" b="1" dirty="0" smtClean="0">
                <a:latin typeface="Times New Roman" panose="02020603050405020304" pitchFamily="18" charset="0"/>
                <a:cs typeface="Times New Roman" panose="02020603050405020304" pitchFamily="18" charset="0"/>
              </a:rPr>
              <a:t>Plan</a:t>
            </a:r>
          </a:p>
          <a:p>
            <a:endParaRPr lang="en-US" sz="3200" b="1" dirty="0" smtClean="0">
              <a:latin typeface="Times New Roman" panose="02020603050405020304" pitchFamily="18" charset="0"/>
              <a:cs typeface="Times New Roman" panose="02020603050405020304" pitchFamily="18" charset="0"/>
            </a:endParaRPr>
          </a:p>
          <a:p>
            <a:r>
              <a:rPr lang="en-US" sz="2400" b="1" dirty="0">
                <a:latin typeface="Times New Roman" panose="02020603050405020304" pitchFamily="18" charset="0"/>
                <a:cs typeface="Times New Roman" panose="02020603050405020304" pitchFamily="18" charset="0"/>
              </a:rPr>
              <a:t>1</a:t>
            </a:r>
            <a:r>
              <a:rPr lang="en-US" sz="2400" b="1" dirty="0" smtClean="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The State Duma</a:t>
            </a:r>
            <a:r>
              <a:rPr lang="ru-RU" sz="24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Coup of June 1907 and evolution of the multi-party political system in Russia in 1905-1917.</a:t>
            </a:r>
            <a:endParaRPr lang="ru-RU"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r>
              <a:rPr lang="en-US" sz="2400" b="1" dirty="0">
                <a:latin typeface="Times New Roman" panose="02020603050405020304" pitchFamily="18" charset="0"/>
                <a:cs typeface="Times New Roman" panose="02020603050405020304" pitchFamily="18" charset="0"/>
              </a:rPr>
              <a:t>2</a:t>
            </a:r>
            <a:r>
              <a:rPr lang="en-US" sz="2400" b="1" dirty="0" smtClean="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a:t>
            </a:r>
            <a:r>
              <a:rPr lang="ru-RU"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February </a:t>
            </a:r>
            <a:r>
              <a:rPr lang="en-US" sz="2400" dirty="0" smtClean="0">
                <a:latin typeface="Times New Roman" panose="02020603050405020304" pitchFamily="18" charset="0"/>
                <a:cs typeface="Times New Roman" panose="02020603050405020304" pitchFamily="18" charset="0"/>
              </a:rPr>
              <a:t>revolution</a:t>
            </a:r>
            <a:r>
              <a:rPr lang="ru-RU"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Causes, objectives and results</a:t>
            </a:r>
            <a:endParaRPr lang="ru-RU" sz="2400" dirty="0" smtClean="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r>
              <a:rPr lang="en-US" sz="2400" b="1" dirty="0" smtClean="0">
                <a:latin typeface="Times New Roman" panose="02020603050405020304" pitchFamily="18" charset="0"/>
                <a:cs typeface="Times New Roman" panose="02020603050405020304" pitchFamily="18" charset="0"/>
              </a:rPr>
              <a:t>3.</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”From the February to the October”</a:t>
            </a:r>
          </a:p>
          <a:p>
            <a:endParaRPr lang="en-US" sz="2400" dirty="0">
              <a:latin typeface="Times New Roman" panose="02020603050405020304" pitchFamily="18" charset="0"/>
              <a:cs typeface="Times New Roman" panose="02020603050405020304" pitchFamily="18" charset="0"/>
            </a:endParaRPr>
          </a:p>
          <a:p>
            <a:r>
              <a:rPr lang="en-US" sz="2400" b="1" dirty="0" smtClean="0">
                <a:latin typeface="Times New Roman" panose="02020603050405020304" pitchFamily="18" charset="0"/>
                <a:cs typeface="Times New Roman" panose="02020603050405020304" pitchFamily="18" charset="0"/>
              </a:rPr>
              <a:t>4. </a:t>
            </a:r>
            <a:r>
              <a:rPr lang="en-US" sz="2400" dirty="0">
                <a:latin typeface="Times New Roman" panose="02020603050405020304" pitchFamily="18" charset="0"/>
                <a:cs typeface="Times New Roman" panose="02020603050405020304" pitchFamily="18" charset="0"/>
              </a:rPr>
              <a:t>October Revolution</a:t>
            </a:r>
          </a:p>
          <a:p>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311575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223889"/>
          </a:xfrm>
        </p:spPr>
        <p:txBody>
          <a:bodyPr/>
          <a:lstStyle/>
          <a:p>
            <a:r>
              <a:rPr lang="en-US" dirty="0"/>
              <a:t>Revolution of 1905-1907</a:t>
            </a:r>
            <a:endParaRPr lang="ru-RU" dirty="0"/>
          </a:p>
        </p:txBody>
      </p:sp>
      <p:sp>
        <p:nvSpPr>
          <p:cNvPr id="5" name="Прямоугольник 4"/>
          <p:cNvSpPr/>
          <p:nvPr/>
        </p:nvSpPr>
        <p:spPr>
          <a:xfrm>
            <a:off x="2799470" y="1223889"/>
            <a:ext cx="6144677" cy="4862870"/>
          </a:xfrm>
          <a:prstGeom prst="rect">
            <a:avLst/>
          </a:prstGeom>
        </p:spPr>
        <p:txBody>
          <a:bodyPr wrap="square">
            <a:spAutoFit/>
          </a:bodyPr>
          <a:lstStyle/>
          <a:p>
            <a:r>
              <a:rPr lang="en-US" sz="2400" b="1" dirty="0"/>
              <a:t>Causes of the revolution</a:t>
            </a:r>
          </a:p>
          <a:p>
            <a:r>
              <a:rPr lang="en-US" sz="2200" dirty="0"/>
              <a:t>1. Confronting the autocracy and society, lack of political freedom and the Parliament</a:t>
            </a:r>
          </a:p>
          <a:p>
            <a:r>
              <a:rPr lang="en-US" sz="2200" dirty="0"/>
              <a:t>2. Unsolved agrarian question (the preservation of the landlords landownership, preservation of peasant communities, land hunger of the peasants)</a:t>
            </a:r>
          </a:p>
          <a:p>
            <a:r>
              <a:rPr lang="en-US" sz="2200" dirty="0"/>
              <a:t>3. The labor question</a:t>
            </a:r>
          </a:p>
          <a:p>
            <a:r>
              <a:rPr lang="en-US" sz="2200" dirty="0"/>
              <a:t>4. "National Question" (The crisis of the imperial system of relations between the center and the provinces, national suburbs; infringement of minority rights associated with Russification, "the Jewish question")</a:t>
            </a:r>
          </a:p>
          <a:p>
            <a:r>
              <a:rPr lang="en-US" sz="2200" dirty="0"/>
              <a:t>5. Russia's defeat in the war with Japan</a:t>
            </a:r>
            <a:endParaRPr lang="en-US" sz="2200" dirty="0" smtClean="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791" y="1769012"/>
            <a:ext cx="2495550"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46499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Political parties</a:t>
            </a:r>
            <a:endParaRPr lang="ru-RU" dirty="0"/>
          </a:p>
        </p:txBody>
      </p:sp>
      <p:sp>
        <p:nvSpPr>
          <p:cNvPr id="3" name="Прямоугольник 2"/>
          <p:cNvSpPr/>
          <p:nvPr/>
        </p:nvSpPr>
        <p:spPr>
          <a:xfrm>
            <a:off x="1301261" y="2368125"/>
            <a:ext cx="6787661" cy="3600986"/>
          </a:xfrm>
          <a:prstGeom prst="rect">
            <a:avLst/>
          </a:prstGeom>
        </p:spPr>
        <p:txBody>
          <a:bodyPr wrap="square">
            <a:spAutoFit/>
          </a:bodyPr>
          <a:lstStyle/>
          <a:p>
            <a:pPr marL="285750" indent="-285750">
              <a:buFont typeface="Arial" panose="020B0604020202020204" pitchFamily="34" charset="0"/>
              <a:buChar char="•"/>
            </a:pPr>
            <a:r>
              <a:rPr lang="en-US" sz="2400" b="1" dirty="0"/>
              <a:t>Black Hundreds, monarchists</a:t>
            </a:r>
          </a:p>
          <a:p>
            <a:pPr marL="285750" indent="-285750">
              <a:buFont typeface="Arial" panose="020B0604020202020204" pitchFamily="34" charset="0"/>
              <a:buChar char="•"/>
            </a:pPr>
            <a:r>
              <a:rPr lang="en-US" sz="2400" b="1" dirty="0" smtClean="0"/>
              <a:t>Union </a:t>
            </a:r>
            <a:r>
              <a:rPr lang="en-US" sz="2400" b="1" dirty="0"/>
              <a:t>of October </a:t>
            </a:r>
            <a:r>
              <a:rPr lang="en-US" sz="2400" b="1" dirty="0" smtClean="0"/>
              <a:t>17</a:t>
            </a:r>
          </a:p>
          <a:p>
            <a:pPr marL="285750" indent="-285750">
              <a:buFont typeface="Arial" panose="020B0604020202020204" pitchFamily="34" charset="0"/>
              <a:buChar char="•"/>
            </a:pPr>
            <a:r>
              <a:rPr lang="en-US" sz="2400" b="1" dirty="0" smtClean="0"/>
              <a:t>Constitutional </a:t>
            </a:r>
            <a:r>
              <a:rPr lang="en-US" sz="2400" b="1" dirty="0"/>
              <a:t>Democratic </a:t>
            </a:r>
            <a:r>
              <a:rPr lang="en-US" sz="2400" b="1" dirty="0" smtClean="0"/>
              <a:t>Party</a:t>
            </a:r>
          </a:p>
          <a:p>
            <a:pPr marL="285750" indent="-285750">
              <a:buFont typeface="Arial" panose="020B0604020202020204" pitchFamily="34" charset="0"/>
              <a:buChar char="•"/>
            </a:pPr>
            <a:r>
              <a:rPr lang="en-US" sz="2400" b="1" dirty="0" smtClean="0"/>
              <a:t>Socialist </a:t>
            </a:r>
            <a:r>
              <a:rPr lang="en-US" sz="2400" b="1" dirty="0"/>
              <a:t>Revolutionary </a:t>
            </a:r>
            <a:r>
              <a:rPr lang="en-US" sz="2400" b="1" dirty="0" smtClean="0"/>
              <a:t>Party </a:t>
            </a:r>
            <a:endParaRPr lang="en-US" sz="2400" b="1" dirty="0"/>
          </a:p>
          <a:p>
            <a:pPr marL="285750" indent="-285750">
              <a:buFont typeface="Arial" panose="020B0604020202020204" pitchFamily="34" charset="0"/>
              <a:buChar char="•"/>
            </a:pPr>
            <a:r>
              <a:rPr lang="en-US" sz="2400" b="1" dirty="0" smtClean="0"/>
              <a:t>Mensheviks (</a:t>
            </a:r>
            <a:r>
              <a:rPr lang="en-US" sz="2400" b="1" dirty="0"/>
              <a:t>Russian Social Democratic </a:t>
            </a:r>
            <a:r>
              <a:rPr lang="en-US" sz="2400" b="1" dirty="0" err="1"/>
              <a:t>Labour</a:t>
            </a:r>
            <a:r>
              <a:rPr lang="en-US" sz="2400" b="1" dirty="0"/>
              <a:t> </a:t>
            </a:r>
            <a:r>
              <a:rPr lang="en-US" sz="2400" b="1" dirty="0" smtClean="0"/>
              <a:t>Party)</a:t>
            </a:r>
          </a:p>
          <a:p>
            <a:pPr marL="285750" indent="-285750">
              <a:buFont typeface="Arial" panose="020B0604020202020204" pitchFamily="34" charset="0"/>
              <a:buChar char="•"/>
            </a:pPr>
            <a:r>
              <a:rPr lang="en-US" sz="2400" b="1" dirty="0" smtClean="0"/>
              <a:t>Bolsheviks </a:t>
            </a:r>
            <a:r>
              <a:rPr lang="en-US" sz="2400" b="1" dirty="0"/>
              <a:t>(Russian Social Democratic </a:t>
            </a:r>
            <a:r>
              <a:rPr lang="en-US" sz="2400" b="1" dirty="0" err="1"/>
              <a:t>Labour</a:t>
            </a:r>
            <a:r>
              <a:rPr lang="en-US" sz="2400" b="1" dirty="0"/>
              <a:t> Party)</a:t>
            </a:r>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endParaRPr lang="ru-RU" dirty="0"/>
          </a:p>
        </p:txBody>
      </p:sp>
    </p:spTree>
    <p:extLst>
      <p:ext uri="{BB962C8B-B14F-4D97-AF65-F5344CB8AC3E}">
        <p14:creationId xmlns:p14="http://schemas.microsoft.com/office/powerpoint/2010/main" val="5879352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t>Black Hundreds, </a:t>
            </a:r>
            <a:r>
              <a:rPr lang="en-US" b="1" dirty="0" smtClean="0"/>
              <a:t>monarchists</a:t>
            </a:r>
            <a:endParaRPr lang="ru-RU" dirty="0"/>
          </a:p>
        </p:txBody>
      </p:sp>
      <p:sp>
        <p:nvSpPr>
          <p:cNvPr id="3" name="Прямоугольник 2"/>
          <p:cNvSpPr/>
          <p:nvPr/>
        </p:nvSpPr>
        <p:spPr>
          <a:xfrm>
            <a:off x="4277544" y="1702452"/>
            <a:ext cx="3364126" cy="1200329"/>
          </a:xfrm>
          <a:prstGeom prst="rect">
            <a:avLst/>
          </a:prstGeom>
        </p:spPr>
        <p:txBody>
          <a:bodyPr wrap="none">
            <a:spAutoFit/>
          </a:bodyPr>
          <a:lstStyle/>
          <a:p>
            <a:r>
              <a:rPr lang="en-US" dirty="0"/>
              <a:t> </a:t>
            </a:r>
            <a:r>
              <a:rPr lang="en-US" b="1" dirty="0" smtClean="0"/>
              <a:t>Organizations and Parties:</a:t>
            </a:r>
          </a:p>
          <a:p>
            <a:pPr marL="285750" indent="-285750">
              <a:buFont typeface="Arial" panose="020B0604020202020204" pitchFamily="34" charset="0"/>
              <a:buChar char="•"/>
            </a:pPr>
            <a:r>
              <a:rPr lang="en-US" dirty="0" smtClean="0"/>
              <a:t>Union </a:t>
            </a:r>
            <a:r>
              <a:rPr lang="en-US" dirty="0"/>
              <a:t>of the Russian </a:t>
            </a:r>
            <a:r>
              <a:rPr lang="en-US" dirty="0" smtClean="0"/>
              <a:t>People</a:t>
            </a:r>
          </a:p>
          <a:p>
            <a:pPr marL="285750" indent="-285750">
              <a:buFont typeface="Arial" panose="020B0604020202020204" pitchFamily="34" charset="0"/>
              <a:buChar char="•"/>
            </a:pPr>
            <a:r>
              <a:rPr lang="en-US" dirty="0"/>
              <a:t>Union of the </a:t>
            </a:r>
            <a:r>
              <a:rPr lang="en-US" dirty="0" smtClean="0"/>
              <a:t>Russians</a:t>
            </a:r>
          </a:p>
          <a:p>
            <a:pPr marL="285750" indent="-285750">
              <a:buFont typeface="Arial" panose="020B0604020202020204" pitchFamily="34" charset="0"/>
              <a:buChar char="•"/>
            </a:pPr>
            <a:r>
              <a:rPr lang="en-US" dirty="0"/>
              <a:t>Russian Monarchist Party</a:t>
            </a:r>
            <a:endParaRPr lang="ru-RU" dirty="0"/>
          </a:p>
        </p:txBody>
      </p:sp>
      <p:sp>
        <p:nvSpPr>
          <p:cNvPr id="4" name="Прямоугольник 3"/>
          <p:cNvSpPr/>
          <p:nvPr/>
        </p:nvSpPr>
        <p:spPr>
          <a:xfrm>
            <a:off x="4277544" y="4897417"/>
            <a:ext cx="4128053" cy="1477328"/>
          </a:xfrm>
          <a:prstGeom prst="rect">
            <a:avLst/>
          </a:prstGeom>
        </p:spPr>
        <p:txBody>
          <a:bodyPr wrap="none">
            <a:spAutoFit/>
          </a:bodyPr>
          <a:lstStyle/>
          <a:p>
            <a:r>
              <a:rPr lang="en-US" b="1" dirty="0"/>
              <a:t>Political </a:t>
            </a:r>
            <a:r>
              <a:rPr lang="en-US" b="1" dirty="0" smtClean="0"/>
              <a:t>position</a:t>
            </a:r>
            <a:r>
              <a:rPr lang="en-US" dirty="0" smtClean="0"/>
              <a:t>:</a:t>
            </a:r>
            <a:r>
              <a:rPr lang="en-US" dirty="0"/>
              <a:t>	</a:t>
            </a:r>
            <a:r>
              <a:rPr lang="en-US" dirty="0" smtClean="0"/>
              <a:t>Far-right</a:t>
            </a:r>
          </a:p>
          <a:p>
            <a:endParaRPr lang="en-US" b="1" dirty="0" smtClean="0"/>
          </a:p>
          <a:p>
            <a:r>
              <a:rPr lang="en-US" b="1" dirty="0" smtClean="0"/>
              <a:t>Objectives</a:t>
            </a:r>
            <a:r>
              <a:rPr lang="en-US" dirty="0"/>
              <a:t>: the protection of national, </a:t>
            </a:r>
            <a:r>
              <a:rPr lang="en-US" dirty="0" smtClean="0"/>
              <a:t/>
            </a:r>
            <a:br>
              <a:rPr lang="en-US" dirty="0" smtClean="0"/>
            </a:br>
            <a:r>
              <a:rPr lang="en-US" dirty="0" smtClean="0"/>
              <a:t>orthodox</a:t>
            </a:r>
            <a:r>
              <a:rPr lang="en-US" dirty="0"/>
              <a:t>, monarchical values</a:t>
            </a:r>
          </a:p>
          <a:p>
            <a:endParaRPr lang="ru-RU" dirty="0"/>
          </a:p>
        </p:txBody>
      </p:sp>
      <p:sp>
        <p:nvSpPr>
          <p:cNvPr id="5" name="Прямоугольник 4"/>
          <p:cNvSpPr/>
          <p:nvPr/>
        </p:nvSpPr>
        <p:spPr>
          <a:xfrm>
            <a:off x="4277544" y="3096422"/>
            <a:ext cx="4572000" cy="923330"/>
          </a:xfrm>
          <a:prstGeom prst="rect">
            <a:avLst/>
          </a:prstGeom>
        </p:spPr>
        <p:txBody>
          <a:bodyPr>
            <a:spAutoFit/>
          </a:bodyPr>
          <a:lstStyle/>
          <a:p>
            <a:r>
              <a:rPr lang="en-US" b="1" dirty="0" smtClean="0"/>
              <a:t>Ideology:</a:t>
            </a:r>
            <a:r>
              <a:rPr lang="en-US" b="1" dirty="0"/>
              <a:t>	</a:t>
            </a:r>
            <a:r>
              <a:rPr lang="en-US" dirty="0"/>
              <a:t>Nationalism (Russian),</a:t>
            </a:r>
          </a:p>
          <a:p>
            <a:r>
              <a:rPr lang="en-US" dirty="0"/>
              <a:t>Monarchism,</a:t>
            </a:r>
          </a:p>
          <a:p>
            <a:r>
              <a:rPr lang="en-US" dirty="0"/>
              <a:t>Antisemitism</a:t>
            </a:r>
            <a:endParaRPr lang="ru-RU" dirty="0"/>
          </a:p>
        </p:txBody>
      </p:sp>
      <p:sp>
        <p:nvSpPr>
          <p:cNvPr id="6" name="Прямоугольник 5"/>
          <p:cNvSpPr/>
          <p:nvPr/>
        </p:nvSpPr>
        <p:spPr>
          <a:xfrm>
            <a:off x="4277544" y="4024491"/>
            <a:ext cx="3954929" cy="923330"/>
          </a:xfrm>
          <a:prstGeom prst="rect">
            <a:avLst/>
          </a:prstGeom>
        </p:spPr>
        <p:txBody>
          <a:bodyPr wrap="none">
            <a:spAutoFit/>
          </a:bodyPr>
          <a:lstStyle/>
          <a:p>
            <a:r>
              <a:rPr lang="en-US" b="1" dirty="0"/>
              <a:t>Social composition and social </a:t>
            </a:r>
            <a:r>
              <a:rPr lang="en-US" b="1" dirty="0" smtClean="0"/>
              <a:t>base</a:t>
            </a:r>
            <a:r>
              <a:rPr lang="ru-RU" b="1" dirty="0" smtClean="0"/>
              <a:t>: </a:t>
            </a:r>
            <a:br>
              <a:rPr lang="ru-RU" b="1" dirty="0" smtClean="0"/>
            </a:br>
            <a:r>
              <a:rPr lang="en-US" dirty="0" smtClean="0"/>
              <a:t>under-privileged people</a:t>
            </a:r>
            <a:r>
              <a:rPr lang="ru-RU" dirty="0" smtClean="0"/>
              <a:t> (</a:t>
            </a:r>
            <a:r>
              <a:rPr lang="en-US" dirty="0" smtClean="0"/>
              <a:t>peasants</a:t>
            </a:r>
            <a:r>
              <a:rPr lang="ru-RU" dirty="0" smtClean="0"/>
              <a:t>)</a:t>
            </a:r>
            <a:r>
              <a:rPr lang="en-US" dirty="0" smtClean="0"/>
              <a:t>, </a:t>
            </a:r>
            <a:r>
              <a:rPr lang="ru-RU" dirty="0" smtClean="0"/>
              <a:t/>
            </a:r>
            <a:br>
              <a:rPr lang="ru-RU" dirty="0" smtClean="0"/>
            </a:br>
            <a:r>
              <a:rPr lang="en-US" dirty="0" smtClean="0"/>
              <a:t>landlords</a:t>
            </a:r>
            <a:r>
              <a:rPr lang="ru-RU" dirty="0" smtClean="0"/>
              <a:t>, </a:t>
            </a:r>
            <a:r>
              <a:rPr lang="en-US" dirty="0"/>
              <a:t>officials </a:t>
            </a:r>
            <a:endParaRPr lang="ru-RU"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554" y="2033081"/>
            <a:ext cx="3333750" cy="2314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Прямоугольник 6"/>
          <p:cNvSpPr/>
          <p:nvPr/>
        </p:nvSpPr>
        <p:spPr>
          <a:xfrm>
            <a:off x="292554" y="4670822"/>
            <a:ext cx="3756932" cy="923330"/>
          </a:xfrm>
          <a:prstGeom prst="rect">
            <a:avLst/>
          </a:prstGeom>
        </p:spPr>
        <p:txBody>
          <a:bodyPr wrap="square">
            <a:spAutoFit/>
          </a:bodyPr>
          <a:lstStyle/>
          <a:p>
            <a:r>
              <a:rPr lang="en-US" b="1" dirty="0"/>
              <a:t>Leaders:</a:t>
            </a:r>
          </a:p>
          <a:p>
            <a:r>
              <a:rPr lang="en-US" dirty="0" smtClean="0"/>
              <a:t>A.I. </a:t>
            </a:r>
            <a:r>
              <a:rPr lang="en-US" dirty="0" err="1" smtClean="0"/>
              <a:t>Dubrovin</a:t>
            </a:r>
            <a:endParaRPr lang="en-US" dirty="0"/>
          </a:p>
          <a:p>
            <a:r>
              <a:rPr lang="en-US" dirty="0" smtClean="0"/>
              <a:t>V. M. </a:t>
            </a:r>
            <a:r>
              <a:rPr lang="en-US" dirty="0" err="1" smtClean="0"/>
              <a:t>Purishkevich</a:t>
            </a:r>
            <a:endParaRPr lang="ru-RU" dirty="0"/>
          </a:p>
        </p:txBody>
      </p:sp>
    </p:spTree>
    <p:extLst>
      <p:ext uri="{BB962C8B-B14F-4D97-AF65-F5344CB8AC3E}">
        <p14:creationId xmlns:p14="http://schemas.microsoft.com/office/powerpoint/2010/main" val="3903381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1"/>
          <p:cNvSpPr>
            <a:spLocks noGrp="1"/>
          </p:cNvSpPr>
          <p:nvPr>
            <p:ph type="title"/>
          </p:nvPr>
        </p:nvSpPr>
        <p:spPr/>
        <p:txBody>
          <a:bodyPr/>
          <a:lstStyle/>
          <a:p>
            <a:r>
              <a:rPr lang="en-US" b="1" dirty="0"/>
              <a:t>Black Hundreds, </a:t>
            </a:r>
            <a:r>
              <a:rPr lang="en-US" b="1" dirty="0" smtClean="0"/>
              <a:t>monarchists</a:t>
            </a:r>
            <a:endParaRPr lang="ru-RU" dirty="0"/>
          </a:p>
        </p:txBody>
      </p:sp>
      <p:sp>
        <p:nvSpPr>
          <p:cNvPr id="4" name="Прямоугольник 3"/>
          <p:cNvSpPr/>
          <p:nvPr/>
        </p:nvSpPr>
        <p:spPr>
          <a:xfrm>
            <a:off x="3906980" y="1630602"/>
            <a:ext cx="5076703" cy="5078313"/>
          </a:xfrm>
          <a:prstGeom prst="rect">
            <a:avLst/>
          </a:prstGeom>
        </p:spPr>
        <p:txBody>
          <a:bodyPr wrap="square">
            <a:spAutoFit/>
          </a:bodyPr>
          <a:lstStyle/>
          <a:p>
            <a:r>
              <a:rPr lang="en-US" b="1" dirty="0" smtClean="0"/>
              <a:t>Political </a:t>
            </a:r>
            <a:r>
              <a:rPr lang="en-US" b="1" dirty="0"/>
              <a:t>system</a:t>
            </a:r>
            <a:r>
              <a:rPr lang="en-US" b="1" dirty="0" smtClean="0"/>
              <a:t>:</a:t>
            </a:r>
            <a:r>
              <a:rPr lang="ru-RU" b="1" dirty="0" smtClean="0"/>
              <a:t> </a:t>
            </a:r>
            <a:r>
              <a:rPr lang="en-US" dirty="0" smtClean="0"/>
              <a:t>Autocratic </a:t>
            </a:r>
            <a:r>
              <a:rPr lang="en-US" dirty="0"/>
              <a:t>monarchy</a:t>
            </a:r>
          </a:p>
          <a:p>
            <a:r>
              <a:rPr lang="en-US" b="1" dirty="0"/>
              <a:t>The agrarian question</a:t>
            </a:r>
            <a:r>
              <a:rPr lang="en-US" dirty="0"/>
              <a:t>: </a:t>
            </a:r>
            <a:endParaRPr lang="ru-RU" dirty="0" smtClean="0"/>
          </a:p>
          <a:p>
            <a:pPr marL="285750" indent="-285750">
              <a:buFont typeface="Arial" panose="020B0604020202020204" pitchFamily="34" charset="0"/>
              <a:buChar char="•"/>
            </a:pPr>
            <a:r>
              <a:rPr lang="en-US" dirty="0" smtClean="0"/>
              <a:t>the </a:t>
            </a:r>
            <a:r>
              <a:rPr lang="en-US" dirty="0"/>
              <a:t>inviolability of </a:t>
            </a:r>
            <a:r>
              <a:rPr lang="en-US" dirty="0" smtClean="0"/>
              <a:t>landlords’ private property</a:t>
            </a:r>
            <a:r>
              <a:rPr lang="ru-RU" dirty="0" smtClean="0"/>
              <a:t>,</a:t>
            </a:r>
            <a:endParaRPr lang="en-US" dirty="0"/>
          </a:p>
          <a:p>
            <a:pPr marL="285750" indent="-285750">
              <a:buFont typeface="Arial" panose="020B0604020202020204" pitchFamily="34" charset="0"/>
              <a:buChar char="•"/>
            </a:pPr>
            <a:r>
              <a:rPr lang="en-US" dirty="0"/>
              <a:t>the transfer of public land to the </a:t>
            </a:r>
            <a:r>
              <a:rPr lang="en-US" dirty="0" smtClean="0"/>
              <a:t>peasants,</a:t>
            </a:r>
            <a:endParaRPr lang="en-US" dirty="0"/>
          </a:p>
          <a:p>
            <a:pPr marL="285750" indent="-285750">
              <a:buFont typeface="Arial" panose="020B0604020202020204" pitchFamily="34" charset="0"/>
              <a:buChar char="•"/>
            </a:pPr>
            <a:r>
              <a:rPr lang="en-US" dirty="0"/>
              <a:t>intensification of migration </a:t>
            </a:r>
            <a:r>
              <a:rPr lang="en-US" dirty="0" smtClean="0"/>
              <a:t>policy</a:t>
            </a:r>
          </a:p>
          <a:p>
            <a:r>
              <a:rPr lang="en-US" b="1" dirty="0" smtClean="0"/>
              <a:t>The labor question:</a:t>
            </a:r>
          </a:p>
          <a:p>
            <a:pPr marL="285750" indent="-285750">
              <a:buFont typeface="Arial" panose="020B0604020202020204" pitchFamily="34" charset="0"/>
              <a:buChar char="•"/>
            </a:pPr>
            <a:r>
              <a:rPr lang="en-US" dirty="0"/>
              <a:t>improving working </a:t>
            </a:r>
            <a:r>
              <a:rPr lang="en-US" dirty="0" smtClean="0"/>
              <a:t>conditions</a:t>
            </a:r>
            <a:r>
              <a:rPr lang="ru-RU" dirty="0" smtClean="0"/>
              <a:t>,</a:t>
            </a:r>
            <a:r>
              <a:rPr lang="en-US" dirty="0" smtClean="0"/>
              <a:t> </a:t>
            </a:r>
            <a:endParaRPr lang="ru-RU" dirty="0" smtClean="0"/>
          </a:p>
          <a:p>
            <a:pPr marL="285750" indent="-285750">
              <a:buFont typeface="Arial" panose="020B0604020202020204" pitchFamily="34" charset="0"/>
              <a:buChar char="•"/>
            </a:pPr>
            <a:r>
              <a:rPr lang="en-US" dirty="0" smtClean="0"/>
              <a:t>insurance</a:t>
            </a:r>
            <a:endParaRPr lang="ru-RU" dirty="0" smtClean="0"/>
          </a:p>
          <a:p>
            <a:r>
              <a:rPr lang="en-US" b="1" dirty="0"/>
              <a:t>The National Question</a:t>
            </a:r>
            <a:r>
              <a:rPr lang="en-US" dirty="0"/>
              <a:t>: </a:t>
            </a:r>
            <a:endParaRPr lang="en-US" dirty="0" smtClean="0"/>
          </a:p>
          <a:p>
            <a:pPr marL="285750" indent="-285750">
              <a:buFont typeface="Arial" panose="020B0604020202020204" pitchFamily="34" charset="0"/>
              <a:buChar char="•"/>
            </a:pPr>
            <a:r>
              <a:rPr lang="en-US" dirty="0" smtClean="0"/>
              <a:t>preferential </a:t>
            </a:r>
            <a:r>
              <a:rPr lang="en-US" dirty="0"/>
              <a:t>rights for the Russian population,</a:t>
            </a:r>
          </a:p>
          <a:p>
            <a:pPr marL="285750" indent="-285750">
              <a:buFont typeface="Arial" panose="020B0604020202020204" pitchFamily="34" charset="0"/>
              <a:buChar char="•"/>
            </a:pPr>
            <a:r>
              <a:rPr lang="en-US" dirty="0" smtClean="0"/>
              <a:t>anti-Semitism</a:t>
            </a:r>
          </a:p>
          <a:p>
            <a:pPr fontAlgn="ctr"/>
            <a:r>
              <a:rPr lang="en-US" b="1" dirty="0" smtClean="0"/>
              <a:t>Tactics</a:t>
            </a:r>
            <a:r>
              <a:rPr lang="en-US" b="1" dirty="0"/>
              <a:t>:</a:t>
            </a:r>
            <a:r>
              <a:rPr lang="en-US" dirty="0"/>
              <a:t> </a:t>
            </a:r>
            <a:endParaRPr lang="ru-RU" dirty="0" smtClean="0"/>
          </a:p>
          <a:p>
            <a:pPr marL="285750" indent="-285750" fontAlgn="ctr">
              <a:buFont typeface="Arial" panose="020B0604020202020204" pitchFamily="34" charset="0"/>
              <a:buChar char="•"/>
            </a:pPr>
            <a:r>
              <a:rPr lang="en-US" dirty="0" smtClean="0"/>
              <a:t>the </a:t>
            </a:r>
            <a:r>
              <a:rPr lang="en-US" dirty="0"/>
              <a:t>creation of fighting </a:t>
            </a:r>
            <a:r>
              <a:rPr lang="en-US" dirty="0" smtClean="0"/>
              <a:t>squads</a:t>
            </a:r>
            <a:r>
              <a:rPr lang="ru-RU" dirty="0" smtClean="0"/>
              <a:t>,</a:t>
            </a:r>
          </a:p>
          <a:p>
            <a:pPr marL="285750" indent="-285750">
              <a:buFont typeface="Arial" panose="020B0604020202020204" pitchFamily="34" charset="0"/>
              <a:buChar char="•"/>
            </a:pPr>
            <a:r>
              <a:rPr lang="en-US" dirty="0" smtClean="0"/>
              <a:t>pogrom</a:t>
            </a:r>
            <a:r>
              <a:rPr lang="en-US" dirty="0"/>
              <a:t>s</a:t>
            </a:r>
            <a:r>
              <a:rPr lang="en-US" dirty="0" smtClean="0"/>
              <a:t> (riots </a:t>
            </a:r>
            <a:r>
              <a:rPr lang="en-US" dirty="0"/>
              <a:t>aimed at persecution or massacre of a particular ethnic or religious group, usually </a:t>
            </a:r>
            <a:r>
              <a:rPr lang="en-US" dirty="0" smtClean="0"/>
              <a:t>Jews)</a:t>
            </a:r>
            <a:endParaRPr lang="ru-RU"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53" y="2081387"/>
            <a:ext cx="3464628" cy="26331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496877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effectLst/>
              </a:rPr>
              <a:t>Union of October </a:t>
            </a:r>
            <a:r>
              <a:rPr lang="en-US" b="1" dirty="0" smtClean="0">
                <a:effectLst/>
              </a:rPr>
              <a:t>17</a:t>
            </a:r>
            <a:r>
              <a:rPr lang="ru-RU" b="1" dirty="0" smtClean="0">
                <a:effectLst/>
              </a:rPr>
              <a:t/>
            </a:r>
            <a:br>
              <a:rPr lang="ru-RU" b="1" dirty="0" smtClean="0">
                <a:effectLst/>
              </a:rPr>
            </a:br>
            <a:r>
              <a:rPr lang="ru-RU" b="1" dirty="0" smtClean="0">
                <a:effectLst/>
              </a:rPr>
              <a:t>(</a:t>
            </a:r>
            <a:r>
              <a:rPr lang="en-US" b="1" dirty="0" err="1" smtClean="0">
                <a:effectLst/>
              </a:rPr>
              <a:t>Octyabrists</a:t>
            </a:r>
            <a:r>
              <a:rPr lang="ru-RU" b="1" dirty="0" smtClean="0">
                <a:effectLst/>
              </a:rPr>
              <a:t>)</a:t>
            </a:r>
            <a:endParaRPr lang="ru-RU" dirty="0"/>
          </a:p>
        </p:txBody>
      </p:sp>
      <p:sp>
        <p:nvSpPr>
          <p:cNvPr id="3" name="Прямоугольник 2"/>
          <p:cNvSpPr/>
          <p:nvPr/>
        </p:nvSpPr>
        <p:spPr>
          <a:xfrm>
            <a:off x="4315311" y="2267589"/>
            <a:ext cx="242374" cy="369332"/>
          </a:xfrm>
          <a:prstGeom prst="rect">
            <a:avLst/>
          </a:prstGeom>
        </p:spPr>
        <p:txBody>
          <a:bodyPr wrap="none">
            <a:spAutoFit/>
          </a:bodyPr>
          <a:lstStyle/>
          <a:p>
            <a:r>
              <a:rPr lang="en-US" dirty="0"/>
              <a:t> </a:t>
            </a:r>
            <a:endParaRPr lang="ru-RU" dirty="0"/>
          </a:p>
        </p:txBody>
      </p:sp>
      <p:sp>
        <p:nvSpPr>
          <p:cNvPr id="4" name="Прямоугольник 3"/>
          <p:cNvSpPr/>
          <p:nvPr/>
        </p:nvSpPr>
        <p:spPr>
          <a:xfrm>
            <a:off x="4315311" y="5355907"/>
            <a:ext cx="3651962" cy="369332"/>
          </a:xfrm>
          <a:prstGeom prst="rect">
            <a:avLst/>
          </a:prstGeom>
        </p:spPr>
        <p:txBody>
          <a:bodyPr wrap="none">
            <a:spAutoFit/>
          </a:bodyPr>
          <a:lstStyle/>
          <a:p>
            <a:r>
              <a:rPr lang="en-US" b="1" dirty="0" smtClean="0"/>
              <a:t>Political position</a:t>
            </a:r>
            <a:r>
              <a:rPr lang="en-US" dirty="0"/>
              <a:t>:	Right-wing</a:t>
            </a:r>
          </a:p>
        </p:txBody>
      </p:sp>
      <p:sp>
        <p:nvSpPr>
          <p:cNvPr id="5" name="Прямоугольник 4"/>
          <p:cNvSpPr/>
          <p:nvPr/>
        </p:nvSpPr>
        <p:spPr>
          <a:xfrm>
            <a:off x="4315311" y="3105258"/>
            <a:ext cx="4572000" cy="646331"/>
          </a:xfrm>
          <a:prstGeom prst="rect">
            <a:avLst/>
          </a:prstGeom>
        </p:spPr>
        <p:txBody>
          <a:bodyPr>
            <a:spAutoFit/>
          </a:bodyPr>
          <a:lstStyle/>
          <a:p>
            <a:r>
              <a:rPr lang="en-US" b="1" dirty="0" smtClean="0"/>
              <a:t>Ideology:</a:t>
            </a:r>
            <a:r>
              <a:rPr lang="ru-RU" b="1" dirty="0" smtClean="0"/>
              <a:t>  </a:t>
            </a:r>
            <a:r>
              <a:rPr lang="en-US" dirty="0" smtClean="0"/>
              <a:t>Monarchism</a:t>
            </a:r>
            <a:r>
              <a:rPr lang="ru-RU" dirty="0" smtClean="0"/>
              <a:t>, </a:t>
            </a:r>
            <a:r>
              <a:rPr lang="en-US" dirty="0" smtClean="0"/>
              <a:t>Conservatism</a:t>
            </a:r>
            <a:r>
              <a:rPr lang="en-US" dirty="0"/>
              <a:t/>
            </a:r>
            <a:br>
              <a:rPr lang="en-US" dirty="0"/>
            </a:br>
            <a:r>
              <a:rPr lang="en-US" dirty="0" smtClean="0"/>
              <a:t>Counter-revolutionary</a:t>
            </a:r>
            <a:endParaRPr lang="en-US" dirty="0"/>
          </a:p>
        </p:txBody>
      </p:sp>
      <p:sp>
        <p:nvSpPr>
          <p:cNvPr id="6" name="Прямоугольник 5"/>
          <p:cNvSpPr/>
          <p:nvPr/>
        </p:nvSpPr>
        <p:spPr>
          <a:xfrm>
            <a:off x="4315311" y="3959223"/>
            <a:ext cx="4288353" cy="1200329"/>
          </a:xfrm>
          <a:prstGeom prst="rect">
            <a:avLst/>
          </a:prstGeom>
        </p:spPr>
        <p:txBody>
          <a:bodyPr wrap="none">
            <a:spAutoFit/>
          </a:bodyPr>
          <a:lstStyle/>
          <a:p>
            <a:r>
              <a:rPr lang="en-US" b="1" dirty="0"/>
              <a:t>Social composition and social </a:t>
            </a:r>
            <a:r>
              <a:rPr lang="en-US" b="1" dirty="0" smtClean="0"/>
              <a:t>base</a:t>
            </a:r>
            <a:r>
              <a:rPr lang="ru-RU" b="1" dirty="0" smtClean="0"/>
              <a:t>: </a:t>
            </a:r>
          </a:p>
          <a:p>
            <a:pPr marL="285750" indent="-285750">
              <a:buFont typeface="Arial" panose="020B0604020202020204" pitchFamily="34" charset="0"/>
              <a:buChar char="•"/>
            </a:pPr>
            <a:r>
              <a:rPr lang="en-US" dirty="0" smtClean="0"/>
              <a:t>landlords</a:t>
            </a:r>
            <a:r>
              <a:rPr lang="ru-RU" dirty="0" smtClean="0"/>
              <a:t> </a:t>
            </a:r>
            <a:r>
              <a:rPr lang="en-US" dirty="0" smtClean="0"/>
              <a:t>with </a:t>
            </a:r>
            <a:r>
              <a:rPr lang="en-US" dirty="0"/>
              <a:t>liberal political views</a:t>
            </a:r>
            <a:r>
              <a:rPr lang="en-US" dirty="0" smtClean="0"/>
              <a:t>,</a:t>
            </a:r>
            <a:endParaRPr lang="ru-RU" dirty="0" smtClean="0"/>
          </a:p>
          <a:p>
            <a:pPr marL="285750" indent="-285750">
              <a:buFont typeface="Arial" panose="020B0604020202020204" pitchFamily="34" charset="0"/>
              <a:buChar char="•"/>
            </a:pPr>
            <a:r>
              <a:rPr lang="en-US" dirty="0" smtClean="0"/>
              <a:t>commercial</a:t>
            </a:r>
            <a:r>
              <a:rPr lang="ru-RU" dirty="0"/>
              <a:t>,</a:t>
            </a:r>
            <a:r>
              <a:rPr lang="en-US" dirty="0" smtClean="0"/>
              <a:t> </a:t>
            </a:r>
            <a:r>
              <a:rPr lang="en-US" dirty="0"/>
              <a:t>industrial and financial </a:t>
            </a:r>
            <a:r>
              <a:rPr lang="ru-RU" dirty="0" smtClean="0"/>
              <a:t/>
            </a:r>
            <a:br>
              <a:rPr lang="ru-RU" dirty="0" smtClean="0"/>
            </a:br>
            <a:r>
              <a:rPr lang="en-US" dirty="0" smtClean="0"/>
              <a:t>bourgeoisie</a:t>
            </a:r>
            <a:endParaRPr lang="ru-RU" dirty="0"/>
          </a:p>
        </p:txBody>
      </p:sp>
      <p:sp>
        <p:nvSpPr>
          <p:cNvPr id="7" name="Прямоугольник 6"/>
          <p:cNvSpPr/>
          <p:nvPr/>
        </p:nvSpPr>
        <p:spPr>
          <a:xfrm>
            <a:off x="292554" y="5353537"/>
            <a:ext cx="3324628" cy="369332"/>
          </a:xfrm>
          <a:prstGeom prst="rect">
            <a:avLst/>
          </a:prstGeom>
        </p:spPr>
        <p:txBody>
          <a:bodyPr wrap="none">
            <a:spAutoFit/>
          </a:bodyPr>
          <a:lstStyle/>
          <a:p>
            <a:r>
              <a:rPr lang="en-US" dirty="0" smtClean="0"/>
              <a:t>President: Alexander </a:t>
            </a:r>
            <a:r>
              <a:rPr lang="en-US" dirty="0" err="1"/>
              <a:t>Guchkov</a:t>
            </a:r>
            <a:endParaRPr lang="ru-RU"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0774" y="1932766"/>
            <a:ext cx="2701513" cy="32646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Прямоугольник 8"/>
          <p:cNvSpPr/>
          <p:nvPr/>
        </p:nvSpPr>
        <p:spPr>
          <a:xfrm>
            <a:off x="4291384" y="1932766"/>
            <a:ext cx="1826141" cy="923330"/>
          </a:xfrm>
          <a:prstGeom prst="rect">
            <a:avLst/>
          </a:prstGeom>
        </p:spPr>
        <p:txBody>
          <a:bodyPr wrap="none">
            <a:spAutoFit/>
          </a:bodyPr>
          <a:lstStyle/>
          <a:p>
            <a:r>
              <a:rPr lang="en-US" b="1" dirty="0" smtClean="0"/>
              <a:t>Founded</a:t>
            </a:r>
            <a:r>
              <a:rPr lang="ru-RU" b="1" dirty="0" smtClean="0"/>
              <a:t>:</a:t>
            </a:r>
            <a:r>
              <a:rPr lang="ru-RU" dirty="0" smtClean="0"/>
              <a:t> 1905</a:t>
            </a:r>
            <a:endParaRPr lang="en-US" dirty="0"/>
          </a:p>
          <a:p>
            <a:endParaRPr lang="ru-RU" dirty="0" smtClean="0"/>
          </a:p>
          <a:p>
            <a:r>
              <a:rPr lang="en-US" b="1" dirty="0" smtClean="0"/>
              <a:t>Dissolved</a:t>
            </a:r>
            <a:r>
              <a:rPr lang="ru-RU" b="1" dirty="0" smtClean="0"/>
              <a:t>: </a:t>
            </a:r>
            <a:r>
              <a:rPr lang="ru-RU" dirty="0" smtClean="0"/>
              <a:t>1917</a:t>
            </a:r>
            <a:endParaRPr lang="en-US" dirty="0"/>
          </a:p>
        </p:txBody>
      </p:sp>
    </p:spTree>
    <p:extLst>
      <p:ext uri="{BB962C8B-B14F-4D97-AF65-F5344CB8AC3E}">
        <p14:creationId xmlns:p14="http://schemas.microsoft.com/office/powerpoint/2010/main" val="5537965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1"/>
          <p:cNvSpPr>
            <a:spLocks noGrp="1"/>
          </p:cNvSpPr>
          <p:nvPr>
            <p:ph type="title"/>
          </p:nvPr>
        </p:nvSpPr>
        <p:spPr/>
        <p:txBody>
          <a:bodyPr/>
          <a:lstStyle/>
          <a:p>
            <a:r>
              <a:rPr lang="en-US" b="1" dirty="0">
                <a:effectLst/>
              </a:rPr>
              <a:t>Union of October 17</a:t>
            </a:r>
            <a:r>
              <a:rPr lang="ru-RU" b="1" dirty="0">
                <a:effectLst/>
              </a:rPr>
              <a:t/>
            </a:r>
            <a:br>
              <a:rPr lang="ru-RU" b="1" dirty="0">
                <a:effectLst/>
              </a:rPr>
            </a:br>
            <a:r>
              <a:rPr lang="ru-RU" b="1" dirty="0">
                <a:effectLst/>
              </a:rPr>
              <a:t>(</a:t>
            </a:r>
            <a:r>
              <a:rPr lang="en-US" b="1" dirty="0" err="1">
                <a:effectLst/>
              </a:rPr>
              <a:t>Octyabrists</a:t>
            </a:r>
            <a:r>
              <a:rPr lang="ru-RU" b="1" dirty="0">
                <a:effectLst/>
              </a:rPr>
              <a:t>)</a:t>
            </a:r>
            <a:endParaRPr lang="ru-RU" dirty="0"/>
          </a:p>
        </p:txBody>
      </p:sp>
      <p:sp>
        <p:nvSpPr>
          <p:cNvPr id="4" name="Прямоугольник 3"/>
          <p:cNvSpPr/>
          <p:nvPr/>
        </p:nvSpPr>
        <p:spPr>
          <a:xfrm>
            <a:off x="3277588" y="1600200"/>
            <a:ext cx="5581404" cy="5062924"/>
          </a:xfrm>
          <a:prstGeom prst="rect">
            <a:avLst/>
          </a:prstGeom>
        </p:spPr>
        <p:txBody>
          <a:bodyPr wrap="square">
            <a:spAutoFit/>
          </a:bodyPr>
          <a:lstStyle/>
          <a:p>
            <a:r>
              <a:rPr lang="en-US" sz="1700" b="1" dirty="0"/>
              <a:t>Objectives</a:t>
            </a:r>
            <a:r>
              <a:rPr lang="en-US" sz="1700" dirty="0"/>
              <a:t>: contribute to the development </a:t>
            </a:r>
            <a:r>
              <a:rPr lang="en-US" sz="1700" dirty="0" smtClean="0"/>
              <a:t>of Russia </a:t>
            </a:r>
            <a:r>
              <a:rPr lang="en-US" sz="1700" dirty="0"/>
              <a:t>on the liberal </a:t>
            </a:r>
            <a:r>
              <a:rPr lang="en-US" sz="1700" dirty="0" smtClean="0"/>
              <a:t>way  </a:t>
            </a:r>
            <a:r>
              <a:rPr lang="en-US" sz="1700" dirty="0"/>
              <a:t>through </a:t>
            </a:r>
            <a:r>
              <a:rPr lang="en-US" sz="1700" dirty="0" smtClean="0"/>
              <a:t>governmental reforms. The introduction </a:t>
            </a:r>
            <a:r>
              <a:rPr lang="en-US" sz="1700" dirty="0"/>
              <a:t>of basic civil rights and </a:t>
            </a:r>
            <a:r>
              <a:rPr lang="en-US" sz="1700" dirty="0" smtClean="0"/>
              <a:t>freedoms.</a:t>
            </a:r>
          </a:p>
          <a:p>
            <a:r>
              <a:rPr lang="en-US" sz="1700" b="1" dirty="0" smtClean="0"/>
              <a:t>Political </a:t>
            </a:r>
            <a:r>
              <a:rPr lang="en-US" sz="1700" b="1" dirty="0"/>
              <a:t>system</a:t>
            </a:r>
            <a:r>
              <a:rPr lang="en-US" sz="1700" b="1" dirty="0" smtClean="0"/>
              <a:t>:</a:t>
            </a:r>
            <a:r>
              <a:rPr lang="ru-RU" sz="1700" b="1" dirty="0" smtClean="0"/>
              <a:t> </a:t>
            </a:r>
            <a:r>
              <a:rPr lang="en-US" sz="1700" dirty="0"/>
              <a:t>a constitutional monarchy with a bicameral </a:t>
            </a:r>
            <a:r>
              <a:rPr lang="en-US" sz="1700" dirty="0" smtClean="0"/>
              <a:t>parliament</a:t>
            </a:r>
            <a:r>
              <a:rPr lang="ru-RU" sz="1700" dirty="0" smtClean="0"/>
              <a:t>, </a:t>
            </a:r>
            <a:r>
              <a:rPr lang="en-US" sz="1700" dirty="0" smtClean="0"/>
              <a:t>popular representation</a:t>
            </a:r>
            <a:endParaRPr lang="ru-RU" sz="1700" dirty="0" smtClean="0"/>
          </a:p>
          <a:p>
            <a:r>
              <a:rPr lang="en-US" sz="1700" b="1" dirty="0" smtClean="0"/>
              <a:t>The </a:t>
            </a:r>
            <a:r>
              <a:rPr lang="en-US" sz="1700" b="1" dirty="0"/>
              <a:t>agrarian question</a:t>
            </a:r>
            <a:r>
              <a:rPr lang="en-US" sz="1700" dirty="0"/>
              <a:t>: </a:t>
            </a:r>
            <a:endParaRPr lang="ru-RU" sz="1700" dirty="0" smtClean="0"/>
          </a:p>
          <a:p>
            <a:pPr marL="285750" indent="-285750">
              <a:buFont typeface="Arial" panose="020B0604020202020204" pitchFamily="34" charset="0"/>
              <a:buChar char="•"/>
            </a:pPr>
            <a:r>
              <a:rPr lang="en-US" sz="1700" dirty="0" smtClean="0"/>
              <a:t>the </a:t>
            </a:r>
            <a:r>
              <a:rPr lang="en-US" sz="1700" dirty="0"/>
              <a:t>inviolability of </a:t>
            </a:r>
            <a:r>
              <a:rPr lang="en-US" sz="1700" dirty="0" smtClean="0"/>
              <a:t>landlords’ private property</a:t>
            </a:r>
            <a:r>
              <a:rPr lang="ru-RU" sz="1700" dirty="0" smtClean="0"/>
              <a:t>, </a:t>
            </a:r>
            <a:r>
              <a:rPr lang="en-US" sz="1700" dirty="0"/>
              <a:t>alienation of the landlords' land at a fair price</a:t>
            </a:r>
          </a:p>
          <a:p>
            <a:pPr marL="285750" indent="-285750">
              <a:buFont typeface="Arial" panose="020B0604020202020204" pitchFamily="34" charset="0"/>
              <a:buChar char="•"/>
            </a:pPr>
            <a:r>
              <a:rPr lang="en-US" sz="1700" dirty="0"/>
              <a:t>the transfer of public land to the </a:t>
            </a:r>
            <a:r>
              <a:rPr lang="en-US" sz="1700" dirty="0" smtClean="0"/>
              <a:t>peasants,</a:t>
            </a:r>
            <a:endParaRPr lang="en-US" sz="1700" dirty="0"/>
          </a:p>
          <a:p>
            <a:pPr marL="285750" indent="-285750">
              <a:buFont typeface="Arial" panose="020B0604020202020204" pitchFamily="34" charset="0"/>
              <a:buChar char="•"/>
            </a:pPr>
            <a:r>
              <a:rPr lang="en-US" sz="1700" dirty="0"/>
              <a:t>intensification of migration </a:t>
            </a:r>
            <a:r>
              <a:rPr lang="en-US" sz="1700" dirty="0" smtClean="0"/>
              <a:t>policy</a:t>
            </a:r>
          </a:p>
          <a:p>
            <a:r>
              <a:rPr lang="en-US" sz="1700" b="1" dirty="0" smtClean="0"/>
              <a:t>The labor question:</a:t>
            </a:r>
          </a:p>
          <a:p>
            <a:pPr marL="285750" indent="-285750">
              <a:buFont typeface="Arial" panose="020B0604020202020204" pitchFamily="34" charset="0"/>
              <a:buChar char="•"/>
            </a:pPr>
            <a:r>
              <a:rPr lang="en-US" sz="1700" dirty="0"/>
              <a:t>improving working </a:t>
            </a:r>
            <a:r>
              <a:rPr lang="en-US" sz="1700" dirty="0" smtClean="0"/>
              <a:t>conditions</a:t>
            </a:r>
            <a:r>
              <a:rPr lang="ru-RU" sz="1700" dirty="0" smtClean="0"/>
              <a:t>,</a:t>
            </a:r>
            <a:r>
              <a:rPr lang="en-US" sz="1700" dirty="0" smtClean="0"/>
              <a:t> insurance</a:t>
            </a:r>
            <a:endParaRPr lang="ru-RU" sz="1700" dirty="0" smtClean="0"/>
          </a:p>
          <a:p>
            <a:pPr marL="285750" indent="-285750">
              <a:buFont typeface="Arial" panose="020B0604020202020204" pitchFamily="34" charset="0"/>
              <a:buChar char="•"/>
            </a:pPr>
            <a:r>
              <a:rPr lang="en-US" sz="1700" dirty="0"/>
              <a:t>the right to economic strikes</a:t>
            </a:r>
            <a:endParaRPr lang="ru-RU" sz="1700" dirty="0" smtClean="0"/>
          </a:p>
          <a:p>
            <a:r>
              <a:rPr lang="en-US" sz="1700" b="1" dirty="0"/>
              <a:t>The National Question</a:t>
            </a:r>
            <a:r>
              <a:rPr lang="en-US" sz="1700" dirty="0"/>
              <a:t>: </a:t>
            </a:r>
            <a:endParaRPr lang="en-US" sz="1700" dirty="0" smtClean="0"/>
          </a:p>
          <a:p>
            <a:pPr marL="285750" indent="-285750">
              <a:buFont typeface="Arial" panose="020B0604020202020204" pitchFamily="34" charset="0"/>
              <a:buChar char="•"/>
            </a:pPr>
            <a:r>
              <a:rPr lang="en-US" sz="1700" dirty="0"/>
              <a:t>united and indivisible </a:t>
            </a:r>
            <a:r>
              <a:rPr lang="en-US" sz="1700" dirty="0" smtClean="0"/>
              <a:t>Russia</a:t>
            </a:r>
            <a:r>
              <a:rPr lang="ru-RU" sz="1700" dirty="0"/>
              <a:t>,</a:t>
            </a:r>
            <a:endParaRPr lang="ru-RU" sz="1700" dirty="0" smtClean="0"/>
          </a:p>
          <a:p>
            <a:pPr marL="285750" indent="-285750">
              <a:buFont typeface="Arial" panose="020B0604020202020204" pitchFamily="34" charset="0"/>
              <a:buChar char="•"/>
            </a:pPr>
            <a:r>
              <a:rPr lang="en-US" sz="1700" dirty="0"/>
              <a:t>cultural-national autonomy for the small </a:t>
            </a:r>
            <a:r>
              <a:rPr lang="en-US" sz="1700" dirty="0" smtClean="0"/>
              <a:t>nations</a:t>
            </a:r>
            <a:endParaRPr lang="ru-RU" sz="1700" dirty="0" smtClean="0"/>
          </a:p>
          <a:p>
            <a:r>
              <a:rPr lang="en-US" sz="1700" b="1" dirty="0"/>
              <a:t>Tactics: </a:t>
            </a:r>
            <a:r>
              <a:rPr lang="en-US" sz="1700" dirty="0"/>
              <a:t>promotion of ideas through the </a:t>
            </a:r>
            <a:r>
              <a:rPr lang="en-US" sz="1700" dirty="0" smtClean="0"/>
              <a:t>press</a:t>
            </a:r>
            <a:r>
              <a:rPr lang="ru-RU" sz="1700" dirty="0"/>
              <a:t>;</a:t>
            </a:r>
            <a:endParaRPr lang="en-US" sz="1700" dirty="0"/>
          </a:p>
          <a:p>
            <a:r>
              <a:rPr lang="en-US" sz="1700" dirty="0"/>
              <a:t>assistance to the Government in the suppression of the </a:t>
            </a:r>
            <a:r>
              <a:rPr lang="en-US" sz="1700" dirty="0" smtClean="0"/>
              <a:t>revolution</a:t>
            </a:r>
            <a:r>
              <a:rPr lang="ru-RU" sz="1700" dirty="0" smtClean="0"/>
              <a:t>, </a:t>
            </a:r>
            <a:r>
              <a:rPr lang="en-US" sz="1700" dirty="0" smtClean="0"/>
              <a:t>active participation </a:t>
            </a:r>
            <a:r>
              <a:rPr lang="en-US" sz="1700" dirty="0"/>
              <a:t>in </a:t>
            </a:r>
            <a:r>
              <a:rPr lang="en-US" sz="1700" dirty="0" smtClean="0"/>
              <a:t>elections</a:t>
            </a:r>
            <a:endParaRPr lang="en-US" sz="1700" dirty="0"/>
          </a:p>
        </p:txBody>
      </p:sp>
      <p:sp>
        <p:nvSpPr>
          <p:cNvPr id="2" name="Прямоугольник 1"/>
          <p:cNvSpPr/>
          <p:nvPr/>
        </p:nvSpPr>
        <p:spPr>
          <a:xfrm>
            <a:off x="417607" y="5678776"/>
            <a:ext cx="2149948" cy="369332"/>
          </a:xfrm>
          <a:prstGeom prst="rect">
            <a:avLst/>
          </a:prstGeom>
        </p:spPr>
        <p:txBody>
          <a:bodyPr wrap="none">
            <a:spAutoFit/>
          </a:bodyPr>
          <a:lstStyle/>
          <a:p>
            <a:r>
              <a:rPr lang="en-US" dirty="0"/>
              <a:t>Mikhail </a:t>
            </a:r>
            <a:r>
              <a:rPr lang="en-US" dirty="0" err="1"/>
              <a:t>Rodzianko</a:t>
            </a:r>
            <a:endParaRPr lang="ru-RU" dirty="0"/>
          </a:p>
        </p:txBody>
      </p:sp>
      <p:pic>
        <p:nvPicPr>
          <p:cNvPr id="6145"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34" y="1954872"/>
            <a:ext cx="2857500" cy="3581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912374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effectLst/>
              </a:rPr>
              <a:t>Constitutional Democratic Party</a:t>
            </a:r>
            <a:endParaRPr lang="ru-RU" dirty="0"/>
          </a:p>
        </p:txBody>
      </p:sp>
      <p:sp>
        <p:nvSpPr>
          <p:cNvPr id="3" name="Прямоугольник 2"/>
          <p:cNvSpPr/>
          <p:nvPr/>
        </p:nvSpPr>
        <p:spPr>
          <a:xfrm>
            <a:off x="4315311" y="2267589"/>
            <a:ext cx="242374" cy="369332"/>
          </a:xfrm>
          <a:prstGeom prst="rect">
            <a:avLst/>
          </a:prstGeom>
        </p:spPr>
        <p:txBody>
          <a:bodyPr wrap="none">
            <a:spAutoFit/>
          </a:bodyPr>
          <a:lstStyle/>
          <a:p>
            <a:r>
              <a:rPr lang="en-US" dirty="0"/>
              <a:t> </a:t>
            </a:r>
            <a:endParaRPr lang="ru-RU" dirty="0"/>
          </a:p>
        </p:txBody>
      </p:sp>
      <p:sp>
        <p:nvSpPr>
          <p:cNvPr id="4" name="Прямоугольник 3"/>
          <p:cNvSpPr/>
          <p:nvPr/>
        </p:nvSpPr>
        <p:spPr>
          <a:xfrm>
            <a:off x="4315311" y="5355907"/>
            <a:ext cx="3361818" cy="369332"/>
          </a:xfrm>
          <a:prstGeom prst="rect">
            <a:avLst/>
          </a:prstGeom>
        </p:spPr>
        <p:txBody>
          <a:bodyPr wrap="none">
            <a:spAutoFit/>
          </a:bodyPr>
          <a:lstStyle/>
          <a:p>
            <a:r>
              <a:rPr lang="en-US" b="1" dirty="0" smtClean="0"/>
              <a:t>Political </a:t>
            </a:r>
            <a:r>
              <a:rPr lang="en-US" b="1" dirty="0" smtClean="0"/>
              <a:t>position</a:t>
            </a:r>
            <a:r>
              <a:rPr lang="en-US" dirty="0" smtClean="0"/>
              <a:t>:</a:t>
            </a:r>
            <a:r>
              <a:rPr lang="ru-RU" dirty="0" smtClean="0"/>
              <a:t> </a:t>
            </a:r>
            <a:r>
              <a:rPr lang="en-US" dirty="0" smtClean="0"/>
              <a:t>Centre-right</a:t>
            </a:r>
            <a:endParaRPr lang="en-US" dirty="0"/>
          </a:p>
        </p:txBody>
      </p:sp>
      <p:sp>
        <p:nvSpPr>
          <p:cNvPr id="5" name="Прямоугольник 4"/>
          <p:cNvSpPr/>
          <p:nvPr/>
        </p:nvSpPr>
        <p:spPr>
          <a:xfrm>
            <a:off x="4315311" y="3105258"/>
            <a:ext cx="4572000" cy="646331"/>
          </a:xfrm>
          <a:prstGeom prst="rect">
            <a:avLst/>
          </a:prstGeom>
        </p:spPr>
        <p:txBody>
          <a:bodyPr>
            <a:spAutoFit/>
          </a:bodyPr>
          <a:lstStyle/>
          <a:p>
            <a:r>
              <a:rPr lang="en-US" b="1" dirty="0" smtClean="0"/>
              <a:t>Ideology:</a:t>
            </a:r>
            <a:r>
              <a:rPr lang="ru-RU" b="1" dirty="0" smtClean="0"/>
              <a:t> </a:t>
            </a:r>
            <a:r>
              <a:rPr lang="ru-RU" dirty="0" smtClean="0"/>
              <a:t> </a:t>
            </a:r>
            <a:r>
              <a:rPr lang="en-US" dirty="0" smtClean="0"/>
              <a:t>Liberalism</a:t>
            </a:r>
            <a:r>
              <a:rPr lang="ru-RU" dirty="0" smtClean="0"/>
              <a:t>, </a:t>
            </a:r>
            <a:r>
              <a:rPr lang="en-US" dirty="0"/>
              <a:t>Constitutional monarchy</a:t>
            </a:r>
            <a:r>
              <a:rPr lang="ru-RU" dirty="0" smtClean="0"/>
              <a:t> </a:t>
            </a:r>
            <a:endParaRPr lang="en-US" dirty="0"/>
          </a:p>
        </p:txBody>
      </p:sp>
      <p:sp>
        <p:nvSpPr>
          <p:cNvPr id="6" name="Прямоугольник 5"/>
          <p:cNvSpPr/>
          <p:nvPr/>
        </p:nvSpPr>
        <p:spPr>
          <a:xfrm>
            <a:off x="4315311" y="3959223"/>
            <a:ext cx="4499950" cy="1477328"/>
          </a:xfrm>
          <a:prstGeom prst="rect">
            <a:avLst/>
          </a:prstGeom>
        </p:spPr>
        <p:txBody>
          <a:bodyPr wrap="none">
            <a:spAutoFit/>
          </a:bodyPr>
          <a:lstStyle/>
          <a:p>
            <a:r>
              <a:rPr lang="en-US" b="1" dirty="0"/>
              <a:t>Social composition and social </a:t>
            </a:r>
            <a:r>
              <a:rPr lang="en-US" b="1" dirty="0" smtClean="0"/>
              <a:t>base</a:t>
            </a:r>
            <a:r>
              <a:rPr lang="ru-RU" b="1" dirty="0" smtClean="0"/>
              <a:t>: </a:t>
            </a:r>
          </a:p>
          <a:p>
            <a:pPr marL="285750" indent="-285750">
              <a:buFont typeface="Arial" panose="020B0604020202020204" pitchFamily="34" charset="0"/>
              <a:buChar char="•"/>
            </a:pPr>
            <a:r>
              <a:rPr lang="en-US" dirty="0" smtClean="0"/>
              <a:t>landlords</a:t>
            </a:r>
            <a:r>
              <a:rPr lang="ru-RU" dirty="0" smtClean="0"/>
              <a:t> </a:t>
            </a:r>
            <a:r>
              <a:rPr lang="en-US" dirty="0" smtClean="0"/>
              <a:t>with </a:t>
            </a:r>
            <a:r>
              <a:rPr lang="en-US" dirty="0"/>
              <a:t>liberal political views</a:t>
            </a:r>
            <a:r>
              <a:rPr lang="en-US" dirty="0" smtClean="0"/>
              <a:t>,</a:t>
            </a:r>
            <a:endParaRPr lang="ru-RU" dirty="0" smtClean="0"/>
          </a:p>
          <a:p>
            <a:pPr marL="285750" indent="-285750">
              <a:buFont typeface="Arial" panose="020B0604020202020204" pitchFamily="34" charset="0"/>
              <a:buChar char="•"/>
            </a:pPr>
            <a:r>
              <a:rPr lang="en-US" dirty="0" smtClean="0"/>
              <a:t>Intelligentsia</a:t>
            </a:r>
            <a:r>
              <a:rPr lang="ru-RU" dirty="0" smtClean="0"/>
              <a:t>,</a:t>
            </a:r>
            <a:endParaRPr lang="en-US" dirty="0"/>
          </a:p>
          <a:p>
            <a:pPr marL="285750" indent="-285750">
              <a:buFont typeface="Arial" panose="020B0604020202020204" pitchFamily="34" charset="0"/>
              <a:buChar char="•"/>
            </a:pPr>
            <a:r>
              <a:rPr lang="en-US" dirty="0"/>
              <a:t>broad sections of the urban </a:t>
            </a:r>
            <a:r>
              <a:rPr lang="en-US" dirty="0" smtClean="0"/>
              <a:t>population</a:t>
            </a:r>
            <a:r>
              <a:rPr lang="ru-RU" dirty="0" smtClean="0"/>
              <a:t>,</a:t>
            </a:r>
          </a:p>
          <a:p>
            <a:pPr marL="285750" indent="-285750">
              <a:buFont typeface="Arial" panose="020B0604020202020204" pitchFamily="34" charset="0"/>
              <a:buChar char="•"/>
            </a:pPr>
            <a:endParaRPr lang="ru-RU" dirty="0"/>
          </a:p>
        </p:txBody>
      </p:sp>
      <p:sp>
        <p:nvSpPr>
          <p:cNvPr id="7" name="Прямоугольник 6"/>
          <p:cNvSpPr/>
          <p:nvPr/>
        </p:nvSpPr>
        <p:spPr>
          <a:xfrm>
            <a:off x="292554" y="5353537"/>
            <a:ext cx="2853602" cy="369332"/>
          </a:xfrm>
          <a:prstGeom prst="rect">
            <a:avLst/>
          </a:prstGeom>
        </p:spPr>
        <p:txBody>
          <a:bodyPr wrap="none">
            <a:spAutoFit/>
          </a:bodyPr>
          <a:lstStyle/>
          <a:p>
            <a:r>
              <a:rPr lang="en-US" b="1" dirty="0" smtClean="0"/>
              <a:t>President:</a:t>
            </a:r>
            <a:r>
              <a:rPr lang="en-US" dirty="0" smtClean="0"/>
              <a:t> </a:t>
            </a:r>
            <a:r>
              <a:rPr lang="en-US" dirty="0"/>
              <a:t>Pavel </a:t>
            </a:r>
            <a:r>
              <a:rPr lang="en-US" dirty="0" err="1"/>
              <a:t>Miliukov</a:t>
            </a:r>
            <a:endParaRPr lang="ru-RU" dirty="0"/>
          </a:p>
        </p:txBody>
      </p:sp>
      <p:sp>
        <p:nvSpPr>
          <p:cNvPr id="9" name="Прямоугольник 8"/>
          <p:cNvSpPr/>
          <p:nvPr/>
        </p:nvSpPr>
        <p:spPr>
          <a:xfrm>
            <a:off x="4291384" y="1932766"/>
            <a:ext cx="1826141" cy="923330"/>
          </a:xfrm>
          <a:prstGeom prst="rect">
            <a:avLst/>
          </a:prstGeom>
        </p:spPr>
        <p:txBody>
          <a:bodyPr wrap="none">
            <a:spAutoFit/>
          </a:bodyPr>
          <a:lstStyle/>
          <a:p>
            <a:r>
              <a:rPr lang="en-US" b="1" dirty="0" smtClean="0"/>
              <a:t>Founded</a:t>
            </a:r>
            <a:r>
              <a:rPr lang="ru-RU" b="1" dirty="0" smtClean="0"/>
              <a:t>:</a:t>
            </a:r>
            <a:r>
              <a:rPr lang="ru-RU" dirty="0" smtClean="0"/>
              <a:t> 1905</a:t>
            </a:r>
            <a:endParaRPr lang="en-US" dirty="0"/>
          </a:p>
          <a:p>
            <a:endParaRPr lang="ru-RU" dirty="0" smtClean="0"/>
          </a:p>
          <a:p>
            <a:r>
              <a:rPr lang="en-US" b="1" dirty="0" smtClean="0"/>
              <a:t>Dissolved</a:t>
            </a:r>
            <a:r>
              <a:rPr lang="ru-RU" b="1" dirty="0" smtClean="0"/>
              <a:t>: </a:t>
            </a:r>
            <a:r>
              <a:rPr lang="ru-RU" dirty="0" smtClean="0"/>
              <a:t>1917</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179" y="1967378"/>
            <a:ext cx="3053384" cy="31921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Прямоугольник 9"/>
          <p:cNvSpPr/>
          <p:nvPr/>
        </p:nvSpPr>
        <p:spPr>
          <a:xfrm>
            <a:off x="292554" y="5896536"/>
            <a:ext cx="4572000" cy="646331"/>
          </a:xfrm>
          <a:prstGeom prst="rect">
            <a:avLst/>
          </a:prstGeom>
        </p:spPr>
        <p:txBody>
          <a:bodyPr>
            <a:spAutoFit/>
          </a:bodyPr>
          <a:lstStyle/>
          <a:p>
            <a:r>
              <a:rPr lang="ru-RU" dirty="0" smtClean="0"/>
              <a:t>«</a:t>
            </a:r>
            <a:r>
              <a:rPr lang="en-US" dirty="0" smtClean="0"/>
              <a:t>The </a:t>
            </a:r>
            <a:r>
              <a:rPr lang="en-US" dirty="0"/>
              <a:t>ability to work for the benefit of the </a:t>
            </a:r>
            <a:r>
              <a:rPr lang="en-US" dirty="0" smtClean="0"/>
              <a:t>Motherland</a:t>
            </a:r>
            <a:r>
              <a:rPr lang="ru-RU" dirty="0" smtClean="0"/>
              <a:t>»</a:t>
            </a:r>
            <a:endParaRPr lang="ru-RU" dirty="0"/>
          </a:p>
        </p:txBody>
      </p:sp>
    </p:spTree>
    <p:extLst>
      <p:ext uri="{BB962C8B-B14F-4D97-AF65-F5344CB8AC3E}">
        <p14:creationId xmlns:p14="http://schemas.microsoft.com/office/powerpoint/2010/main" val="38620832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1"/>
          <p:cNvSpPr>
            <a:spLocks noGrp="1"/>
          </p:cNvSpPr>
          <p:nvPr>
            <p:ph type="title"/>
          </p:nvPr>
        </p:nvSpPr>
        <p:spPr/>
        <p:txBody>
          <a:bodyPr/>
          <a:lstStyle/>
          <a:p>
            <a:r>
              <a:rPr lang="en-US" b="1" dirty="0">
                <a:effectLst/>
              </a:rPr>
              <a:t>Constitutional Democratic Party</a:t>
            </a:r>
            <a:endParaRPr lang="ru-RU" dirty="0"/>
          </a:p>
        </p:txBody>
      </p:sp>
      <p:sp>
        <p:nvSpPr>
          <p:cNvPr id="4" name="Прямоугольник 3"/>
          <p:cNvSpPr/>
          <p:nvPr/>
        </p:nvSpPr>
        <p:spPr>
          <a:xfrm>
            <a:off x="3443843" y="1479191"/>
            <a:ext cx="5498276" cy="5262979"/>
          </a:xfrm>
          <a:prstGeom prst="rect">
            <a:avLst/>
          </a:prstGeom>
        </p:spPr>
        <p:txBody>
          <a:bodyPr wrap="square">
            <a:spAutoFit/>
          </a:bodyPr>
          <a:lstStyle/>
          <a:p>
            <a:r>
              <a:rPr lang="en-US" sz="1600" b="1" dirty="0"/>
              <a:t>Objectives</a:t>
            </a:r>
            <a:r>
              <a:rPr lang="en-US" sz="1600" dirty="0"/>
              <a:t>: contribute to the </a:t>
            </a:r>
            <a:r>
              <a:rPr lang="en-US" sz="1600" dirty="0" smtClean="0"/>
              <a:t>capitalistic</a:t>
            </a:r>
            <a:r>
              <a:rPr lang="ru-RU" sz="1600" dirty="0" smtClean="0"/>
              <a:t> </a:t>
            </a:r>
            <a:r>
              <a:rPr lang="en-US" sz="1600" dirty="0" smtClean="0"/>
              <a:t>development </a:t>
            </a:r>
            <a:r>
              <a:rPr lang="en-US" sz="1600" dirty="0" smtClean="0"/>
              <a:t>of </a:t>
            </a:r>
            <a:r>
              <a:rPr lang="en-US" sz="1600" dirty="0" smtClean="0"/>
              <a:t>Russia. </a:t>
            </a:r>
            <a:r>
              <a:rPr lang="en-US" sz="1600" dirty="0"/>
              <a:t>They did not exclude the possibility of political revolution.</a:t>
            </a:r>
            <a:endParaRPr lang="en-US" sz="1600" dirty="0" smtClean="0"/>
          </a:p>
          <a:p>
            <a:r>
              <a:rPr lang="en-US" sz="1600" b="1" dirty="0" smtClean="0"/>
              <a:t>Political </a:t>
            </a:r>
            <a:r>
              <a:rPr lang="en-US" sz="1600" b="1" dirty="0"/>
              <a:t>system</a:t>
            </a:r>
            <a:r>
              <a:rPr lang="en-US" sz="1600" b="1" dirty="0" smtClean="0"/>
              <a:t>:</a:t>
            </a:r>
            <a:r>
              <a:rPr lang="ru-RU" sz="1600" b="1" dirty="0" smtClean="0"/>
              <a:t> </a:t>
            </a:r>
            <a:r>
              <a:rPr lang="en-US" sz="1600" dirty="0"/>
              <a:t>a constitutional monarchy </a:t>
            </a:r>
            <a:r>
              <a:rPr lang="en-US" sz="1600" dirty="0" smtClean="0"/>
              <a:t>with</a:t>
            </a:r>
            <a:r>
              <a:rPr lang="ru-RU" sz="1600" dirty="0" smtClean="0"/>
              <a:t> </a:t>
            </a:r>
            <a:r>
              <a:rPr lang="en-US" sz="1600" dirty="0" smtClean="0"/>
              <a:t>the </a:t>
            </a:r>
            <a:r>
              <a:rPr lang="en-US" sz="1600" dirty="0" smtClean="0"/>
              <a:t>separation </a:t>
            </a:r>
            <a:r>
              <a:rPr lang="en-US" sz="1600" dirty="0"/>
              <a:t>of powers and responsibility of the Government to the State Duma</a:t>
            </a:r>
            <a:endParaRPr lang="ru-RU" sz="1600" dirty="0" smtClean="0"/>
          </a:p>
          <a:p>
            <a:r>
              <a:rPr lang="en-US" sz="1600" dirty="0" smtClean="0"/>
              <a:t> </a:t>
            </a:r>
            <a:r>
              <a:rPr lang="en-US" sz="1600" b="1" dirty="0" smtClean="0"/>
              <a:t>The </a:t>
            </a:r>
            <a:r>
              <a:rPr lang="en-US" sz="1600" b="1" dirty="0"/>
              <a:t>agrarian question</a:t>
            </a:r>
            <a:r>
              <a:rPr lang="en-US" sz="1600" dirty="0"/>
              <a:t>: </a:t>
            </a:r>
            <a:endParaRPr lang="ru-RU" sz="1600" dirty="0" smtClean="0"/>
          </a:p>
          <a:p>
            <a:pPr marL="285750" indent="-285750">
              <a:buFont typeface="Arial" panose="020B0604020202020204" pitchFamily="34" charset="0"/>
              <a:buChar char="•"/>
            </a:pPr>
            <a:r>
              <a:rPr lang="en-US" sz="1600" dirty="0"/>
              <a:t>partial </a:t>
            </a:r>
            <a:r>
              <a:rPr lang="en-US" sz="1600" dirty="0" smtClean="0"/>
              <a:t>forced</a:t>
            </a:r>
            <a:r>
              <a:rPr lang="ru-RU" sz="1600" dirty="0" smtClean="0"/>
              <a:t> </a:t>
            </a:r>
            <a:r>
              <a:rPr lang="en-US" sz="1600" dirty="0" smtClean="0"/>
              <a:t>alienation </a:t>
            </a:r>
            <a:r>
              <a:rPr lang="en-US" sz="1600" dirty="0"/>
              <a:t>of the landlords' land at a fair </a:t>
            </a:r>
            <a:r>
              <a:rPr lang="en-US" sz="1600" dirty="0" smtClean="0"/>
              <a:t>price</a:t>
            </a:r>
            <a:endParaRPr lang="ru-RU" sz="1600" dirty="0" smtClean="0"/>
          </a:p>
          <a:p>
            <a:pPr marL="285750" indent="-285750">
              <a:buFont typeface="Arial" panose="020B0604020202020204" pitchFamily="34" charset="0"/>
              <a:buChar char="•"/>
            </a:pPr>
            <a:r>
              <a:rPr lang="en-US" sz="1600" dirty="0"/>
              <a:t>the development of small private peasant landownership</a:t>
            </a:r>
            <a:endParaRPr lang="en-US" sz="1600" dirty="0"/>
          </a:p>
          <a:p>
            <a:r>
              <a:rPr lang="en-US" sz="1600" b="1" dirty="0" smtClean="0"/>
              <a:t>The </a:t>
            </a:r>
            <a:r>
              <a:rPr lang="en-US" sz="1600" b="1" dirty="0" smtClean="0"/>
              <a:t>labor question:</a:t>
            </a:r>
          </a:p>
          <a:p>
            <a:pPr marL="285750" indent="-285750">
              <a:buFont typeface="Arial" panose="020B0604020202020204" pitchFamily="34" charset="0"/>
              <a:buChar char="•"/>
            </a:pPr>
            <a:r>
              <a:rPr lang="en-US" sz="1600" dirty="0" smtClean="0"/>
              <a:t>the </a:t>
            </a:r>
            <a:r>
              <a:rPr lang="en-US" sz="1600" dirty="0"/>
              <a:t>right to economic </a:t>
            </a:r>
            <a:r>
              <a:rPr lang="en-US" sz="1600" dirty="0" smtClean="0"/>
              <a:t>strikes</a:t>
            </a:r>
            <a:endParaRPr lang="ru-RU" sz="1600" dirty="0" smtClean="0"/>
          </a:p>
          <a:p>
            <a:pPr marL="285750" indent="-285750">
              <a:buFont typeface="Arial" panose="020B0604020202020204" pitchFamily="34" charset="0"/>
              <a:buChar char="•"/>
            </a:pPr>
            <a:r>
              <a:rPr lang="en-US" sz="1600" dirty="0"/>
              <a:t>freedom of trade unions </a:t>
            </a:r>
            <a:endParaRPr lang="ru-RU" sz="1600" dirty="0" smtClean="0"/>
          </a:p>
          <a:p>
            <a:pPr marL="285750" indent="-285750">
              <a:buFont typeface="Arial" panose="020B0604020202020204" pitchFamily="34" charset="0"/>
              <a:buChar char="•"/>
            </a:pPr>
            <a:r>
              <a:rPr lang="en-US" sz="1600" dirty="0" smtClean="0"/>
              <a:t>8 </a:t>
            </a:r>
            <a:r>
              <a:rPr lang="en-US" sz="1600" dirty="0"/>
              <a:t>hour working day</a:t>
            </a:r>
            <a:endParaRPr lang="ru-RU" sz="1600" dirty="0" smtClean="0"/>
          </a:p>
          <a:p>
            <a:r>
              <a:rPr lang="en-US" sz="1600" b="1" dirty="0"/>
              <a:t>The National Question</a:t>
            </a:r>
            <a:r>
              <a:rPr lang="en-US" sz="1600" dirty="0"/>
              <a:t>: </a:t>
            </a:r>
            <a:endParaRPr lang="en-US" sz="1600" dirty="0" smtClean="0"/>
          </a:p>
          <a:p>
            <a:pPr marL="285750" indent="-285750">
              <a:buFont typeface="Arial" panose="020B0604020202020204" pitchFamily="34" charset="0"/>
              <a:buChar char="•"/>
            </a:pPr>
            <a:r>
              <a:rPr lang="en-US" sz="1600" dirty="0"/>
              <a:t>united and indivisible </a:t>
            </a:r>
            <a:r>
              <a:rPr lang="en-US" sz="1600" dirty="0" smtClean="0"/>
              <a:t>Russia</a:t>
            </a:r>
            <a:r>
              <a:rPr lang="ru-RU" sz="1600" dirty="0"/>
              <a:t>,</a:t>
            </a:r>
            <a:endParaRPr lang="ru-RU" sz="1600" dirty="0" smtClean="0"/>
          </a:p>
          <a:p>
            <a:pPr marL="285750" indent="-285750">
              <a:buFont typeface="Arial" panose="020B0604020202020204" pitchFamily="34" charset="0"/>
              <a:buChar char="•"/>
            </a:pPr>
            <a:r>
              <a:rPr lang="en-US" sz="1600" dirty="0"/>
              <a:t>cultural-national autonomy for the small </a:t>
            </a:r>
            <a:r>
              <a:rPr lang="en-US" sz="1600" dirty="0" smtClean="0"/>
              <a:t>nations</a:t>
            </a:r>
            <a:endParaRPr lang="ru-RU" sz="1600" dirty="0" smtClean="0"/>
          </a:p>
          <a:p>
            <a:r>
              <a:rPr lang="en-US" sz="1600" b="1" dirty="0"/>
              <a:t>Tactics:</a:t>
            </a:r>
            <a:r>
              <a:rPr lang="en-US" sz="1600" dirty="0"/>
              <a:t> promotion of ideas through the press</a:t>
            </a:r>
            <a:r>
              <a:rPr lang="ru-RU" sz="1600" dirty="0" smtClean="0"/>
              <a:t>;</a:t>
            </a:r>
            <a:r>
              <a:rPr lang="en-US" sz="1600" dirty="0" smtClean="0"/>
              <a:t> </a:t>
            </a:r>
            <a:r>
              <a:rPr lang="en-US" sz="1600" dirty="0"/>
              <a:t>active participation in elections; criticism of the </a:t>
            </a:r>
            <a:r>
              <a:rPr lang="en-US" sz="1600" dirty="0" smtClean="0"/>
              <a:t>government;</a:t>
            </a:r>
            <a:endParaRPr lang="en-US" sz="1600" dirty="0"/>
          </a:p>
          <a:p>
            <a:r>
              <a:rPr lang="en-US" sz="1600" dirty="0"/>
              <a:t>passive resistance to the </a:t>
            </a:r>
            <a:r>
              <a:rPr lang="en-US" sz="1600" dirty="0" smtClean="0"/>
              <a:t>government</a:t>
            </a:r>
            <a:endParaRPr lang="en-US" sz="1600" dirty="0"/>
          </a:p>
        </p:txBody>
      </p:sp>
      <p:sp>
        <p:nvSpPr>
          <p:cNvPr id="2" name="Прямоугольник 1"/>
          <p:cNvSpPr/>
          <p:nvPr/>
        </p:nvSpPr>
        <p:spPr>
          <a:xfrm>
            <a:off x="417607" y="5678776"/>
            <a:ext cx="1901161" cy="369332"/>
          </a:xfrm>
          <a:prstGeom prst="rect">
            <a:avLst/>
          </a:prstGeom>
        </p:spPr>
        <p:txBody>
          <a:bodyPr wrap="none">
            <a:spAutoFit/>
          </a:bodyPr>
          <a:lstStyle/>
          <a:p>
            <a:r>
              <a:rPr lang="en-US" dirty="0" smtClean="0"/>
              <a:t>S. A. </a:t>
            </a:r>
            <a:r>
              <a:rPr lang="en-US" dirty="0" err="1" smtClean="0"/>
              <a:t>Muromtsev</a:t>
            </a:r>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570" y="1535447"/>
            <a:ext cx="2838264" cy="40340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934456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effectLst/>
              </a:rPr>
              <a:t>Socialist Revolutionary Party</a:t>
            </a:r>
            <a:endParaRPr lang="ru-RU" dirty="0"/>
          </a:p>
        </p:txBody>
      </p:sp>
      <p:sp>
        <p:nvSpPr>
          <p:cNvPr id="3" name="Прямоугольник 2"/>
          <p:cNvSpPr/>
          <p:nvPr/>
        </p:nvSpPr>
        <p:spPr>
          <a:xfrm>
            <a:off x="4315311" y="2267589"/>
            <a:ext cx="242374" cy="369332"/>
          </a:xfrm>
          <a:prstGeom prst="rect">
            <a:avLst/>
          </a:prstGeom>
        </p:spPr>
        <p:txBody>
          <a:bodyPr wrap="none">
            <a:spAutoFit/>
          </a:bodyPr>
          <a:lstStyle/>
          <a:p>
            <a:r>
              <a:rPr lang="en-US" dirty="0"/>
              <a:t> </a:t>
            </a:r>
            <a:endParaRPr lang="ru-RU" dirty="0"/>
          </a:p>
        </p:txBody>
      </p:sp>
      <p:sp>
        <p:nvSpPr>
          <p:cNvPr id="4" name="Прямоугольник 3"/>
          <p:cNvSpPr/>
          <p:nvPr/>
        </p:nvSpPr>
        <p:spPr>
          <a:xfrm>
            <a:off x="4315311" y="5355907"/>
            <a:ext cx="3105337" cy="369332"/>
          </a:xfrm>
          <a:prstGeom prst="rect">
            <a:avLst/>
          </a:prstGeom>
        </p:spPr>
        <p:txBody>
          <a:bodyPr wrap="none">
            <a:spAutoFit/>
          </a:bodyPr>
          <a:lstStyle/>
          <a:p>
            <a:r>
              <a:rPr lang="en-US" b="1" dirty="0" smtClean="0"/>
              <a:t>Political </a:t>
            </a:r>
            <a:r>
              <a:rPr lang="en-US" b="1" dirty="0" smtClean="0"/>
              <a:t>position</a:t>
            </a:r>
            <a:r>
              <a:rPr lang="en-US" dirty="0" smtClean="0"/>
              <a:t>:</a:t>
            </a:r>
            <a:r>
              <a:rPr lang="ru-RU" dirty="0" smtClean="0"/>
              <a:t> </a:t>
            </a:r>
            <a:r>
              <a:rPr lang="en-US" dirty="0"/>
              <a:t>Left-wing</a:t>
            </a:r>
            <a:endParaRPr lang="en-US" dirty="0"/>
          </a:p>
        </p:txBody>
      </p:sp>
      <p:sp>
        <p:nvSpPr>
          <p:cNvPr id="5" name="Прямоугольник 4"/>
          <p:cNvSpPr/>
          <p:nvPr/>
        </p:nvSpPr>
        <p:spPr>
          <a:xfrm>
            <a:off x="4315311" y="3105258"/>
            <a:ext cx="4572000" cy="646331"/>
          </a:xfrm>
          <a:prstGeom prst="rect">
            <a:avLst/>
          </a:prstGeom>
        </p:spPr>
        <p:txBody>
          <a:bodyPr>
            <a:spAutoFit/>
          </a:bodyPr>
          <a:lstStyle/>
          <a:p>
            <a:r>
              <a:rPr lang="en-US" b="1" dirty="0" smtClean="0"/>
              <a:t>Ideology:</a:t>
            </a:r>
            <a:r>
              <a:rPr lang="ru-RU" b="1" dirty="0" smtClean="0"/>
              <a:t> </a:t>
            </a:r>
            <a:r>
              <a:rPr lang="ru-RU" dirty="0" smtClean="0"/>
              <a:t> </a:t>
            </a:r>
            <a:r>
              <a:rPr lang="en-US" dirty="0"/>
              <a:t>Agrarian </a:t>
            </a:r>
            <a:r>
              <a:rPr lang="en-US" dirty="0" smtClean="0"/>
              <a:t>socialism</a:t>
            </a:r>
            <a:r>
              <a:rPr lang="ru-RU" dirty="0" smtClean="0"/>
              <a:t>, </a:t>
            </a:r>
            <a:r>
              <a:rPr lang="en-US" dirty="0" smtClean="0"/>
              <a:t>Neo-</a:t>
            </a:r>
            <a:r>
              <a:rPr lang="en-US" dirty="0" err="1" smtClean="0"/>
              <a:t>Narodnichestvo</a:t>
            </a:r>
            <a:endParaRPr lang="en-US" dirty="0"/>
          </a:p>
        </p:txBody>
      </p:sp>
      <p:sp>
        <p:nvSpPr>
          <p:cNvPr id="6" name="Прямоугольник 5"/>
          <p:cNvSpPr/>
          <p:nvPr/>
        </p:nvSpPr>
        <p:spPr>
          <a:xfrm>
            <a:off x="4315311" y="3959223"/>
            <a:ext cx="4099905" cy="923330"/>
          </a:xfrm>
          <a:prstGeom prst="rect">
            <a:avLst/>
          </a:prstGeom>
        </p:spPr>
        <p:txBody>
          <a:bodyPr wrap="none">
            <a:spAutoFit/>
          </a:bodyPr>
          <a:lstStyle/>
          <a:p>
            <a:r>
              <a:rPr lang="en-US" b="1" dirty="0"/>
              <a:t>Social composition and social </a:t>
            </a:r>
            <a:r>
              <a:rPr lang="en-US" b="1" dirty="0" smtClean="0"/>
              <a:t>base</a:t>
            </a:r>
            <a:r>
              <a:rPr lang="ru-RU" b="1" dirty="0" smtClean="0"/>
              <a:t>: </a:t>
            </a:r>
          </a:p>
          <a:p>
            <a:r>
              <a:rPr lang="en-US" dirty="0" smtClean="0"/>
              <a:t>Peasantry</a:t>
            </a:r>
            <a:r>
              <a:rPr lang="ru-RU" dirty="0" smtClean="0"/>
              <a:t> </a:t>
            </a:r>
            <a:r>
              <a:rPr lang="ru-RU" b="1" dirty="0" smtClean="0"/>
              <a:t>+</a:t>
            </a:r>
            <a:r>
              <a:rPr lang="ru-RU" dirty="0" smtClean="0"/>
              <a:t> </a:t>
            </a:r>
            <a:r>
              <a:rPr lang="en-US" dirty="0" smtClean="0"/>
              <a:t>intelligentsia</a:t>
            </a:r>
            <a:r>
              <a:rPr lang="ru-RU" dirty="0" smtClean="0"/>
              <a:t> </a:t>
            </a:r>
            <a:r>
              <a:rPr lang="ru-RU" b="1" dirty="0" smtClean="0"/>
              <a:t>+</a:t>
            </a:r>
            <a:r>
              <a:rPr lang="en-US" b="1" dirty="0" smtClean="0"/>
              <a:t> </a:t>
            </a:r>
            <a:r>
              <a:rPr lang="en-US" dirty="0"/>
              <a:t>proletariat </a:t>
            </a:r>
            <a:r>
              <a:rPr lang="ru-RU" dirty="0" smtClean="0"/>
              <a:t/>
            </a:r>
            <a:br>
              <a:rPr lang="ru-RU" dirty="0" smtClean="0"/>
            </a:br>
            <a:r>
              <a:rPr lang="ru-RU" b="1" dirty="0" smtClean="0"/>
              <a:t>= </a:t>
            </a:r>
            <a:r>
              <a:rPr lang="en-US" b="1" dirty="0" smtClean="0"/>
              <a:t>the </a:t>
            </a:r>
            <a:r>
              <a:rPr lang="en-US" b="1" dirty="0"/>
              <a:t>working class </a:t>
            </a:r>
            <a:endParaRPr lang="ru-RU" b="1" dirty="0"/>
          </a:p>
        </p:txBody>
      </p:sp>
      <p:sp>
        <p:nvSpPr>
          <p:cNvPr id="7" name="Прямоугольник 6"/>
          <p:cNvSpPr/>
          <p:nvPr/>
        </p:nvSpPr>
        <p:spPr>
          <a:xfrm>
            <a:off x="0" y="5436551"/>
            <a:ext cx="3873946" cy="369332"/>
          </a:xfrm>
          <a:prstGeom prst="rect">
            <a:avLst/>
          </a:prstGeom>
        </p:spPr>
        <p:txBody>
          <a:bodyPr wrap="none">
            <a:spAutoFit/>
          </a:bodyPr>
          <a:lstStyle/>
          <a:p>
            <a:r>
              <a:rPr lang="en-US" b="1" dirty="0"/>
              <a:t>General Secretary</a:t>
            </a:r>
            <a:r>
              <a:rPr lang="en-US" b="1" dirty="0" smtClean="0"/>
              <a:t>:</a:t>
            </a:r>
            <a:r>
              <a:rPr lang="en-US" dirty="0" smtClean="0"/>
              <a:t> </a:t>
            </a:r>
            <a:r>
              <a:rPr lang="en-US" dirty="0"/>
              <a:t>Viktor </a:t>
            </a:r>
            <a:r>
              <a:rPr lang="en-US" dirty="0" err="1"/>
              <a:t>Chernov</a:t>
            </a:r>
            <a:endParaRPr lang="ru-RU" dirty="0"/>
          </a:p>
        </p:txBody>
      </p:sp>
      <p:sp>
        <p:nvSpPr>
          <p:cNvPr id="9" name="Прямоугольник 8"/>
          <p:cNvSpPr/>
          <p:nvPr/>
        </p:nvSpPr>
        <p:spPr>
          <a:xfrm>
            <a:off x="4291384" y="1932766"/>
            <a:ext cx="1826141" cy="923330"/>
          </a:xfrm>
          <a:prstGeom prst="rect">
            <a:avLst/>
          </a:prstGeom>
        </p:spPr>
        <p:txBody>
          <a:bodyPr wrap="none">
            <a:spAutoFit/>
          </a:bodyPr>
          <a:lstStyle/>
          <a:p>
            <a:r>
              <a:rPr lang="en-US" b="1" dirty="0" smtClean="0"/>
              <a:t>Founded</a:t>
            </a:r>
            <a:r>
              <a:rPr lang="ru-RU" b="1" dirty="0" smtClean="0"/>
              <a:t>:</a:t>
            </a:r>
            <a:r>
              <a:rPr lang="ru-RU" dirty="0" smtClean="0"/>
              <a:t> </a:t>
            </a:r>
            <a:r>
              <a:rPr lang="ru-RU" dirty="0" smtClean="0"/>
              <a:t>1902</a:t>
            </a:r>
            <a:endParaRPr lang="en-US" dirty="0"/>
          </a:p>
          <a:p>
            <a:endParaRPr lang="ru-RU" dirty="0" smtClean="0"/>
          </a:p>
          <a:p>
            <a:r>
              <a:rPr lang="en-US" b="1" dirty="0" smtClean="0"/>
              <a:t>Dissolved</a:t>
            </a:r>
            <a:r>
              <a:rPr lang="ru-RU" b="1" dirty="0" smtClean="0"/>
              <a:t>: </a:t>
            </a:r>
            <a:r>
              <a:rPr lang="ru-RU" dirty="0" smtClean="0"/>
              <a:t>1940</a:t>
            </a:r>
            <a:endParaRPr lang="en-US" dirty="0"/>
          </a:p>
        </p:txBody>
      </p:sp>
      <p:sp>
        <p:nvSpPr>
          <p:cNvPr id="10" name="Прямоугольник 9"/>
          <p:cNvSpPr/>
          <p:nvPr/>
        </p:nvSpPr>
        <p:spPr>
          <a:xfrm>
            <a:off x="292554" y="5915662"/>
            <a:ext cx="4572000" cy="646331"/>
          </a:xfrm>
          <a:prstGeom prst="rect">
            <a:avLst/>
          </a:prstGeom>
        </p:spPr>
        <p:txBody>
          <a:bodyPr>
            <a:spAutoFit/>
          </a:bodyPr>
          <a:lstStyle/>
          <a:p>
            <a:r>
              <a:rPr lang="en-US" dirty="0"/>
              <a:t>"Through struggle you will attain </a:t>
            </a:r>
            <a:r>
              <a:rPr lang="en-US" dirty="0" smtClean="0"/>
              <a:t>your</a:t>
            </a:r>
            <a:r>
              <a:rPr lang="ru-RU" dirty="0" smtClean="0"/>
              <a:t> </a:t>
            </a:r>
            <a:r>
              <a:rPr lang="en-US" dirty="0" smtClean="0"/>
              <a:t>rights</a:t>
            </a:r>
            <a:r>
              <a:rPr lang="en-US" dirty="0"/>
              <a:t>!"</a:t>
            </a:r>
            <a:endParaRPr lang="ru-RU"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554" y="1523423"/>
            <a:ext cx="2333625" cy="381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914473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1"/>
          <p:cNvSpPr>
            <a:spLocks noGrp="1"/>
          </p:cNvSpPr>
          <p:nvPr>
            <p:ph type="title"/>
          </p:nvPr>
        </p:nvSpPr>
        <p:spPr/>
        <p:txBody>
          <a:bodyPr/>
          <a:lstStyle/>
          <a:p>
            <a:r>
              <a:rPr lang="en-US" b="1" dirty="0">
                <a:effectLst/>
              </a:rPr>
              <a:t>Socialist Revolutionary Party</a:t>
            </a:r>
            <a:endParaRPr lang="ru-RU" dirty="0"/>
          </a:p>
        </p:txBody>
      </p:sp>
      <p:sp>
        <p:nvSpPr>
          <p:cNvPr id="4" name="Прямоугольник 3"/>
          <p:cNvSpPr/>
          <p:nvPr/>
        </p:nvSpPr>
        <p:spPr>
          <a:xfrm>
            <a:off x="3443843" y="1479191"/>
            <a:ext cx="5498276" cy="4524315"/>
          </a:xfrm>
          <a:prstGeom prst="rect">
            <a:avLst/>
          </a:prstGeom>
        </p:spPr>
        <p:txBody>
          <a:bodyPr wrap="square">
            <a:spAutoFit/>
          </a:bodyPr>
          <a:lstStyle/>
          <a:p>
            <a:r>
              <a:rPr lang="en-US" b="1" dirty="0"/>
              <a:t>Objectives</a:t>
            </a:r>
            <a:r>
              <a:rPr lang="en-US" dirty="0"/>
              <a:t>: </a:t>
            </a:r>
            <a:r>
              <a:rPr lang="en-US" dirty="0"/>
              <a:t>the conquest of political and civil liberties, which will facilitate the movement to </a:t>
            </a:r>
            <a:r>
              <a:rPr lang="en-US" dirty="0" smtClean="0"/>
              <a:t>socialism</a:t>
            </a:r>
            <a:endParaRPr lang="ru-RU" dirty="0" smtClean="0"/>
          </a:p>
          <a:p>
            <a:r>
              <a:rPr lang="en-US" b="1" dirty="0" smtClean="0"/>
              <a:t>Political </a:t>
            </a:r>
            <a:r>
              <a:rPr lang="en-US" b="1" dirty="0"/>
              <a:t>system</a:t>
            </a:r>
            <a:r>
              <a:rPr lang="en-US" b="1" dirty="0" smtClean="0"/>
              <a:t>:</a:t>
            </a:r>
            <a:r>
              <a:rPr lang="ru-RU" b="1" dirty="0" smtClean="0"/>
              <a:t> </a:t>
            </a:r>
            <a:r>
              <a:rPr lang="en-US" dirty="0"/>
              <a:t>democracy, the Constituent Assembly, in the future - the socialist </a:t>
            </a:r>
            <a:r>
              <a:rPr lang="en-US" dirty="0" smtClean="0"/>
              <a:t>system</a:t>
            </a:r>
            <a:endParaRPr lang="ru-RU" dirty="0" smtClean="0"/>
          </a:p>
          <a:p>
            <a:r>
              <a:rPr lang="en-US" b="1" dirty="0" smtClean="0"/>
              <a:t>The </a:t>
            </a:r>
            <a:r>
              <a:rPr lang="en-US" b="1" dirty="0"/>
              <a:t>agrarian question</a:t>
            </a:r>
            <a:r>
              <a:rPr lang="en-US" dirty="0"/>
              <a:t>: </a:t>
            </a:r>
            <a:r>
              <a:rPr lang="en-US" dirty="0"/>
              <a:t>land socialization</a:t>
            </a:r>
            <a:endParaRPr lang="ru-RU" dirty="0" smtClean="0"/>
          </a:p>
          <a:p>
            <a:r>
              <a:rPr lang="en-US" b="1" dirty="0" smtClean="0"/>
              <a:t>The </a:t>
            </a:r>
            <a:r>
              <a:rPr lang="en-US" b="1" dirty="0" smtClean="0"/>
              <a:t>labor question:</a:t>
            </a:r>
          </a:p>
          <a:p>
            <a:pPr marL="285750" indent="-285750">
              <a:buFont typeface="Arial" panose="020B0604020202020204" pitchFamily="34" charset="0"/>
              <a:buChar char="•"/>
            </a:pPr>
            <a:r>
              <a:rPr lang="en-US" dirty="0" smtClean="0"/>
              <a:t>the </a:t>
            </a:r>
            <a:r>
              <a:rPr lang="en-US" dirty="0"/>
              <a:t>right </a:t>
            </a:r>
            <a:r>
              <a:rPr lang="en-US" dirty="0" smtClean="0"/>
              <a:t>to strikes</a:t>
            </a:r>
            <a:endParaRPr lang="ru-RU" dirty="0" smtClean="0"/>
          </a:p>
          <a:p>
            <a:pPr marL="285750" indent="-285750">
              <a:buFont typeface="Arial" panose="020B0604020202020204" pitchFamily="34" charset="0"/>
              <a:buChar char="•"/>
            </a:pPr>
            <a:r>
              <a:rPr lang="en-US" dirty="0"/>
              <a:t>freedom of trade unions </a:t>
            </a:r>
            <a:endParaRPr lang="ru-RU" dirty="0" smtClean="0"/>
          </a:p>
          <a:p>
            <a:pPr marL="285750" indent="-285750">
              <a:buFont typeface="Arial" panose="020B0604020202020204" pitchFamily="34" charset="0"/>
              <a:buChar char="•"/>
            </a:pPr>
            <a:r>
              <a:rPr lang="en-US" dirty="0" smtClean="0"/>
              <a:t>8 </a:t>
            </a:r>
            <a:r>
              <a:rPr lang="en-US" dirty="0"/>
              <a:t>hour working day</a:t>
            </a:r>
            <a:endParaRPr lang="ru-RU" dirty="0" smtClean="0"/>
          </a:p>
          <a:p>
            <a:r>
              <a:rPr lang="en-US" b="1" dirty="0"/>
              <a:t>The National Question</a:t>
            </a:r>
            <a:r>
              <a:rPr lang="en-US" dirty="0"/>
              <a:t>: </a:t>
            </a:r>
            <a:endParaRPr lang="en-US" dirty="0" smtClean="0"/>
          </a:p>
          <a:p>
            <a:pPr marL="285750" indent="-285750">
              <a:buFont typeface="Arial" panose="020B0604020202020204" pitchFamily="34" charset="0"/>
              <a:buChar char="•"/>
            </a:pPr>
            <a:r>
              <a:rPr lang="en-US" dirty="0"/>
              <a:t>the right of nations to </a:t>
            </a:r>
            <a:r>
              <a:rPr lang="en-US" dirty="0" smtClean="0"/>
              <a:t>self-determination</a:t>
            </a:r>
            <a:endParaRPr lang="ru-RU" dirty="0" smtClean="0"/>
          </a:p>
          <a:p>
            <a:r>
              <a:rPr lang="en-US" b="1" dirty="0" smtClean="0"/>
              <a:t>Tactics</a:t>
            </a:r>
            <a:r>
              <a:rPr lang="en-US" b="1" dirty="0"/>
              <a:t>:</a:t>
            </a:r>
            <a:r>
              <a:rPr lang="en-US" dirty="0"/>
              <a:t> </a:t>
            </a:r>
            <a:endParaRPr lang="ru-RU" dirty="0" smtClean="0"/>
          </a:p>
          <a:p>
            <a:pPr marL="285750" indent="-285750">
              <a:buFont typeface="Arial" panose="020B0604020202020204" pitchFamily="34" charset="0"/>
              <a:buChar char="•"/>
            </a:pPr>
            <a:r>
              <a:rPr lang="en-US" dirty="0" smtClean="0"/>
              <a:t>promotion </a:t>
            </a:r>
            <a:r>
              <a:rPr lang="en-US" dirty="0"/>
              <a:t>of ideas through the press</a:t>
            </a:r>
            <a:r>
              <a:rPr lang="ru-RU" dirty="0" smtClean="0"/>
              <a:t>;</a:t>
            </a:r>
            <a:r>
              <a:rPr lang="en-US" dirty="0"/>
              <a:t> </a:t>
            </a:r>
            <a:endParaRPr lang="ru-RU" dirty="0" smtClean="0"/>
          </a:p>
          <a:p>
            <a:pPr marL="285750" indent="-285750">
              <a:buFont typeface="Arial" panose="020B0604020202020204" pitchFamily="34" charset="0"/>
              <a:buChar char="•"/>
            </a:pPr>
            <a:r>
              <a:rPr lang="en-US" dirty="0" smtClean="0"/>
              <a:t>individual </a:t>
            </a:r>
            <a:r>
              <a:rPr lang="en-US" dirty="0"/>
              <a:t>terror</a:t>
            </a:r>
          </a:p>
          <a:p>
            <a:pPr marL="285750" indent="-285750">
              <a:buFont typeface="Arial" panose="020B0604020202020204" pitchFamily="34" charset="0"/>
              <a:buChar char="•"/>
            </a:pPr>
            <a:r>
              <a:rPr lang="en-US" dirty="0"/>
              <a:t>participation in armed uprisings</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219" y="1479191"/>
            <a:ext cx="2828615" cy="34249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Прямоугольник 4"/>
          <p:cNvSpPr/>
          <p:nvPr/>
        </p:nvSpPr>
        <p:spPr>
          <a:xfrm>
            <a:off x="417607" y="5323690"/>
            <a:ext cx="2391680" cy="369332"/>
          </a:xfrm>
          <a:prstGeom prst="rect">
            <a:avLst/>
          </a:prstGeom>
        </p:spPr>
        <p:txBody>
          <a:bodyPr wrap="none">
            <a:spAutoFit/>
          </a:bodyPr>
          <a:lstStyle/>
          <a:p>
            <a:r>
              <a:rPr lang="en-US" dirty="0"/>
              <a:t>Gregory A. </a:t>
            </a:r>
            <a:r>
              <a:rPr lang="en-US" dirty="0" err="1"/>
              <a:t>Gershuni</a:t>
            </a:r>
            <a:r>
              <a:rPr lang="en-US" dirty="0"/>
              <a:t> </a:t>
            </a:r>
            <a:endParaRPr lang="ru-RU" dirty="0"/>
          </a:p>
        </p:txBody>
      </p:sp>
    </p:spTree>
    <p:extLst>
      <p:ext uri="{BB962C8B-B14F-4D97-AF65-F5344CB8AC3E}">
        <p14:creationId xmlns:p14="http://schemas.microsoft.com/office/powerpoint/2010/main" val="30098499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marL="285750" indent="-285750"/>
            <a:r>
              <a:rPr lang="en-US" sz="4000" b="1" dirty="0">
                <a:effectLst>
                  <a:outerShdw blurRad="38100" dist="38100" dir="2700000" algn="tl">
                    <a:srgbClr val="000000">
                      <a:alpha val="43137"/>
                    </a:srgbClr>
                  </a:outerShdw>
                </a:effectLst>
              </a:rPr>
              <a:t>The </a:t>
            </a:r>
            <a:r>
              <a:rPr lang="en-US" sz="4000" b="1" dirty="0"/>
              <a:t>Menshevi</a:t>
            </a:r>
            <a:r>
              <a:rPr lang="en-US" sz="4000" b="1" dirty="0" smtClean="0">
                <a:effectLst>
                  <a:outerShdw blurRad="38100" dist="38100" dir="2700000" algn="tl">
                    <a:srgbClr val="000000">
                      <a:alpha val="43137"/>
                    </a:srgbClr>
                  </a:outerShdw>
                </a:effectLst>
              </a:rPr>
              <a:t>ks</a:t>
            </a:r>
            <a:r>
              <a:rPr lang="ru-RU" sz="4000" b="1" dirty="0" smtClean="0">
                <a:effectLst>
                  <a:outerShdw blurRad="38100" dist="38100" dir="2700000" algn="tl">
                    <a:srgbClr val="000000">
                      <a:alpha val="43137"/>
                    </a:srgbClr>
                  </a:outerShdw>
                </a:effectLst>
              </a:rPr>
              <a:t> </a:t>
            </a:r>
            <a:r>
              <a:rPr lang="en-US" sz="4000" b="1" dirty="0"/>
              <a:t>(Russian Social Democratic </a:t>
            </a:r>
            <a:r>
              <a:rPr lang="en-US" sz="4000" b="1" dirty="0" err="1"/>
              <a:t>Labour</a:t>
            </a:r>
            <a:r>
              <a:rPr lang="en-US" sz="4000" b="1" dirty="0"/>
              <a:t> Party)</a:t>
            </a:r>
          </a:p>
        </p:txBody>
      </p:sp>
      <p:sp>
        <p:nvSpPr>
          <p:cNvPr id="3" name="Прямоугольник 2"/>
          <p:cNvSpPr/>
          <p:nvPr/>
        </p:nvSpPr>
        <p:spPr>
          <a:xfrm>
            <a:off x="4315311" y="2267589"/>
            <a:ext cx="242374" cy="369332"/>
          </a:xfrm>
          <a:prstGeom prst="rect">
            <a:avLst/>
          </a:prstGeom>
        </p:spPr>
        <p:txBody>
          <a:bodyPr wrap="none">
            <a:spAutoFit/>
          </a:bodyPr>
          <a:lstStyle/>
          <a:p>
            <a:r>
              <a:rPr lang="en-US" dirty="0"/>
              <a:t> </a:t>
            </a:r>
            <a:endParaRPr lang="ru-RU" dirty="0"/>
          </a:p>
        </p:txBody>
      </p:sp>
      <p:sp>
        <p:nvSpPr>
          <p:cNvPr id="4" name="Прямоугольник 3"/>
          <p:cNvSpPr/>
          <p:nvPr/>
        </p:nvSpPr>
        <p:spPr>
          <a:xfrm>
            <a:off x="4315311" y="5355907"/>
            <a:ext cx="3105337" cy="369332"/>
          </a:xfrm>
          <a:prstGeom prst="rect">
            <a:avLst/>
          </a:prstGeom>
        </p:spPr>
        <p:txBody>
          <a:bodyPr wrap="none">
            <a:spAutoFit/>
          </a:bodyPr>
          <a:lstStyle/>
          <a:p>
            <a:r>
              <a:rPr lang="en-US" b="1" dirty="0" smtClean="0"/>
              <a:t>Political </a:t>
            </a:r>
            <a:r>
              <a:rPr lang="en-US" b="1" dirty="0" smtClean="0"/>
              <a:t>position</a:t>
            </a:r>
            <a:r>
              <a:rPr lang="en-US" dirty="0" smtClean="0"/>
              <a:t>:</a:t>
            </a:r>
            <a:r>
              <a:rPr lang="ru-RU" dirty="0" smtClean="0"/>
              <a:t> </a:t>
            </a:r>
            <a:r>
              <a:rPr lang="en-US" dirty="0"/>
              <a:t>Left-wing</a:t>
            </a:r>
            <a:endParaRPr lang="en-US" dirty="0"/>
          </a:p>
        </p:txBody>
      </p:sp>
      <p:sp>
        <p:nvSpPr>
          <p:cNvPr id="5" name="Прямоугольник 4"/>
          <p:cNvSpPr/>
          <p:nvPr/>
        </p:nvSpPr>
        <p:spPr>
          <a:xfrm>
            <a:off x="4315311" y="3105258"/>
            <a:ext cx="4572000" cy="369332"/>
          </a:xfrm>
          <a:prstGeom prst="rect">
            <a:avLst/>
          </a:prstGeom>
        </p:spPr>
        <p:txBody>
          <a:bodyPr>
            <a:spAutoFit/>
          </a:bodyPr>
          <a:lstStyle/>
          <a:p>
            <a:r>
              <a:rPr lang="en-US" b="1" dirty="0" smtClean="0"/>
              <a:t>Ideology:</a:t>
            </a:r>
            <a:r>
              <a:rPr lang="ru-RU" b="1" dirty="0" smtClean="0"/>
              <a:t> </a:t>
            </a:r>
            <a:r>
              <a:rPr lang="ru-RU" dirty="0" smtClean="0"/>
              <a:t> </a:t>
            </a:r>
            <a:r>
              <a:rPr lang="en-US" dirty="0"/>
              <a:t>Socialism</a:t>
            </a:r>
            <a:endParaRPr lang="en-US" dirty="0"/>
          </a:p>
        </p:txBody>
      </p:sp>
      <p:sp>
        <p:nvSpPr>
          <p:cNvPr id="6" name="Прямоугольник 5"/>
          <p:cNvSpPr/>
          <p:nvPr/>
        </p:nvSpPr>
        <p:spPr>
          <a:xfrm>
            <a:off x="4315311" y="3959223"/>
            <a:ext cx="4099905" cy="923330"/>
          </a:xfrm>
          <a:prstGeom prst="rect">
            <a:avLst/>
          </a:prstGeom>
        </p:spPr>
        <p:txBody>
          <a:bodyPr wrap="none">
            <a:spAutoFit/>
          </a:bodyPr>
          <a:lstStyle/>
          <a:p>
            <a:r>
              <a:rPr lang="en-US" b="1" dirty="0"/>
              <a:t>Social composition and social </a:t>
            </a:r>
            <a:r>
              <a:rPr lang="en-US" b="1" dirty="0" smtClean="0"/>
              <a:t>base</a:t>
            </a:r>
            <a:r>
              <a:rPr lang="ru-RU" b="1" dirty="0" smtClean="0"/>
              <a:t>: </a:t>
            </a:r>
          </a:p>
          <a:p>
            <a:r>
              <a:rPr lang="en-US" dirty="0" smtClean="0"/>
              <a:t>Peasantry</a:t>
            </a:r>
            <a:r>
              <a:rPr lang="ru-RU" dirty="0" smtClean="0"/>
              <a:t> </a:t>
            </a:r>
            <a:r>
              <a:rPr lang="ru-RU" b="1" dirty="0" smtClean="0"/>
              <a:t>+</a:t>
            </a:r>
            <a:r>
              <a:rPr lang="ru-RU" dirty="0" smtClean="0"/>
              <a:t> </a:t>
            </a:r>
            <a:r>
              <a:rPr lang="en-US" dirty="0" smtClean="0"/>
              <a:t>intelligentsia</a:t>
            </a:r>
            <a:r>
              <a:rPr lang="ru-RU" dirty="0" smtClean="0"/>
              <a:t> </a:t>
            </a:r>
            <a:r>
              <a:rPr lang="ru-RU" b="1" dirty="0" smtClean="0"/>
              <a:t>+</a:t>
            </a:r>
            <a:r>
              <a:rPr lang="en-US" b="1" dirty="0" smtClean="0"/>
              <a:t> </a:t>
            </a:r>
            <a:r>
              <a:rPr lang="en-US" b="1" dirty="0"/>
              <a:t>proletariat</a:t>
            </a:r>
            <a:r>
              <a:rPr lang="en-US" dirty="0"/>
              <a:t> </a:t>
            </a:r>
            <a:r>
              <a:rPr lang="ru-RU" dirty="0" smtClean="0"/>
              <a:t/>
            </a:r>
            <a:br>
              <a:rPr lang="ru-RU" dirty="0" smtClean="0"/>
            </a:br>
            <a:r>
              <a:rPr lang="ru-RU" b="1" dirty="0" smtClean="0"/>
              <a:t>= </a:t>
            </a:r>
            <a:r>
              <a:rPr lang="en-US" b="1" dirty="0" smtClean="0"/>
              <a:t>the </a:t>
            </a:r>
            <a:r>
              <a:rPr lang="en-US" b="1" dirty="0"/>
              <a:t>working class </a:t>
            </a:r>
            <a:endParaRPr lang="ru-RU" b="1" dirty="0"/>
          </a:p>
        </p:txBody>
      </p:sp>
      <p:sp>
        <p:nvSpPr>
          <p:cNvPr id="7" name="Прямоугольник 6"/>
          <p:cNvSpPr/>
          <p:nvPr/>
        </p:nvSpPr>
        <p:spPr>
          <a:xfrm>
            <a:off x="0" y="5436551"/>
            <a:ext cx="3619965" cy="369332"/>
          </a:xfrm>
          <a:prstGeom prst="rect">
            <a:avLst/>
          </a:prstGeom>
        </p:spPr>
        <p:txBody>
          <a:bodyPr wrap="none">
            <a:spAutoFit/>
          </a:bodyPr>
          <a:lstStyle/>
          <a:p>
            <a:r>
              <a:rPr lang="en-US" b="1" dirty="0" smtClean="0"/>
              <a:t>Leader:</a:t>
            </a:r>
            <a:r>
              <a:rPr lang="en-US" dirty="0" smtClean="0"/>
              <a:t> </a:t>
            </a:r>
            <a:r>
              <a:rPr lang="en-US" dirty="0"/>
              <a:t>Yuliy </a:t>
            </a:r>
            <a:r>
              <a:rPr lang="en-US" dirty="0" err="1"/>
              <a:t>Osipovich</a:t>
            </a:r>
            <a:r>
              <a:rPr lang="en-US" dirty="0"/>
              <a:t> </a:t>
            </a:r>
            <a:r>
              <a:rPr lang="en-US" dirty="0" err="1"/>
              <a:t>Martov</a:t>
            </a:r>
            <a:r>
              <a:rPr lang="en-US" dirty="0"/>
              <a:t> </a:t>
            </a:r>
            <a:endParaRPr lang="ru-RU" dirty="0"/>
          </a:p>
        </p:txBody>
      </p:sp>
      <p:sp>
        <p:nvSpPr>
          <p:cNvPr id="9" name="Прямоугольник 8"/>
          <p:cNvSpPr/>
          <p:nvPr/>
        </p:nvSpPr>
        <p:spPr>
          <a:xfrm>
            <a:off x="4291384" y="1932766"/>
            <a:ext cx="1826141" cy="923330"/>
          </a:xfrm>
          <a:prstGeom prst="rect">
            <a:avLst/>
          </a:prstGeom>
        </p:spPr>
        <p:txBody>
          <a:bodyPr wrap="none">
            <a:spAutoFit/>
          </a:bodyPr>
          <a:lstStyle/>
          <a:p>
            <a:r>
              <a:rPr lang="en-US" b="1" dirty="0" smtClean="0"/>
              <a:t>Founded</a:t>
            </a:r>
            <a:r>
              <a:rPr lang="ru-RU" b="1" dirty="0" smtClean="0"/>
              <a:t>:</a:t>
            </a:r>
            <a:r>
              <a:rPr lang="ru-RU" dirty="0" smtClean="0"/>
              <a:t> </a:t>
            </a:r>
            <a:r>
              <a:rPr lang="ru-RU" dirty="0" smtClean="0"/>
              <a:t>1903</a:t>
            </a:r>
            <a:endParaRPr lang="en-US" dirty="0"/>
          </a:p>
          <a:p>
            <a:endParaRPr lang="ru-RU" dirty="0" smtClean="0"/>
          </a:p>
          <a:p>
            <a:r>
              <a:rPr lang="en-US" b="1" dirty="0" smtClean="0"/>
              <a:t>Dissolved</a:t>
            </a:r>
            <a:r>
              <a:rPr lang="ru-RU" b="1" dirty="0" smtClean="0"/>
              <a:t>: </a:t>
            </a:r>
            <a:r>
              <a:rPr lang="ru-RU" dirty="0" smtClean="0"/>
              <a:t>1921</a:t>
            </a:r>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8821" y="1789477"/>
            <a:ext cx="2375002" cy="35625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351265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1"/>
          <p:cNvSpPr>
            <a:spLocks noGrp="1"/>
          </p:cNvSpPr>
          <p:nvPr>
            <p:ph type="title"/>
          </p:nvPr>
        </p:nvSpPr>
        <p:spPr/>
        <p:txBody>
          <a:bodyPr/>
          <a:lstStyle/>
          <a:p>
            <a:r>
              <a:rPr lang="en-US" sz="4000" b="1" dirty="0">
                <a:effectLst>
                  <a:outerShdw blurRad="38100" dist="38100" dir="2700000" algn="tl">
                    <a:srgbClr val="000000">
                      <a:alpha val="43137"/>
                    </a:srgbClr>
                  </a:outerShdw>
                </a:effectLst>
              </a:rPr>
              <a:t>The </a:t>
            </a:r>
            <a:r>
              <a:rPr lang="en-US" sz="4000" b="1" dirty="0"/>
              <a:t>Menshevi</a:t>
            </a:r>
            <a:r>
              <a:rPr lang="en-US" sz="4000" b="1" dirty="0">
                <a:effectLst>
                  <a:outerShdw blurRad="38100" dist="38100" dir="2700000" algn="tl">
                    <a:srgbClr val="000000">
                      <a:alpha val="43137"/>
                    </a:srgbClr>
                  </a:outerShdw>
                </a:effectLst>
              </a:rPr>
              <a:t>ks</a:t>
            </a:r>
            <a:r>
              <a:rPr lang="ru-RU" sz="4000" b="1" dirty="0">
                <a:effectLst>
                  <a:outerShdw blurRad="38100" dist="38100" dir="2700000" algn="tl">
                    <a:srgbClr val="000000">
                      <a:alpha val="43137"/>
                    </a:srgbClr>
                  </a:outerShdw>
                </a:effectLst>
              </a:rPr>
              <a:t> </a:t>
            </a:r>
            <a:r>
              <a:rPr lang="en-US" sz="4000" b="1" dirty="0"/>
              <a:t>(Russian Social Democratic </a:t>
            </a:r>
            <a:r>
              <a:rPr lang="en-US" sz="4000" b="1" dirty="0" err="1"/>
              <a:t>Labour</a:t>
            </a:r>
            <a:r>
              <a:rPr lang="en-US" sz="4000" b="1" dirty="0"/>
              <a:t> Party)</a:t>
            </a:r>
            <a:endParaRPr lang="ru-RU" sz="4000" dirty="0"/>
          </a:p>
        </p:txBody>
      </p:sp>
      <p:sp>
        <p:nvSpPr>
          <p:cNvPr id="4" name="Прямоугольник 3"/>
          <p:cNvSpPr/>
          <p:nvPr/>
        </p:nvSpPr>
        <p:spPr>
          <a:xfrm>
            <a:off x="3443843" y="1600200"/>
            <a:ext cx="5498276" cy="4247317"/>
          </a:xfrm>
          <a:prstGeom prst="rect">
            <a:avLst/>
          </a:prstGeom>
        </p:spPr>
        <p:txBody>
          <a:bodyPr wrap="square">
            <a:spAutoFit/>
          </a:bodyPr>
          <a:lstStyle/>
          <a:p>
            <a:r>
              <a:rPr lang="en-US" b="1" dirty="0"/>
              <a:t>Objectives</a:t>
            </a:r>
            <a:r>
              <a:rPr lang="en-US" dirty="0"/>
              <a:t>: </a:t>
            </a:r>
            <a:r>
              <a:rPr lang="en-US" dirty="0"/>
              <a:t>the transition from capitalism to socialism by the proletarian </a:t>
            </a:r>
            <a:r>
              <a:rPr lang="en-US" dirty="0" smtClean="0"/>
              <a:t>revolution</a:t>
            </a:r>
            <a:endParaRPr lang="ru-RU" dirty="0" smtClean="0"/>
          </a:p>
          <a:p>
            <a:r>
              <a:rPr lang="en-US" b="1" dirty="0" smtClean="0"/>
              <a:t>Political </a:t>
            </a:r>
            <a:r>
              <a:rPr lang="en-US" b="1" dirty="0"/>
              <a:t>system</a:t>
            </a:r>
            <a:r>
              <a:rPr lang="en-US" b="1" dirty="0" smtClean="0"/>
              <a:t>:</a:t>
            </a:r>
            <a:r>
              <a:rPr lang="ru-RU" b="1" dirty="0" smtClean="0"/>
              <a:t> </a:t>
            </a:r>
            <a:r>
              <a:rPr lang="en-US" dirty="0" smtClean="0"/>
              <a:t>democracy, republic</a:t>
            </a:r>
            <a:endParaRPr lang="ru-RU" dirty="0" smtClean="0"/>
          </a:p>
          <a:p>
            <a:r>
              <a:rPr lang="en-US" b="1" dirty="0" smtClean="0"/>
              <a:t>The </a:t>
            </a:r>
            <a:r>
              <a:rPr lang="en-US" b="1" dirty="0"/>
              <a:t>agrarian question</a:t>
            </a:r>
            <a:r>
              <a:rPr lang="en-US" dirty="0"/>
              <a:t>: </a:t>
            </a:r>
            <a:r>
              <a:rPr lang="en-US" dirty="0"/>
              <a:t>land </a:t>
            </a:r>
            <a:r>
              <a:rPr lang="en-US" dirty="0" err="1" smtClean="0"/>
              <a:t>municipalization</a:t>
            </a:r>
            <a:endParaRPr lang="ru-RU" dirty="0" smtClean="0"/>
          </a:p>
          <a:p>
            <a:r>
              <a:rPr lang="en-US" b="1" dirty="0" smtClean="0"/>
              <a:t>The </a:t>
            </a:r>
            <a:r>
              <a:rPr lang="en-US" b="1" dirty="0" smtClean="0"/>
              <a:t>labor question:</a:t>
            </a:r>
          </a:p>
          <a:p>
            <a:pPr marL="285750" indent="-285750">
              <a:buFont typeface="Arial" panose="020B0604020202020204" pitchFamily="34" charset="0"/>
              <a:buChar char="•"/>
            </a:pPr>
            <a:r>
              <a:rPr lang="en-US" dirty="0" smtClean="0"/>
              <a:t>the </a:t>
            </a:r>
            <a:r>
              <a:rPr lang="en-US" dirty="0"/>
              <a:t>right </a:t>
            </a:r>
            <a:r>
              <a:rPr lang="en-US" dirty="0" smtClean="0"/>
              <a:t>to strikes</a:t>
            </a:r>
            <a:endParaRPr lang="ru-RU" dirty="0" smtClean="0"/>
          </a:p>
          <a:p>
            <a:pPr marL="285750" indent="-285750">
              <a:buFont typeface="Arial" panose="020B0604020202020204" pitchFamily="34" charset="0"/>
              <a:buChar char="•"/>
            </a:pPr>
            <a:r>
              <a:rPr lang="en-US" dirty="0"/>
              <a:t>freedom of trade unions </a:t>
            </a:r>
            <a:endParaRPr lang="ru-RU" dirty="0" smtClean="0"/>
          </a:p>
          <a:p>
            <a:pPr marL="285750" indent="-285750">
              <a:buFont typeface="Arial" panose="020B0604020202020204" pitchFamily="34" charset="0"/>
              <a:buChar char="•"/>
            </a:pPr>
            <a:r>
              <a:rPr lang="en-US" dirty="0" smtClean="0"/>
              <a:t>8 </a:t>
            </a:r>
            <a:r>
              <a:rPr lang="en-US" dirty="0"/>
              <a:t>hour working day</a:t>
            </a:r>
            <a:endParaRPr lang="ru-RU" dirty="0" smtClean="0"/>
          </a:p>
          <a:p>
            <a:r>
              <a:rPr lang="en-US" b="1" dirty="0"/>
              <a:t>The National Question</a:t>
            </a:r>
            <a:r>
              <a:rPr lang="en-US" dirty="0"/>
              <a:t>: </a:t>
            </a:r>
            <a:endParaRPr lang="en-US" dirty="0" smtClean="0"/>
          </a:p>
          <a:p>
            <a:pPr marL="285750" indent="-285750">
              <a:buFont typeface="Arial" panose="020B0604020202020204" pitchFamily="34" charset="0"/>
              <a:buChar char="•"/>
            </a:pPr>
            <a:r>
              <a:rPr lang="en-US" dirty="0"/>
              <a:t>the right of nations to </a:t>
            </a:r>
            <a:r>
              <a:rPr lang="en-US" dirty="0" smtClean="0"/>
              <a:t>self-determination</a:t>
            </a:r>
            <a:endParaRPr lang="ru-RU" dirty="0" smtClean="0"/>
          </a:p>
          <a:p>
            <a:r>
              <a:rPr lang="en-US" b="1" dirty="0" smtClean="0"/>
              <a:t>Tactics</a:t>
            </a:r>
            <a:r>
              <a:rPr lang="en-US" b="1" dirty="0"/>
              <a:t>:</a:t>
            </a:r>
            <a:r>
              <a:rPr lang="en-US" dirty="0"/>
              <a:t> </a:t>
            </a:r>
            <a:endParaRPr lang="ru-RU" dirty="0" smtClean="0"/>
          </a:p>
          <a:p>
            <a:pPr marL="285750" indent="-285750">
              <a:buFont typeface="Arial" panose="020B0604020202020204" pitchFamily="34" charset="0"/>
              <a:buChar char="•"/>
            </a:pPr>
            <a:r>
              <a:rPr lang="en-US" dirty="0" smtClean="0"/>
              <a:t>promotion </a:t>
            </a:r>
            <a:r>
              <a:rPr lang="en-US" dirty="0"/>
              <a:t>of ideas through the press</a:t>
            </a:r>
            <a:r>
              <a:rPr lang="ru-RU" dirty="0" smtClean="0"/>
              <a:t>;</a:t>
            </a:r>
            <a:r>
              <a:rPr lang="en-US" dirty="0"/>
              <a:t> </a:t>
            </a:r>
            <a:endParaRPr lang="ru-RU" dirty="0" smtClean="0"/>
          </a:p>
          <a:p>
            <a:pPr marL="285750" indent="-285750">
              <a:buFont typeface="Arial" panose="020B0604020202020204" pitchFamily="34" charset="0"/>
              <a:buChar char="•"/>
            </a:pPr>
            <a:r>
              <a:rPr lang="en-US" dirty="0" smtClean="0"/>
              <a:t>united democratic front</a:t>
            </a:r>
            <a:r>
              <a:rPr lang="ru-RU" dirty="0" smtClean="0"/>
              <a:t> (= </a:t>
            </a:r>
            <a:r>
              <a:rPr lang="en-US" dirty="0" smtClean="0"/>
              <a:t>alliance with the liberals</a:t>
            </a:r>
            <a:r>
              <a:rPr lang="ru-RU" dirty="0" smtClean="0"/>
              <a:t>)</a:t>
            </a:r>
            <a:endParaRPr lang="en-US" dirty="0" smtClean="0"/>
          </a:p>
          <a:p>
            <a:pPr marL="285750" indent="-285750">
              <a:buFont typeface="Arial" panose="020B0604020202020204" pitchFamily="34" charset="0"/>
              <a:buChar char="•"/>
            </a:pPr>
            <a:r>
              <a:rPr lang="en-US" dirty="0" smtClean="0"/>
              <a:t>participation </a:t>
            </a:r>
            <a:r>
              <a:rPr lang="en-US" dirty="0"/>
              <a:t>in armed uprisings</a:t>
            </a:r>
          </a:p>
        </p:txBody>
      </p:sp>
      <p:sp>
        <p:nvSpPr>
          <p:cNvPr id="5" name="Прямоугольник 4"/>
          <p:cNvSpPr/>
          <p:nvPr/>
        </p:nvSpPr>
        <p:spPr>
          <a:xfrm>
            <a:off x="417607" y="5323690"/>
            <a:ext cx="2148345" cy="369332"/>
          </a:xfrm>
          <a:prstGeom prst="rect">
            <a:avLst/>
          </a:prstGeom>
        </p:spPr>
        <p:txBody>
          <a:bodyPr wrap="none">
            <a:spAutoFit/>
          </a:bodyPr>
          <a:lstStyle/>
          <a:p>
            <a:r>
              <a:rPr lang="en-US" dirty="0" smtClean="0"/>
              <a:t>Georgy Plekhanov </a:t>
            </a:r>
            <a:endParaRPr lang="ru-RU"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403" y="1722047"/>
            <a:ext cx="2590070" cy="34318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231643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marL="285750" indent="-285750"/>
            <a:r>
              <a:rPr lang="en-US" sz="4000" b="1" dirty="0">
                <a:effectLst>
                  <a:outerShdw blurRad="38100" dist="38100" dir="2700000" algn="tl">
                    <a:srgbClr val="000000">
                      <a:alpha val="43137"/>
                    </a:srgbClr>
                  </a:outerShdw>
                </a:effectLst>
              </a:rPr>
              <a:t>The </a:t>
            </a:r>
            <a:r>
              <a:rPr lang="en-US" sz="4000" b="1" dirty="0" smtClean="0">
                <a:effectLst>
                  <a:outerShdw blurRad="38100" dist="38100" dir="2700000" algn="tl">
                    <a:srgbClr val="000000">
                      <a:alpha val="43137"/>
                    </a:srgbClr>
                  </a:outerShdw>
                </a:effectLst>
              </a:rPr>
              <a:t>Bolsheviks</a:t>
            </a:r>
            <a:r>
              <a:rPr lang="ru-RU" sz="4000" b="1" dirty="0" smtClean="0">
                <a:effectLst>
                  <a:outerShdw blurRad="38100" dist="38100" dir="2700000" algn="tl">
                    <a:srgbClr val="000000">
                      <a:alpha val="43137"/>
                    </a:srgbClr>
                  </a:outerShdw>
                </a:effectLst>
              </a:rPr>
              <a:t> </a:t>
            </a:r>
            <a:r>
              <a:rPr lang="en-US" sz="4000" b="1" dirty="0"/>
              <a:t>(Russian Social Democratic </a:t>
            </a:r>
            <a:r>
              <a:rPr lang="en-US" sz="4000" b="1" dirty="0" err="1"/>
              <a:t>Labour</a:t>
            </a:r>
            <a:r>
              <a:rPr lang="en-US" sz="4000" b="1" dirty="0"/>
              <a:t> Party)</a:t>
            </a:r>
          </a:p>
        </p:txBody>
      </p:sp>
      <p:sp>
        <p:nvSpPr>
          <p:cNvPr id="3" name="Прямоугольник 2"/>
          <p:cNvSpPr/>
          <p:nvPr/>
        </p:nvSpPr>
        <p:spPr>
          <a:xfrm>
            <a:off x="4315311" y="2267589"/>
            <a:ext cx="242374" cy="369332"/>
          </a:xfrm>
          <a:prstGeom prst="rect">
            <a:avLst/>
          </a:prstGeom>
        </p:spPr>
        <p:txBody>
          <a:bodyPr wrap="none">
            <a:spAutoFit/>
          </a:bodyPr>
          <a:lstStyle/>
          <a:p>
            <a:r>
              <a:rPr lang="en-US" dirty="0"/>
              <a:t> </a:t>
            </a:r>
            <a:endParaRPr lang="ru-RU" dirty="0"/>
          </a:p>
        </p:txBody>
      </p:sp>
      <p:sp>
        <p:nvSpPr>
          <p:cNvPr id="4" name="Прямоугольник 3"/>
          <p:cNvSpPr/>
          <p:nvPr/>
        </p:nvSpPr>
        <p:spPr>
          <a:xfrm>
            <a:off x="4315311" y="5355907"/>
            <a:ext cx="3105337" cy="369332"/>
          </a:xfrm>
          <a:prstGeom prst="rect">
            <a:avLst/>
          </a:prstGeom>
        </p:spPr>
        <p:txBody>
          <a:bodyPr wrap="none">
            <a:spAutoFit/>
          </a:bodyPr>
          <a:lstStyle/>
          <a:p>
            <a:r>
              <a:rPr lang="en-US" b="1" dirty="0" smtClean="0"/>
              <a:t>Political </a:t>
            </a:r>
            <a:r>
              <a:rPr lang="en-US" b="1" dirty="0" smtClean="0"/>
              <a:t>position</a:t>
            </a:r>
            <a:r>
              <a:rPr lang="en-US" dirty="0" smtClean="0"/>
              <a:t>:</a:t>
            </a:r>
            <a:r>
              <a:rPr lang="ru-RU" dirty="0" smtClean="0"/>
              <a:t> </a:t>
            </a:r>
            <a:r>
              <a:rPr lang="en-US" dirty="0"/>
              <a:t>Left-wing</a:t>
            </a:r>
            <a:endParaRPr lang="en-US" dirty="0"/>
          </a:p>
        </p:txBody>
      </p:sp>
      <p:sp>
        <p:nvSpPr>
          <p:cNvPr id="5" name="Прямоугольник 4"/>
          <p:cNvSpPr/>
          <p:nvPr/>
        </p:nvSpPr>
        <p:spPr>
          <a:xfrm>
            <a:off x="4315311" y="3105258"/>
            <a:ext cx="4572000" cy="369332"/>
          </a:xfrm>
          <a:prstGeom prst="rect">
            <a:avLst/>
          </a:prstGeom>
        </p:spPr>
        <p:txBody>
          <a:bodyPr>
            <a:spAutoFit/>
          </a:bodyPr>
          <a:lstStyle/>
          <a:p>
            <a:r>
              <a:rPr lang="en-US" b="1" dirty="0" smtClean="0"/>
              <a:t>Ideology:</a:t>
            </a:r>
            <a:r>
              <a:rPr lang="ru-RU" b="1" dirty="0" smtClean="0"/>
              <a:t> </a:t>
            </a:r>
            <a:r>
              <a:rPr lang="ru-RU" dirty="0" smtClean="0"/>
              <a:t> </a:t>
            </a:r>
            <a:r>
              <a:rPr lang="en-US" dirty="0"/>
              <a:t>Socialism</a:t>
            </a:r>
            <a:endParaRPr lang="en-US" dirty="0"/>
          </a:p>
        </p:txBody>
      </p:sp>
      <p:sp>
        <p:nvSpPr>
          <p:cNvPr id="6" name="Прямоугольник 5"/>
          <p:cNvSpPr/>
          <p:nvPr/>
        </p:nvSpPr>
        <p:spPr>
          <a:xfrm>
            <a:off x="4315311" y="3959223"/>
            <a:ext cx="4099905" cy="923330"/>
          </a:xfrm>
          <a:prstGeom prst="rect">
            <a:avLst/>
          </a:prstGeom>
        </p:spPr>
        <p:txBody>
          <a:bodyPr wrap="none">
            <a:spAutoFit/>
          </a:bodyPr>
          <a:lstStyle/>
          <a:p>
            <a:r>
              <a:rPr lang="en-US" b="1" dirty="0"/>
              <a:t>Social composition and social </a:t>
            </a:r>
            <a:r>
              <a:rPr lang="en-US" b="1" dirty="0" smtClean="0"/>
              <a:t>base</a:t>
            </a:r>
            <a:r>
              <a:rPr lang="ru-RU" b="1" dirty="0" smtClean="0"/>
              <a:t>: </a:t>
            </a:r>
          </a:p>
          <a:p>
            <a:r>
              <a:rPr lang="en-US" dirty="0" smtClean="0"/>
              <a:t>Peasantry</a:t>
            </a:r>
            <a:r>
              <a:rPr lang="ru-RU" dirty="0" smtClean="0"/>
              <a:t> </a:t>
            </a:r>
            <a:r>
              <a:rPr lang="ru-RU" b="1" dirty="0" smtClean="0"/>
              <a:t>+</a:t>
            </a:r>
            <a:r>
              <a:rPr lang="ru-RU" dirty="0" smtClean="0"/>
              <a:t> </a:t>
            </a:r>
            <a:r>
              <a:rPr lang="en-US" dirty="0" smtClean="0"/>
              <a:t>intelligentsia</a:t>
            </a:r>
            <a:r>
              <a:rPr lang="ru-RU" dirty="0" smtClean="0"/>
              <a:t> </a:t>
            </a:r>
            <a:r>
              <a:rPr lang="ru-RU" b="1" dirty="0" smtClean="0"/>
              <a:t>+</a:t>
            </a:r>
            <a:r>
              <a:rPr lang="en-US" b="1" dirty="0" smtClean="0"/>
              <a:t> </a:t>
            </a:r>
            <a:r>
              <a:rPr lang="en-US" b="1" dirty="0"/>
              <a:t>proletariat </a:t>
            </a:r>
            <a:r>
              <a:rPr lang="ru-RU" b="1" dirty="0" smtClean="0"/>
              <a:t/>
            </a:r>
            <a:br>
              <a:rPr lang="ru-RU" b="1" dirty="0" smtClean="0"/>
            </a:br>
            <a:r>
              <a:rPr lang="ru-RU" b="1" dirty="0" smtClean="0"/>
              <a:t>= </a:t>
            </a:r>
            <a:r>
              <a:rPr lang="en-US" b="1" dirty="0" smtClean="0"/>
              <a:t>the </a:t>
            </a:r>
            <a:r>
              <a:rPr lang="en-US" b="1" dirty="0"/>
              <a:t>working class </a:t>
            </a:r>
            <a:endParaRPr lang="ru-RU" b="1" dirty="0"/>
          </a:p>
        </p:txBody>
      </p:sp>
      <p:sp>
        <p:nvSpPr>
          <p:cNvPr id="9" name="Прямоугольник 8"/>
          <p:cNvSpPr/>
          <p:nvPr/>
        </p:nvSpPr>
        <p:spPr>
          <a:xfrm>
            <a:off x="4291384" y="1932766"/>
            <a:ext cx="1826141" cy="923330"/>
          </a:xfrm>
          <a:prstGeom prst="rect">
            <a:avLst/>
          </a:prstGeom>
        </p:spPr>
        <p:txBody>
          <a:bodyPr wrap="none">
            <a:spAutoFit/>
          </a:bodyPr>
          <a:lstStyle/>
          <a:p>
            <a:r>
              <a:rPr lang="en-US" b="1" dirty="0" smtClean="0"/>
              <a:t>Founded</a:t>
            </a:r>
            <a:r>
              <a:rPr lang="ru-RU" b="1" dirty="0" smtClean="0"/>
              <a:t>:</a:t>
            </a:r>
            <a:r>
              <a:rPr lang="ru-RU" dirty="0" smtClean="0"/>
              <a:t> </a:t>
            </a:r>
            <a:r>
              <a:rPr lang="ru-RU" dirty="0" smtClean="0"/>
              <a:t>1903</a:t>
            </a:r>
            <a:endParaRPr lang="en-US" dirty="0"/>
          </a:p>
          <a:p>
            <a:endParaRPr lang="ru-RU" dirty="0" smtClean="0"/>
          </a:p>
          <a:p>
            <a:r>
              <a:rPr lang="en-US" b="1" dirty="0" smtClean="0"/>
              <a:t>Dissolved</a:t>
            </a:r>
            <a:r>
              <a:rPr lang="ru-RU" b="1" dirty="0" smtClean="0"/>
              <a:t>: </a:t>
            </a:r>
            <a:r>
              <a:rPr lang="ru-RU" dirty="0" smtClean="0"/>
              <a:t>1991</a:t>
            </a:r>
            <a:endParaRPr lang="en-US"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379" y="2244127"/>
            <a:ext cx="3743926" cy="28028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068236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1"/>
          <p:cNvSpPr>
            <a:spLocks noGrp="1"/>
          </p:cNvSpPr>
          <p:nvPr>
            <p:ph type="title"/>
          </p:nvPr>
        </p:nvSpPr>
        <p:spPr/>
        <p:txBody>
          <a:bodyPr/>
          <a:lstStyle/>
          <a:p>
            <a:r>
              <a:rPr lang="en-US" sz="4000" b="1" dirty="0">
                <a:effectLst>
                  <a:outerShdw blurRad="38100" dist="38100" dir="2700000" algn="tl">
                    <a:srgbClr val="000000">
                      <a:alpha val="43137"/>
                    </a:srgbClr>
                  </a:outerShdw>
                </a:effectLst>
              </a:rPr>
              <a:t>The Bolsheviks</a:t>
            </a:r>
            <a:r>
              <a:rPr lang="ru-RU" sz="4000" b="1" dirty="0">
                <a:effectLst>
                  <a:outerShdw blurRad="38100" dist="38100" dir="2700000" algn="tl">
                    <a:srgbClr val="000000">
                      <a:alpha val="43137"/>
                    </a:srgbClr>
                  </a:outerShdw>
                </a:effectLst>
              </a:rPr>
              <a:t> </a:t>
            </a:r>
            <a:r>
              <a:rPr lang="en-US" sz="4000" b="1" dirty="0"/>
              <a:t>(Russian Social Democratic </a:t>
            </a:r>
            <a:r>
              <a:rPr lang="en-US" sz="4000" b="1" dirty="0" err="1"/>
              <a:t>Labour</a:t>
            </a:r>
            <a:r>
              <a:rPr lang="en-US" sz="4000" b="1" dirty="0"/>
              <a:t> Party)</a:t>
            </a:r>
            <a:endParaRPr lang="ru-RU" sz="4000" dirty="0"/>
          </a:p>
        </p:txBody>
      </p:sp>
      <p:sp>
        <p:nvSpPr>
          <p:cNvPr id="4" name="Прямоугольник 3"/>
          <p:cNvSpPr/>
          <p:nvPr/>
        </p:nvSpPr>
        <p:spPr>
          <a:xfrm>
            <a:off x="3645724" y="1996734"/>
            <a:ext cx="5498276" cy="3693319"/>
          </a:xfrm>
          <a:prstGeom prst="rect">
            <a:avLst/>
          </a:prstGeom>
        </p:spPr>
        <p:txBody>
          <a:bodyPr wrap="square">
            <a:spAutoFit/>
          </a:bodyPr>
          <a:lstStyle/>
          <a:p>
            <a:r>
              <a:rPr lang="en-US" b="1" dirty="0"/>
              <a:t>Objectives</a:t>
            </a:r>
            <a:r>
              <a:rPr lang="en-US" dirty="0"/>
              <a:t>: the transition from capitalism to socialism by the proletarian revolution</a:t>
            </a:r>
            <a:endParaRPr lang="ru-RU" dirty="0"/>
          </a:p>
          <a:p>
            <a:r>
              <a:rPr lang="en-US" b="1" dirty="0"/>
              <a:t>Political system:</a:t>
            </a:r>
            <a:r>
              <a:rPr lang="ru-RU" b="1" dirty="0"/>
              <a:t> </a:t>
            </a:r>
            <a:r>
              <a:rPr lang="en-US" b="1" dirty="0"/>
              <a:t> </a:t>
            </a:r>
            <a:r>
              <a:rPr lang="en-US" dirty="0"/>
              <a:t>Socialistic republic</a:t>
            </a:r>
            <a:endParaRPr lang="ru-RU" dirty="0"/>
          </a:p>
          <a:p>
            <a:r>
              <a:rPr lang="en-US" b="1" dirty="0"/>
              <a:t>The agrarian question</a:t>
            </a:r>
            <a:r>
              <a:rPr lang="en-US" dirty="0"/>
              <a:t>: land nationalization</a:t>
            </a:r>
            <a:endParaRPr lang="ru-RU" dirty="0"/>
          </a:p>
          <a:p>
            <a:r>
              <a:rPr lang="en-US" b="1" dirty="0"/>
              <a:t>The labor question:</a:t>
            </a:r>
          </a:p>
          <a:p>
            <a:pPr marL="285750" indent="-285750">
              <a:buFont typeface="Arial" panose="020B0604020202020204" pitchFamily="34" charset="0"/>
              <a:buChar char="•"/>
            </a:pPr>
            <a:r>
              <a:rPr lang="en-US" dirty="0"/>
              <a:t>the right to strikes</a:t>
            </a:r>
            <a:endParaRPr lang="ru-RU" dirty="0"/>
          </a:p>
          <a:p>
            <a:pPr marL="285750" indent="-285750">
              <a:buFont typeface="Arial" panose="020B0604020202020204" pitchFamily="34" charset="0"/>
              <a:buChar char="•"/>
            </a:pPr>
            <a:r>
              <a:rPr lang="en-US" dirty="0"/>
              <a:t>freedom of trade unions </a:t>
            </a:r>
            <a:endParaRPr lang="ru-RU" dirty="0"/>
          </a:p>
          <a:p>
            <a:pPr marL="285750" indent="-285750">
              <a:buFont typeface="Arial" panose="020B0604020202020204" pitchFamily="34" charset="0"/>
              <a:buChar char="•"/>
            </a:pPr>
            <a:r>
              <a:rPr lang="en-US" dirty="0"/>
              <a:t>8 hour working day</a:t>
            </a:r>
            <a:endParaRPr lang="ru-RU" dirty="0"/>
          </a:p>
          <a:p>
            <a:r>
              <a:rPr lang="en-US" b="1" dirty="0"/>
              <a:t>The National Question</a:t>
            </a:r>
            <a:r>
              <a:rPr lang="en-US" dirty="0"/>
              <a:t>: </a:t>
            </a:r>
          </a:p>
          <a:p>
            <a:pPr marL="285750" indent="-285750">
              <a:buFont typeface="Arial" panose="020B0604020202020204" pitchFamily="34" charset="0"/>
              <a:buChar char="•"/>
            </a:pPr>
            <a:r>
              <a:rPr lang="en-US" dirty="0"/>
              <a:t>the right of nations to self-determination</a:t>
            </a:r>
            <a:endParaRPr lang="ru-RU" dirty="0"/>
          </a:p>
          <a:p>
            <a:r>
              <a:rPr lang="en-US" b="1" dirty="0"/>
              <a:t>Tactics:</a:t>
            </a:r>
            <a:r>
              <a:rPr lang="en-US" dirty="0"/>
              <a:t> </a:t>
            </a:r>
            <a:endParaRPr lang="ru-RU" dirty="0"/>
          </a:p>
          <a:p>
            <a:pPr marL="285750" indent="-285750">
              <a:buFont typeface="Arial" panose="020B0604020202020204" pitchFamily="34" charset="0"/>
              <a:buChar char="•"/>
            </a:pPr>
            <a:r>
              <a:rPr lang="en-US" dirty="0"/>
              <a:t>promotion of ideas through the press</a:t>
            </a:r>
            <a:r>
              <a:rPr lang="ru-RU" dirty="0"/>
              <a:t>;</a:t>
            </a:r>
            <a:r>
              <a:rPr lang="en-US" dirty="0"/>
              <a:t> </a:t>
            </a:r>
            <a:endParaRPr lang="ru-RU" dirty="0"/>
          </a:p>
          <a:p>
            <a:pPr marL="285750" indent="-285750">
              <a:buFont typeface="Arial" panose="020B0604020202020204" pitchFamily="34" charset="0"/>
              <a:buChar char="•"/>
            </a:pPr>
            <a:r>
              <a:rPr lang="en-US" dirty="0"/>
              <a:t>participation in armed uprisings</a:t>
            </a:r>
            <a:endParaRPr lang="en-US" dirty="0"/>
          </a:p>
        </p:txBody>
      </p:sp>
      <p:sp>
        <p:nvSpPr>
          <p:cNvPr id="5" name="Прямоугольник 4"/>
          <p:cNvSpPr/>
          <p:nvPr/>
        </p:nvSpPr>
        <p:spPr>
          <a:xfrm>
            <a:off x="417607" y="5323690"/>
            <a:ext cx="1750800" cy="369332"/>
          </a:xfrm>
          <a:prstGeom prst="rect">
            <a:avLst/>
          </a:prstGeom>
        </p:spPr>
        <p:txBody>
          <a:bodyPr wrap="none">
            <a:spAutoFit/>
          </a:bodyPr>
          <a:lstStyle/>
          <a:p>
            <a:r>
              <a:rPr lang="en-US" dirty="0" smtClean="0"/>
              <a:t>Vladimir Lenin</a:t>
            </a:r>
            <a:endParaRPr lang="ru-RU"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2" y="2078180"/>
            <a:ext cx="3438371" cy="31379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092515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уга 3"/>
          <p:cNvSpPr/>
          <p:nvPr/>
        </p:nvSpPr>
        <p:spPr>
          <a:xfrm>
            <a:off x="505918" y="749509"/>
            <a:ext cx="7926050" cy="6880485"/>
          </a:xfrm>
          <a:prstGeom prst="arc">
            <a:avLst>
              <a:gd name="adj1" fmla="val 10772274"/>
              <a:gd name="adj2" fmla="val 0"/>
            </a:avLst>
          </a:prstGeom>
          <a:ln w="539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5" name="TextBox 4"/>
          <p:cNvSpPr txBox="1"/>
          <p:nvPr/>
        </p:nvSpPr>
        <p:spPr>
          <a:xfrm>
            <a:off x="146153" y="4296585"/>
            <a:ext cx="1855033" cy="1015663"/>
          </a:xfrm>
          <a:prstGeom prst="rect">
            <a:avLst/>
          </a:prstGeom>
          <a:noFill/>
        </p:spPr>
        <p:txBody>
          <a:bodyPr wrap="square" rtlCol="0">
            <a:spAutoFit/>
          </a:bodyPr>
          <a:lstStyle/>
          <a:p>
            <a:r>
              <a:rPr lang="ru-RU" sz="2000" b="1" dirty="0" smtClean="0"/>
              <a:t>9 </a:t>
            </a:r>
            <a:r>
              <a:rPr lang="en-US" sz="2000" b="1" dirty="0" smtClean="0"/>
              <a:t>January 1905</a:t>
            </a:r>
          </a:p>
          <a:p>
            <a:r>
              <a:rPr lang="en-US" sz="2000" b="1" dirty="0" smtClean="0"/>
              <a:t>The </a:t>
            </a:r>
            <a:r>
              <a:rPr lang="ru-RU" sz="2000" b="1" dirty="0" smtClean="0"/>
              <a:t>«</a:t>
            </a:r>
            <a:r>
              <a:rPr lang="en-US" sz="2000" b="1" dirty="0" smtClean="0"/>
              <a:t>Bloody Sunday</a:t>
            </a:r>
            <a:r>
              <a:rPr lang="ru-RU" sz="2000" b="1" dirty="0" smtClean="0"/>
              <a:t>»</a:t>
            </a:r>
            <a:endParaRPr lang="en-US" sz="2000" b="1" dirty="0" smtClean="0"/>
          </a:p>
        </p:txBody>
      </p:sp>
      <p:sp>
        <p:nvSpPr>
          <p:cNvPr id="6" name="TextBox 5"/>
          <p:cNvSpPr txBox="1"/>
          <p:nvPr/>
        </p:nvSpPr>
        <p:spPr>
          <a:xfrm>
            <a:off x="7615003" y="4369702"/>
            <a:ext cx="1465289" cy="1107996"/>
          </a:xfrm>
          <a:prstGeom prst="rect">
            <a:avLst/>
          </a:prstGeom>
          <a:noFill/>
        </p:spPr>
        <p:txBody>
          <a:bodyPr wrap="square" rtlCol="0">
            <a:spAutoFit/>
          </a:bodyPr>
          <a:lstStyle/>
          <a:p>
            <a:r>
              <a:rPr lang="en-US" sz="2100" b="1" dirty="0" smtClean="0"/>
              <a:t>Coup of 3 June 1907</a:t>
            </a:r>
          </a:p>
          <a:p>
            <a:endParaRPr lang="ru-RU" sz="2400" dirty="0"/>
          </a:p>
        </p:txBody>
      </p:sp>
      <p:cxnSp>
        <p:nvCxnSpPr>
          <p:cNvPr id="8" name="Прямая соединительная линия 7"/>
          <p:cNvCxnSpPr/>
          <p:nvPr/>
        </p:nvCxnSpPr>
        <p:spPr>
          <a:xfrm>
            <a:off x="2001187" y="1514007"/>
            <a:ext cx="5137879" cy="129490"/>
          </a:xfrm>
          <a:prstGeom prst="line">
            <a:avLst/>
          </a:prstGeom>
          <a:ln w="571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46154" y="1643497"/>
            <a:ext cx="359764" cy="707886"/>
          </a:xfrm>
          <a:prstGeom prst="rect">
            <a:avLst/>
          </a:prstGeom>
          <a:noFill/>
        </p:spPr>
        <p:txBody>
          <a:bodyPr wrap="square" rtlCol="0">
            <a:spAutoFit/>
          </a:bodyPr>
          <a:lstStyle/>
          <a:p>
            <a:r>
              <a:rPr lang="en-US" sz="4000" dirty="0">
                <a:latin typeface="Elephant" panose="02020904090505020303" pitchFamily="18" charset="0"/>
              </a:rPr>
              <a:t>I</a:t>
            </a:r>
            <a:endParaRPr lang="ru-RU" sz="4000" dirty="0"/>
          </a:p>
        </p:txBody>
      </p:sp>
      <p:sp>
        <p:nvSpPr>
          <p:cNvPr id="12" name="TextBox 11"/>
          <p:cNvSpPr txBox="1"/>
          <p:nvPr/>
        </p:nvSpPr>
        <p:spPr>
          <a:xfrm>
            <a:off x="5367416" y="111583"/>
            <a:ext cx="781362" cy="707886"/>
          </a:xfrm>
          <a:prstGeom prst="rect">
            <a:avLst/>
          </a:prstGeom>
          <a:noFill/>
        </p:spPr>
        <p:txBody>
          <a:bodyPr wrap="square" rtlCol="0">
            <a:spAutoFit/>
          </a:bodyPr>
          <a:lstStyle/>
          <a:p>
            <a:r>
              <a:rPr lang="en-US" sz="4000" dirty="0" smtClean="0">
                <a:latin typeface="Elephant" panose="02020904090505020303" pitchFamily="18" charset="0"/>
              </a:rPr>
              <a:t>II</a:t>
            </a:r>
            <a:endParaRPr lang="ru-RU" sz="4000" dirty="0"/>
          </a:p>
        </p:txBody>
      </p:sp>
      <p:sp>
        <p:nvSpPr>
          <p:cNvPr id="13" name="TextBox 12"/>
          <p:cNvSpPr txBox="1"/>
          <p:nvPr/>
        </p:nvSpPr>
        <p:spPr>
          <a:xfrm>
            <a:off x="8128417" y="1997440"/>
            <a:ext cx="1195466" cy="707886"/>
          </a:xfrm>
          <a:prstGeom prst="rect">
            <a:avLst/>
          </a:prstGeom>
          <a:noFill/>
        </p:spPr>
        <p:txBody>
          <a:bodyPr wrap="square" rtlCol="0">
            <a:spAutoFit/>
          </a:bodyPr>
          <a:lstStyle/>
          <a:p>
            <a:r>
              <a:rPr lang="en-US" sz="4000" dirty="0" smtClean="0">
                <a:latin typeface="Elephant" panose="02020904090505020303" pitchFamily="18" charset="0"/>
              </a:rPr>
              <a:t>III</a:t>
            </a:r>
            <a:endParaRPr lang="ru-RU" sz="4000" dirty="0"/>
          </a:p>
        </p:txBody>
      </p:sp>
      <p:cxnSp>
        <p:nvCxnSpPr>
          <p:cNvPr id="15" name="Прямая соединительная линия 14"/>
          <p:cNvCxnSpPr/>
          <p:nvPr/>
        </p:nvCxnSpPr>
        <p:spPr>
          <a:xfrm>
            <a:off x="7139065" y="1643498"/>
            <a:ext cx="103058" cy="2546253"/>
          </a:xfrm>
          <a:prstGeom prst="line">
            <a:avLst/>
          </a:prstGeom>
          <a:ln w="539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Прямая соединительная линия 17"/>
          <p:cNvCxnSpPr/>
          <p:nvPr/>
        </p:nvCxnSpPr>
        <p:spPr>
          <a:xfrm>
            <a:off x="7236502" y="4189750"/>
            <a:ext cx="1489648" cy="0"/>
          </a:xfrm>
          <a:prstGeom prst="line">
            <a:avLst/>
          </a:prstGeom>
          <a:ln w="571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6663128" y="635700"/>
            <a:ext cx="2417164" cy="1077218"/>
          </a:xfrm>
          <a:prstGeom prst="rect">
            <a:avLst/>
          </a:prstGeom>
          <a:noFill/>
        </p:spPr>
        <p:txBody>
          <a:bodyPr wrap="square" rtlCol="0">
            <a:spAutoFit/>
          </a:bodyPr>
          <a:lstStyle/>
          <a:p>
            <a:r>
              <a:rPr lang="en-US" sz="2000" b="1" dirty="0"/>
              <a:t>Moscow Uprising of </a:t>
            </a:r>
            <a:r>
              <a:rPr lang="en-US" sz="2000" b="1" dirty="0" smtClean="0"/>
              <a:t>December 1905</a:t>
            </a:r>
            <a:endParaRPr lang="en-US" sz="2000" b="1" dirty="0"/>
          </a:p>
          <a:p>
            <a:endParaRPr lang="ru-RU" sz="2400" dirty="0"/>
          </a:p>
        </p:txBody>
      </p:sp>
      <p:sp>
        <p:nvSpPr>
          <p:cNvPr id="21" name="TextBox 20"/>
          <p:cNvSpPr txBox="1"/>
          <p:nvPr/>
        </p:nvSpPr>
        <p:spPr>
          <a:xfrm>
            <a:off x="505918" y="316379"/>
            <a:ext cx="1618938" cy="1323439"/>
          </a:xfrm>
          <a:prstGeom prst="rect">
            <a:avLst/>
          </a:prstGeom>
          <a:noFill/>
        </p:spPr>
        <p:txBody>
          <a:bodyPr wrap="square" rtlCol="0">
            <a:spAutoFit/>
          </a:bodyPr>
          <a:lstStyle/>
          <a:p>
            <a:r>
              <a:rPr lang="en-US" sz="2000" b="1" dirty="0" smtClean="0"/>
              <a:t>17 October 1905</a:t>
            </a:r>
          </a:p>
          <a:p>
            <a:r>
              <a:rPr lang="en-US" sz="2000" b="1" dirty="0" smtClean="0"/>
              <a:t>October </a:t>
            </a:r>
            <a:r>
              <a:rPr lang="en-US" sz="2000" b="1" dirty="0"/>
              <a:t>M</a:t>
            </a:r>
            <a:r>
              <a:rPr lang="en-US" sz="2000" b="1" dirty="0" smtClean="0"/>
              <a:t>anifesto</a:t>
            </a:r>
            <a:endParaRPr lang="ru-RU" sz="2000" b="1" dirty="0"/>
          </a:p>
        </p:txBody>
      </p:sp>
      <p:sp>
        <p:nvSpPr>
          <p:cNvPr id="22" name="Выноска 1 (без границы) 21"/>
          <p:cNvSpPr/>
          <p:nvPr/>
        </p:nvSpPr>
        <p:spPr>
          <a:xfrm>
            <a:off x="2001187" y="3934988"/>
            <a:ext cx="1415141" cy="869429"/>
          </a:xfrm>
          <a:prstGeom prst="callout1">
            <a:avLst>
              <a:gd name="adj1" fmla="val 26262"/>
              <a:gd name="adj2" fmla="val 16452"/>
              <a:gd name="adj3" fmla="val -86741"/>
              <a:gd name="adj4" fmla="val -9145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smtClean="0"/>
              <a:t>May 1905 the first labor Soviet </a:t>
            </a:r>
            <a:br>
              <a:rPr lang="en-US" b="1" dirty="0" smtClean="0"/>
            </a:br>
            <a:r>
              <a:rPr lang="en-US" b="1" dirty="0" smtClean="0"/>
              <a:t>in Ivanovo</a:t>
            </a:r>
            <a:endParaRPr lang="ru-RU" b="1" dirty="0"/>
          </a:p>
        </p:txBody>
      </p:sp>
      <p:sp>
        <p:nvSpPr>
          <p:cNvPr id="23" name="Выноска 1 (без границы) 22"/>
          <p:cNvSpPr/>
          <p:nvPr/>
        </p:nvSpPr>
        <p:spPr>
          <a:xfrm>
            <a:off x="1667655" y="2344058"/>
            <a:ext cx="2044374" cy="711574"/>
          </a:xfrm>
          <a:prstGeom prst="callout1">
            <a:avLst>
              <a:gd name="adj1" fmla="val 24869"/>
              <a:gd name="adj2" fmla="val 14563"/>
              <a:gd name="adj3" fmla="val -863"/>
              <a:gd name="adj4" fmla="val -23152"/>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smtClean="0"/>
              <a:t>All-Russian October </a:t>
            </a:r>
            <a:r>
              <a:rPr lang="en-US" b="1" dirty="0"/>
              <a:t>P</a:t>
            </a:r>
            <a:r>
              <a:rPr lang="en-US" b="1" dirty="0" smtClean="0"/>
              <a:t>olitical strike</a:t>
            </a:r>
            <a:endParaRPr lang="ru-RU" b="1" dirty="0"/>
          </a:p>
        </p:txBody>
      </p:sp>
      <p:sp>
        <p:nvSpPr>
          <p:cNvPr id="25" name="Выноска 1 (без границы) 24"/>
          <p:cNvSpPr/>
          <p:nvPr/>
        </p:nvSpPr>
        <p:spPr>
          <a:xfrm>
            <a:off x="2666465" y="111583"/>
            <a:ext cx="2314107" cy="713703"/>
          </a:xfrm>
          <a:prstGeom prst="callout1">
            <a:avLst>
              <a:gd name="adj1" fmla="val 58406"/>
              <a:gd name="adj2" fmla="val 10953"/>
              <a:gd name="adj3" fmla="val 115431"/>
              <a:gd name="adj4" fmla="val 16870"/>
            </a:avLst>
          </a:prstGeom>
          <a:solidFill>
            <a:schemeClr val="lt1">
              <a:alpha val="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ru-RU" b="1" dirty="0" smtClean="0"/>
              <a:t>25-28 </a:t>
            </a:r>
            <a:r>
              <a:rPr lang="en-US" b="1" dirty="0" smtClean="0"/>
              <a:t>October 1905</a:t>
            </a:r>
            <a:br>
              <a:rPr lang="en-US" b="1" dirty="0" smtClean="0"/>
            </a:br>
            <a:r>
              <a:rPr lang="en-US" b="1" dirty="0" smtClean="0"/>
              <a:t>The uprising in </a:t>
            </a:r>
            <a:r>
              <a:rPr lang="en-US" b="1" dirty="0" err="1" smtClean="0"/>
              <a:t>Kronstadt</a:t>
            </a:r>
            <a:endParaRPr lang="ru-RU" b="1" dirty="0"/>
          </a:p>
        </p:txBody>
      </p:sp>
      <p:sp>
        <p:nvSpPr>
          <p:cNvPr id="27" name="Выноска 1 (без границы) 26"/>
          <p:cNvSpPr/>
          <p:nvPr/>
        </p:nvSpPr>
        <p:spPr>
          <a:xfrm>
            <a:off x="3973286" y="1700110"/>
            <a:ext cx="2041518" cy="1005216"/>
          </a:xfrm>
          <a:prstGeom prst="callout1">
            <a:avLst>
              <a:gd name="adj1" fmla="val 48454"/>
              <a:gd name="adj2" fmla="val 105150"/>
              <a:gd name="adj3" fmla="val 35970"/>
              <a:gd name="adj4" fmla="val 174018"/>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smtClean="0"/>
              <a:t>April 1906 The basic State laws of the Russian Empire</a:t>
            </a:r>
            <a:endParaRPr lang="ru-RU" b="1" dirty="0"/>
          </a:p>
        </p:txBody>
      </p:sp>
      <p:sp>
        <p:nvSpPr>
          <p:cNvPr id="28" name="Выноска 1 (без границы) 27"/>
          <p:cNvSpPr/>
          <p:nvPr/>
        </p:nvSpPr>
        <p:spPr>
          <a:xfrm>
            <a:off x="4836202" y="2767082"/>
            <a:ext cx="1843790" cy="1005216"/>
          </a:xfrm>
          <a:prstGeom prst="callout1">
            <a:avLst>
              <a:gd name="adj1" fmla="val 48561"/>
              <a:gd name="adj2" fmla="val 86005"/>
              <a:gd name="adj3" fmla="val 20383"/>
              <a:gd name="adj4" fmla="val 179960"/>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smtClean="0"/>
              <a:t>April 1906 </a:t>
            </a:r>
            <a:br>
              <a:rPr lang="en-US" b="1" dirty="0" smtClean="0"/>
            </a:br>
            <a:r>
              <a:rPr lang="en-US" b="1" dirty="0" smtClean="0"/>
              <a:t>I State Duma</a:t>
            </a:r>
            <a:endParaRPr lang="ru-RU" b="1" dirty="0"/>
          </a:p>
        </p:txBody>
      </p:sp>
      <p:sp>
        <p:nvSpPr>
          <p:cNvPr id="30" name="Выноска 1 (без границы) 29"/>
          <p:cNvSpPr/>
          <p:nvPr/>
        </p:nvSpPr>
        <p:spPr>
          <a:xfrm>
            <a:off x="4570126" y="3925352"/>
            <a:ext cx="1843790" cy="1005216"/>
          </a:xfrm>
          <a:prstGeom prst="callout1">
            <a:avLst>
              <a:gd name="adj1" fmla="val 53460"/>
              <a:gd name="adj2" fmla="val 92026"/>
              <a:gd name="adj3" fmla="val -40473"/>
              <a:gd name="adj4" fmla="val 204022"/>
            </a:avLst>
          </a:prstGeom>
          <a:ln>
            <a:solidFill>
              <a:schemeClr val="accent6">
                <a:alpha val="86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smtClean="0"/>
              <a:t>February 1907 </a:t>
            </a:r>
            <a:br>
              <a:rPr lang="en-US" b="1" dirty="0" smtClean="0"/>
            </a:br>
            <a:r>
              <a:rPr lang="en-US" b="1" dirty="0" smtClean="0"/>
              <a:t>II State Duma</a:t>
            </a:r>
            <a:endParaRPr lang="ru-RU" b="1" dirty="0"/>
          </a:p>
        </p:txBody>
      </p:sp>
      <p:sp>
        <p:nvSpPr>
          <p:cNvPr id="2" name="Прямоугольник 1"/>
          <p:cNvSpPr/>
          <p:nvPr/>
        </p:nvSpPr>
        <p:spPr>
          <a:xfrm>
            <a:off x="2984545" y="5998029"/>
            <a:ext cx="4535216" cy="369332"/>
          </a:xfrm>
          <a:prstGeom prst="rect">
            <a:avLst/>
          </a:prstGeom>
        </p:spPr>
        <p:txBody>
          <a:bodyPr wrap="none">
            <a:spAutoFit/>
          </a:bodyPr>
          <a:lstStyle/>
          <a:p>
            <a:r>
              <a:rPr lang="en-US" b="1" dirty="0" smtClean="0">
                <a:solidFill>
                  <a:srgbClr val="C00000"/>
                </a:solidFill>
              </a:rPr>
              <a:t>The First Russian Revolution (1905-1907) </a:t>
            </a:r>
            <a:endParaRPr lang="ru-RU" b="1" dirty="0">
              <a:solidFill>
                <a:srgbClr val="C00000"/>
              </a:solidFill>
            </a:endParaRPr>
          </a:p>
        </p:txBody>
      </p:sp>
    </p:spTree>
    <p:extLst>
      <p:ext uri="{BB962C8B-B14F-4D97-AF65-F5344CB8AC3E}">
        <p14:creationId xmlns:p14="http://schemas.microsoft.com/office/powerpoint/2010/main" val="12647709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Results of the Revolution</a:t>
            </a:r>
            <a:endParaRPr lang="ru-RU" dirty="0"/>
          </a:p>
        </p:txBody>
      </p:sp>
      <p:sp>
        <p:nvSpPr>
          <p:cNvPr id="3" name="Прямоугольник 2"/>
          <p:cNvSpPr/>
          <p:nvPr/>
        </p:nvSpPr>
        <p:spPr>
          <a:xfrm>
            <a:off x="4241410" y="1747800"/>
            <a:ext cx="4572000" cy="3785652"/>
          </a:xfrm>
          <a:prstGeom prst="rect">
            <a:avLst/>
          </a:prstGeom>
        </p:spPr>
        <p:txBody>
          <a:bodyPr>
            <a:spAutoFit/>
          </a:bodyPr>
          <a:lstStyle/>
          <a:p>
            <a:pPr marL="285750" indent="-285750">
              <a:buFont typeface="Arial" panose="020B0604020202020204" pitchFamily="34" charset="0"/>
              <a:buChar char="•"/>
            </a:pPr>
            <a:r>
              <a:rPr lang="en-US" sz="2400" dirty="0"/>
              <a:t>Revolutionaries defeated</a:t>
            </a:r>
          </a:p>
          <a:p>
            <a:pPr marL="285750" indent="-285750">
              <a:buFont typeface="Arial" panose="020B0604020202020204" pitchFamily="34" charset="0"/>
              <a:buChar char="•"/>
            </a:pPr>
            <a:endParaRPr lang="en-US" sz="2400" dirty="0" smtClean="0"/>
          </a:p>
          <a:p>
            <a:pPr marL="285750" indent="-285750">
              <a:buFont typeface="Arial" panose="020B0604020202020204" pitchFamily="34" charset="0"/>
              <a:buChar char="•"/>
            </a:pPr>
            <a:r>
              <a:rPr lang="en-US" sz="2400" dirty="0" smtClean="0"/>
              <a:t>Nicholas </a:t>
            </a:r>
            <a:r>
              <a:rPr lang="en-US" sz="2400" dirty="0"/>
              <a:t>II retains the throne</a:t>
            </a:r>
          </a:p>
          <a:p>
            <a:pPr marL="285750" indent="-285750">
              <a:buFont typeface="Arial" panose="020B0604020202020204" pitchFamily="34" charset="0"/>
              <a:buChar char="•"/>
            </a:pPr>
            <a:endParaRPr lang="en-US" sz="2400" dirty="0" smtClean="0"/>
          </a:p>
          <a:p>
            <a:pPr marL="285750" indent="-285750">
              <a:buFont typeface="Arial" panose="020B0604020202020204" pitchFamily="34" charset="0"/>
              <a:buChar char="•"/>
            </a:pPr>
            <a:r>
              <a:rPr lang="en-US" sz="2400" dirty="0" smtClean="0"/>
              <a:t>October </a:t>
            </a:r>
            <a:r>
              <a:rPr lang="en-US" sz="2400" dirty="0"/>
              <a:t>Manifesto</a:t>
            </a:r>
          </a:p>
          <a:p>
            <a:pPr marL="285750" indent="-285750">
              <a:buFont typeface="Arial" panose="020B0604020202020204" pitchFamily="34" charset="0"/>
              <a:buChar char="•"/>
            </a:pPr>
            <a:endParaRPr lang="en-US" sz="2400" dirty="0" smtClean="0"/>
          </a:p>
          <a:p>
            <a:pPr marL="285750" indent="-285750">
              <a:buFont typeface="Arial" panose="020B0604020202020204" pitchFamily="34" charset="0"/>
              <a:buChar char="•"/>
            </a:pPr>
            <a:r>
              <a:rPr lang="en-US" sz="2400" dirty="0" smtClean="0"/>
              <a:t>Constitution </a:t>
            </a:r>
            <a:r>
              <a:rPr lang="en-US" sz="2400" dirty="0"/>
              <a:t>enacted</a:t>
            </a:r>
          </a:p>
          <a:p>
            <a:pPr marL="285750" indent="-285750">
              <a:buFont typeface="Arial" panose="020B0604020202020204" pitchFamily="34" charset="0"/>
              <a:buChar char="•"/>
            </a:pPr>
            <a:endParaRPr lang="en-US" sz="2400" dirty="0" smtClean="0"/>
          </a:p>
          <a:p>
            <a:pPr marL="285750" indent="-285750">
              <a:buFont typeface="Arial" panose="020B0604020202020204" pitchFamily="34" charset="0"/>
              <a:buChar char="•"/>
            </a:pPr>
            <a:r>
              <a:rPr lang="en-US" sz="2400" dirty="0" smtClean="0"/>
              <a:t>Establishment </a:t>
            </a:r>
            <a:r>
              <a:rPr lang="en-US" sz="2400" dirty="0"/>
              <a:t>of the State Duma</a:t>
            </a:r>
            <a:endParaRPr lang="ru-RU" sz="24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412" y="2409825"/>
            <a:ext cx="3760766" cy="26826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985696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sz="4000" dirty="0" smtClean="0">
                <a:effectLst/>
              </a:rPr>
              <a:t>The</a:t>
            </a:r>
            <a:r>
              <a:rPr lang="ru-RU" sz="4000" dirty="0" smtClean="0">
                <a:effectLst/>
              </a:rPr>
              <a:t> </a:t>
            </a:r>
            <a:r>
              <a:rPr lang="en-US" sz="4000" b="1" dirty="0" smtClean="0">
                <a:effectLst/>
              </a:rPr>
              <a:t>First </a:t>
            </a:r>
            <a:r>
              <a:rPr lang="en-US" sz="4000" b="1" dirty="0">
                <a:effectLst/>
              </a:rPr>
              <a:t>State </a:t>
            </a:r>
            <a:r>
              <a:rPr lang="en-US" sz="4000" b="1" dirty="0" smtClean="0">
                <a:effectLst/>
              </a:rPr>
              <a:t>Duma</a:t>
            </a:r>
            <a:r>
              <a:rPr lang="ru-RU" sz="4000" b="1" dirty="0" smtClean="0">
                <a:effectLst/>
              </a:rPr>
              <a:t> </a:t>
            </a:r>
            <a:r>
              <a:rPr lang="en-US" sz="4000" b="1" dirty="0" smtClean="0">
                <a:effectLst/>
              </a:rPr>
              <a:t/>
            </a:r>
            <a:br>
              <a:rPr lang="en-US" sz="4000" b="1" dirty="0" smtClean="0">
                <a:effectLst/>
              </a:rPr>
            </a:br>
            <a:r>
              <a:rPr lang="ru-RU" sz="4000" b="1" dirty="0" smtClean="0">
                <a:effectLst/>
              </a:rPr>
              <a:t>(</a:t>
            </a:r>
            <a:r>
              <a:rPr lang="en-US" sz="4000" b="1" dirty="0" smtClean="0">
                <a:effectLst/>
              </a:rPr>
              <a:t>March, 1906 – January, 1907</a:t>
            </a:r>
            <a:r>
              <a:rPr lang="ru-RU" sz="4000" b="1" dirty="0" smtClean="0">
                <a:effectLst/>
              </a:rPr>
              <a:t>)</a:t>
            </a:r>
            <a:endParaRPr lang="ru-RU" sz="4000" dirty="0"/>
          </a:p>
        </p:txBody>
      </p:sp>
      <p:graphicFrame>
        <p:nvGraphicFramePr>
          <p:cNvPr id="3" name="Таблица 2"/>
          <p:cNvGraphicFramePr>
            <a:graphicFrameLocks noGrp="1"/>
          </p:cNvGraphicFramePr>
          <p:nvPr>
            <p:extLst>
              <p:ext uri="{D42A27DB-BD31-4B8C-83A1-F6EECF244321}">
                <p14:modId xmlns:p14="http://schemas.microsoft.com/office/powerpoint/2010/main" val="1630816502"/>
              </p:ext>
            </p:extLst>
          </p:nvPr>
        </p:nvGraphicFramePr>
        <p:xfrm>
          <a:off x="700644" y="1923803"/>
          <a:ext cx="7873340" cy="3823855"/>
        </p:xfrm>
        <a:graphic>
          <a:graphicData uri="http://schemas.openxmlformats.org/drawingml/2006/table">
            <a:tbl>
              <a:tblPr/>
              <a:tblGrid>
                <a:gridCol w="6298672"/>
                <a:gridCol w="1574668"/>
              </a:tblGrid>
              <a:tr h="387417">
                <a:tc>
                  <a:txBody>
                    <a:bodyPr/>
                    <a:lstStyle/>
                    <a:p>
                      <a:pPr algn="ctr"/>
                      <a:r>
                        <a:rPr lang="en-US" b="1" u="none" dirty="0">
                          <a:solidFill>
                            <a:schemeClr val="tx1"/>
                          </a:solidFill>
                          <a:effectLst/>
                        </a:rPr>
                        <a:t>Parties and coalitions</a:t>
                      </a:r>
                    </a:p>
                  </a:txBody>
                  <a:tcPr marL="9525" marR="9525" marT="9525" marB="9525"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2F2F2"/>
                    </a:solidFill>
                  </a:tcPr>
                </a:tc>
                <a:tc>
                  <a:txBody>
                    <a:bodyPr/>
                    <a:lstStyle/>
                    <a:p>
                      <a:pPr algn="ctr"/>
                      <a:r>
                        <a:rPr lang="en-US" b="1" u="none">
                          <a:solidFill>
                            <a:schemeClr val="tx1"/>
                          </a:solidFill>
                          <a:effectLst/>
                        </a:rPr>
                        <a:t>Seats</a:t>
                      </a:r>
                    </a:p>
                  </a:txBody>
                  <a:tcPr marL="9525" marR="9525" marT="9525" marB="9525"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2F2F2"/>
                    </a:solidFill>
                  </a:tcPr>
                </a:tc>
              </a:tr>
              <a:tr h="387417">
                <a:tc>
                  <a:txBody>
                    <a:bodyPr/>
                    <a:lstStyle/>
                    <a:p>
                      <a:r>
                        <a:rPr lang="ru-RU" b="1" u="none" strike="noStrike" dirty="0" smtClean="0">
                          <a:solidFill>
                            <a:schemeClr val="tx1"/>
                          </a:solidFill>
                          <a:effectLst/>
                        </a:rPr>
                        <a:t> </a:t>
                      </a:r>
                      <a:r>
                        <a:rPr lang="en-US" b="1" u="none" strike="noStrike" dirty="0" smtClean="0">
                          <a:solidFill>
                            <a:schemeClr val="tx1"/>
                          </a:solidFill>
                          <a:effectLst/>
                        </a:rPr>
                        <a:t>Constitutional </a:t>
                      </a:r>
                      <a:r>
                        <a:rPr lang="en-US" b="1" u="none" strike="noStrike" dirty="0">
                          <a:solidFill>
                            <a:schemeClr val="tx1"/>
                          </a:solidFill>
                          <a:effectLst/>
                        </a:rPr>
                        <a:t>Democratic Party (</a:t>
                      </a:r>
                      <a:r>
                        <a:rPr lang="en-US" b="1" u="none" strike="noStrike" dirty="0" err="1">
                          <a:solidFill>
                            <a:schemeClr val="tx1"/>
                          </a:solidFill>
                          <a:effectLst/>
                        </a:rPr>
                        <a:t>Kadets</a:t>
                      </a:r>
                      <a:r>
                        <a:rPr lang="en-US" b="1" u="none" strike="noStrike" dirty="0">
                          <a:solidFill>
                            <a:schemeClr val="tx1"/>
                          </a:solidFill>
                          <a:effectLst/>
                        </a:rPr>
                        <a:t>)</a:t>
                      </a:r>
                      <a:endParaRPr lang="en-US" b="1" u="none" dirty="0">
                        <a:solidFill>
                          <a:schemeClr val="tx1"/>
                        </a:solidFill>
                        <a:effectLst/>
                      </a:endParaRPr>
                    </a:p>
                  </a:txBody>
                  <a:tcPr marL="9525" marR="9525" marT="9525" marB="9525"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ru-RU" b="1" u="none" dirty="0">
                          <a:solidFill>
                            <a:schemeClr val="tx1"/>
                          </a:solidFill>
                          <a:effectLst/>
                        </a:rPr>
                        <a:t>179</a:t>
                      </a:r>
                    </a:p>
                  </a:txBody>
                  <a:tcPr marL="9525" marR="9525" marT="9525" marB="9525"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387417">
                <a:tc>
                  <a:txBody>
                    <a:bodyPr/>
                    <a:lstStyle/>
                    <a:p>
                      <a:r>
                        <a:rPr lang="ru-RU" b="1" u="none" strike="noStrike" dirty="0" smtClean="0">
                          <a:solidFill>
                            <a:schemeClr val="tx1"/>
                          </a:solidFill>
                          <a:effectLst/>
                        </a:rPr>
                        <a:t> </a:t>
                      </a:r>
                      <a:r>
                        <a:rPr lang="en-US" b="1" u="none" strike="noStrike" dirty="0" err="1" smtClean="0">
                          <a:solidFill>
                            <a:schemeClr val="tx1"/>
                          </a:solidFill>
                          <a:effectLst/>
                        </a:rPr>
                        <a:t>Trudoviks</a:t>
                      </a:r>
                      <a:r>
                        <a:rPr lang="en-US" b="1" u="none" strike="noStrike" dirty="0" smtClean="0">
                          <a:solidFill>
                            <a:schemeClr val="tx1"/>
                          </a:solidFill>
                          <a:effectLst/>
                        </a:rPr>
                        <a:t> </a:t>
                      </a:r>
                      <a:r>
                        <a:rPr lang="en-US" b="1" u="none" strike="noStrike" dirty="0">
                          <a:solidFill>
                            <a:schemeClr val="tx1"/>
                          </a:solidFill>
                          <a:effectLst/>
                        </a:rPr>
                        <a:t>(moderate labor)</a:t>
                      </a:r>
                      <a:endParaRPr lang="en-US" b="1" u="none" dirty="0">
                        <a:solidFill>
                          <a:schemeClr val="tx1"/>
                        </a:solidFill>
                        <a:effectLst/>
                      </a:endParaRPr>
                    </a:p>
                  </a:txBody>
                  <a:tcPr marL="9525" marR="9525" marT="9525" marB="9525"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ru-RU" b="1" u="none" dirty="0">
                          <a:solidFill>
                            <a:schemeClr val="tx1"/>
                          </a:solidFill>
                          <a:effectLst/>
                        </a:rPr>
                        <a:t>97</a:t>
                      </a:r>
                    </a:p>
                  </a:txBody>
                  <a:tcPr marL="9525" marR="9525" marT="9525" marB="9525"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387417">
                <a:tc>
                  <a:txBody>
                    <a:bodyPr/>
                    <a:lstStyle/>
                    <a:p>
                      <a:r>
                        <a:rPr lang="ru-RU" b="1" u="none" strike="noStrike" dirty="0" smtClean="0">
                          <a:solidFill>
                            <a:schemeClr val="tx1"/>
                          </a:solidFill>
                          <a:effectLst/>
                        </a:rPr>
                        <a:t> </a:t>
                      </a:r>
                      <a:r>
                        <a:rPr lang="en-US" b="1" u="none" strike="noStrike" dirty="0" smtClean="0">
                          <a:solidFill>
                            <a:schemeClr val="tx1"/>
                          </a:solidFill>
                          <a:effectLst/>
                        </a:rPr>
                        <a:t>Russian </a:t>
                      </a:r>
                      <a:r>
                        <a:rPr lang="en-US" b="1" u="none" strike="noStrike" dirty="0">
                          <a:solidFill>
                            <a:schemeClr val="tx1"/>
                          </a:solidFill>
                          <a:effectLst/>
                        </a:rPr>
                        <a:t>Social Democratic </a:t>
                      </a:r>
                      <a:r>
                        <a:rPr lang="en-US" b="1" u="none" strike="noStrike" dirty="0" err="1">
                          <a:solidFill>
                            <a:schemeClr val="tx1"/>
                          </a:solidFill>
                          <a:effectLst/>
                        </a:rPr>
                        <a:t>Labour</a:t>
                      </a:r>
                      <a:r>
                        <a:rPr lang="en-US" b="1" u="none" strike="noStrike" dirty="0">
                          <a:solidFill>
                            <a:schemeClr val="tx1"/>
                          </a:solidFill>
                          <a:effectLst/>
                        </a:rPr>
                        <a:t> Party</a:t>
                      </a:r>
                      <a:endParaRPr lang="en-US" b="1" u="none" dirty="0">
                        <a:solidFill>
                          <a:schemeClr val="tx1"/>
                        </a:solidFill>
                        <a:effectLst/>
                      </a:endParaRPr>
                    </a:p>
                  </a:txBody>
                  <a:tcPr marL="9525" marR="9525" marT="9525" marB="9525"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ru-RU" b="1" u="none" dirty="0">
                          <a:solidFill>
                            <a:schemeClr val="tx1"/>
                          </a:solidFill>
                          <a:effectLst/>
                        </a:rPr>
                        <a:t>18</a:t>
                      </a:r>
                    </a:p>
                  </a:txBody>
                  <a:tcPr marL="9525" marR="9525" marT="9525" marB="9525"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387417">
                <a:tc>
                  <a:txBody>
                    <a:bodyPr/>
                    <a:lstStyle/>
                    <a:p>
                      <a:r>
                        <a:rPr lang="ru-RU" b="1" u="none" strike="noStrike" dirty="0" smtClean="0">
                          <a:solidFill>
                            <a:schemeClr val="tx1"/>
                          </a:solidFill>
                          <a:effectLst/>
                        </a:rPr>
                        <a:t> </a:t>
                      </a:r>
                      <a:r>
                        <a:rPr lang="en-US" b="1" u="none" strike="noStrike" dirty="0" err="1" smtClean="0">
                          <a:solidFill>
                            <a:schemeClr val="tx1"/>
                          </a:solidFill>
                          <a:effectLst/>
                        </a:rPr>
                        <a:t>Octobrist</a:t>
                      </a:r>
                      <a:r>
                        <a:rPr lang="en-US" b="1" u="none" strike="noStrike" dirty="0" smtClean="0">
                          <a:solidFill>
                            <a:schemeClr val="tx1"/>
                          </a:solidFill>
                          <a:effectLst/>
                        </a:rPr>
                        <a:t> </a:t>
                      </a:r>
                      <a:r>
                        <a:rPr lang="en-US" b="1" u="none" strike="noStrike" dirty="0">
                          <a:solidFill>
                            <a:schemeClr val="tx1"/>
                          </a:solidFill>
                          <a:effectLst/>
                        </a:rPr>
                        <a:t>Party (conservative-liberal)</a:t>
                      </a:r>
                      <a:endParaRPr lang="en-US" b="1" u="none" dirty="0">
                        <a:solidFill>
                          <a:schemeClr val="tx1"/>
                        </a:solidFill>
                        <a:effectLst/>
                      </a:endParaRPr>
                    </a:p>
                  </a:txBody>
                  <a:tcPr marL="9525" marR="9525" marT="9525" marB="9525"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ru-RU" b="1" u="none" dirty="0">
                          <a:solidFill>
                            <a:schemeClr val="tx1"/>
                          </a:solidFill>
                          <a:effectLst/>
                        </a:rPr>
                        <a:t>16</a:t>
                      </a:r>
                    </a:p>
                  </a:txBody>
                  <a:tcPr marL="9525" marR="9525" marT="9525" marB="9525"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387417">
                <a:tc>
                  <a:txBody>
                    <a:bodyPr/>
                    <a:lstStyle/>
                    <a:p>
                      <a:r>
                        <a:rPr lang="ru-RU" b="1" u="none" dirty="0" smtClean="0">
                          <a:solidFill>
                            <a:schemeClr val="tx1"/>
                          </a:solidFill>
                          <a:effectLst/>
                        </a:rPr>
                        <a:t> </a:t>
                      </a:r>
                      <a:r>
                        <a:rPr lang="en-US" b="1" u="none" dirty="0" smtClean="0">
                          <a:solidFill>
                            <a:schemeClr val="tx1"/>
                          </a:solidFill>
                          <a:effectLst/>
                        </a:rPr>
                        <a:t>National </a:t>
                      </a:r>
                      <a:r>
                        <a:rPr lang="en-US" b="1" u="none" dirty="0">
                          <a:solidFill>
                            <a:schemeClr val="tx1"/>
                          </a:solidFill>
                          <a:effectLst/>
                        </a:rPr>
                        <a:t>minorities</a:t>
                      </a:r>
                    </a:p>
                  </a:txBody>
                  <a:tcPr marL="9525" marR="9525" marT="9525" marB="9525"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ru-RU" b="1" u="none" dirty="0">
                          <a:solidFill>
                            <a:schemeClr val="tx1"/>
                          </a:solidFill>
                          <a:effectLst/>
                        </a:rPr>
                        <a:t>63</a:t>
                      </a:r>
                    </a:p>
                  </a:txBody>
                  <a:tcPr marL="9525" marR="9525" marT="9525" marB="9525"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1111936">
                <a:tc>
                  <a:txBody>
                    <a:bodyPr/>
                    <a:lstStyle/>
                    <a:p>
                      <a:r>
                        <a:rPr lang="ru-RU" b="1" u="none" dirty="0" smtClean="0">
                          <a:solidFill>
                            <a:schemeClr val="tx1"/>
                          </a:solidFill>
                          <a:effectLst/>
                        </a:rPr>
                        <a:t> </a:t>
                      </a:r>
                      <a:r>
                        <a:rPr lang="en-US" b="1" u="none" dirty="0" smtClean="0">
                          <a:solidFill>
                            <a:schemeClr val="tx1"/>
                          </a:solidFill>
                          <a:effectLst/>
                        </a:rPr>
                        <a:t>Independents</a:t>
                      </a:r>
                      <a:r>
                        <a:rPr lang="en-US" b="1" u="none" dirty="0">
                          <a:solidFill>
                            <a:schemeClr val="tx1"/>
                          </a:solidFill>
                          <a:effectLst/>
                        </a:rPr>
                        <a:t>*</a:t>
                      </a:r>
                    </a:p>
                  </a:txBody>
                  <a:tcPr marL="9525" marR="9525" marT="9525" marB="9525"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b="1" u="none" dirty="0">
                          <a:solidFill>
                            <a:schemeClr val="tx1"/>
                          </a:solidFill>
                          <a:effectLst/>
                        </a:rPr>
                        <a:t>105 (including 34 </a:t>
                      </a:r>
                      <a:r>
                        <a:rPr lang="en-US" b="1" u="none" strike="noStrike" dirty="0">
                          <a:solidFill>
                            <a:schemeClr val="tx1"/>
                          </a:solidFill>
                          <a:effectLst/>
                        </a:rPr>
                        <a:t>SRs</a:t>
                      </a:r>
                      <a:r>
                        <a:rPr lang="en-US" b="1" u="none" dirty="0">
                          <a:solidFill>
                            <a:schemeClr val="tx1"/>
                          </a:solidFill>
                          <a:effectLst/>
                        </a:rPr>
                        <a:t>)</a:t>
                      </a:r>
                    </a:p>
                  </a:txBody>
                  <a:tcPr marL="9525" marR="9525" marT="9525" marB="9525"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387417">
                <a:tc>
                  <a:txBody>
                    <a:bodyPr/>
                    <a:lstStyle/>
                    <a:p>
                      <a:r>
                        <a:rPr lang="en-US" b="1" u="none" dirty="0">
                          <a:solidFill>
                            <a:schemeClr val="tx1"/>
                          </a:solidFill>
                          <a:effectLst/>
                        </a:rPr>
                        <a:t>Total:</a:t>
                      </a:r>
                      <a:endParaRPr lang="en-US" u="none" dirty="0">
                        <a:solidFill>
                          <a:schemeClr val="tx1"/>
                        </a:solidFill>
                        <a:effectLst/>
                      </a:endParaRPr>
                    </a:p>
                  </a:txBody>
                  <a:tcPr marL="9525" marR="9525" marT="9525" marB="9525"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ru-RU" b="1" u="none" dirty="0">
                          <a:solidFill>
                            <a:schemeClr val="tx1"/>
                          </a:solidFill>
                          <a:effectLst/>
                        </a:rPr>
                        <a:t>478</a:t>
                      </a:r>
                      <a:endParaRPr lang="ru-RU" u="none" dirty="0">
                        <a:solidFill>
                          <a:schemeClr val="tx1"/>
                        </a:solidFill>
                        <a:effectLst/>
                      </a:endParaRPr>
                    </a:p>
                  </a:txBody>
                  <a:tcPr marL="9525" marR="9525" marT="9525" marB="9525"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bl>
          </a:graphicData>
        </a:graphic>
      </p:graphicFrame>
    </p:spTree>
    <p:extLst>
      <p:ext uri="{BB962C8B-B14F-4D97-AF65-F5344CB8AC3E}">
        <p14:creationId xmlns:p14="http://schemas.microsoft.com/office/powerpoint/2010/main" val="40590739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sz="4000" b="1" dirty="0">
                <a:effectLst/>
              </a:rPr>
              <a:t>The</a:t>
            </a:r>
            <a:r>
              <a:rPr lang="ru-RU" sz="4000" b="1" dirty="0">
                <a:effectLst/>
              </a:rPr>
              <a:t> </a:t>
            </a:r>
            <a:r>
              <a:rPr lang="en-US" sz="4000" b="1" dirty="0" smtClean="0">
                <a:effectLst/>
              </a:rPr>
              <a:t>Second </a:t>
            </a:r>
            <a:r>
              <a:rPr lang="en-US" sz="4000" b="1" dirty="0">
                <a:effectLst/>
              </a:rPr>
              <a:t>State Duma</a:t>
            </a:r>
            <a:r>
              <a:rPr lang="ru-RU" sz="4000" b="1" dirty="0">
                <a:effectLst/>
              </a:rPr>
              <a:t> </a:t>
            </a:r>
            <a:r>
              <a:rPr lang="en-US" sz="4000" b="1" dirty="0">
                <a:effectLst/>
              </a:rPr>
              <a:t/>
            </a:r>
            <a:br>
              <a:rPr lang="en-US" sz="4000" b="1" dirty="0">
                <a:effectLst/>
              </a:rPr>
            </a:br>
            <a:r>
              <a:rPr lang="en-US" sz="4000" b="1" dirty="0" smtClean="0">
                <a:effectLst/>
              </a:rPr>
              <a:t>(</a:t>
            </a:r>
            <a:r>
              <a:rPr lang="en-US" sz="4000" dirty="0">
                <a:effectLst/>
              </a:rPr>
              <a:t>20 February 1907 to 3 June 1907</a:t>
            </a:r>
            <a:r>
              <a:rPr lang="en-US" sz="4000" b="1" dirty="0" smtClean="0">
                <a:effectLst/>
              </a:rPr>
              <a:t>)</a:t>
            </a:r>
            <a:endParaRPr lang="ru-RU" sz="4000" dirty="0"/>
          </a:p>
        </p:txBody>
      </p:sp>
      <p:graphicFrame>
        <p:nvGraphicFramePr>
          <p:cNvPr id="3" name="Таблица 2"/>
          <p:cNvGraphicFramePr>
            <a:graphicFrameLocks noGrp="1"/>
          </p:cNvGraphicFramePr>
          <p:nvPr>
            <p:extLst>
              <p:ext uri="{D42A27DB-BD31-4B8C-83A1-F6EECF244321}">
                <p14:modId xmlns:p14="http://schemas.microsoft.com/office/powerpoint/2010/main" val="1410574251"/>
              </p:ext>
            </p:extLst>
          </p:nvPr>
        </p:nvGraphicFramePr>
        <p:xfrm>
          <a:off x="694707" y="2063338"/>
          <a:ext cx="7873340" cy="3823855"/>
        </p:xfrm>
        <a:graphic>
          <a:graphicData uri="http://schemas.openxmlformats.org/drawingml/2006/table">
            <a:tbl>
              <a:tblPr/>
              <a:tblGrid>
                <a:gridCol w="6298672"/>
                <a:gridCol w="1574668"/>
              </a:tblGrid>
              <a:tr h="387417">
                <a:tc>
                  <a:txBody>
                    <a:bodyPr/>
                    <a:lstStyle/>
                    <a:p>
                      <a:pPr algn="ctr"/>
                      <a:r>
                        <a:rPr lang="en-US" b="1" u="none" dirty="0">
                          <a:solidFill>
                            <a:schemeClr val="tx1"/>
                          </a:solidFill>
                          <a:effectLst/>
                        </a:rPr>
                        <a:t>Parties and coalitions</a:t>
                      </a:r>
                    </a:p>
                  </a:txBody>
                  <a:tcPr marL="9525" marR="9525" marT="9525" marB="9525"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2F2F2"/>
                    </a:solidFill>
                  </a:tcPr>
                </a:tc>
                <a:tc>
                  <a:txBody>
                    <a:bodyPr/>
                    <a:lstStyle/>
                    <a:p>
                      <a:pPr algn="ctr"/>
                      <a:r>
                        <a:rPr lang="en-US" b="1" u="none">
                          <a:solidFill>
                            <a:schemeClr val="tx1"/>
                          </a:solidFill>
                          <a:effectLst/>
                        </a:rPr>
                        <a:t>Seats</a:t>
                      </a:r>
                    </a:p>
                  </a:txBody>
                  <a:tcPr marL="9525" marR="9525" marT="9525" marB="9525"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2F2F2"/>
                    </a:solidFill>
                  </a:tcPr>
                </a:tc>
              </a:tr>
              <a:tr h="387417">
                <a:tc>
                  <a:txBody>
                    <a:bodyPr/>
                    <a:lstStyle/>
                    <a:p>
                      <a:r>
                        <a:rPr lang="ru-RU" b="1" u="none" strike="noStrike" dirty="0" smtClean="0">
                          <a:solidFill>
                            <a:schemeClr val="tx1"/>
                          </a:solidFill>
                          <a:effectLst/>
                        </a:rPr>
                        <a:t> </a:t>
                      </a:r>
                      <a:r>
                        <a:rPr lang="en-US" b="1" u="none" strike="noStrike" dirty="0" smtClean="0">
                          <a:solidFill>
                            <a:schemeClr val="tx1"/>
                          </a:solidFill>
                          <a:effectLst/>
                        </a:rPr>
                        <a:t>Constitutional </a:t>
                      </a:r>
                      <a:r>
                        <a:rPr lang="en-US" b="1" u="none" strike="noStrike" dirty="0">
                          <a:solidFill>
                            <a:schemeClr val="tx1"/>
                          </a:solidFill>
                          <a:effectLst/>
                        </a:rPr>
                        <a:t>Democratic Party (</a:t>
                      </a:r>
                      <a:r>
                        <a:rPr lang="en-US" b="1" u="none" strike="noStrike" dirty="0" err="1">
                          <a:solidFill>
                            <a:schemeClr val="tx1"/>
                          </a:solidFill>
                          <a:effectLst/>
                        </a:rPr>
                        <a:t>Kadets</a:t>
                      </a:r>
                      <a:r>
                        <a:rPr lang="en-US" b="1" u="none" strike="noStrike" dirty="0">
                          <a:solidFill>
                            <a:schemeClr val="tx1"/>
                          </a:solidFill>
                          <a:effectLst/>
                        </a:rPr>
                        <a:t>)</a:t>
                      </a:r>
                      <a:endParaRPr lang="en-US" b="1" u="none" dirty="0">
                        <a:solidFill>
                          <a:schemeClr val="tx1"/>
                        </a:solidFill>
                        <a:effectLst/>
                      </a:endParaRPr>
                    </a:p>
                  </a:txBody>
                  <a:tcPr marL="9525" marR="9525" marT="9525" marB="9525"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ru-RU" b="1" u="none" dirty="0" smtClean="0">
                          <a:solidFill>
                            <a:schemeClr val="tx1"/>
                          </a:solidFill>
                          <a:effectLst/>
                        </a:rPr>
                        <a:t>9</a:t>
                      </a:r>
                      <a:r>
                        <a:rPr lang="en-US" b="1" u="none" dirty="0" smtClean="0">
                          <a:solidFill>
                            <a:schemeClr val="tx1"/>
                          </a:solidFill>
                          <a:effectLst/>
                        </a:rPr>
                        <a:t>2</a:t>
                      </a:r>
                      <a:endParaRPr lang="ru-RU" b="1" u="none" dirty="0">
                        <a:solidFill>
                          <a:schemeClr val="tx1"/>
                        </a:solidFill>
                        <a:effectLst/>
                      </a:endParaRPr>
                    </a:p>
                  </a:txBody>
                  <a:tcPr marL="9525" marR="9525" marT="9525" marB="9525"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387417">
                <a:tc>
                  <a:txBody>
                    <a:bodyPr/>
                    <a:lstStyle/>
                    <a:p>
                      <a:r>
                        <a:rPr lang="ru-RU" b="1" u="none" strike="noStrike" dirty="0" smtClean="0">
                          <a:solidFill>
                            <a:schemeClr val="tx1"/>
                          </a:solidFill>
                          <a:effectLst/>
                        </a:rPr>
                        <a:t> </a:t>
                      </a:r>
                      <a:r>
                        <a:rPr lang="en-US" b="1" u="none" strike="noStrike" dirty="0" err="1" smtClean="0">
                          <a:solidFill>
                            <a:schemeClr val="tx1"/>
                          </a:solidFill>
                          <a:effectLst/>
                        </a:rPr>
                        <a:t>Trudoviks</a:t>
                      </a:r>
                      <a:r>
                        <a:rPr lang="en-US" b="1" u="none" strike="noStrike" dirty="0" smtClean="0">
                          <a:solidFill>
                            <a:schemeClr val="tx1"/>
                          </a:solidFill>
                          <a:effectLst/>
                        </a:rPr>
                        <a:t> </a:t>
                      </a:r>
                      <a:r>
                        <a:rPr lang="en-US" b="1" u="none" strike="noStrike" dirty="0">
                          <a:solidFill>
                            <a:schemeClr val="tx1"/>
                          </a:solidFill>
                          <a:effectLst/>
                        </a:rPr>
                        <a:t>(moderate labor)</a:t>
                      </a:r>
                      <a:endParaRPr lang="en-US" b="1" u="none" dirty="0">
                        <a:solidFill>
                          <a:schemeClr val="tx1"/>
                        </a:solidFill>
                        <a:effectLst/>
                      </a:endParaRPr>
                    </a:p>
                  </a:txBody>
                  <a:tcPr marL="9525" marR="9525" marT="9525" marB="9525"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b="1" u="none" dirty="0" smtClean="0">
                          <a:solidFill>
                            <a:schemeClr val="tx1"/>
                          </a:solidFill>
                          <a:effectLst/>
                        </a:rPr>
                        <a:t>104</a:t>
                      </a:r>
                      <a:endParaRPr lang="ru-RU" b="1" u="none" dirty="0">
                        <a:solidFill>
                          <a:schemeClr val="tx1"/>
                        </a:solidFill>
                        <a:effectLst/>
                      </a:endParaRPr>
                    </a:p>
                  </a:txBody>
                  <a:tcPr marL="9525" marR="9525" marT="9525" marB="9525"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387417">
                <a:tc>
                  <a:txBody>
                    <a:bodyPr/>
                    <a:lstStyle/>
                    <a:p>
                      <a:r>
                        <a:rPr lang="ru-RU" b="1" u="none" strike="noStrike" dirty="0" smtClean="0">
                          <a:solidFill>
                            <a:schemeClr val="tx1"/>
                          </a:solidFill>
                          <a:effectLst/>
                        </a:rPr>
                        <a:t> </a:t>
                      </a:r>
                      <a:r>
                        <a:rPr lang="en-US" b="1" u="none" strike="noStrike" dirty="0" smtClean="0">
                          <a:solidFill>
                            <a:schemeClr val="tx1"/>
                          </a:solidFill>
                          <a:effectLst/>
                        </a:rPr>
                        <a:t>Russian </a:t>
                      </a:r>
                      <a:r>
                        <a:rPr lang="en-US" b="1" u="none" strike="noStrike" dirty="0">
                          <a:solidFill>
                            <a:schemeClr val="tx1"/>
                          </a:solidFill>
                          <a:effectLst/>
                        </a:rPr>
                        <a:t>Social Democratic </a:t>
                      </a:r>
                      <a:r>
                        <a:rPr lang="en-US" b="1" u="none" strike="noStrike" dirty="0" err="1">
                          <a:solidFill>
                            <a:schemeClr val="tx1"/>
                          </a:solidFill>
                          <a:effectLst/>
                        </a:rPr>
                        <a:t>Labour</a:t>
                      </a:r>
                      <a:r>
                        <a:rPr lang="en-US" b="1" u="none" strike="noStrike" dirty="0">
                          <a:solidFill>
                            <a:schemeClr val="tx1"/>
                          </a:solidFill>
                          <a:effectLst/>
                        </a:rPr>
                        <a:t> Party</a:t>
                      </a:r>
                      <a:endParaRPr lang="en-US" b="1" u="none" dirty="0">
                        <a:solidFill>
                          <a:schemeClr val="tx1"/>
                        </a:solidFill>
                        <a:effectLst/>
                      </a:endParaRPr>
                    </a:p>
                  </a:txBody>
                  <a:tcPr marL="9525" marR="9525" marT="9525" marB="9525"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b="1" u="none" dirty="0" smtClean="0">
                          <a:solidFill>
                            <a:schemeClr val="tx1"/>
                          </a:solidFill>
                          <a:effectLst/>
                        </a:rPr>
                        <a:t>65</a:t>
                      </a:r>
                      <a:endParaRPr lang="ru-RU" b="1" u="none" dirty="0">
                        <a:solidFill>
                          <a:schemeClr val="tx1"/>
                        </a:solidFill>
                        <a:effectLst/>
                      </a:endParaRPr>
                    </a:p>
                  </a:txBody>
                  <a:tcPr marL="9525" marR="9525" marT="9525" marB="9525"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387417">
                <a:tc>
                  <a:txBody>
                    <a:bodyPr/>
                    <a:lstStyle/>
                    <a:p>
                      <a:r>
                        <a:rPr lang="ru-RU" b="1" u="none" strike="noStrike" dirty="0" smtClean="0">
                          <a:solidFill>
                            <a:schemeClr val="tx1"/>
                          </a:solidFill>
                          <a:effectLst/>
                        </a:rPr>
                        <a:t> </a:t>
                      </a:r>
                      <a:r>
                        <a:rPr lang="en-US" b="1" u="none" strike="noStrike" dirty="0" err="1" smtClean="0">
                          <a:solidFill>
                            <a:schemeClr val="tx1"/>
                          </a:solidFill>
                          <a:effectLst/>
                        </a:rPr>
                        <a:t>Octobrist</a:t>
                      </a:r>
                      <a:r>
                        <a:rPr lang="en-US" b="1" u="none" strike="noStrike" dirty="0" smtClean="0">
                          <a:solidFill>
                            <a:schemeClr val="tx1"/>
                          </a:solidFill>
                          <a:effectLst/>
                        </a:rPr>
                        <a:t> </a:t>
                      </a:r>
                      <a:r>
                        <a:rPr lang="en-US" b="1" u="none" strike="noStrike" dirty="0">
                          <a:solidFill>
                            <a:schemeClr val="tx1"/>
                          </a:solidFill>
                          <a:effectLst/>
                        </a:rPr>
                        <a:t>Party (conservative-liberal)</a:t>
                      </a:r>
                      <a:endParaRPr lang="en-US" b="1" u="none" dirty="0">
                        <a:solidFill>
                          <a:schemeClr val="tx1"/>
                        </a:solidFill>
                        <a:effectLst/>
                      </a:endParaRPr>
                    </a:p>
                  </a:txBody>
                  <a:tcPr marL="9525" marR="9525" marT="9525" marB="9525"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b="1" u="none" dirty="0" smtClean="0">
                          <a:solidFill>
                            <a:schemeClr val="tx1"/>
                          </a:solidFill>
                          <a:effectLst/>
                        </a:rPr>
                        <a:t>42</a:t>
                      </a:r>
                      <a:endParaRPr lang="ru-RU" b="1" u="none" dirty="0">
                        <a:solidFill>
                          <a:schemeClr val="tx1"/>
                        </a:solidFill>
                        <a:effectLst/>
                      </a:endParaRPr>
                    </a:p>
                  </a:txBody>
                  <a:tcPr marL="9525" marR="9525" marT="9525" marB="9525"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387417">
                <a:tc>
                  <a:txBody>
                    <a:bodyPr/>
                    <a:lstStyle/>
                    <a:p>
                      <a:r>
                        <a:rPr lang="ru-RU" b="1" u="none" dirty="0" smtClean="0">
                          <a:solidFill>
                            <a:schemeClr val="tx1"/>
                          </a:solidFill>
                          <a:effectLst/>
                        </a:rPr>
                        <a:t> </a:t>
                      </a:r>
                      <a:r>
                        <a:rPr lang="en-US" b="1" u="none" dirty="0" smtClean="0">
                          <a:solidFill>
                            <a:schemeClr val="tx1"/>
                          </a:solidFill>
                          <a:effectLst/>
                        </a:rPr>
                        <a:t>SRs</a:t>
                      </a:r>
                      <a:endParaRPr lang="en-US" b="1" u="none" dirty="0">
                        <a:solidFill>
                          <a:schemeClr val="tx1"/>
                        </a:solidFill>
                        <a:effectLst/>
                      </a:endParaRPr>
                    </a:p>
                  </a:txBody>
                  <a:tcPr marL="9525" marR="9525" marT="9525" marB="9525"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b="1" u="none" dirty="0" smtClean="0">
                          <a:solidFill>
                            <a:schemeClr val="tx1"/>
                          </a:solidFill>
                          <a:effectLst/>
                        </a:rPr>
                        <a:t>37</a:t>
                      </a:r>
                      <a:endParaRPr lang="ru-RU" b="1" u="none" dirty="0">
                        <a:solidFill>
                          <a:schemeClr val="tx1"/>
                        </a:solidFill>
                        <a:effectLst/>
                      </a:endParaRPr>
                    </a:p>
                  </a:txBody>
                  <a:tcPr marL="9525" marR="9525" marT="9525" marB="9525"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1111936">
                <a:tc>
                  <a:txBody>
                    <a:bodyPr/>
                    <a:lstStyle/>
                    <a:p>
                      <a:r>
                        <a:rPr lang="ru-RU" b="1" u="none" dirty="0" smtClean="0">
                          <a:solidFill>
                            <a:schemeClr val="tx1"/>
                          </a:solidFill>
                          <a:effectLst/>
                        </a:rPr>
                        <a:t> </a:t>
                      </a:r>
                      <a:r>
                        <a:rPr lang="en-US" b="1" u="none" dirty="0" smtClean="0">
                          <a:solidFill>
                            <a:schemeClr val="tx1"/>
                          </a:solidFill>
                          <a:effectLst/>
                        </a:rPr>
                        <a:t>Right</a:t>
                      </a:r>
                      <a:r>
                        <a:rPr lang="en-US" b="1" u="none" baseline="0" dirty="0" smtClean="0">
                          <a:solidFill>
                            <a:schemeClr val="tx1"/>
                          </a:solidFill>
                          <a:effectLst/>
                        </a:rPr>
                        <a:t> groups</a:t>
                      </a:r>
                      <a:endParaRPr lang="en-US" b="1" u="none" dirty="0">
                        <a:solidFill>
                          <a:schemeClr val="tx1"/>
                        </a:solidFill>
                        <a:effectLst/>
                      </a:endParaRPr>
                    </a:p>
                  </a:txBody>
                  <a:tcPr marL="9525" marR="9525" marT="9525" marB="9525"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b="1" u="none" dirty="0" smtClean="0">
                          <a:solidFill>
                            <a:schemeClr val="tx1"/>
                          </a:solidFill>
                          <a:effectLst/>
                        </a:rPr>
                        <a:t>12 </a:t>
                      </a:r>
                      <a:endParaRPr lang="en-US" b="1" u="none" dirty="0">
                        <a:solidFill>
                          <a:schemeClr val="tx1"/>
                        </a:solidFill>
                        <a:effectLst/>
                      </a:endParaRPr>
                    </a:p>
                  </a:txBody>
                  <a:tcPr marL="9525" marR="9525" marT="9525" marB="9525"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387417">
                <a:tc>
                  <a:txBody>
                    <a:bodyPr/>
                    <a:lstStyle/>
                    <a:p>
                      <a:r>
                        <a:rPr lang="en-US" b="1" u="none" dirty="0">
                          <a:solidFill>
                            <a:schemeClr val="tx1"/>
                          </a:solidFill>
                          <a:effectLst/>
                        </a:rPr>
                        <a:t>Total:</a:t>
                      </a:r>
                      <a:endParaRPr lang="en-US" u="none" dirty="0">
                        <a:solidFill>
                          <a:schemeClr val="tx1"/>
                        </a:solidFill>
                        <a:effectLst/>
                      </a:endParaRPr>
                    </a:p>
                  </a:txBody>
                  <a:tcPr marL="9525" marR="9525" marT="9525" marB="9525"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b="1" u="none" dirty="0" smtClean="0">
                          <a:solidFill>
                            <a:schemeClr val="tx1"/>
                          </a:solidFill>
                          <a:effectLst/>
                        </a:rPr>
                        <a:t>352</a:t>
                      </a:r>
                      <a:endParaRPr lang="ru-RU" u="none" dirty="0">
                        <a:solidFill>
                          <a:schemeClr val="tx1"/>
                        </a:solidFill>
                        <a:effectLst/>
                      </a:endParaRPr>
                    </a:p>
                  </a:txBody>
                  <a:tcPr marL="9525" marR="9525" marT="9525" marB="9525"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bl>
          </a:graphicData>
        </a:graphic>
      </p:graphicFrame>
    </p:spTree>
    <p:extLst>
      <p:ext uri="{BB962C8B-B14F-4D97-AF65-F5344CB8AC3E}">
        <p14:creationId xmlns:p14="http://schemas.microsoft.com/office/powerpoint/2010/main" val="40896242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365662"/>
          </a:xfrm>
        </p:spPr>
        <p:txBody>
          <a:bodyPr/>
          <a:lstStyle/>
          <a:p>
            <a:r>
              <a:rPr lang="en-US" b="1" dirty="0">
                <a:effectLst/>
              </a:rPr>
              <a:t>Coup of June </a:t>
            </a:r>
            <a:r>
              <a:rPr lang="en-US" b="1" dirty="0" smtClean="0">
                <a:effectLst/>
              </a:rPr>
              <a:t>1907</a:t>
            </a:r>
            <a:endParaRPr lang="ru-RU" b="1" dirty="0"/>
          </a:p>
        </p:txBody>
      </p:sp>
      <p:sp>
        <p:nvSpPr>
          <p:cNvPr id="3" name="Прямоугольник 2"/>
          <p:cNvSpPr/>
          <p:nvPr/>
        </p:nvSpPr>
        <p:spPr>
          <a:xfrm>
            <a:off x="1763486" y="1511639"/>
            <a:ext cx="7143008" cy="5078313"/>
          </a:xfrm>
          <a:prstGeom prst="rect">
            <a:avLst/>
          </a:prstGeom>
        </p:spPr>
        <p:txBody>
          <a:bodyPr wrap="square">
            <a:spAutoFit/>
          </a:bodyPr>
          <a:lstStyle/>
          <a:p>
            <a:pPr marL="285750" indent="-285750">
              <a:buFont typeface="Arial" panose="020B0604020202020204" pitchFamily="34" charset="0"/>
              <a:buChar char="•"/>
            </a:pPr>
            <a:r>
              <a:rPr lang="en-US" b="1" dirty="0"/>
              <a:t>The Coup of June 1907, </a:t>
            </a:r>
            <a:r>
              <a:rPr lang="en-US" dirty="0"/>
              <a:t>sometimes known as Stolypin's Coup, is the name commonly given to the dissolution of the Second State Duma of the Russian Empire, the arrest of some its members and a fundamental change in the Russian </a:t>
            </a:r>
            <a:r>
              <a:rPr lang="en-US" b="1" dirty="0"/>
              <a:t>electoral law </a:t>
            </a:r>
            <a:r>
              <a:rPr lang="en-US" dirty="0"/>
              <a:t>by Tsar Nicholas II on </a:t>
            </a:r>
            <a:r>
              <a:rPr lang="en-US" dirty="0" smtClean="0"/>
              <a:t>3 </a:t>
            </a:r>
            <a:r>
              <a:rPr lang="en-US" dirty="0"/>
              <a:t>June [</a:t>
            </a:r>
            <a:r>
              <a:rPr lang="en-US" dirty="0" smtClean="0"/>
              <a:t>O.S.] </a:t>
            </a:r>
            <a:r>
              <a:rPr lang="en-US" dirty="0"/>
              <a:t>1907. </a:t>
            </a:r>
            <a:endParaRPr lang="ru-RU" dirty="0" smtClean="0"/>
          </a:p>
          <a:p>
            <a:pPr marL="285750" indent="-285750">
              <a:buFont typeface="Arial" panose="020B0604020202020204" pitchFamily="34" charset="0"/>
              <a:buChar char="•"/>
            </a:pPr>
            <a:r>
              <a:rPr lang="en-US" dirty="0" smtClean="0"/>
              <a:t>This </a:t>
            </a:r>
            <a:r>
              <a:rPr lang="en-US" dirty="0"/>
              <a:t>act is considered by many historians to mark the end of the Russian Revolution of 1905, and was the subject of intense subsequent debate as to its legality. </a:t>
            </a:r>
            <a:endParaRPr lang="ru-RU" dirty="0" smtClean="0"/>
          </a:p>
          <a:p>
            <a:pPr marL="285750" indent="-285750">
              <a:buFont typeface="Arial" panose="020B0604020202020204" pitchFamily="34" charset="0"/>
              <a:buChar char="•"/>
            </a:pPr>
            <a:r>
              <a:rPr lang="en-US" dirty="0" smtClean="0"/>
              <a:t>It </a:t>
            </a:r>
            <a:r>
              <a:rPr lang="en-US" dirty="0"/>
              <a:t>also created a fundamental shift in the makeup of future Dumas in the Russian Empire: whereas previous laws had given peasants and other lower-class people a larger proportion of electors to the Duma, the new law transferred this to the propertied classes, in an effort to avoid election of the large number of liberal and revolutionary deputies who had dominated the First and Second Dumas. </a:t>
            </a:r>
            <a:endParaRPr lang="ru-RU" dirty="0" smtClean="0"/>
          </a:p>
          <a:p>
            <a:pPr marL="285750" indent="-285750">
              <a:buFont typeface="Arial" panose="020B0604020202020204" pitchFamily="34" charset="0"/>
              <a:buChar char="•"/>
            </a:pPr>
            <a:r>
              <a:rPr lang="en-US" dirty="0" smtClean="0"/>
              <a:t>Although </a:t>
            </a:r>
            <a:r>
              <a:rPr lang="en-US" dirty="0"/>
              <a:t>it largely succeeded in this objective, it ultimately failed to preserve the Imperial system, which ceased to exist during the Russian Revolution of 1917.</a:t>
            </a:r>
            <a:endParaRPr lang="ru-RU" dirty="0"/>
          </a:p>
        </p:txBody>
      </p:sp>
    </p:spTree>
    <p:extLst>
      <p:ext uri="{BB962C8B-B14F-4D97-AF65-F5344CB8AC3E}">
        <p14:creationId xmlns:p14="http://schemas.microsoft.com/office/powerpoint/2010/main" val="657927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err="1" smtClean="0">
                <a:effectLst/>
              </a:rPr>
              <a:t>Pyotr</a:t>
            </a:r>
            <a:r>
              <a:rPr lang="en-US" b="1" dirty="0" smtClean="0">
                <a:effectLst/>
              </a:rPr>
              <a:t> Stolypin</a:t>
            </a:r>
            <a:endParaRPr lang="ru-RU" dirty="0"/>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081" y="2198982"/>
            <a:ext cx="3002979" cy="2696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4114800" y="2346180"/>
            <a:ext cx="4572000" cy="2246769"/>
          </a:xfrm>
          <a:prstGeom prst="rect">
            <a:avLst/>
          </a:prstGeom>
        </p:spPr>
        <p:txBody>
          <a:bodyPr>
            <a:spAutoFit/>
          </a:bodyPr>
          <a:lstStyle/>
          <a:p>
            <a:pPr marL="285750" indent="-285750">
              <a:buFont typeface="Arial" panose="020B0604020202020204" pitchFamily="34" charset="0"/>
              <a:buChar char="•"/>
            </a:pPr>
            <a:r>
              <a:rPr lang="en-US" sz="2800" dirty="0"/>
              <a:t>Military </a:t>
            </a:r>
            <a:r>
              <a:rPr lang="en-US" sz="2800" dirty="0" smtClean="0"/>
              <a:t>courts</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smtClean="0"/>
              <a:t>Agrarian reform</a:t>
            </a:r>
          </a:p>
          <a:p>
            <a:pPr marL="285750" indent="-285750">
              <a:buFont typeface="Arial" panose="020B0604020202020204" pitchFamily="34" charset="0"/>
              <a:buChar char="•"/>
            </a:pPr>
            <a:endParaRPr lang="en-US" sz="2800" dirty="0" smtClean="0"/>
          </a:p>
          <a:p>
            <a:pPr marL="285750" indent="-285750">
              <a:buFont typeface="Arial" panose="020B0604020202020204" pitchFamily="34" charset="0"/>
              <a:buChar char="•"/>
            </a:pPr>
            <a:r>
              <a:rPr lang="en-US" sz="2800" dirty="0"/>
              <a:t>The </a:t>
            </a:r>
            <a:r>
              <a:rPr lang="en-US" sz="2800" b="1" dirty="0"/>
              <a:t>Coup of June 1907</a:t>
            </a:r>
            <a:endParaRPr lang="ru-RU" sz="2800" dirty="0"/>
          </a:p>
        </p:txBody>
      </p:sp>
      <p:sp>
        <p:nvSpPr>
          <p:cNvPr id="4" name="Прямоугольник 3"/>
          <p:cNvSpPr/>
          <p:nvPr/>
        </p:nvSpPr>
        <p:spPr>
          <a:xfrm>
            <a:off x="457200" y="5201921"/>
            <a:ext cx="4572000" cy="923330"/>
          </a:xfrm>
          <a:prstGeom prst="rect">
            <a:avLst/>
          </a:prstGeom>
        </p:spPr>
        <p:txBody>
          <a:bodyPr>
            <a:spAutoFit/>
          </a:bodyPr>
          <a:lstStyle/>
          <a:p>
            <a:r>
              <a:rPr lang="en-US" dirty="0" smtClean="0"/>
              <a:t>“They </a:t>
            </a:r>
            <a:r>
              <a:rPr lang="en-US" dirty="0"/>
              <a:t>need great upheavals, we need a great Russia</a:t>
            </a:r>
            <a:r>
              <a:rPr lang="en-US" dirty="0" smtClean="0"/>
              <a:t>!”</a:t>
            </a:r>
            <a:endParaRPr lang="ru-RU" dirty="0" smtClean="0"/>
          </a:p>
          <a:p>
            <a:r>
              <a:rPr lang="ru-RU" dirty="0" smtClean="0"/>
              <a:t>«</a:t>
            </a:r>
            <a:r>
              <a:rPr lang="en-US" dirty="0"/>
              <a:t>First calm, then - the reform</a:t>
            </a:r>
            <a:r>
              <a:rPr lang="ru-RU" dirty="0" smtClean="0"/>
              <a:t>»</a:t>
            </a:r>
            <a:endParaRPr lang="ru-RU" dirty="0"/>
          </a:p>
        </p:txBody>
      </p:sp>
    </p:spTree>
    <p:extLst>
      <p:ext uri="{BB962C8B-B14F-4D97-AF65-F5344CB8AC3E}">
        <p14:creationId xmlns:p14="http://schemas.microsoft.com/office/powerpoint/2010/main" val="17995030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995055"/>
            <a:ext cx="8229600" cy="1600200"/>
          </a:xfrm>
        </p:spPr>
        <p:txBody>
          <a:bodyPr/>
          <a:lstStyle/>
          <a:p>
            <a:r>
              <a:rPr lang="en-US" dirty="0" smtClean="0"/>
              <a:t>What were the reasons for the February Revolution?</a:t>
            </a:r>
            <a:endParaRPr lang="ru-RU" dirty="0"/>
          </a:p>
        </p:txBody>
      </p:sp>
    </p:spTree>
    <p:extLst>
      <p:ext uri="{BB962C8B-B14F-4D97-AF65-F5344CB8AC3E}">
        <p14:creationId xmlns:p14="http://schemas.microsoft.com/office/powerpoint/2010/main" val="30597964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Дуга 18"/>
          <p:cNvSpPr/>
          <p:nvPr/>
        </p:nvSpPr>
        <p:spPr>
          <a:xfrm>
            <a:off x="1045564" y="1304145"/>
            <a:ext cx="14641643" cy="9368853"/>
          </a:xfrm>
          <a:prstGeom prst="arc">
            <a:avLst>
              <a:gd name="adj1" fmla="val 10931196"/>
              <a:gd name="adj2" fmla="val 15980283"/>
            </a:avLst>
          </a:prstGeom>
          <a:ln w="101600"/>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24" name="Выноска 1 23"/>
          <p:cNvSpPr/>
          <p:nvPr/>
        </p:nvSpPr>
        <p:spPr>
          <a:xfrm>
            <a:off x="1596454" y="5070764"/>
            <a:ext cx="1877517" cy="1637335"/>
          </a:xfrm>
          <a:prstGeom prst="borderCallout1">
            <a:avLst>
              <a:gd name="adj1" fmla="val 49313"/>
              <a:gd name="adj2" fmla="val 8265"/>
              <a:gd name="adj3" fmla="val 37792"/>
              <a:gd name="adj4" fmla="val -25624"/>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smtClean="0"/>
              <a:t>23th Feb 1917 </a:t>
            </a:r>
            <a:r>
              <a:rPr lang="en-US" dirty="0" smtClean="0"/>
              <a:t>Demonstrations of Petrograd’s </a:t>
            </a:r>
            <a:r>
              <a:rPr lang="en-US" dirty="0"/>
              <a:t>workers </a:t>
            </a:r>
            <a:r>
              <a:rPr lang="en-US" dirty="0" smtClean="0"/>
              <a:t>against hunger, war and tsarism.</a:t>
            </a:r>
            <a:endParaRPr lang="ru-RU" dirty="0"/>
          </a:p>
        </p:txBody>
      </p:sp>
      <p:sp>
        <p:nvSpPr>
          <p:cNvPr id="25" name="Выноска 1 24"/>
          <p:cNvSpPr/>
          <p:nvPr/>
        </p:nvSpPr>
        <p:spPr>
          <a:xfrm>
            <a:off x="0" y="1678899"/>
            <a:ext cx="1596454" cy="1931200"/>
          </a:xfrm>
          <a:prstGeom prst="borderCallout1">
            <a:avLst>
              <a:gd name="adj1" fmla="val 68369"/>
              <a:gd name="adj2" fmla="val 84514"/>
              <a:gd name="adj3" fmla="val 88227"/>
              <a:gd name="adj4" fmla="val 138358"/>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smtClean="0"/>
              <a:t>27th Feb </a:t>
            </a:r>
            <a:r>
              <a:rPr lang="en-US" dirty="0" smtClean="0"/>
              <a:t>- Victory of the Revolution in Petrograd</a:t>
            </a:r>
            <a:endParaRPr lang="ru-RU" dirty="0"/>
          </a:p>
        </p:txBody>
      </p:sp>
      <p:sp>
        <p:nvSpPr>
          <p:cNvPr id="26" name="Выноска 1 25"/>
          <p:cNvSpPr/>
          <p:nvPr/>
        </p:nvSpPr>
        <p:spPr>
          <a:xfrm>
            <a:off x="3204146" y="3342808"/>
            <a:ext cx="2466497" cy="1644828"/>
          </a:xfrm>
          <a:prstGeom prst="borderCallout1">
            <a:avLst>
              <a:gd name="adj1" fmla="val 24903"/>
              <a:gd name="adj2" fmla="val 8237"/>
              <a:gd name="adj3" fmla="val -17631"/>
              <a:gd name="adj4" fmla="val -24343"/>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smtClean="0"/>
              <a:t>28th of Feb</a:t>
            </a:r>
            <a:r>
              <a:rPr lang="en-US" dirty="0" smtClean="0"/>
              <a:t> - The dissolution of the State Duma. Creation of a </a:t>
            </a:r>
            <a:r>
              <a:rPr lang="en-US" b="1" dirty="0"/>
              <a:t>T</a:t>
            </a:r>
            <a:r>
              <a:rPr lang="en-US" b="1" dirty="0" smtClean="0"/>
              <a:t>emporary Committee of the State Duma</a:t>
            </a:r>
            <a:endParaRPr lang="ru-RU" b="1" dirty="0"/>
          </a:p>
        </p:txBody>
      </p:sp>
      <p:sp>
        <p:nvSpPr>
          <p:cNvPr id="27" name="Выноска 1 26"/>
          <p:cNvSpPr/>
          <p:nvPr/>
        </p:nvSpPr>
        <p:spPr>
          <a:xfrm>
            <a:off x="1978702" y="1079293"/>
            <a:ext cx="1370140" cy="1184222"/>
          </a:xfrm>
          <a:prstGeom prst="borderCallout1">
            <a:avLst>
              <a:gd name="adj1" fmla="val 70999"/>
              <a:gd name="adj2" fmla="val 15497"/>
              <a:gd name="adj3" fmla="val 165064"/>
              <a:gd name="adj4" fmla="val 48502"/>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b="1" dirty="0" smtClean="0"/>
              <a:t>28</a:t>
            </a:r>
            <a:r>
              <a:rPr lang="en-US" b="1" baseline="30000" dirty="0" err="1" smtClean="0"/>
              <a:t>th</a:t>
            </a:r>
            <a:r>
              <a:rPr lang="en-US" b="1" dirty="0" smtClean="0"/>
              <a:t> Feb - Petrograd Soviet</a:t>
            </a:r>
            <a:endParaRPr lang="ru-RU" b="1" dirty="0"/>
          </a:p>
        </p:txBody>
      </p:sp>
      <p:sp>
        <p:nvSpPr>
          <p:cNvPr id="28" name="Выноска 1 27"/>
          <p:cNvSpPr/>
          <p:nvPr/>
        </p:nvSpPr>
        <p:spPr>
          <a:xfrm>
            <a:off x="6056709" y="2045086"/>
            <a:ext cx="2923082" cy="839448"/>
          </a:xfrm>
          <a:prstGeom prst="borderCallout1">
            <a:avLst>
              <a:gd name="adj1" fmla="val 56369"/>
              <a:gd name="adj2" fmla="val 11750"/>
              <a:gd name="adj3" fmla="val -39019"/>
              <a:gd name="adj4" fmla="val -24403"/>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smtClean="0"/>
              <a:t>2 Mar </a:t>
            </a:r>
            <a:r>
              <a:rPr lang="en-US" dirty="0" smtClean="0"/>
              <a:t>- The abdication of Nicholas II Romanov</a:t>
            </a:r>
            <a:endParaRPr lang="ru-RU" dirty="0"/>
          </a:p>
        </p:txBody>
      </p:sp>
      <p:sp>
        <p:nvSpPr>
          <p:cNvPr id="29" name="Выноска 1 28"/>
          <p:cNvSpPr/>
          <p:nvPr/>
        </p:nvSpPr>
        <p:spPr>
          <a:xfrm>
            <a:off x="6862843" y="119922"/>
            <a:ext cx="2034915" cy="959371"/>
          </a:xfrm>
          <a:prstGeom prst="borderCallout1">
            <a:avLst>
              <a:gd name="adj1" fmla="val 86830"/>
              <a:gd name="adj2" fmla="val 93741"/>
              <a:gd name="adj3" fmla="val 124655"/>
              <a:gd name="adj4" fmla="val 56242"/>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smtClean="0"/>
              <a:t>3 Mar </a:t>
            </a:r>
            <a:r>
              <a:rPr lang="en-US" dirty="0"/>
              <a:t>- The abdication of </a:t>
            </a:r>
            <a:r>
              <a:rPr lang="en-US" dirty="0" smtClean="0"/>
              <a:t>Michael</a:t>
            </a:r>
            <a:r>
              <a:rPr lang="ru-RU" dirty="0"/>
              <a:t> </a:t>
            </a:r>
            <a:r>
              <a:rPr lang="en-US" dirty="0" smtClean="0"/>
              <a:t>Romanov</a:t>
            </a:r>
            <a:endParaRPr lang="ru-RU" dirty="0"/>
          </a:p>
        </p:txBody>
      </p:sp>
      <p:sp>
        <p:nvSpPr>
          <p:cNvPr id="2" name="Прямоугольник 1"/>
          <p:cNvSpPr/>
          <p:nvPr/>
        </p:nvSpPr>
        <p:spPr>
          <a:xfrm>
            <a:off x="4975871" y="5630881"/>
            <a:ext cx="4168129" cy="1077218"/>
          </a:xfrm>
          <a:prstGeom prst="rect">
            <a:avLst/>
          </a:prstGeom>
        </p:spPr>
        <p:txBody>
          <a:bodyPr wrap="none">
            <a:spAutoFit/>
          </a:bodyPr>
          <a:lstStyle/>
          <a:p>
            <a:r>
              <a:rPr lang="en-US" sz="3200" b="1" dirty="0" smtClean="0">
                <a:solidFill>
                  <a:srgbClr val="C00000"/>
                </a:solidFill>
              </a:rPr>
              <a:t>February Revolution </a:t>
            </a:r>
            <a:br>
              <a:rPr lang="en-US" sz="3200" b="1" dirty="0" smtClean="0">
                <a:solidFill>
                  <a:srgbClr val="C00000"/>
                </a:solidFill>
              </a:rPr>
            </a:br>
            <a:r>
              <a:rPr lang="en-US" sz="3200" b="1" dirty="0" smtClean="0">
                <a:solidFill>
                  <a:srgbClr val="C00000"/>
                </a:solidFill>
              </a:rPr>
              <a:t>of 1917 </a:t>
            </a:r>
            <a:endParaRPr lang="ru-RU" sz="3200" b="1" dirty="0">
              <a:solidFill>
                <a:srgbClr val="C00000"/>
              </a:solidFill>
            </a:endParaRPr>
          </a:p>
        </p:txBody>
      </p:sp>
    </p:spTree>
    <p:extLst>
      <p:ext uri="{BB962C8B-B14F-4D97-AF65-F5344CB8AC3E}">
        <p14:creationId xmlns:p14="http://schemas.microsoft.com/office/powerpoint/2010/main" val="18275217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The Russian Provisional Government </a:t>
            </a:r>
            <a:endParaRPr lang="ru-RU" dirty="0"/>
          </a:p>
        </p:txBody>
      </p:sp>
      <p:sp>
        <p:nvSpPr>
          <p:cNvPr id="3" name="Объект 2"/>
          <p:cNvSpPr>
            <a:spLocks noGrp="1"/>
          </p:cNvSpPr>
          <p:nvPr>
            <p:ph idx="1"/>
          </p:nvPr>
        </p:nvSpPr>
        <p:spPr/>
        <p:txBody>
          <a:bodyPr>
            <a:normAutofit lnSpcReduction="10000"/>
          </a:bodyPr>
          <a:lstStyle/>
          <a:p>
            <a:r>
              <a:rPr lang="en-US" dirty="0">
                <a:solidFill>
                  <a:schemeClr val="tx1"/>
                </a:solidFill>
                <a:latin typeface="Times New Roman" panose="02020603050405020304" pitchFamily="18" charset="0"/>
                <a:cs typeface="Times New Roman" panose="02020603050405020304" pitchFamily="18" charset="0"/>
              </a:rPr>
              <a:t>The Russian Provisional Government </a:t>
            </a:r>
            <a:r>
              <a:rPr lang="en-US" dirty="0" smtClean="0">
                <a:solidFill>
                  <a:schemeClr val="tx1"/>
                </a:solidFill>
                <a:latin typeface="Times New Roman" panose="02020603050405020304" pitchFamily="18" charset="0"/>
                <a:cs typeface="Times New Roman" panose="02020603050405020304" pitchFamily="18" charset="0"/>
              </a:rPr>
              <a:t>was </a:t>
            </a:r>
            <a:r>
              <a:rPr lang="en-US" dirty="0">
                <a:solidFill>
                  <a:schemeClr val="tx1"/>
                </a:solidFill>
                <a:latin typeface="Times New Roman" panose="02020603050405020304" pitchFamily="18" charset="0"/>
                <a:cs typeface="Times New Roman" panose="02020603050405020304" pitchFamily="18" charset="0"/>
              </a:rPr>
              <a:t>a provisional government of the Russian Republic established immediately following the abdication of Tsar Nicholas II (March 15, 1917</a:t>
            </a:r>
            <a:r>
              <a:rPr lang="en-US" dirty="0" smtClean="0">
                <a:solidFill>
                  <a:schemeClr val="tx1"/>
                </a:solidFill>
                <a:latin typeface="Times New Roman" panose="02020603050405020304" pitchFamily="18" charset="0"/>
                <a:cs typeface="Times New Roman" panose="02020603050405020304" pitchFamily="18" charset="0"/>
              </a:rPr>
              <a:t>).</a:t>
            </a:r>
          </a:p>
          <a:p>
            <a:r>
              <a:rPr lang="en-US" dirty="0" smtClean="0">
                <a:solidFill>
                  <a:schemeClr val="tx1"/>
                </a:solidFill>
                <a:latin typeface="Times New Roman" panose="02020603050405020304" pitchFamily="18" charset="0"/>
                <a:cs typeface="Times New Roman" panose="02020603050405020304" pitchFamily="18" charset="0"/>
              </a:rPr>
              <a:t> </a:t>
            </a:r>
            <a:r>
              <a:rPr lang="en-US" dirty="0">
                <a:solidFill>
                  <a:schemeClr val="tx1"/>
                </a:solidFill>
                <a:latin typeface="Times New Roman" panose="02020603050405020304" pitchFamily="18" charset="0"/>
                <a:cs typeface="Times New Roman" panose="02020603050405020304" pitchFamily="18" charset="0"/>
              </a:rPr>
              <a:t>The government replaced the institution of the Council of Ministers of Russia, members of which after the February Revolution presided in the Chief Office of </a:t>
            </a:r>
            <a:r>
              <a:rPr lang="en-US" dirty="0" smtClean="0">
                <a:solidFill>
                  <a:schemeClr val="tx1"/>
                </a:solidFill>
                <a:latin typeface="Times New Roman" panose="02020603050405020304" pitchFamily="18" charset="0"/>
                <a:cs typeface="Times New Roman" panose="02020603050405020304" pitchFamily="18" charset="0"/>
              </a:rPr>
              <a:t>Admiralty.</a:t>
            </a:r>
          </a:p>
          <a:p>
            <a:r>
              <a:rPr lang="en-US" dirty="0" smtClean="0">
                <a:solidFill>
                  <a:schemeClr val="tx1"/>
                </a:solidFill>
                <a:latin typeface="Times New Roman" panose="02020603050405020304" pitchFamily="18" charset="0"/>
                <a:cs typeface="Times New Roman" panose="02020603050405020304" pitchFamily="18" charset="0"/>
              </a:rPr>
              <a:t>The </a:t>
            </a:r>
            <a:r>
              <a:rPr lang="en-US" dirty="0">
                <a:solidFill>
                  <a:schemeClr val="tx1"/>
                </a:solidFill>
                <a:latin typeface="Times New Roman" panose="02020603050405020304" pitchFamily="18" charset="0"/>
                <a:cs typeface="Times New Roman" panose="02020603050405020304" pitchFamily="18" charset="0"/>
              </a:rPr>
              <a:t>intention of the provisional government was the organization of elections to the Russian Constituent Assembly and its convention. </a:t>
            </a:r>
            <a:endParaRPr lang="en-US" dirty="0" smtClean="0">
              <a:solidFill>
                <a:schemeClr val="tx1"/>
              </a:solidFill>
              <a:latin typeface="Times New Roman" panose="02020603050405020304" pitchFamily="18" charset="0"/>
              <a:cs typeface="Times New Roman" panose="02020603050405020304" pitchFamily="18" charset="0"/>
            </a:endParaRPr>
          </a:p>
          <a:p>
            <a:r>
              <a:rPr lang="en-US" dirty="0" smtClean="0">
                <a:solidFill>
                  <a:schemeClr val="tx1"/>
                </a:solidFill>
                <a:latin typeface="Times New Roman" panose="02020603050405020304" pitchFamily="18" charset="0"/>
                <a:cs typeface="Times New Roman" panose="02020603050405020304" pitchFamily="18" charset="0"/>
              </a:rPr>
              <a:t>The </a:t>
            </a:r>
            <a:r>
              <a:rPr lang="en-US" dirty="0">
                <a:solidFill>
                  <a:schemeClr val="tx1"/>
                </a:solidFill>
                <a:latin typeface="Times New Roman" panose="02020603050405020304" pitchFamily="18" charset="0"/>
                <a:cs typeface="Times New Roman" panose="02020603050405020304" pitchFamily="18" charset="0"/>
              </a:rPr>
              <a:t>government was initially composed of the </a:t>
            </a:r>
            <a:r>
              <a:rPr lang="en-US" dirty="0" err="1">
                <a:solidFill>
                  <a:schemeClr val="tx1"/>
                </a:solidFill>
                <a:latin typeface="Times New Roman" panose="02020603050405020304" pitchFamily="18" charset="0"/>
                <a:cs typeface="Times New Roman" panose="02020603050405020304" pitchFamily="18" charset="0"/>
              </a:rPr>
              <a:t>Kadet</a:t>
            </a:r>
            <a:r>
              <a:rPr lang="en-US" dirty="0">
                <a:solidFill>
                  <a:schemeClr val="tx1"/>
                </a:solidFill>
                <a:latin typeface="Times New Roman" panose="02020603050405020304" pitchFamily="18" charset="0"/>
                <a:cs typeface="Times New Roman" panose="02020603050405020304" pitchFamily="18" charset="0"/>
              </a:rPr>
              <a:t> coalition led by Prince Georgy Lvov, which was replaced by the Socialist coalition led by Alexander Kerensky.</a:t>
            </a:r>
            <a:endParaRPr lang="ru-RU"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640047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sz="4000" dirty="0">
                <a:effectLst>
                  <a:outerShdw blurRad="38100" dist="38100" dir="2700000" algn="tl">
                    <a:srgbClr val="000000">
                      <a:alpha val="43137"/>
                    </a:srgbClr>
                  </a:outerShdw>
                </a:effectLst>
              </a:rPr>
              <a:t>The Petrograd Soviet of Workers' and Soldiers' Deputies</a:t>
            </a:r>
            <a:endParaRPr lang="ru-RU" sz="4000" dirty="0">
              <a:effectLst>
                <a:outerShdw blurRad="38100" dist="38100" dir="2700000" algn="tl">
                  <a:srgbClr val="000000">
                    <a:alpha val="43137"/>
                  </a:srgbClr>
                </a:outerShdw>
              </a:effectLst>
            </a:endParaRPr>
          </a:p>
        </p:txBody>
      </p:sp>
      <p:sp>
        <p:nvSpPr>
          <p:cNvPr id="3" name="Объект 2"/>
          <p:cNvSpPr>
            <a:spLocks noGrp="1"/>
          </p:cNvSpPr>
          <p:nvPr>
            <p:ph idx="1"/>
          </p:nvPr>
        </p:nvSpPr>
        <p:spPr/>
        <p:txBody>
          <a:bodyPr>
            <a:normAutofit/>
          </a:bodyPr>
          <a:lstStyle/>
          <a:p>
            <a:r>
              <a:rPr lang="en-US" dirty="0">
                <a:solidFill>
                  <a:schemeClr val="tx1"/>
                </a:solidFill>
                <a:latin typeface="Times New Roman" panose="02020603050405020304" pitchFamily="18" charset="0"/>
                <a:cs typeface="Times New Roman" panose="02020603050405020304" pitchFamily="18" charset="0"/>
              </a:rPr>
              <a:t>The Petrograd Soviet </a:t>
            </a:r>
            <a:r>
              <a:rPr lang="en-US" dirty="0" smtClean="0">
                <a:solidFill>
                  <a:schemeClr val="tx1"/>
                </a:solidFill>
                <a:latin typeface="Times New Roman" panose="02020603050405020304" pitchFamily="18" charset="0"/>
                <a:cs typeface="Times New Roman" panose="02020603050405020304" pitchFamily="18" charset="0"/>
              </a:rPr>
              <a:t>was </a:t>
            </a:r>
            <a:r>
              <a:rPr lang="en-US" dirty="0">
                <a:solidFill>
                  <a:schemeClr val="tx1"/>
                </a:solidFill>
                <a:latin typeface="Times New Roman" panose="02020603050405020304" pitchFamily="18" charset="0"/>
                <a:cs typeface="Times New Roman" panose="02020603050405020304" pitchFamily="18" charset="0"/>
              </a:rPr>
              <a:t>a city council of Petrograd (Saint Petersburg), the capital of the Russian Empire. </a:t>
            </a:r>
            <a:r>
              <a:rPr lang="en-US" dirty="0" smtClean="0">
                <a:solidFill>
                  <a:schemeClr val="tx1"/>
                </a:solidFill>
                <a:latin typeface="Times New Roman" panose="02020603050405020304" pitchFamily="18" charset="0"/>
                <a:cs typeface="Times New Roman" panose="02020603050405020304" pitchFamily="18" charset="0"/>
              </a:rPr>
              <a:t>During </a:t>
            </a:r>
            <a:r>
              <a:rPr lang="en-US" dirty="0">
                <a:solidFill>
                  <a:schemeClr val="tx1"/>
                </a:solidFill>
                <a:latin typeface="Times New Roman" panose="02020603050405020304" pitchFamily="18" charset="0"/>
                <a:cs typeface="Times New Roman" panose="02020603050405020304" pitchFamily="18" charset="0"/>
              </a:rPr>
              <a:t>the revolutionary days the council tried to extend its jurisdiction nationwide as a rival power center to the Provisional Government </a:t>
            </a:r>
            <a:r>
              <a:rPr lang="en-US" dirty="0" smtClean="0">
                <a:solidFill>
                  <a:schemeClr val="tx1"/>
                </a:solidFill>
                <a:latin typeface="Times New Roman" panose="02020603050405020304" pitchFamily="18" charset="0"/>
                <a:cs typeface="Times New Roman" panose="02020603050405020304" pitchFamily="18" charset="0"/>
              </a:rPr>
              <a:t>creating. </a:t>
            </a:r>
            <a:r>
              <a:rPr lang="en-US" dirty="0">
                <a:solidFill>
                  <a:schemeClr val="tx1"/>
                </a:solidFill>
                <a:latin typeface="Times New Roman" panose="02020603050405020304" pitchFamily="18" charset="0"/>
                <a:cs typeface="Times New Roman" panose="02020603050405020304" pitchFamily="18" charset="0"/>
              </a:rPr>
              <a:t>Its committees were key components during the Russian Revolution and some of them led the armed revolt of October Revolution.</a:t>
            </a:r>
          </a:p>
          <a:p>
            <a:endParaRPr lang="en-US" dirty="0">
              <a:solidFill>
                <a:schemeClr val="tx1"/>
              </a:solidFill>
              <a:latin typeface="Times New Roman" panose="02020603050405020304" pitchFamily="18" charset="0"/>
              <a:cs typeface="Times New Roman" panose="02020603050405020304" pitchFamily="18" charset="0"/>
            </a:endParaRPr>
          </a:p>
          <a:p>
            <a:r>
              <a:rPr lang="en-US" dirty="0">
                <a:solidFill>
                  <a:schemeClr val="tx1"/>
                </a:solidFill>
                <a:latin typeface="Times New Roman" panose="02020603050405020304" pitchFamily="18" charset="0"/>
                <a:cs typeface="Times New Roman" panose="02020603050405020304" pitchFamily="18" charset="0"/>
              </a:rPr>
              <a:t>The soviet was established in March 1917 after the February Revolution as a representative body of the city's workers </a:t>
            </a:r>
            <a:r>
              <a:rPr lang="en-US">
                <a:solidFill>
                  <a:schemeClr val="tx1"/>
                </a:solidFill>
                <a:latin typeface="Times New Roman" panose="02020603050405020304" pitchFamily="18" charset="0"/>
                <a:cs typeface="Times New Roman" panose="02020603050405020304" pitchFamily="18" charset="0"/>
              </a:rPr>
              <a:t>and </a:t>
            </a:r>
            <a:r>
              <a:rPr lang="en-US" smtClean="0">
                <a:solidFill>
                  <a:schemeClr val="tx1"/>
                </a:solidFill>
                <a:latin typeface="Times New Roman" panose="02020603050405020304" pitchFamily="18" charset="0"/>
                <a:cs typeface="Times New Roman" panose="02020603050405020304" pitchFamily="18" charset="0"/>
              </a:rPr>
              <a:t>soldiers.</a:t>
            </a:r>
            <a:endParaRPr lang="ru-RU"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907101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effectLst/>
              </a:rPr>
              <a:t>Dual power</a:t>
            </a:r>
            <a:br>
              <a:rPr lang="en-US" dirty="0">
                <a:effectLst/>
              </a:rPr>
            </a:br>
            <a:r>
              <a:rPr lang="en-US" dirty="0" smtClean="0">
                <a:effectLst/>
              </a:rPr>
              <a:t>in 1917</a:t>
            </a:r>
            <a:endParaRPr lang="ru-RU" dirty="0"/>
          </a:p>
        </p:txBody>
      </p:sp>
      <p:sp>
        <p:nvSpPr>
          <p:cNvPr id="3" name="Объект 2"/>
          <p:cNvSpPr>
            <a:spLocks noGrp="1"/>
          </p:cNvSpPr>
          <p:nvPr>
            <p:ph idx="1"/>
          </p:nvPr>
        </p:nvSpPr>
        <p:spPr/>
        <p:txBody>
          <a:bodyPr>
            <a:normAutofit/>
          </a:bodyPr>
          <a:lstStyle/>
          <a:p>
            <a:r>
              <a:rPr lang="en-US" dirty="0">
                <a:solidFill>
                  <a:schemeClr val="tx1"/>
                </a:solidFill>
                <a:latin typeface="Times New Roman" panose="02020603050405020304" pitchFamily="18" charset="0"/>
                <a:cs typeface="Times New Roman" panose="02020603050405020304" pitchFamily="18" charset="0"/>
              </a:rPr>
              <a:t>Dual power </a:t>
            </a:r>
            <a:r>
              <a:rPr lang="en-US" dirty="0" smtClean="0">
                <a:solidFill>
                  <a:schemeClr val="tx1"/>
                </a:solidFill>
                <a:latin typeface="Times New Roman" panose="02020603050405020304" pitchFamily="18" charset="0"/>
                <a:cs typeface="Times New Roman" panose="02020603050405020304" pitchFamily="18" charset="0"/>
              </a:rPr>
              <a:t>was </a:t>
            </a:r>
            <a:r>
              <a:rPr lang="en-US" dirty="0">
                <a:solidFill>
                  <a:schemeClr val="tx1"/>
                </a:solidFill>
                <a:latin typeface="Times New Roman" panose="02020603050405020304" pitchFamily="18" charset="0"/>
                <a:cs typeface="Times New Roman" panose="02020603050405020304" pitchFamily="18" charset="0"/>
              </a:rPr>
              <a:t>a term first used by Lenin, </a:t>
            </a:r>
            <a:r>
              <a:rPr lang="en-US" dirty="0" smtClean="0">
                <a:solidFill>
                  <a:schemeClr val="tx1"/>
                </a:solidFill>
                <a:latin typeface="Times New Roman" panose="02020603050405020304" pitchFamily="18" charset="0"/>
                <a:cs typeface="Times New Roman" panose="02020603050405020304" pitchFamily="18" charset="0"/>
              </a:rPr>
              <a:t>which </a:t>
            </a:r>
            <a:r>
              <a:rPr lang="en-US" dirty="0">
                <a:solidFill>
                  <a:schemeClr val="tx1"/>
                </a:solidFill>
                <a:latin typeface="Times New Roman" panose="02020603050405020304" pitchFamily="18" charset="0"/>
                <a:cs typeface="Times New Roman" panose="02020603050405020304" pitchFamily="18" charset="0"/>
              </a:rPr>
              <a:t>described a situation in the wake of the February Revolution in which two powers, the workers councils (or Soviets, particularly the Petrograd Soviet) and the official state apparatus of the Provisional Government coexisted with each other and competed for legitimacy. </a:t>
            </a:r>
            <a:endParaRPr lang="en-US" dirty="0" smtClean="0">
              <a:solidFill>
                <a:schemeClr val="tx1"/>
              </a:solidFill>
              <a:latin typeface="Times New Roman" panose="02020603050405020304" pitchFamily="18" charset="0"/>
              <a:cs typeface="Times New Roman" panose="02020603050405020304" pitchFamily="18" charset="0"/>
            </a:endParaRPr>
          </a:p>
          <a:p>
            <a:r>
              <a:rPr lang="en-US" dirty="0" smtClean="0">
                <a:solidFill>
                  <a:schemeClr val="tx1"/>
                </a:solidFill>
                <a:latin typeface="Times New Roman" panose="02020603050405020304" pitchFamily="18" charset="0"/>
                <a:cs typeface="Times New Roman" panose="02020603050405020304" pitchFamily="18" charset="0"/>
              </a:rPr>
              <a:t>Lenin </a:t>
            </a:r>
            <a:r>
              <a:rPr lang="en-US" dirty="0">
                <a:solidFill>
                  <a:schemeClr val="tx1"/>
                </a:solidFill>
                <a:latin typeface="Times New Roman" panose="02020603050405020304" pitchFamily="18" charset="0"/>
                <a:cs typeface="Times New Roman" panose="02020603050405020304" pitchFamily="18" charset="0"/>
              </a:rPr>
              <a:t>argued that this essentially unstable situation constituted a unique opportunity for the Soviets to seize power by smashing the Provisional Government and establishing themselves as the basis of a new form of state power. </a:t>
            </a:r>
            <a:endParaRPr lang="ru-RU"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51792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Прямая со стрелкой 4"/>
          <p:cNvCxnSpPr/>
          <p:nvPr/>
        </p:nvCxnSpPr>
        <p:spPr>
          <a:xfrm flipV="1">
            <a:off x="1263740" y="5739332"/>
            <a:ext cx="6616521" cy="1287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Прямая со стрелкой 6"/>
          <p:cNvCxnSpPr/>
          <p:nvPr/>
        </p:nvCxnSpPr>
        <p:spPr>
          <a:xfrm flipV="1">
            <a:off x="1596453" y="230188"/>
            <a:ext cx="22486" cy="6627812"/>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1" name="Овал 10"/>
          <p:cNvSpPr/>
          <p:nvPr/>
        </p:nvSpPr>
        <p:spPr>
          <a:xfrm>
            <a:off x="2176201" y="5678316"/>
            <a:ext cx="78698" cy="134911"/>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Овал 11"/>
          <p:cNvSpPr/>
          <p:nvPr/>
        </p:nvSpPr>
        <p:spPr>
          <a:xfrm>
            <a:off x="2783701" y="5684755"/>
            <a:ext cx="78698" cy="134911"/>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Овал 14"/>
          <p:cNvSpPr/>
          <p:nvPr/>
        </p:nvSpPr>
        <p:spPr>
          <a:xfrm>
            <a:off x="3391201" y="5684755"/>
            <a:ext cx="78698" cy="134911"/>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Овал 15"/>
          <p:cNvSpPr/>
          <p:nvPr/>
        </p:nvSpPr>
        <p:spPr>
          <a:xfrm>
            <a:off x="3998701" y="5684755"/>
            <a:ext cx="78698" cy="134911"/>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Овал 16"/>
          <p:cNvSpPr/>
          <p:nvPr/>
        </p:nvSpPr>
        <p:spPr>
          <a:xfrm>
            <a:off x="1568346" y="5684755"/>
            <a:ext cx="78698" cy="134911"/>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Овал 17"/>
          <p:cNvSpPr/>
          <p:nvPr/>
        </p:nvSpPr>
        <p:spPr>
          <a:xfrm>
            <a:off x="4606201" y="5678315"/>
            <a:ext cx="78698" cy="134911"/>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Овал 18"/>
          <p:cNvSpPr/>
          <p:nvPr/>
        </p:nvSpPr>
        <p:spPr>
          <a:xfrm>
            <a:off x="5213701" y="5684755"/>
            <a:ext cx="78698" cy="134911"/>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Овал 19"/>
          <p:cNvSpPr/>
          <p:nvPr/>
        </p:nvSpPr>
        <p:spPr>
          <a:xfrm>
            <a:off x="5821201" y="5695758"/>
            <a:ext cx="78698" cy="134911"/>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Овал 20"/>
          <p:cNvSpPr/>
          <p:nvPr/>
        </p:nvSpPr>
        <p:spPr>
          <a:xfrm>
            <a:off x="6428701" y="5695758"/>
            <a:ext cx="78698" cy="134911"/>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Овал 21"/>
          <p:cNvSpPr/>
          <p:nvPr/>
        </p:nvSpPr>
        <p:spPr>
          <a:xfrm>
            <a:off x="7036201" y="5684754"/>
            <a:ext cx="78698" cy="134911"/>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Овал 22"/>
          <p:cNvSpPr/>
          <p:nvPr/>
        </p:nvSpPr>
        <p:spPr>
          <a:xfrm>
            <a:off x="7644061" y="5684401"/>
            <a:ext cx="78698" cy="134911"/>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1" name="Овал 30"/>
          <p:cNvSpPr/>
          <p:nvPr/>
        </p:nvSpPr>
        <p:spPr>
          <a:xfrm>
            <a:off x="1568346" y="1965772"/>
            <a:ext cx="78698" cy="134911"/>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2" name="Овал 31"/>
          <p:cNvSpPr/>
          <p:nvPr/>
        </p:nvSpPr>
        <p:spPr>
          <a:xfrm>
            <a:off x="1568346" y="3953258"/>
            <a:ext cx="78698" cy="134911"/>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3" name="Овал 32"/>
          <p:cNvSpPr/>
          <p:nvPr/>
        </p:nvSpPr>
        <p:spPr>
          <a:xfrm>
            <a:off x="1568701" y="817146"/>
            <a:ext cx="78698" cy="134911"/>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4" name="Овал 33"/>
          <p:cNvSpPr/>
          <p:nvPr/>
        </p:nvSpPr>
        <p:spPr>
          <a:xfrm>
            <a:off x="1568346" y="2864929"/>
            <a:ext cx="78698" cy="134911"/>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5" name="TextBox 34"/>
          <p:cNvSpPr txBox="1"/>
          <p:nvPr/>
        </p:nvSpPr>
        <p:spPr>
          <a:xfrm>
            <a:off x="1295712" y="5899140"/>
            <a:ext cx="6584549" cy="261610"/>
          </a:xfrm>
          <a:prstGeom prst="rect">
            <a:avLst/>
          </a:prstGeom>
          <a:noFill/>
        </p:spPr>
        <p:txBody>
          <a:bodyPr wrap="square" rtlCol="0">
            <a:spAutoFit/>
          </a:bodyPr>
          <a:lstStyle/>
          <a:p>
            <a:r>
              <a:rPr lang="en-US" sz="1100" b="1" dirty="0" smtClean="0"/>
              <a:t>  Feb     </a:t>
            </a:r>
            <a:r>
              <a:rPr lang="ru-RU" sz="1100" b="1" dirty="0" smtClean="0"/>
              <a:t>      </a:t>
            </a:r>
            <a:r>
              <a:rPr lang="en-US" sz="1100" b="1" dirty="0" smtClean="0"/>
              <a:t> </a:t>
            </a:r>
            <a:r>
              <a:rPr lang="ru-RU" sz="1100" b="1" dirty="0" smtClean="0"/>
              <a:t> </a:t>
            </a:r>
            <a:r>
              <a:rPr lang="en-US" sz="1100" b="1" dirty="0" smtClean="0"/>
              <a:t>Mar    </a:t>
            </a:r>
            <a:r>
              <a:rPr lang="ru-RU" sz="1100" b="1" dirty="0" smtClean="0"/>
              <a:t>     </a:t>
            </a:r>
            <a:r>
              <a:rPr lang="en-US" sz="1100" b="1" dirty="0" smtClean="0"/>
              <a:t>Apr    </a:t>
            </a:r>
            <a:r>
              <a:rPr lang="ru-RU" sz="1100" b="1" dirty="0" smtClean="0"/>
              <a:t>   </a:t>
            </a:r>
            <a:r>
              <a:rPr lang="en-US" sz="1100" b="1" dirty="0" smtClean="0"/>
              <a:t> </a:t>
            </a:r>
            <a:r>
              <a:rPr lang="ru-RU" sz="1100" b="1" dirty="0" smtClean="0"/>
              <a:t> </a:t>
            </a:r>
            <a:r>
              <a:rPr lang="en-US" sz="1100" b="1" dirty="0" smtClean="0"/>
              <a:t>May    </a:t>
            </a:r>
            <a:r>
              <a:rPr lang="ru-RU" sz="1100" b="1" dirty="0" smtClean="0"/>
              <a:t>    </a:t>
            </a:r>
            <a:r>
              <a:rPr lang="en-US" sz="1100" b="1" dirty="0" smtClean="0"/>
              <a:t> </a:t>
            </a:r>
            <a:r>
              <a:rPr lang="ru-RU" sz="1100" b="1" dirty="0" smtClean="0"/>
              <a:t> </a:t>
            </a:r>
            <a:r>
              <a:rPr lang="en-US" sz="1100" b="1" dirty="0" smtClean="0"/>
              <a:t>Jun    </a:t>
            </a:r>
            <a:r>
              <a:rPr lang="ru-RU" sz="1100" b="1" dirty="0" smtClean="0"/>
              <a:t>     </a:t>
            </a:r>
            <a:r>
              <a:rPr lang="en-US" sz="1100" b="1" dirty="0" smtClean="0"/>
              <a:t>  </a:t>
            </a:r>
            <a:r>
              <a:rPr lang="ru-RU" sz="1100" b="1" dirty="0" smtClean="0"/>
              <a:t> </a:t>
            </a:r>
            <a:r>
              <a:rPr lang="en-US" sz="1100" b="1" dirty="0" smtClean="0"/>
              <a:t>Jul      </a:t>
            </a:r>
            <a:r>
              <a:rPr lang="ru-RU" sz="1100" b="1" dirty="0" smtClean="0"/>
              <a:t>  </a:t>
            </a:r>
            <a:r>
              <a:rPr lang="en-US" sz="1100" b="1" dirty="0" smtClean="0"/>
              <a:t>  </a:t>
            </a:r>
            <a:r>
              <a:rPr lang="ru-RU" sz="1100" b="1" dirty="0" smtClean="0"/>
              <a:t> </a:t>
            </a:r>
            <a:r>
              <a:rPr lang="en-US" sz="1100" b="1" dirty="0" smtClean="0"/>
              <a:t>Aug    </a:t>
            </a:r>
            <a:r>
              <a:rPr lang="ru-RU" sz="1100" b="1" dirty="0" smtClean="0"/>
              <a:t>    </a:t>
            </a:r>
            <a:r>
              <a:rPr lang="en-US" sz="1100" b="1" dirty="0" smtClean="0"/>
              <a:t>  </a:t>
            </a:r>
            <a:r>
              <a:rPr lang="ru-RU" sz="1100" b="1" dirty="0" smtClean="0"/>
              <a:t> </a:t>
            </a:r>
            <a:r>
              <a:rPr lang="en-US" sz="1100" b="1" dirty="0" smtClean="0"/>
              <a:t>Sep    </a:t>
            </a:r>
            <a:r>
              <a:rPr lang="ru-RU" sz="1100" b="1" dirty="0" smtClean="0"/>
              <a:t>    </a:t>
            </a:r>
            <a:r>
              <a:rPr lang="en-US" sz="1100" b="1" dirty="0" smtClean="0"/>
              <a:t>  Oct    </a:t>
            </a:r>
            <a:r>
              <a:rPr lang="ru-RU" sz="1100" b="1" dirty="0" smtClean="0"/>
              <a:t>      </a:t>
            </a:r>
            <a:r>
              <a:rPr lang="en-US" sz="1100" b="1" dirty="0" smtClean="0"/>
              <a:t>Nov     </a:t>
            </a:r>
            <a:r>
              <a:rPr lang="ru-RU" sz="1100" b="1" dirty="0" smtClean="0"/>
              <a:t>   </a:t>
            </a:r>
            <a:r>
              <a:rPr lang="en-US" sz="1100" b="1" dirty="0" smtClean="0"/>
              <a:t>Dec</a:t>
            </a:r>
            <a:endParaRPr lang="ru-RU" sz="1100" b="1" dirty="0"/>
          </a:p>
        </p:txBody>
      </p:sp>
      <p:sp>
        <p:nvSpPr>
          <p:cNvPr id="36" name="Овал 35"/>
          <p:cNvSpPr/>
          <p:nvPr/>
        </p:nvSpPr>
        <p:spPr>
          <a:xfrm>
            <a:off x="1568346" y="4815124"/>
            <a:ext cx="78698" cy="134911"/>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46" name="Прямая соединительная линия 45"/>
          <p:cNvCxnSpPr/>
          <p:nvPr/>
        </p:nvCxnSpPr>
        <p:spPr>
          <a:xfrm flipV="1">
            <a:off x="2872115" y="11002"/>
            <a:ext cx="0" cy="5752210"/>
          </a:xfrm>
          <a:prstGeom prst="line">
            <a:avLst/>
          </a:prstGeom>
          <a:ln>
            <a:solidFill>
              <a:schemeClr val="accent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8" name="Прямая соединительная линия 47"/>
          <p:cNvCxnSpPr/>
          <p:nvPr/>
        </p:nvCxnSpPr>
        <p:spPr>
          <a:xfrm flipV="1">
            <a:off x="4733878" y="-18434"/>
            <a:ext cx="8297" cy="5668952"/>
          </a:xfrm>
          <a:prstGeom prst="line">
            <a:avLst/>
          </a:prstGeom>
          <a:ln>
            <a:solidFill>
              <a:schemeClr val="accent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9" name="Прямая соединительная линия 48"/>
          <p:cNvCxnSpPr/>
          <p:nvPr/>
        </p:nvCxnSpPr>
        <p:spPr>
          <a:xfrm flipV="1">
            <a:off x="5386692" y="-23571"/>
            <a:ext cx="361" cy="5813225"/>
          </a:xfrm>
          <a:prstGeom prst="line">
            <a:avLst/>
          </a:prstGeom>
          <a:ln>
            <a:solidFill>
              <a:schemeClr val="accent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3" name="Прямая соединительная линия 52"/>
          <p:cNvCxnSpPr/>
          <p:nvPr/>
        </p:nvCxnSpPr>
        <p:spPr>
          <a:xfrm flipV="1">
            <a:off x="5878296" y="1"/>
            <a:ext cx="361" cy="5813225"/>
          </a:xfrm>
          <a:prstGeom prst="line">
            <a:avLst/>
          </a:prstGeom>
          <a:ln>
            <a:solidFill>
              <a:schemeClr val="accent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4" name="Прямая соединительная линия 53"/>
          <p:cNvCxnSpPr/>
          <p:nvPr/>
        </p:nvCxnSpPr>
        <p:spPr>
          <a:xfrm flipV="1">
            <a:off x="6999003" y="-19506"/>
            <a:ext cx="361" cy="5813225"/>
          </a:xfrm>
          <a:prstGeom prst="line">
            <a:avLst/>
          </a:prstGeom>
          <a:ln>
            <a:solidFill>
              <a:schemeClr val="accent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6" name="Полилиния 55"/>
          <p:cNvSpPr/>
          <p:nvPr/>
        </p:nvSpPr>
        <p:spPr>
          <a:xfrm>
            <a:off x="1607695" y="449706"/>
            <a:ext cx="5396459" cy="3582649"/>
          </a:xfrm>
          <a:custGeom>
            <a:avLst/>
            <a:gdLst>
              <a:gd name="connsiteX0" fmla="*/ 0 w 7195279"/>
              <a:gd name="connsiteY0" fmla="*/ 3582649 h 3582649"/>
              <a:gd name="connsiteX1" fmla="*/ 1663909 w 7195279"/>
              <a:gd name="connsiteY1" fmla="*/ 1618938 h 3582649"/>
              <a:gd name="connsiteX2" fmla="*/ 4167266 w 7195279"/>
              <a:gd name="connsiteY2" fmla="*/ 809469 h 3582649"/>
              <a:gd name="connsiteX3" fmla="*/ 5021705 w 7195279"/>
              <a:gd name="connsiteY3" fmla="*/ 554636 h 3582649"/>
              <a:gd name="connsiteX4" fmla="*/ 7195279 w 7195279"/>
              <a:gd name="connsiteY4" fmla="*/ 0 h 3582649"/>
              <a:gd name="connsiteX5" fmla="*/ 7195279 w 7195279"/>
              <a:gd name="connsiteY5" fmla="*/ 0 h 3582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95279" h="3582649">
                <a:moveTo>
                  <a:pt x="0" y="3582649"/>
                </a:moveTo>
                <a:cubicBezTo>
                  <a:pt x="484682" y="2831892"/>
                  <a:pt x="969365" y="2081135"/>
                  <a:pt x="1663909" y="1618938"/>
                </a:cubicBezTo>
                <a:cubicBezTo>
                  <a:pt x="2358453" y="1156741"/>
                  <a:pt x="3607633" y="986853"/>
                  <a:pt x="4167266" y="809469"/>
                </a:cubicBezTo>
                <a:cubicBezTo>
                  <a:pt x="4726899" y="632085"/>
                  <a:pt x="4517036" y="689547"/>
                  <a:pt x="5021705" y="554636"/>
                </a:cubicBezTo>
                <a:cubicBezTo>
                  <a:pt x="5526374" y="419725"/>
                  <a:pt x="7195279" y="0"/>
                  <a:pt x="7195279" y="0"/>
                </a:cubicBezTo>
                <a:lnTo>
                  <a:pt x="7195279" y="0"/>
                </a:ln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7" name="Овал 56"/>
          <p:cNvSpPr/>
          <p:nvPr/>
        </p:nvSpPr>
        <p:spPr>
          <a:xfrm>
            <a:off x="1361396" y="3583935"/>
            <a:ext cx="492596" cy="914400"/>
          </a:xfrm>
          <a:prstGeom prst="ellipse">
            <a:avLst/>
          </a:prstGeom>
          <a:noFill/>
          <a:ln w="63500" cmpd="thickThi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8" name="Овал 57"/>
          <p:cNvSpPr/>
          <p:nvPr/>
        </p:nvSpPr>
        <p:spPr>
          <a:xfrm>
            <a:off x="2538330" y="1274586"/>
            <a:ext cx="667570" cy="3239161"/>
          </a:xfrm>
          <a:prstGeom prst="ellipse">
            <a:avLst/>
          </a:prstGeom>
          <a:noFill/>
          <a:ln w="508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9" name="Овал 58"/>
          <p:cNvSpPr/>
          <p:nvPr/>
        </p:nvSpPr>
        <p:spPr>
          <a:xfrm>
            <a:off x="2718042" y="1424165"/>
            <a:ext cx="283739" cy="1575674"/>
          </a:xfrm>
          <a:prstGeom prst="ellipse">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0" name="Овал 59"/>
          <p:cNvSpPr/>
          <p:nvPr/>
        </p:nvSpPr>
        <p:spPr>
          <a:xfrm>
            <a:off x="1441192" y="1416831"/>
            <a:ext cx="285647" cy="1590343"/>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1" name="Овал 60"/>
          <p:cNvSpPr/>
          <p:nvPr/>
        </p:nvSpPr>
        <p:spPr>
          <a:xfrm>
            <a:off x="4488407" y="1216263"/>
            <a:ext cx="496417" cy="1499016"/>
          </a:xfrm>
          <a:prstGeom prst="ellipse">
            <a:avLst/>
          </a:prstGeom>
          <a:noFill/>
          <a:ln w="444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2" name="Овал 61"/>
          <p:cNvSpPr/>
          <p:nvPr/>
        </p:nvSpPr>
        <p:spPr>
          <a:xfrm>
            <a:off x="5696563" y="562032"/>
            <a:ext cx="368371" cy="1538651"/>
          </a:xfrm>
          <a:prstGeom prst="ellipse">
            <a:avLst/>
          </a:prstGeom>
          <a:noFill/>
          <a:ln w="539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3" name="Овал 62"/>
          <p:cNvSpPr/>
          <p:nvPr/>
        </p:nvSpPr>
        <p:spPr>
          <a:xfrm>
            <a:off x="5234236" y="562032"/>
            <a:ext cx="283943" cy="1538651"/>
          </a:xfrm>
          <a:prstGeom prst="ellipse">
            <a:avLst/>
          </a:prstGeom>
          <a:noFill/>
          <a:ln w="539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4" name="Овал 63"/>
          <p:cNvSpPr/>
          <p:nvPr/>
        </p:nvSpPr>
        <p:spPr>
          <a:xfrm>
            <a:off x="6813499" y="11003"/>
            <a:ext cx="371007" cy="1577955"/>
          </a:xfrm>
          <a:prstGeom prst="ellipse">
            <a:avLst/>
          </a:prstGeom>
          <a:noFill/>
          <a:ln w="1016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5" name="Овал 64"/>
          <p:cNvSpPr/>
          <p:nvPr/>
        </p:nvSpPr>
        <p:spPr>
          <a:xfrm>
            <a:off x="4488407" y="952057"/>
            <a:ext cx="496417" cy="1656232"/>
          </a:xfrm>
          <a:prstGeom prst="ellipse">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TextBox 1"/>
          <p:cNvSpPr txBox="1"/>
          <p:nvPr/>
        </p:nvSpPr>
        <p:spPr>
          <a:xfrm>
            <a:off x="55208" y="50676"/>
            <a:ext cx="6671986" cy="492443"/>
          </a:xfrm>
          <a:prstGeom prst="rect">
            <a:avLst/>
          </a:prstGeom>
          <a:noFill/>
        </p:spPr>
        <p:txBody>
          <a:bodyPr wrap="square" rtlCol="0">
            <a:spAutoFit/>
          </a:bodyPr>
          <a:lstStyle/>
          <a:p>
            <a:r>
              <a:rPr lang="en-US" sz="2600" b="1" dirty="0" smtClean="0"/>
              <a:t>1917 - From the February to the October</a:t>
            </a:r>
            <a:endParaRPr lang="ru-RU" sz="2600" b="1" dirty="0"/>
          </a:p>
        </p:txBody>
      </p:sp>
      <p:sp>
        <p:nvSpPr>
          <p:cNvPr id="3" name="Прямоугольник 2"/>
          <p:cNvSpPr/>
          <p:nvPr/>
        </p:nvSpPr>
        <p:spPr>
          <a:xfrm>
            <a:off x="63527" y="5561104"/>
            <a:ext cx="1492716" cy="369332"/>
          </a:xfrm>
          <a:prstGeom prst="rect">
            <a:avLst/>
          </a:prstGeom>
        </p:spPr>
        <p:txBody>
          <a:bodyPr wrap="none">
            <a:spAutoFit/>
          </a:bodyPr>
          <a:lstStyle/>
          <a:p>
            <a:r>
              <a:rPr lang="en-US" b="1" dirty="0" smtClean="0"/>
              <a:t>Monarchists</a:t>
            </a:r>
            <a:endParaRPr lang="en-US" b="1" dirty="0"/>
          </a:p>
        </p:txBody>
      </p:sp>
      <p:sp>
        <p:nvSpPr>
          <p:cNvPr id="4" name="Прямоугольник 3"/>
          <p:cNvSpPr/>
          <p:nvPr/>
        </p:nvSpPr>
        <p:spPr>
          <a:xfrm>
            <a:off x="152057" y="4697913"/>
            <a:ext cx="1319592" cy="646331"/>
          </a:xfrm>
          <a:prstGeom prst="rect">
            <a:avLst/>
          </a:prstGeom>
        </p:spPr>
        <p:txBody>
          <a:bodyPr wrap="none">
            <a:spAutoFit/>
          </a:bodyPr>
          <a:lstStyle/>
          <a:p>
            <a:r>
              <a:rPr lang="en-US" b="1" dirty="0"/>
              <a:t>Union of </a:t>
            </a:r>
            <a:r>
              <a:rPr lang="en-US" b="1" dirty="0" smtClean="0"/>
              <a:t/>
            </a:r>
            <a:br>
              <a:rPr lang="en-US" b="1" dirty="0" smtClean="0"/>
            </a:br>
            <a:r>
              <a:rPr lang="en-US" b="1" dirty="0" smtClean="0"/>
              <a:t>October </a:t>
            </a:r>
            <a:r>
              <a:rPr lang="en-US" b="1" dirty="0"/>
              <a:t>17</a:t>
            </a:r>
          </a:p>
        </p:txBody>
      </p:sp>
      <p:sp>
        <p:nvSpPr>
          <p:cNvPr id="6" name="Прямоугольник 5"/>
          <p:cNvSpPr/>
          <p:nvPr/>
        </p:nvSpPr>
        <p:spPr>
          <a:xfrm>
            <a:off x="152057" y="3685257"/>
            <a:ext cx="1503938" cy="784830"/>
          </a:xfrm>
          <a:prstGeom prst="rect">
            <a:avLst/>
          </a:prstGeom>
        </p:spPr>
        <p:txBody>
          <a:bodyPr wrap="none">
            <a:spAutoFit/>
          </a:bodyPr>
          <a:lstStyle/>
          <a:p>
            <a:r>
              <a:rPr lang="en-US" sz="1500" b="1" dirty="0"/>
              <a:t>Constitutional </a:t>
            </a:r>
            <a:r>
              <a:rPr lang="en-US" sz="1500" b="1" dirty="0" smtClean="0"/>
              <a:t/>
            </a:r>
            <a:br>
              <a:rPr lang="en-US" sz="1500" b="1" dirty="0" smtClean="0"/>
            </a:br>
            <a:r>
              <a:rPr lang="en-US" sz="1500" b="1" dirty="0" smtClean="0"/>
              <a:t>Democratic </a:t>
            </a:r>
            <a:br>
              <a:rPr lang="en-US" sz="1500" b="1" dirty="0" smtClean="0"/>
            </a:br>
            <a:r>
              <a:rPr lang="en-US" sz="1500" b="1" dirty="0" smtClean="0"/>
              <a:t>Party</a:t>
            </a:r>
            <a:endParaRPr lang="en-US" sz="1500" b="1" dirty="0"/>
          </a:p>
        </p:txBody>
      </p:sp>
      <p:sp>
        <p:nvSpPr>
          <p:cNvPr id="8" name="Прямоугольник 7"/>
          <p:cNvSpPr/>
          <p:nvPr/>
        </p:nvSpPr>
        <p:spPr>
          <a:xfrm>
            <a:off x="121989" y="2747718"/>
            <a:ext cx="1494320" cy="784830"/>
          </a:xfrm>
          <a:prstGeom prst="rect">
            <a:avLst/>
          </a:prstGeom>
        </p:spPr>
        <p:txBody>
          <a:bodyPr wrap="none">
            <a:spAutoFit/>
          </a:bodyPr>
          <a:lstStyle/>
          <a:p>
            <a:r>
              <a:rPr lang="en-US" sz="1500" b="1" dirty="0"/>
              <a:t>Socialist </a:t>
            </a:r>
            <a:r>
              <a:rPr lang="en-US" sz="1500" b="1" dirty="0" smtClean="0"/>
              <a:t/>
            </a:r>
            <a:br>
              <a:rPr lang="en-US" sz="1500" b="1" dirty="0" smtClean="0"/>
            </a:br>
            <a:r>
              <a:rPr lang="en-US" sz="1500" b="1" dirty="0" smtClean="0"/>
              <a:t>Revolutionary </a:t>
            </a:r>
            <a:br>
              <a:rPr lang="en-US" sz="1500" b="1" dirty="0" smtClean="0"/>
            </a:br>
            <a:r>
              <a:rPr lang="en-US" sz="1500" b="1" dirty="0" smtClean="0"/>
              <a:t>Party </a:t>
            </a:r>
            <a:endParaRPr lang="en-US" sz="1500" b="1" dirty="0"/>
          </a:p>
        </p:txBody>
      </p:sp>
      <p:sp>
        <p:nvSpPr>
          <p:cNvPr id="9" name="Прямоугольник 8"/>
          <p:cNvSpPr/>
          <p:nvPr/>
        </p:nvSpPr>
        <p:spPr>
          <a:xfrm>
            <a:off x="74117" y="1871698"/>
            <a:ext cx="1479892" cy="369332"/>
          </a:xfrm>
          <a:prstGeom prst="rect">
            <a:avLst/>
          </a:prstGeom>
        </p:spPr>
        <p:txBody>
          <a:bodyPr wrap="none">
            <a:spAutoFit/>
          </a:bodyPr>
          <a:lstStyle/>
          <a:p>
            <a:r>
              <a:rPr lang="en-US" b="1" dirty="0"/>
              <a:t>Mensheviks</a:t>
            </a:r>
            <a:endParaRPr lang="ru-RU" b="1" dirty="0"/>
          </a:p>
        </p:txBody>
      </p:sp>
      <p:sp>
        <p:nvSpPr>
          <p:cNvPr id="10" name="Прямоугольник 9"/>
          <p:cNvSpPr/>
          <p:nvPr/>
        </p:nvSpPr>
        <p:spPr>
          <a:xfrm>
            <a:off x="99341" y="699935"/>
            <a:ext cx="1350050" cy="369332"/>
          </a:xfrm>
          <a:prstGeom prst="rect">
            <a:avLst/>
          </a:prstGeom>
        </p:spPr>
        <p:txBody>
          <a:bodyPr wrap="none">
            <a:spAutoFit/>
          </a:bodyPr>
          <a:lstStyle/>
          <a:p>
            <a:r>
              <a:rPr lang="en-US" b="1" dirty="0"/>
              <a:t>Bolsheviks</a:t>
            </a:r>
            <a:endParaRPr lang="ru-RU" b="1" dirty="0"/>
          </a:p>
        </p:txBody>
      </p:sp>
    </p:spTree>
    <p:extLst>
      <p:ext uri="{BB962C8B-B14F-4D97-AF65-F5344CB8AC3E}">
        <p14:creationId xmlns:p14="http://schemas.microsoft.com/office/powerpoint/2010/main" val="25459249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Прямая со стрелкой 4"/>
          <p:cNvCxnSpPr/>
          <p:nvPr/>
        </p:nvCxnSpPr>
        <p:spPr>
          <a:xfrm>
            <a:off x="157397" y="4946754"/>
            <a:ext cx="8263328" cy="29980"/>
          </a:xfrm>
          <a:prstGeom prst="straightConnector1">
            <a:avLst/>
          </a:prstGeom>
          <a:ln w="117475">
            <a:tailEnd type="triangle"/>
          </a:ln>
        </p:spPr>
        <p:style>
          <a:lnRef idx="1">
            <a:schemeClr val="accent1"/>
          </a:lnRef>
          <a:fillRef idx="0">
            <a:schemeClr val="accent1"/>
          </a:fillRef>
          <a:effectRef idx="0">
            <a:schemeClr val="accent1"/>
          </a:effectRef>
          <a:fontRef idx="minor">
            <a:schemeClr val="tx1"/>
          </a:fontRef>
        </p:style>
      </p:cxnSp>
      <p:sp>
        <p:nvSpPr>
          <p:cNvPr id="7" name="Двойная стрелка влево/вправо 6"/>
          <p:cNvSpPr/>
          <p:nvPr/>
        </p:nvSpPr>
        <p:spPr>
          <a:xfrm>
            <a:off x="348522" y="5171608"/>
            <a:ext cx="3777521" cy="344773"/>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Двойная стрелка влево/вправо 7"/>
          <p:cNvSpPr/>
          <p:nvPr/>
        </p:nvSpPr>
        <p:spPr>
          <a:xfrm>
            <a:off x="4429593" y="5171606"/>
            <a:ext cx="3867462" cy="344774"/>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Овал 8"/>
          <p:cNvSpPr/>
          <p:nvPr/>
        </p:nvSpPr>
        <p:spPr>
          <a:xfrm>
            <a:off x="4126042" y="5171608"/>
            <a:ext cx="303551" cy="3447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Овал 9"/>
          <p:cNvSpPr/>
          <p:nvPr/>
        </p:nvSpPr>
        <p:spPr>
          <a:xfrm>
            <a:off x="26233" y="5171608"/>
            <a:ext cx="303551" cy="3447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Овал 10"/>
          <p:cNvSpPr/>
          <p:nvPr/>
        </p:nvSpPr>
        <p:spPr>
          <a:xfrm>
            <a:off x="8334530" y="5174106"/>
            <a:ext cx="303551" cy="3447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TextBox 11"/>
          <p:cNvSpPr txBox="1"/>
          <p:nvPr/>
        </p:nvSpPr>
        <p:spPr>
          <a:xfrm>
            <a:off x="5261546" y="936566"/>
            <a:ext cx="3490567" cy="3108543"/>
          </a:xfrm>
          <a:prstGeom prst="rect">
            <a:avLst/>
          </a:prstGeom>
          <a:noFill/>
        </p:spPr>
        <p:txBody>
          <a:bodyPr wrap="square" rtlCol="0">
            <a:spAutoFit/>
          </a:bodyPr>
          <a:lstStyle/>
          <a:p>
            <a:pPr marL="285750" indent="-285750">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Formation of the First Soviet government</a:t>
            </a:r>
          </a:p>
          <a:p>
            <a:pPr marL="285750" indent="-28575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Attack of the Winter Palace</a:t>
            </a:r>
          </a:p>
          <a:p>
            <a:pPr marL="285750" indent="-285750">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The first Bolsheviks’ decrees </a:t>
            </a:r>
            <a:endParaRPr lang="ru-RU" dirty="0"/>
          </a:p>
        </p:txBody>
      </p:sp>
      <p:sp>
        <p:nvSpPr>
          <p:cNvPr id="15" name="TextBox 14"/>
          <p:cNvSpPr txBox="1"/>
          <p:nvPr/>
        </p:nvSpPr>
        <p:spPr>
          <a:xfrm>
            <a:off x="438462" y="613400"/>
            <a:ext cx="3687580" cy="4031873"/>
          </a:xfrm>
          <a:prstGeom prst="rect">
            <a:avLst/>
          </a:prstGeom>
          <a:noFill/>
        </p:spPr>
        <p:txBody>
          <a:bodyPr wrap="square" rtlCol="0">
            <a:spAutoFit/>
          </a:bodyPr>
          <a:lstStyle/>
          <a:p>
            <a:pPr marL="457200" indent="-457200">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D</a:t>
            </a:r>
            <a:r>
              <a:rPr lang="en-US" sz="3200" dirty="0" smtClean="0">
                <a:latin typeface="Times New Roman" panose="02020603050405020304" pitchFamily="18" charset="0"/>
                <a:cs typeface="Times New Roman" panose="02020603050405020304" pitchFamily="18" charset="0"/>
              </a:rPr>
              <a:t>irected by</a:t>
            </a:r>
            <a:r>
              <a:rPr lang="ru-RU" sz="3200" dirty="0" smtClean="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the Military Revolutionary Committee, the Bolsheviks occupied the strategic objects of Petrograd</a:t>
            </a:r>
            <a:endParaRPr lang="ru-RU" sz="3200" dirty="0">
              <a:latin typeface="Times New Roman" panose="02020603050405020304" pitchFamily="18" charset="0"/>
              <a:cs typeface="Times New Roman" panose="02020603050405020304" pitchFamily="18" charset="0"/>
            </a:endParaRPr>
          </a:p>
        </p:txBody>
      </p:sp>
      <p:sp>
        <p:nvSpPr>
          <p:cNvPr id="16" name="TextBox 15"/>
          <p:cNvSpPr txBox="1"/>
          <p:nvPr/>
        </p:nvSpPr>
        <p:spPr>
          <a:xfrm>
            <a:off x="26234" y="5726243"/>
            <a:ext cx="8979107" cy="369332"/>
          </a:xfrm>
          <a:prstGeom prst="rect">
            <a:avLst/>
          </a:prstGeom>
          <a:noFill/>
        </p:spPr>
        <p:txBody>
          <a:bodyPr wrap="square" rtlCol="0">
            <a:spAutoFit/>
          </a:bodyPr>
          <a:lstStyle/>
          <a:p>
            <a:r>
              <a:rPr lang="en-US" b="1" dirty="0" smtClean="0">
                <a:latin typeface="Times New Roman" panose="02020603050405020304" pitchFamily="18" charset="0"/>
                <a:cs typeface="Times New Roman" panose="02020603050405020304" pitchFamily="18" charset="0"/>
              </a:rPr>
              <a:t>24 Oct</a:t>
            </a:r>
            <a:r>
              <a:rPr lang="en-US" dirty="0" smtClean="0">
                <a:latin typeface="Times New Roman" panose="02020603050405020304" pitchFamily="18" charset="0"/>
                <a:cs typeface="Times New Roman" panose="02020603050405020304" pitchFamily="18" charset="0"/>
              </a:rPr>
              <a:t>                                                       </a:t>
            </a:r>
            <a:r>
              <a:rPr lang="en-US" b="1" dirty="0" smtClean="0">
                <a:latin typeface="Times New Roman" panose="02020603050405020304" pitchFamily="18" charset="0"/>
                <a:cs typeface="Times New Roman" panose="02020603050405020304" pitchFamily="18" charset="0"/>
              </a:rPr>
              <a:t>25 Oct</a:t>
            </a:r>
            <a:r>
              <a:rPr lang="en-US" dirty="0" smtClean="0">
                <a:latin typeface="Times New Roman" panose="02020603050405020304" pitchFamily="18" charset="0"/>
                <a:cs typeface="Times New Roman" panose="02020603050405020304" pitchFamily="18" charset="0"/>
              </a:rPr>
              <a:t>                                                              </a:t>
            </a:r>
            <a:r>
              <a:rPr lang="en-US" b="1" dirty="0" smtClean="0">
                <a:latin typeface="Times New Roman" panose="02020603050405020304" pitchFamily="18" charset="0"/>
                <a:cs typeface="Times New Roman" panose="02020603050405020304" pitchFamily="18" charset="0"/>
              </a:rPr>
              <a:t>26 Oct</a:t>
            </a:r>
            <a:endParaRPr lang="ru-RU"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860563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a:t>
            </a:r>
            <a:r>
              <a:rPr lang="en-US" dirty="0" smtClean="0"/>
              <a:t>The </a:t>
            </a:r>
            <a:r>
              <a:rPr lang="en-US" dirty="0"/>
              <a:t>city lived a normal </a:t>
            </a:r>
            <a:r>
              <a:rPr lang="en-US" dirty="0" smtClean="0"/>
              <a:t>life</a:t>
            </a:r>
            <a:r>
              <a:rPr lang="ru-RU" dirty="0" smtClean="0"/>
              <a:t>»</a:t>
            </a:r>
            <a:endParaRPr lang="ru-RU" dirty="0"/>
          </a:p>
        </p:txBody>
      </p:sp>
      <p:sp>
        <p:nvSpPr>
          <p:cNvPr id="4" name="Прямоугольник 3"/>
          <p:cNvSpPr/>
          <p:nvPr/>
        </p:nvSpPr>
        <p:spPr>
          <a:xfrm>
            <a:off x="4438357" y="1627470"/>
            <a:ext cx="4248443" cy="4093428"/>
          </a:xfrm>
          <a:prstGeom prst="rect">
            <a:avLst/>
          </a:prstGeom>
        </p:spPr>
        <p:txBody>
          <a:bodyPr wrap="square">
            <a:spAutoFit/>
          </a:bodyPr>
          <a:lstStyle/>
          <a:p>
            <a:r>
              <a:rPr lang="ru-RU" dirty="0" smtClean="0"/>
              <a:t>«</a:t>
            </a:r>
            <a:r>
              <a:rPr lang="en-US" sz="2000" dirty="0" smtClean="0"/>
              <a:t>20</a:t>
            </a:r>
            <a:r>
              <a:rPr lang="ru-RU" sz="2000" dirty="0" smtClean="0"/>
              <a:t> </a:t>
            </a:r>
            <a:r>
              <a:rPr lang="en-US" sz="2000" dirty="0" smtClean="0"/>
              <a:t>October, </a:t>
            </a:r>
            <a:r>
              <a:rPr lang="en-US" sz="2000" dirty="0"/>
              <a:t>1917, Lenin arrived </a:t>
            </a:r>
            <a:r>
              <a:rPr lang="en-US" sz="2000" dirty="0" smtClean="0"/>
              <a:t>illegally </a:t>
            </a:r>
            <a:r>
              <a:rPr lang="en-US" sz="2000" dirty="0"/>
              <a:t>from Vyborg in Petrograd. 24 </a:t>
            </a:r>
            <a:r>
              <a:rPr lang="en-US" sz="2000" dirty="0" smtClean="0"/>
              <a:t>October, </a:t>
            </a:r>
            <a:r>
              <a:rPr lang="en-US" sz="2000" dirty="0"/>
              <a:t>1917 </a:t>
            </a:r>
            <a:r>
              <a:rPr lang="en-US" sz="2000" dirty="0" smtClean="0"/>
              <a:t>(</a:t>
            </a:r>
            <a:r>
              <a:rPr lang="en-US" sz="2000" dirty="0"/>
              <a:t>6 </a:t>
            </a:r>
            <a:r>
              <a:rPr lang="en-US" sz="2000" dirty="0" smtClean="0"/>
              <a:t>November in New Style) </a:t>
            </a:r>
            <a:r>
              <a:rPr lang="en-US" sz="2000" dirty="0"/>
              <a:t>after 6 pm, Lenin left the </a:t>
            </a:r>
            <a:r>
              <a:rPr lang="en-US" sz="2000" dirty="0" err="1"/>
              <a:t>conspirative</a:t>
            </a:r>
            <a:r>
              <a:rPr lang="en-US" sz="2000" dirty="0"/>
              <a:t> </a:t>
            </a:r>
            <a:r>
              <a:rPr lang="en-US" sz="2000" dirty="0" smtClean="0"/>
              <a:t>apartment, </a:t>
            </a:r>
            <a:r>
              <a:rPr lang="en-US" sz="2000" dirty="0"/>
              <a:t>leaving a </a:t>
            </a:r>
            <a:r>
              <a:rPr lang="en-US" sz="2000" dirty="0" smtClean="0"/>
              <a:t>note</a:t>
            </a:r>
            <a:r>
              <a:rPr lang="ru-RU" sz="2000" dirty="0" smtClean="0"/>
              <a:t> </a:t>
            </a:r>
            <a:r>
              <a:rPr lang="en-US" sz="2000" dirty="0"/>
              <a:t>to flat's owner: "I went to where you do not want me to </a:t>
            </a:r>
            <a:r>
              <a:rPr lang="en-US" sz="2000" dirty="0" smtClean="0"/>
              <a:t>leave. Bye, </a:t>
            </a:r>
            <a:r>
              <a:rPr lang="en-US" sz="2000" dirty="0" err="1" smtClean="0"/>
              <a:t>Ilyich</a:t>
            </a:r>
            <a:r>
              <a:rPr lang="en-US" sz="2000" dirty="0"/>
              <a:t>“. Lenin reaches the </a:t>
            </a:r>
            <a:r>
              <a:rPr lang="en-US" sz="2000" dirty="0" err="1"/>
              <a:t>Botkin</a:t>
            </a:r>
            <a:r>
              <a:rPr lang="en-US" sz="2000" dirty="0"/>
              <a:t> street by tram, </a:t>
            </a:r>
            <a:r>
              <a:rPr lang="en-US" sz="2000" dirty="0" smtClean="0"/>
              <a:t>in</a:t>
            </a:r>
            <a:r>
              <a:rPr lang="ru-RU" sz="2000" dirty="0" smtClean="0"/>
              <a:t> </a:t>
            </a:r>
            <a:r>
              <a:rPr lang="en-US" sz="2000" dirty="0" smtClean="0"/>
              <a:t>the </a:t>
            </a:r>
            <a:r>
              <a:rPr lang="en-US" sz="2000" dirty="0"/>
              <a:t>road </a:t>
            </a:r>
            <a:r>
              <a:rPr lang="en-US" sz="2000" dirty="0" smtClean="0"/>
              <a:t>he was </a:t>
            </a:r>
            <a:r>
              <a:rPr lang="en-US" sz="2000" dirty="0"/>
              <a:t>twice detained by the Junkers and finally </a:t>
            </a:r>
            <a:r>
              <a:rPr lang="en-US" sz="2000" dirty="0" smtClean="0"/>
              <a:t>he comes </a:t>
            </a:r>
            <a:r>
              <a:rPr lang="en-US" sz="2000" dirty="0"/>
              <a:t>to the </a:t>
            </a:r>
            <a:r>
              <a:rPr lang="en-US" sz="2000" dirty="0" err="1"/>
              <a:t>Smolny</a:t>
            </a:r>
            <a:r>
              <a:rPr lang="en-US" sz="2000" dirty="0"/>
              <a:t>. Arriving in </a:t>
            </a:r>
            <a:r>
              <a:rPr lang="en-US" sz="2000" dirty="0" err="1"/>
              <a:t>Smolny</a:t>
            </a:r>
            <a:r>
              <a:rPr lang="en-US" sz="2000" dirty="0"/>
              <a:t> he proceeds to leading the </a:t>
            </a:r>
            <a:r>
              <a:rPr lang="en-US" sz="2000" dirty="0" smtClean="0"/>
              <a:t>uprising</a:t>
            </a:r>
            <a:r>
              <a:rPr lang="ru-RU" dirty="0" smtClean="0"/>
              <a:t>»</a:t>
            </a:r>
            <a:r>
              <a:rPr lang="en-US" dirty="0" smtClean="0"/>
              <a:t>.</a:t>
            </a:r>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516" y="942251"/>
            <a:ext cx="3716068" cy="4768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Прямоугольник 4"/>
          <p:cNvSpPr/>
          <p:nvPr/>
        </p:nvSpPr>
        <p:spPr>
          <a:xfrm>
            <a:off x="457200" y="5888503"/>
            <a:ext cx="3994876" cy="646331"/>
          </a:xfrm>
          <a:prstGeom prst="rect">
            <a:avLst/>
          </a:prstGeom>
        </p:spPr>
        <p:txBody>
          <a:bodyPr wrap="none">
            <a:spAutoFit/>
          </a:bodyPr>
          <a:lstStyle/>
          <a:p>
            <a:r>
              <a:rPr lang="en-US" dirty="0"/>
              <a:t>	</a:t>
            </a:r>
            <a:r>
              <a:rPr lang="ru-RU" dirty="0" smtClean="0"/>
              <a:t>«</a:t>
            </a:r>
            <a:r>
              <a:rPr lang="en-US" dirty="0" smtClean="0"/>
              <a:t>The </a:t>
            </a:r>
            <a:r>
              <a:rPr lang="en-US" dirty="0"/>
              <a:t>Winter Palace is </a:t>
            </a:r>
            <a:r>
              <a:rPr lang="en-US" dirty="0" smtClean="0"/>
              <a:t>occupied</a:t>
            </a:r>
            <a:r>
              <a:rPr lang="ru-RU" dirty="0" smtClean="0"/>
              <a:t>»</a:t>
            </a:r>
            <a:r>
              <a:rPr lang="en-US" dirty="0" smtClean="0"/>
              <a:t> </a:t>
            </a:r>
            <a:br>
              <a:rPr lang="en-US" dirty="0" smtClean="0"/>
            </a:br>
            <a:r>
              <a:rPr lang="en-US" dirty="0" smtClean="0"/>
              <a:t>(A.V. Serov, 1954)</a:t>
            </a:r>
            <a:endParaRPr lang="ru-RU" dirty="0"/>
          </a:p>
        </p:txBody>
      </p:sp>
    </p:spTree>
    <p:extLst>
      <p:ext uri="{BB962C8B-B14F-4D97-AF65-F5344CB8AC3E}">
        <p14:creationId xmlns:p14="http://schemas.microsoft.com/office/powerpoint/2010/main" val="40585503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0" y="15887"/>
            <a:ext cx="3910714" cy="1812913"/>
          </a:xfrm>
          <a:prstGeom prst="rect">
            <a:avLst/>
          </a:prstGeom>
        </p:spPr>
      </p:pic>
      <p:pic>
        <p:nvPicPr>
          <p:cNvPr id="4" name="Picture 15" descr="ТПУ_Презентация_квадраты"/>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627077"/>
            <a:ext cx="5715514" cy="1230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12"/>
          <p:cNvSpPr txBox="1">
            <a:spLocks noChangeArrowheads="1"/>
          </p:cNvSpPr>
          <p:nvPr/>
        </p:nvSpPr>
        <p:spPr bwMode="auto">
          <a:xfrm>
            <a:off x="2715491" y="1939637"/>
            <a:ext cx="4951401" cy="31130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7606" tIns="28803" rIns="57606" bIns="28803" numCol="1" anchor="t" anchorCtr="0" compatLnSpc="1">
            <a:prstTxWarp prst="textNoShape">
              <a:avLst/>
            </a:prstTxWarp>
          </a:bodyPr>
          <a:lstStyle>
            <a:lvl1pPr marL="215900" indent="-215900" algn="l" defTabSz="576263" rtl="0" eaLnBrk="0" fontAlgn="base" hangingPunct="0">
              <a:spcBef>
                <a:spcPct val="20000"/>
              </a:spcBef>
              <a:spcAft>
                <a:spcPct val="0"/>
              </a:spcAft>
              <a:buChar char="•"/>
              <a:defRPr sz="2000">
                <a:solidFill>
                  <a:schemeClr val="tx1"/>
                </a:solidFill>
                <a:latin typeface="+mn-lt"/>
                <a:ea typeface="+mn-ea"/>
                <a:cs typeface="+mn-cs"/>
              </a:defRPr>
            </a:lvl1pPr>
            <a:lvl2pPr marL="468313" indent="-180975" algn="l" defTabSz="576263" rtl="0" eaLnBrk="0" fontAlgn="base" hangingPunct="0">
              <a:spcBef>
                <a:spcPct val="20000"/>
              </a:spcBef>
              <a:spcAft>
                <a:spcPct val="0"/>
              </a:spcAft>
              <a:buChar char="–"/>
              <a:defRPr>
                <a:solidFill>
                  <a:schemeClr val="tx1"/>
                </a:solidFill>
                <a:latin typeface="+mn-lt"/>
              </a:defRPr>
            </a:lvl2pPr>
            <a:lvl3pPr marL="719138" indent="-142875" algn="l" defTabSz="576263" rtl="0" eaLnBrk="0" fontAlgn="base" hangingPunct="0">
              <a:spcBef>
                <a:spcPct val="20000"/>
              </a:spcBef>
              <a:spcAft>
                <a:spcPct val="0"/>
              </a:spcAft>
              <a:buChar char="•"/>
              <a:defRPr sz="1500">
                <a:solidFill>
                  <a:schemeClr val="tx1"/>
                </a:solidFill>
                <a:latin typeface="+mn-lt"/>
              </a:defRPr>
            </a:lvl3pPr>
            <a:lvl4pPr marL="1008063" indent="-144463" algn="l" defTabSz="576263" rtl="0" eaLnBrk="0" fontAlgn="base" hangingPunct="0">
              <a:spcBef>
                <a:spcPct val="20000"/>
              </a:spcBef>
              <a:spcAft>
                <a:spcPct val="0"/>
              </a:spcAft>
              <a:buChar char="–"/>
              <a:defRPr sz="1300">
                <a:solidFill>
                  <a:schemeClr val="tx1"/>
                </a:solidFill>
                <a:latin typeface="+mn-lt"/>
              </a:defRPr>
            </a:lvl4pPr>
            <a:lvl5pPr marL="1295400" indent="-142875" algn="l" defTabSz="576263" rtl="0" eaLnBrk="0" fontAlgn="base" hangingPunct="0">
              <a:spcBef>
                <a:spcPct val="20000"/>
              </a:spcBef>
              <a:spcAft>
                <a:spcPct val="0"/>
              </a:spcAft>
              <a:buChar char="»"/>
              <a:defRPr sz="1300">
                <a:solidFill>
                  <a:schemeClr val="tx1"/>
                </a:solidFill>
                <a:latin typeface="+mn-lt"/>
              </a:defRPr>
            </a:lvl5pPr>
            <a:lvl6pPr marL="1752600" indent="-142875" algn="l" defTabSz="576263" rtl="0" fontAlgn="base">
              <a:spcBef>
                <a:spcPct val="20000"/>
              </a:spcBef>
              <a:spcAft>
                <a:spcPct val="0"/>
              </a:spcAft>
              <a:buChar char="»"/>
              <a:defRPr sz="1300">
                <a:solidFill>
                  <a:schemeClr val="tx1"/>
                </a:solidFill>
                <a:latin typeface="+mn-lt"/>
              </a:defRPr>
            </a:lvl6pPr>
            <a:lvl7pPr marL="2209800" indent="-142875" algn="l" defTabSz="576263" rtl="0" fontAlgn="base">
              <a:spcBef>
                <a:spcPct val="20000"/>
              </a:spcBef>
              <a:spcAft>
                <a:spcPct val="0"/>
              </a:spcAft>
              <a:buChar char="»"/>
              <a:defRPr sz="1300">
                <a:solidFill>
                  <a:schemeClr val="tx1"/>
                </a:solidFill>
                <a:latin typeface="+mn-lt"/>
              </a:defRPr>
            </a:lvl7pPr>
            <a:lvl8pPr marL="2667000" indent="-142875" algn="l" defTabSz="576263" rtl="0" fontAlgn="base">
              <a:spcBef>
                <a:spcPct val="20000"/>
              </a:spcBef>
              <a:spcAft>
                <a:spcPct val="0"/>
              </a:spcAft>
              <a:buChar char="»"/>
              <a:defRPr sz="1300">
                <a:solidFill>
                  <a:schemeClr val="tx1"/>
                </a:solidFill>
                <a:latin typeface="+mn-lt"/>
              </a:defRPr>
            </a:lvl8pPr>
            <a:lvl9pPr marL="3124200" indent="-142875" algn="l" defTabSz="576263" rtl="0" fontAlgn="base">
              <a:spcBef>
                <a:spcPct val="20000"/>
              </a:spcBef>
              <a:spcAft>
                <a:spcPct val="0"/>
              </a:spcAft>
              <a:buChar char="»"/>
              <a:defRPr sz="1300">
                <a:solidFill>
                  <a:schemeClr val="tx1"/>
                </a:solidFill>
                <a:latin typeface="+mn-lt"/>
              </a:defRPr>
            </a:lvl9pPr>
          </a:lstStyle>
          <a:p>
            <a:pPr eaLnBrk="1" hangingPunct="1">
              <a:lnSpc>
                <a:spcPct val="90000"/>
              </a:lnSpc>
              <a:buFontTx/>
              <a:buNone/>
            </a:pPr>
            <a:r>
              <a:rPr lang="ru-RU" altLang="ru-RU" sz="4400" b="1" kern="0" dirty="0" smtClean="0">
                <a:solidFill>
                  <a:srgbClr val="80BF44"/>
                </a:solidFill>
                <a:latin typeface="Calibri" panose="020F0502020204030204" pitchFamily="34" charset="0"/>
              </a:rPr>
              <a:t>THANK</a:t>
            </a:r>
            <a:r>
              <a:rPr lang="en-US" altLang="ru-RU" sz="4400" b="1" kern="0" dirty="0" smtClean="0">
                <a:solidFill>
                  <a:srgbClr val="80BF44"/>
                </a:solidFill>
                <a:latin typeface="Calibri" panose="020F0502020204030204" pitchFamily="34" charset="0"/>
              </a:rPr>
              <a:t> </a:t>
            </a:r>
          </a:p>
          <a:p>
            <a:pPr eaLnBrk="1" hangingPunct="1">
              <a:lnSpc>
                <a:spcPct val="90000"/>
              </a:lnSpc>
              <a:buFontTx/>
              <a:buNone/>
            </a:pPr>
            <a:r>
              <a:rPr lang="ru-RU" altLang="ru-RU" sz="4400" b="1" kern="0" dirty="0" smtClean="0">
                <a:solidFill>
                  <a:srgbClr val="80BF44"/>
                </a:solidFill>
                <a:latin typeface="Calibri" panose="020F0502020204030204" pitchFamily="34" charset="0"/>
              </a:rPr>
              <a:t>FOR YOUR</a:t>
            </a:r>
          </a:p>
          <a:p>
            <a:pPr eaLnBrk="1" hangingPunct="1">
              <a:lnSpc>
                <a:spcPct val="90000"/>
              </a:lnSpc>
              <a:buFontTx/>
              <a:buNone/>
            </a:pPr>
            <a:r>
              <a:rPr lang="ru-RU" altLang="ru-RU" sz="4400" b="1" kern="0" dirty="0" smtClean="0">
                <a:solidFill>
                  <a:srgbClr val="80BF44"/>
                </a:solidFill>
                <a:latin typeface="Calibri" panose="020F0502020204030204" pitchFamily="34" charset="0"/>
              </a:rPr>
              <a:t>ATTENTION!</a:t>
            </a:r>
          </a:p>
        </p:txBody>
      </p:sp>
      <p:sp>
        <p:nvSpPr>
          <p:cNvPr id="8" name="Subtitle 2"/>
          <p:cNvSpPr txBox="1">
            <a:spLocks/>
          </p:cNvSpPr>
          <p:nvPr/>
        </p:nvSpPr>
        <p:spPr>
          <a:xfrm>
            <a:off x="3368844" y="4705749"/>
            <a:ext cx="5775156" cy="1842655"/>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indent="0">
              <a:buNone/>
            </a:pPr>
            <a:r>
              <a:rPr lang="en-US" b="1" dirty="0" smtClean="0">
                <a:solidFill>
                  <a:srgbClr val="000000"/>
                </a:solidFill>
                <a:latin typeface="Times New Roman" panose="02020603050405020304" pitchFamily="18" charset="0"/>
                <a:cs typeface="Times New Roman" panose="02020603050405020304" pitchFamily="18" charset="0"/>
              </a:rPr>
              <a:t>Vera V. </a:t>
            </a:r>
            <a:r>
              <a:rPr lang="en-US" b="1" dirty="0" err="1" smtClean="0">
                <a:solidFill>
                  <a:srgbClr val="000000"/>
                </a:solidFill>
                <a:latin typeface="Times New Roman" panose="02020603050405020304" pitchFamily="18" charset="0"/>
                <a:cs typeface="Times New Roman" panose="02020603050405020304" pitchFamily="18" charset="0"/>
              </a:rPr>
              <a:t>Ageeva</a:t>
            </a:r>
            <a:endParaRPr lang="en-US" b="1" dirty="0" smtClean="0">
              <a:solidFill>
                <a:srgbClr val="000000"/>
              </a:solidFill>
              <a:latin typeface="Times New Roman" panose="02020603050405020304" pitchFamily="18" charset="0"/>
              <a:cs typeface="Times New Roman" panose="02020603050405020304" pitchFamily="18" charset="0"/>
            </a:endParaRPr>
          </a:p>
          <a:p>
            <a:pPr marL="0" indent="0">
              <a:buNone/>
            </a:pPr>
            <a:r>
              <a:rPr lang="en-US" dirty="0" smtClean="0">
                <a:solidFill>
                  <a:srgbClr val="000000"/>
                </a:solidFill>
                <a:latin typeface="Times New Roman" panose="02020603050405020304" pitchFamily="18" charset="0"/>
                <a:cs typeface="Times New Roman" panose="02020603050405020304" pitchFamily="18" charset="0"/>
              </a:rPr>
              <a:t>Department of History and Regional Studies</a:t>
            </a:r>
          </a:p>
          <a:p>
            <a:pPr marL="0" indent="0">
              <a:buNone/>
            </a:pPr>
            <a:r>
              <a:rPr lang="en-US" b="1" dirty="0" smtClean="0">
                <a:solidFill>
                  <a:srgbClr val="000000"/>
                </a:solidFill>
                <a:latin typeface="Times New Roman" panose="02020603050405020304" pitchFamily="18" charset="0"/>
                <a:cs typeface="Times New Roman" panose="02020603050405020304" pitchFamily="18" charset="0"/>
                <a:hlinkClick r:id="rId4"/>
              </a:rPr>
              <a:t>iforya@tpu.ru</a:t>
            </a:r>
            <a:endParaRPr lang="en-US" b="1" dirty="0" smtClean="0">
              <a:solidFill>
                <a:srgbClr val="000000"/>
              </a:solidFill>
              <a:latin typeface="Times New Roman" panose="02020603050405020304" pitchFamily="18" charset="0"/>
              <a:cs typeface="Times New Roman" panose="02020603050405020304" pitchFamily="18" charset="0"/>
            </a:endParaRPr>
          </a:p>
          <a:p>
            <a:pPr marL="0" indent="0">
              <a:buNone/>
            </a:pPr>
            <a:r>
              <a:rPr lang="en-US" b="1" dirty="0" smtClean="0">
                <a:solidFill>
                  <a:srgbClr val="000000"/>
                </a:solidFill>
                <a:latin typeface="Times New Roman" panose="02020603050405020304" pitchFamily="18" charset="0"/>
                <a:cs typeface="Times New Roman" panose="02020603050405020304" pitchFamily="18" charset="0"/>
              </a:rPr>
              <a:t>+7 (382)2 563549</a:t>
            </a:r>
          </a:p>
          <a:p>
            <a:endParaRPr lang="en-US"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5594618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Executive.thmx</Template>
  <TotalTime>1021</TotalTime>
  <Words>1907</Words>
  <Application>Microsoft Office PowerPoint</Application>
  <PresentationFormat>Экран (4:3)</PresentationFormat>
  <Paragraphs>306</Paragraphs>
  <Slides>31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31</vt:i4>
      </vt:variant>
    </vt:vector>
  </HeadingPairs>
  <TitlesOfParts>
    <vt:vector size="32" baseType="lpstr">
      <vt:lpstr>Executive</vt:lpstr>
      <vt:lpstr>CONTEMPORARY HISTORY OF RUSSIA  Lecture with elements of seminar: Russian Revolution and Civil War</vt:lpstr>
      <vt:lpstr> Lecture 2: Russia at the turn of the 19th and 20th centuries</vt:lpstr>
      <vt:lpstr>Revolution of 1905-1907</vt:lpstr>
      <vt:lpstr>Political parties</vt:lpstr>
      <vt:lpstr>Black Hundreds, monarchists</vt:lpstr>
      <vt:lpstr>Black Hundreds, monarchists</vt:lpstr>
      <vt:lpstr>Union of October 17 (Octyabrists)</vt:lpstr>
      <vt:lpstr>Union of October 17 (Octyabrists)</vt:lpstr>
      <vt:lpstr>Constitutional Democratic Party</vt:lpstr>
      <vt:lpstr>Constitutional Democratic Party</vt:lpstr>
      <vt:lpstr>Socialist Revolutionary Party</vt:lpstr>
      <vt:lpstr>Socialist Revolutionary Party</vt:lpstr>
      <vt:lpstr>The Mensheviks (Russian Social Democratic Labour Party)</vt:lpstr>
      <vt:lpstr>The Mensheviks (Russian Social Democratic Labour Party)</vt:lpstr>
      <vt:lpstr>The Bolsheviks (Russian Social Democratic Labour Party)</vt:lpstr>
      <vt:lpstr>The Bolsheviks (Russian Social Democratic Labour Party)</vt:lpstr>
      <vt:lpstr>Презентация PowerPoint</vt:lpstr>
      <vt:lpstr>Results of the Revolution</vt:lpstr>
      <vt:lpstr>The First State Duma  (March, 1906 – January, 1907)</vt:lpstr>
      <vt:lpstr>The Second State Duma  (20 February 1907 to 3 June 1907)</vt:lpstr>
      <vt:lpstr>Coup of June 1907</vt:lpstr>
      <vt:lpstr>Pyotr Stolypin</vt:lpstr>
      <vt:lpstr>What were the reasons for the February Revolution?</vt:lpstr>
      <vt:lpstr>Презентация PowerPoint</vt:lpstr>
      <vt:lpstr>The Russian Provisional Government </vt:lpstr>
      <vt:lpstr>The Petrograd Soviet of Workers' and Soldiers' Deputies</vt:lpstr>
      <vt:lpstr>Dual power in 1917</vt:lpstr>
      <vt:lpstr>Презентация PowerPoint</vt:lpstr>
      <vt:lpstr>Презентация PowerPoint</vt:lpstr>
      <vt:lpstr>«The city lived a normal life»</vt:lpstr>
      <vt:lpstr>Презентация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Кодификация таможенного законодательства в ЕАЭС</dc:title>
  <dc:creator>Баландина Галина</dc:creator>
  <cp:lastModifiedBy>1</cp:lastModifiedBy>
  <cp:revision>92</cp:revision>
  <dcterms:created xsi:type="dcterms:W3CDTF">2014-12-18T08:00:16Z</dcterms:created>
  <dcterms:modified xsi:type="dcterms:W3CDTF">2016-03-02T07:57:25Z</dcterms:modified>
</cp:coreProperties>
</file>