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Lst>
  <p:notesMasterIdLst>
    <p:notesMasterId r:id="rId19"/>
  </p:notesMasterIdLst>
  <p:handoutMasterIdLst>
    <p:handoutMasterId r:id="rId20"/>
  </p:handoutMasterIdLst>
  <p:sldIdLst>
    <p:sldId id="256" r:id="rId2"/>
    <p:sldId id="276" r:id="rId3"/>
    <p:sldId id="422" r:id="rId4"/>
    <p:sldId id="423" r:id="rId5"/>
    <p:sldId id="433" r:id="rId6"/>
    <p:sldId id="434" r:id="rId7"/>
    <p:sldId id="436" r:id="rId8"/>
    <p:sldId id="445" r:id="rId9"/>
    <p:sldId id="438" r:id="rId10"/>
    <p:sldId id="439" r:id="rId11"/>
    <p:sldId id="440" r:id="rId12"/>
    <p:sldId id="441" r:id="rId13"/>
    <p:sldId id="442" r:id="rId14"/>
    <p:sldId id="443" r:id="rId15"/>
    <p:sldId id="437" r:id="rId16"/>
    <p:sldId id="444" r:id="rId17"/>
    <p:sldId id="281" r:id="rId18"/>
  </p:sldIdLst>
  <p:sldSz cx="9144000" cy="6858000" type="screen4x3"/>
  <p:notesSz cx="6858000" cy="99472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85" autoAdjust="0"/>
    <p:restoredTop sz="94737" autoAdjust="0"/>
  </p:normalViewPr>
  <p:slideViewPr>
    <p:cSldViewPr snapToGrid="0" snapToObjects="1">
      <p:cViewPr>
        <p:scale>
          <a:sx n="70" d="100"/>
          <a:sy n="70" d="100"/>
        </p:scale>
        <p:origin x="-60" y="-3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97364"/>
          </a:xfrm>
          <a:prstGeom prst="rect">
            <a:avLst/>
          </a:prstGeom>
        </p:spPr>
        <p:txBody>
          <a:bodyPr vert="horz" lIns="91440" tIns="45720" rIns="91440" bIns="45720" rtlCol="0"/>
          <a:lstStyle>
            <a:lvl1pPr algn="r">
              <a:defRPr sz="1200"/>
            </a:lvl1pPr>
          </a:lstStyle>
          <a:p>
            <a:fld id="{1EFE79C5-2DA2-4C64-AAF7-B3DAD36F7C9D}" type="datetimeFigureOut">
              <a:rPr lang="ru-RU" smtClean="0"/>
              <a:t>20.04.2016</a:t>
            </a:fld>
            <a:endParaRPr lang="ru-RU"/>
          </a:p>
        </p:txBody>
      </p:sp>
      <p:sp>
        <p:nvSpPr>
          <p:cNvPr id="4" name="Нижний колонтитул 3"/>
          <p:cNvSpPr>
            <a:spLocks noGrp="1"/>
          </p:cNvSpPr>
          <p:nvPr>
            <p:ph type="ftr" sz="quarter" idx="2"/>
          </p:nvPr>
        </p:nvSpPr>
        <p:spPr>
          <a:xfrm>
            <a:off x="0" y="9448185"/>
            <a:ext cx="2971800" cy="497364"/>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9448185"/>
            <a:ext cx="2971800" cy="497364"/>
          </a:xfrm>
          <a:prstGeom prst="rect">
            <a:avLst/>
          </a:prstGeom>
        </p:spPr>
        <p:txBody>
          <a:bodyPr vert="horz" lIns="91440" tIns="45720" rIns="91440" bIns="45720" rtlCol="0" anchor="b"/>
          <a:lstStyle>
            <a:lvl1pPr algn="r">
              <a:defRPr sz="1200"/>
            </a:lvl1pPr>
          </a:lstStyle>
          <a:p>
            <a:fld id="{2EC79D9B-D6FB-4A4C-9857-28D6D33CFA59}" type="slidenum">
              <a:rPr lang="ru-RU" smtClean="0"/>
              <a:t>‹#›</a:t>
            </a:fld>
            <a:endParaRPr lang="ru-RU"/>
          </a:p>
        </p:txBody>
      </p:sp>
    </p:spTree>
    <p:extLst>
      <p:ext uri="{BB962C8B-B14F-4D97-AF65-F5344CB8AC3E}">
        <p14:creationId xmlns:p14="http://schemas.microsoft.com/office/powerpoint/2010/main" val="26828177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7364"/>
          </a:xfrm>
          <a:prstGeom prst="rect">
            <a:avLst/>
          </a:prstGeom>
        </p:spPr>
        <p:txBody>
          <a:bodyPr vert="horz" lIns="91440" tIns="45720" rIns="91440" bIns="45720" rtlCol="0"/>
          <a:lstStyle>
            <a:lvl1pPr algn="r">
              <a:defRPr sz="1200"/>
            </a:lvl1pPr>
          </a:lstStyle>
          <a:p>
            <a:fld id="{97129368-322C-C841-8B6B-7470F6912F04}" type="datetimeFigureOut">
              <a:rPr lang="en-US" smtClean="0"/>
              <a:t>4/20/2016</a:t>
            </a:fld>
            <a:endParaRPr lang="en-US"/>
          </a:p>
        </p:txBody>
      </p:sp>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24956"/>
            <a:ext cx="5486400" cy="4476274"/>
          </a:xfrm>
          <a:prstGeom prst="rect">
            <a:avLst/>
          </a:prstGeom>
        </p:spPr>
        <p:txBody>
          <a:bodyPr vert="horz" lIns="91440" tIns="45720" rIns="91440" bIns="45720" rtlCol="0"/>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6" name="Footer Placeholder 5"/>
          <p:cNvSpPr>
            <a:spLocks noGrp="1"/>
          </p:cNvSpPr>
          <p:nvPr>
            <p:ph type="ftr" sz="quarter" idx="4"/>
          </p:nvPr>
        </p:nvSpPr>
        <p:spPr>
          <a:xfrm>
            <a:off x="0" y="9448185"/>
            <a:ext cx="2971800" cy="49736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8185"/>
            <a:ext cx="2971800" cy="497364"/>
          </a:xfrm>
          <a:prstGeom prst="rect">
            <a:avLst/>
          </a:prstGeom>
        </p:spPr>
        <p:txBody>
          <a:bodyPr vert="horz" lIns="91440" tIns="45720" rIns="91440" bIns="45720" rtlCol="0" anchor="b"/>
          <a:lstStyle>
            <a:lvl1pPr algn="r">
              <a:defRPr sz="1200"/>
            </a:lvl1pPr>
          </a:lstStyle>
          <a:p>
            <a:fld id="{2F788EE4-B3D1-654F-AD5C-BAE252060799}" type="slidenum">
              <a:rPr lang="en-US" smtClean="0"/>
              <a:t>‹#›</a:t>
            </a:fld>
            <a:endParaRPr lang="en-US"/>
          </a:p>
        </p:txBody>
      </p:sp>
    </p:spTree>
    <p:extLst>
      <p:ext uri="{BB962C8B-B14F-4D97-AF65-F5344CB8AC3E}">
        <p14:creationId xmlns:p14="http://schemas.microsoft.com/office/powerpoint/2010/main" val="30167782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Click to edit Master subtitle style</a:t>
            </a:r>
            <a:endParaRPr lang="en-US" dirty="0"/>
          </a:p>
        </p:txBody>
      </p:sp>
      <p:sp>
        <p:nvSpPr>
          <p:cNvPr id="7" name="Date Placeholder 6"/>
          <p:cNvSpPr>
            <a:spLocks noGrp="1"/>
          </p:cNvSpPr>
          <p:nvPr>
            <p:ph type="dt" sz="half" idx="10"/>
          </p:nvPr>
        </p:nvSpPr>
        <p:spPr/>
        <p:txBody>
          <a:bodyPr/>
          <a:lstStyle/>
          <a:p>
            <a:fld id="{C7490A35-3419-2944-B5AC-963777EE5DEF}" type="datetimeFigureOut">
              <a:rPr lang="en-US" smtClean="0"/>
              <a:t>4/20/2016</a:t>
            </a:fld>
            <a:endParaRPr lang="en-US"/>
          </a:p>
        </p:txBody>
      </p:sp>
      <p:sp>
        <p:nvSpPr>
          <p:cNvPr id="8" name="Slide Number Placeholder 7"/>
          <p:cNvSpPr>
            <a:spLocks noGrp="1"/>
          </p:cNvSpPr>
          <p:nvPr>
            <p:ph type="sldNum" sz="quarter" idx="11"/>
          </p:nvPr>
        </p:nvSpPr>
        <p:spPr/>
        <p:txBody>
          <a:bodyPr/>
          <a:lstStyle/>
          <a:p>
            <a:fld id="{10BB28B9-12F4-464F-B66B-E4A2FA11B975}"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smtClean="0"/>
          </a:p>
        </p:txBody>
      </p:sp>
      <p:sp>
        <p:nvSpPr>
          <p:cNvPr id="4" name="Date Placeholder 3"/>
          <p:cNvSpPr>
            <a:spLocks noGrp="1"/>
          </p:cNvSpPr>
          <p:nvPr>
            <p:ph type="dt" sz="half" idx="10"/>
          </p:nvPr>
        </p:nvSpPr>
        <p:spPr/>
        <p:txBody>
          <a:bodyPr/>
          <a:lstStyle/>
          <a:p>
            <a:fld id="{C7490A35-3419-2944-B5AC-963777EE5DEF}" type="datetimeFigureOut">
              <a:rPr lang="en-US" smtClean="0"/>
              <a:t>4/20/2016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Click to edit Master text styles</a:t>
            </a:r>
          </a:p>
        </p:txBody>
      </p:sp>
      <p:sp>
        <p:nvSpPr>
          <p:cNvPr id="4" name="Date Placeholder 3"/>
          <p:cNvSpPr>
            <a:spLocks noGrp="1"/>
          </p:cNvSpPr>
          <p:nvPr>
            <p:ph type="dt" sz="half" idx="10"/>
          </p:nvPr>
        </p:nvSpPr>
        <p:spPr/>
        <p:txBody>
          <a:bodyPr/>
          <a:lstStyle/>
          <a:p>
            <a:fld id="{C7490A35-3419-2944-B5AC-963777EE5DEF}" type="datetimeFigureOut">
              <a:rPr lang="en-US" smtClean="0"/>
              <a:t>4/20/2016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smtClean="0"/>
          </a:p>
        </p:txBody>
      </p:sp>
      <p:sp>
        <p:nvSpPr>
          <p:cNvPr id="5" name="Date Placeholder 4"/>
          <p:cNvSpPr>
            <a:spLocks noGrp="1"/>
          </p:cNvSpPr>
          <p:nvPr>
            <p:ph type="dt" sz="half" idx="10"/>
          </p:nvPr>
        </p:nvSpPr>
        <p:spPr/>
        <p:txBody>
          <a:bodyPr/>
          <a:lstStyle/>
          <a:p>
            <a:fld id="{C7490A35-3419-2944-B5AC-963777EE5DEF}" type="datetimeFigureOut">
              <a:rPr lang="en-US" smtClean="0"/>
              <a:t>4/20/2016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BB28B9-12F4-464F-B66B-E4A2FA11B975}"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Click to edit Master text styles</a:t>
            </a:r>
          </a:p>
        </p:txBody>
      </p:sp>
      <p:sp>
        <p:nvSpPr>
          <p:cNvPr id="7" name="Date Placeholder 6"/>
          <p:cNvSpPr>
            <a:spLocks noGrp="1"/>
          </p:cNvSpPr>
          <p:nvPr>
            <p:ph type="dt" sz="half" idx="10"/>
          </p:nvPr>
        </p:nvSpPr>
        <p:spPr/>
        <p:txBody>
          <a:bodyPr/>
          <a:lstStyle/>
          <a:p>
            <a:fld id="{C7490A35-3419-2944-B5AC-963777EE5DEF}" type="datetimeFigureOut">
              <a:rPr lang="en-US" smtClean="0"/>
              <a:t>4/20/2016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BB28B9-12F4-464F-B66B-E4A2FA11B975}"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dirty="0"/>
          </a:p>
        </p:txBody>
      </p:sp>
      <p:sp>
        <p:nvSpPr>
          <p:cNvPr id="3" name="Date Placeholder 2"/>
          <p:cNvSpPr>
            <a:spLocks noGrp="1"/>
          </p:cNvSpPr>
          <p:nvPr>
            <p:ph type="dt" sz="half" idx="10"/>
          </p:nvPr>
        </p:nvSpPr>
        <p:spPr/>
        <p:txBody>
          <a:bodyPr/>
          <a:lstStyle/>
          <a:p>
            <a:fld id="{C7490A35-3419-2944-B5AC-963777EE5DEF}" type="datetimeFigureOut">
              <a:rPr lang="en-US" smtClean="0"/>
              <a:t>4/20/2016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90A35-3419-2944-B5AC-963777EE5DEF}" type="datetimeFigureOut">
              <a:rPr lang="en-US" smtClean="0"/>
              <a:t>4/20/2016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Click to edit Master text styles</a:t>
            </a:r>
          </a:p>
        </p:txBody>
      </p:sp>
      <p:sp>
        <p:nvSpPr>
          <p:cNvPr id="5" name="Date Placeholder 4"/>
          <p:cNvSpPr>
            <a:spLocks noGrp="1"/>
          </p:cNvSpPr>
          <p:nvPr>
            <p:ph type="dt" sz="half" idx="10"/>
          </p:nvPr>
        </p:nvSpPr>
        <p:spPr/>
        <p:txBody>
          <a:bodyPr/>
          <a:lstStyle/>
          <a:p>
            <a:fld id="{C7490A35-3419-2944-B5AC-963777EE5DEF}" type="datetimeFigureOut">
              <a:rPr lang="en-US" smtClean="0"/>
              <a:t>4/20/2016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Drag picture to placeholder or click icon to add</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Click to edit Master text styles</a:t>
            </a:r>
          </a:p>
        </p:txBody>
      </p:sp>
      <p:sp>
        <p:nvSpPr>
          <p:cNvPr id="5" name="Date Placeholder 4"/>
          <p:cNvSpPr>
            <a:spLocks noGrp="1"/>
          </p:cNvSpPr>
          <p:nvPr>
            <p:ph type="dt" sz="half" idx="10"/>
          </p:nvPr>
        </p:nvSpPr>
        <p:spPr/>
        <p:txBody>
          <a:bodyPr/>
          <a:lstStyle/>
          <a:p>
            <a:fld id="{C7490A35-3419-2944-B5AC-963777EE5DEF}" type="datetimeFigureOut">
              <a:rPr lang="en-US" smtClean="0"/>
              <a:t>4/20/2016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4" name="Date Placeholder 3"/>
          <p:cNvSpPr>
            <a:spLocks noGrp="1"/>
          </p:cNvSpPr>
          <p:nvPr>
            <p:ph type="dt" sz="half" idx="10"/>
          </p:nvPr>
        </p:nvSpPr>
        <p:spPr/>
        <p:txBody>
          <a:bodyPr/>
          <a:lstStyle/>
          <a:p>
            <a:fld id="{C7490A35-3419-2944-B5AC-963777EE5DEF}" type="datetimeFigureOut">
              <a:rPr lang="en-US" smtClean="0"/>
              <a:t>4/20/2016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4" name="Date Placeholder 3"/>
          <p:cNvSpPr>
            <a:spLocks noGrp="1"/>
          </p:cNvSpPr>
          <p:nvPr>
            <p:ph type="dt" sz="half" idx="10"/>
          </p:nvPr>
        </p:nvSpPr>
        <p:spPr/>
        <p:txBody>
          <a:bodyPr/>
          <a:lstStyle/>
          <a:p>
            <a:fld id="{C7490A35-3419-2944-B5AC-963777EE5DEF}" type="datetimeFigureOut">
              <a:rPr lang="en-US" smtClean="0"/>
              <a:t>4/20/2016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B28B9-12F4-464F-B66B-E4A2FA11B97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C7490A35-3419-2944-B5AC-963777EE5DEF}" type="datetimeFigureOut">
              <a:rPr lang="en-US" smtClean="0"/>
              <a:t>4/20/2016</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10BB28B9-12F4-464F-B66B-E4A2FA11B975}"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iforya@tpu.ru"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hyperlink" Target="mailto:iforya@tpu.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4073" y="1939579"/>
            <a:ext cx="8395854" cy="2384763"/>
          </a:xfrm>
        </p:spPr>
        <p:txBody>
          <a:bodyPr>
            <a:normAutofit fontScale="90000"/>
          </a:bodyPr>
          <a:lstStyle/>
          <a:p>
            <a:r>
              <a:rPr lang="en-US" sz="2800" b="1" dirty="0" smtClean="0">
                <a:effectLst/>
              </a:rPr>
              <a:t>CONTEMPORARY HISTORY OF RUSSIA</a:t>
            </a:r>
            <a:br>
              <a:rPr lang="en-US" sz="2800" b="1" dirty="0" smtClean="0">
                <a:effectLst/>
              </a:rPr>
            </a:br>
            <a:r>
              <a:rPr lang="en-US" sz="2800" b="1" dirty="0">
                <a:effectLst/>
              </a:rPr>
              <a:t/>
            </a:r>
            <a:br>
              <a:rPr lang="en-US" sz="2800" b="1" dirty="0">
                <a:effectLst/>
              </a:rPr>
            </a:br>
            <a:r>
              <a:rPr lang="en-US" sz="2800" b="1" dirty="0" smtClean="0">
                <a:effectLst/>
              </a:rPr>
              <a:t>Lecture</a:t>
            </a:r>
            <a:r>
              <a:rPr lang="ru-RU" sz="2800" b="1" dirty="0" smtClean="0">
                <a:effectLst/>
              </a:rPr>
              <a:t> </a:t>
            </a:r>
            <a:r>
              <a:rPr lang="en-US" sz="2800" b="1" dirty="0" smtClean="0">
                <a:effectLst/>
              </a:rPr>
              <a:t>with elements of seminar:</a:t>
            </a:r>
            <a:br>
              <a:rPr lang="en-US" sz="2800" b="1" dirty="0" smtClean="0">
                <a:effectLst/>
              </a:rPr>
            </a:br>
            <a:r>
              <a:rPr lang="en-US" sz="3600" dirty="0" smtClean="0"/>
              <a:t>Soviet </a:t>
            </a:r>
            <a:r>
              <a:rPr lang="en-US" sz="3600" dirty="0"/>
              <a:t>Russia in </a:t>
            </a:r>
            <a:r>
              <a:rPr lang="en-US" sz="3600" dirty="0" smtClean="0"/>
              <a:t>19</a:t>
            </a:r>
            <a:r>
              <a:rPr lang="ru-RU" sz="3600" dirty="0" smtClean="0"/>
              <a:t>53-1964: </a:t>
            </a:r>
            <a:r>
              <a:rPr lang="en-US" sz="3600" dirty="0"/>
              <a:t>The Khrushchev Thaw </a:t>
            </a:r>
            <a:endParaRPr lang="en-US" sz="3600" b="1" dirty="0"/>
          </a:p>
        </p:txBody>
      </p:sp>
      <p:sp>
        <p:nvSpPr>
          <p:cNvPr id="3" name="Subtitle 2"/>
          <p:cNvSpPr>
            <a:spLocks noGrp="1"/>
          </p:cNvSpPr>
          <p:nvPr>
            <p:ph type="subTitle" idx="1"/>
          </p:nvPr>
        </p:nvSpPr>
        <p:spPr>
          <a:xfrm>
            <a:off x="3088888" y="4515411"/>
            <a:ext cx="6055112" cy="1957039"/>
          </a:xfrm>
        </p:spPr>
        <p:txBody>
          <a:bodyPr>
            <a:normAutofit fontScale="70000" lnSpcReduction="20000"/>
          </a:bodyPr>
          <a:lstStyle/>
          <a:p>
            <a:pPr algn="l"/>
            <a:r>
              <a:rPr lang="en-US" sz="2900" b="1" dirty="0">
                <a:solidFill>
                  <a:srgbClr val="000000"/>
                </a:solidFill>
                <a:latin typeface="Times New Roman" panose="02020603050405020304" pitchFamily="18" charset="0"/>
                <a:cs typeface="Times New Roman" panose="02020603050405020304" pitchFamily="18" charset="0"/>
              </a:rPr>
              <a:t>Vera </a:t>
            </a:r>
            <a:r>
              <a:rPr lang="en-US" sz="2900" b="1" dirty="0" err="1" smtClean="0">
                <a:solidFill>
                  <a:srgbClr val="000000"/>
                </a:solidFill>
                <a:latin typeface="Times New Roman" panose="02020603050405020304" pitchFamily="18" charset="0"/>
                <a:cs typeface="Times New Roman" panose="02020603050405020304" pitchFamily="18" charset="0"/>
              </a:rPr>
              <a:t>Valentinovna</a:t>
            </a:r>
            <a:r>
              <a:rPr lang="en-US" sz="2900" b="1" dirty="0" smtClean="0">
                <a:solidFill>
                  <a:srgbClr val="000000"/>
                </a:solidFill>
                <a:latin typeface="Times New Roman" panose="02020603050405020304" pitchFamily="18" charset="0"/>
                <a:cs typeface="Times New Roman" panose="02020603050405020304" pitchFamily="18" charset="0"/>
              </a:rPr>
              <a:t> </a:t>
            </a:r>
            <a:r>
              <a:rPr lang="en-US" sz="2900" b="1" dirty="0" err="1" smtClean="0">
                <a:solidFill>
                  <a:srgbClr val="000000"/>
                </a:solidFill>
                <a:latin typeface="Times New Roman" panose="02020603050405020304" pitchFamily="18" charset="0"/>
                <a:cs typeface="Times New Roman" panose="02020603050405020304" pitchFamily="18" charset="0"/>
              </a:rPr>
              <a:t>Ageeva</a:t>
            </a:r>
            <a:endParaRPr lang="en-US" sz="2900" dirty="0">
              <a:solidFill>
                <a:srgbClr val="000000"/>
              </a:solidFill>
              <a:latin typeface="Times New Roman" panose="02020603050405020304" pitchFamily="18" charset="0"/>
              <a:cs typeface="Times New Roman" panose="02020603050405020304" pitchFamily="18" charset="0"/>
            </a:endParaRPr>
          </a:p>
          <a:p>
            <a:pPr algn="l"/>
            <a:r>
              <a:rPr lang="en-US" sz="2900" dirty="0">
                <a:solidFill>
                  <a:srgbClr val="000000"/>
                </a:solidFill>
                <a:latin typeface="Times New Roman" panose="02020603050405020304" pitchFamily="18" charset="0"/>
                <a:cs typeface="Times New Roman" panose="02020603050405020304" pitchFamily="18" charset="0"/>
              </a:rPr>
              <a:t>Tomsk Polytechnic University</a:t>
            </a:r>
          </a:p>
          <a:p>
            <a:pPr algn="l"/>
            <a:r>
              <a:rPr lang="en-US" sz="2900" dirty="0">
                <a:solidFill>
                  <a:srgbClr val="000000"/>
                </a:solidFill>
                <a:latin typeface="Times New Roman" panose="02020603050405020304" pitchFamily="18" charset="0"/>
                <a:cs typeface="Times New Roman" panose="02020603050405020304" pitchFamily="18" charset="0"/>
              </a:rPr>
              <a:t>Institute of </a:t>
            </a:r>
            <a:r>
              <a:rPr lang="en-US" sz="2900" dirty="0" smtClean="0">
                <a:solidFill>
                  <a:srgbClr val="000000"/>
                </a:solidFill>
                <a:latin typeface="Times New Roman" panose="02020603050405020304" pitchFamily="18" charset="0"/>
                <a:cs typeface="Times New Roman" panose="02020603050405020304" pitchFamily="18" charset="0"/>
              </a:rPr>
              <a:t>Humanities, Social </a:t>
            </a:r>
            <a:r>
              <a:rPr lang="en-US" sz="2900" dirty="0">
                <a:solidFill>
                  <a:srgbClr val="000000"/>
                </a:solidFill>
                <a:latin typeface="Times New Roman" panose="02020603050405020304" pitchFamily="18" charset="0"/>
                <a:cs typeface="Times New Roman" panose="02020603050405020304" pitchFamily="18" charset="0"/>
              </a:rPr>
              <a:t>Sciences &amp; </a:t>
            </a:r>
            <a:r>
              <a:rPr lang="en-US" sz="2900" dirty="0" smtClean="0">
                <a:solidFill>
                  <a:srgbClr val="000000"/>
                </a:solidFill>
                <a:latin typeface="Times New Roman" panose="02020603050405020304" pitchFamily="18" charset="0"/>
                <a:cs typeface="Times New Roman" panose="02020603050405020304" pitchFamily="18" charset="0"/>
              </a:rPr>
              <a:t>Technologies</a:t>
            </a:r>
            <a:endParaRPr lang="en-US" sz="2900" dirty="0">
              <a:solidFill>
                <a:srgbClr val="000000"/>
              </a:solidFill>
              <a:latin typeface="Times New Roman" panose="02020603050405020304" pitchFamily="18" charset="0"/>
              <a:cs typeface="Times New Roman" panose="02020603050405020304" pitchFamily="18" charset="0"/>
            </a:endParaRPr>
          </a:p>
          <a:p>
            <a:pPr algn="l"/>
            <a:r>
              <a:rPr lang="en-US" sz="2900" dirty="0">
                <a:solidFill>
                  <a:srgbClr val="000000"/>
                </a:solidFill>
                <a:latin typeface="Times New Roman" panose="02020603050405020304" pitchFamily="18" charset="0"/>
                <a:cs typeface="Times New Roman" panose="02020603050405020304" pitchFamily="18" charset="0"/>
              </a:rPr>
              <a:t>Department of History and Regional Studies</a:t>
            </a:r>
          </a:p>
          <a:p>
            <a:pPr algn="l"/>
            <a:r>
              <a:rPr lang="en-US" sz="2900" b="1" dirty="0" smtClean="0">
                <a:solidFill>
                  <a:srgbClr val="000000"/>
                </a:solidFill>
                <a:latin typeface="Times New Roman" panose="02020603050405020304" pitchFamily="18" charset="0"/>
                <a:cs typeface="Times New Roman" panose="02020603050405020304" pitchFamily="18" charset="0"/>
                <a:hlinkClick r:id="rId2"/>
              </a:rPr>
              <a:t>iforya@tpu.ru</a:t>
            </a:r>
            <a:r>
              <a:rPr lang="en-US" sz="2900" b="1" dirty="0" smtClean="0">
                <a:solidFill>
                  <a:srgbClr val="000000"/>
                </a:solidFill>
                <a:latin typeface="Times New Roman" panose="02020603050405020304" pitchFamily="18" charset="0"/>
                <a:cs typeface="Times New Roman" panose="02020603050405020304" pitchFamily="18" charset="0"/>
              </a:rPr>
              <a:t> </a:t>
            </a:r>
            <a:endParaRPr lang="en-US" sz="2900" b="1" dirty="0">
              <a:solidFill>
                <a:srgbClr val="000000"/>
              </a:solidFill>
              <a:latin typeface="Times New Roman" panose="02020603050405020304" pitchFamily="18" charset="0"/>
              <a:cs typeface="Times New Roman" panose="02020603050405020304" pitchFamily="18" charset="0"/>
            </a:endParaRPr>
          </a:p>
          <a:p>
            <a:pPr algn="l"/>
            <a:endParaRPr lang="en-US" sz="2400" dirty="0">
              <a:solidFill>
                <a:srgbClr val="00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0" y="0"/>
            <a:ext cx="3760396" cy="1740923"/>
          </a:xfrm>
          <a:prstGeom prst="rect">
            <a:avLst/>
          </a:prstGeom>
        </p:spPr>
      </p:pic>
      <p:pic>
        <p:nvPicPr>
          <p:cNvPr id="5" name="Рисунок 4"/>
          <p:cNvPicPr>
            <a:picLocks noChangeAspect="1"/>
          </p:cNvPicPr>
          <p:nvPr/>
        </p:nvPicPr>
        <p:blipFill>
          <a:blip r:embed="rId4"/>
          <a:stretch>
            <a:fillRect/>
          </a:stretch>
        </p:blipFill>
        <p:spPr>
          <a:xfrm>
            <a:off x="5611449" y="0"/>
            <a:ext cx="3532552" cy="1740923"/>
          </a:xfrm>
          <a:prstGeom prst="rect">
            <a:avLst/>
          </a:prstGeom>
        </p:spPr>
      </p:pic>
    </p:spTree>
    <p:extLst>
      <p:ext uri="{BB962C8B-B14F-4D97-AF65-F5344CB8AC3E}">
        <p14:creationId xmlns:p14="http://schemas.microsoft.com/office/powerpoint/2010/main" val="19176350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1416" y="434110"/>
            <a:ext cx="8613103" cy="851634"/>
          </a:xfrm>
        </p:spPr>
        <p:txBody>
          <a:bodyPr>
            <a:noAutofit/>
          </a:bodyPr>
          <a:lstStyle/>
          <a:p>
            <a:pPr>
              <a:lnSpc>
                <a:spcPct val="90000"/>
              </a:lnSpc>
            </a:pPr>
            <a:r>
              <a:rPr lang="en-US" sz="2400" dirty="0" smtClean="0"/>
              <a:t>Lecture </a:t>
            </a:r>
            <a:r>
              <a:rPr lang="ru-RU" sz="2400" dirty="0" smtClean="0"/>
              <a:t>11</a:t>
            </a:r>
            <a:endParaRPr lang="en-US" sz="2800" b="1" dirty="0"/>
          </a:p>
        </p:txBody>
      </p:sp>
      <p:pic>
        <p:nvPicPr>
          <p:cNvPr id="2" name="Рисунок 1"/>
          <p:cNvPicPr>
            <a:picLocks noChangeAspect="1"/>
          </p:cNvPicPr>
          <p:nvPr/>
        </p:nvPicPr>
        <p:blipFill>
          <a:blip r:embed="rId2"/>
          <a:stretch>
            <a:fillRect/>
          </a:stretch>
        </p:blipFill>
        <p:spPr>
          <a:xfrm>
            <a:off x="0" y="5814647"/>
            <a:ext cx="4853355" cy="1043354"/>
          </a:xfrm>
          <a:prstGeom prst="rect">
            <a:avLst/>
          </a:prstGeom>
        </p:spPr>
      </p:pic>
      <p:pic>
        <p:nvPicPr>
          <p:cNvPr id="4" name="Рисунок 3"/>
          <p:cNvPicPr>
            <a:picLocks noChangeAspect="1"/>
          </p:cNvPicPr>
          <p:nvPr/>
        </p:nvPicPr>
        <p:blipFill>
          <a:blip r:embed="rId3"/>
          <a:stretch>
            <a:fillRect/>
          </a:stretch>
        </p:blipFill>
        <p:spPr>
          <a:xfrm>
            <a:off x="0" y="0"/>
            <a:ext cx="1841152" cy="853514"/>
          </a:xfrm>
          <a:prstGeom prst="rect">
            <a:avLst/>
          </a:prstGeom>
        </p:spPr>
      </p:pic>
      <p:pic>
        <p:nvPicPr>
          <p:cNvPr id="5" name="Рисунок 4"/>
          <p:cNvPicPr>
            <a:picLocks noChangeAspect="1"/>
          </p:cNvPicPr>
          <p:nvPr/>
        </p:nvPicPr>
        <p:blipFill>
          <a:blip r:embed="rId4"/>
          <a:stretch>
            <a:fillRect/>
          </a:stretch>
        </p:blipFill>
        <p:spPr>
          <a:xfrm>
            <a:off x="0" y="1217865"/>
            <a:ext cx="268247" cy="4596782"/>
          </a:xfrm>
          <a:prstGeom prst="rect">
            <a:avLst/>
          </a:prstGeom>
        </p:spPr>
      </p:pic>
      <p:sp>
        <p:nvSpPr>
          <p:cNvPr id="7" name="TextBox 6"/>
          <p:cNvSpPr txBox="1"/>
          <p:nvPr/>
        </p:nvSpPr>
        <p:spPr>
          <a:xfrm>
            <a:off x="920576" y="1561875"/>
            <a:ext cx="7674784" cy="4185761"/>
          </a:xfrm>
          <a:prstGeom prst="rect">
            <a:avLst/>
          </a:prstGeom>
          <a:noFill/>
        </p:spPr>
        <p:txBody>
          <a:bodyPr wrap="square" rtlCol="0">
            <a:spAutoFit/>
          </a:bodyPr>
          <a:lstStyle/>
          <a:p>
            <a:r>
              <a:rPr lang="en-US" sz="3200" b="1" dirty="0" smtClean="0">
                <a:latin typeface="Times New Roman" panose="02020603050405020304" pitchFamily="18" charset="0"/>
                <a:cs typeface="Times New Roman" panose="02020603050405020304" pitchFamily="18" charset="0"/>
              </a:rPr>
              <a:t>Plan</a:t>
            </a:r>
            <a:br>
              <a:rPr lang="en-US" sz="3200" b="1" dirty="0" smtClean="0">
                <a:latin typeface="Times New Roman" panose="02020603050405020304" pitchFamily="18" charset="0"/>
                <a:cs typeface="Times New Roman" panose="02020603050405020304" pitchFamily="18" charset="0"/>
              </a:rPr>
            </a:br>
            <a:endParaRPr lang="en-US" b="1" dirty="0" smtClean="0">
              <a:latin typeface="Times New Roman" panose="02020603050405020304" pitchFamily="18" charset="0"/>
              <a:cs typeface="Times New Roman" panose="02020603050405020304" pitchFamily="18" charset="0"/>
            </a:endParaRPr>
          </a:p>
          <a:p>
            <a:pPr marL="457200" indent="-457200">
              <a:buAutoNum type="arabicPeriod"/>
            </a:pPr>
            <a:r>
              <a:rPr lang="en-US" sz="2400" dirty="0" smtClean="0"/>
              <a:t>Soviet </a:t>
            </a:r>
            <a:r>
              <a:rPr lang="en-US" sz="2400" dirty="0"/>
              <a:t>Russia in </a:t>
            </a:r>
            <a:r>
              <a:rPr lang="en-US" sz="2400" dirty="0" smtClean="0"/>
              <a:t>19</a:t>
            </a:r>
            <a:r>
              <a:rPr lang="ru-RU" sz="2400" dirty="0" smtClean="0"/>
              <a:t>53-1964</a:t>
            </a:r>
            <a:r>
              <a:rPr lang="en-US" sz="2400" dirty="0" smtClean="0"/>
              <a:t>.</a:t>
            </a:r>
          </a:p>
          <a:p>
            <a:endParaRPr lang="en-US" sz="2400" dirty="0" smtClean="0"/>
          </a:p>
          <a:p>
            <a:r>
              <a:rPr lang="en-US" sz="2400" dirty="0" smtClean="0"/>
              <a:t>2. </a:t>
            </a:r>
            <a:r>
              <a:rPr lang="en-US" sz="2400" dirty="0"/>
              <a:t>Social and economic development</a:t>
            </a:r>
            <a:r>
              <a:rPr lang="ru-RU" sz="2400" dirty="0"/>
              <a:t>: </a:t>
            </a:r>
            <a:r>
              <a:rPr lang="en-US" sz="2400" dirty="0"/>
              <a:t>transformation of the command-administrative system and contradictions of planned economy.</a:t>
            </a:r>
          </a:p>
          <a:p>
            <a:endParaRPr lang="ru-RU" sz="2400" dirty="0"/>
          </a:p>
          <a:p>
            <a:r>
              <a:rPr lang="en-US" sz="2400" dirty="0" smtClean="0"/>
              <a:t>3. </a:t>
            </a:r>
            <a:r>
              <a:rPr lang="en-US" sz="2400" dirty="0"/>
              <a:t>Political development of the USSR after Khrushchev’s speech at the 20th Party </a:t>
            </a:r>
            <a:r>
              <a:rPr lang="en-US" sz="2400" dirty="0" smtClean="0"/>
              <a:t>Congress (1956).</a:t>
            </a:r>
            <a:endParaRPr lang="ru-RU" sz="2400" dirty="0"/>
          </a:p>
          <a:p>
            <a:endParaRPr lang="en-US" sz="2400" dirty="0" smtClean="0"/>
          </a:p>
        </p:txBody>
      </p:sp>
    </p:spTree>
    <p:extLst>
      <p:ext uri="{BB962C8B-B14F-4D97-AF65-F5344CB8AC3E}">
        <p14:creationId xmlns:p14="http://schemas.microsoft.com/office/powerpoint/2010/main" val="2331157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Stalinism Apogee</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397" y="1705734"/>
            <a:ext cx="3316287"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3951027" y="2308199"/>
            <a:ext cx="4572000" cy="2677656"/>
          </a:xfrm>
          <a:prstGeom prst="rect">
            <a:avLst/>
          </a:prstGeom>
        </p:spPr>
        <p:txBody>
          <a:bodyPr>
            <a:spAutoFit/>
          </a:bodyPr>
          <a:lstStyle/>
          <a:p>
            <a:pPr marL="285750" indent="-285750">
              <a:buFont typeface="Arial" panose="020B0604020202020204" pitchFamily="34" charset="0"/>
              <a:buChar char="•"/>
            </a:pPr>
            <a:r>
              <a:rPr lang="en-US" sz="2400" dirty="0"/>
              <a:t>Eliminating </a:t>
            </a:r>
            <a:r>
              <a:rPr lang="en-US" sz="2400" dirty="0" smtClean="0"/>
              <a:t>famous commanders</a:t>
            </a:r>
            <a:endParaRPr lang="en-US" sz="2400" dirty="0"/>
          </a:p>
          <a:p>
            <a:pPr marL="285750" indent="-285750">
              <a:buFont typeface="Arial" panose="020B0604020202020204" pitchFamily="34" charset="0"/>
              <a:buChar char="•"/>
            </a:pPr>
            <a:r>
              <a:rPr lang="en-US" sz="2400" dirty="0"/>
              <a:t>Demonstrative litigations (condemnation of "adulation </a:t>
            </a:r>
            <a:r>
              <a:rPr lang="en-US" sz="2400" dirty="0" smtClean="0"/>
              <a:t>to the West</a:t>
            </a:r>
            <a:r>
              <a:rPr lang="en-US" sz="2400" dirty="0"/>
              <a:t>")</a:t>
            </a:r>
          </a:p>
          <a:p>
            <a:pPr marL="285750" indent="-285750">
              <a:buFont typeface="Arial" panose="020B0604020202020204" pitchFamily="34" charset="0"/>
              <a:buChar char="•"/>
            </a:pPr>
            <a:r>
              <a:rPr lang="en-US" sz="2400" dirty="0"/>
              <a:t>Fighting </a:t>
            </a:r>
            <a:r>
              <a:rPr lang="en-US" sz="2400" dirty="0" smtClean="0"/>
              <a:t>“freethinking </a:t>
            </a:r>
            <a:r>
              <a:rPr lang="en-US" sz="2400" dirty="0"/>
              <a:t>and </a:t>
            </a:r>
            <a:r>
              <a:rPr lang="en-US" sz="2400" dirty="0" smtClean="0"/>
              <a:t>cosmopolitanism”</a:t>
            </a:r>
            <a:endParaRPr lang="ru-RU" sz="2400" dirty="0"/>
          </a:p>
        </p:txBody>
      </p:sp>
    </p:spTree>
    <p:extLst>
      <p:ext uri="{BB962C8B-B14F-4D97-AF65-F5344CB8AC3E}">
        <p14:creationId xmlns:p14="http://schemas.microsoft.com/office/powerpoint/2010/main" val="1730691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7421" y="0"/>
            <a:ext cx="8816453" cy="1600200"/>
          </a:xfrm>
        </p:spPr>
        <p:txBody>
          <a:bodyPr/>
          <a:lstStyle/>
          <a:p>
            <a:r>
              <a:rPr lang="en-US" sz="4600" dirty="0" smtClean="0"/>
              <a:t>1945-1953</a:t>
            </a:r>
            <a:r>
              <a:rPr lang="ru-RU" sz="4600" dirty="0" smtClean="0"/>
              <a:t>: </a:t>
            </a:r>
            <a:r>
              <a:rPr lang="en-US" sz="4600" dirty="0" smtClean="0"/>
              <a:t>time of contradictions in the Soviet Union</a:t>
            </a:r>
            <a:endParaRPr lang="ru-RU" sz="4600" dirty="0"/>
          </a:p>
        </p:txBody>
      </p:sp>
      <p:sp>
        <p:nvSpPr>
          <p:cNvPr id="3" name="Прямоугольник 2"/>
          <p:cNvSpPr/>
          <p:nvPr/>
        </p:nvSpPr>
        <p:spPr>
          <a:xfrm>
            <a:off x="4135272" y="1600200"/>
            <a:ext cx="4858602" cy="4524315"/>
          </a:xfrm>
          <a:prstGeom prst="rect">
            <a:avLst/>
          </a:prstGeom>
        </p:spPr>
        <p:txBody>
          <a:bodyPr wrap="square">
            <a:spAutoFit/>
          </a:bodyPr>
          <a:lstStyle/>
          <a:p>
            <a:r>
              <a:rPr lang="en-US" dirty="0"/>
              <a:t>Socio-political situation </a:t>
            </a:r>
            <a:r>
              <a:rPr lang="en-US" dirty="0" smtClean="0"/>
              <a:t>was </a:t>
            </a:r>
            <a:r>
              <a:rPr lang="en-US" dirty="0"/>
              <a:t>characterized </a:t>
            </a:r>
            <a:r>
              <a:rPr lang="en-US" dirty="0" smtClean="0"/>
              <a:t>by duality in </a:t>
            </a:r>
            <a:r>
              <a:rPr lang="en-US" dirty="0"/>
              <a:t>the Soviet Union in the postwar </a:t>
            </a:r>
            <a:r>
              <a:rPr lang="en-US" dirty="0" smtClean="0"/>
              <a:t>decade.</a:t>
            </a:r>
          </a:p>
          <a:p>
            <a:r>
              <a:rPr lang="en-US" dirty="0"/>
              <a:t>On the one hand, </a:t>
            </a:r>
            <a:r>
              <a:rPr lang="en-US" dirty="0" smtClean="0"/>
              <a:t>“the people-winner” </a:t>
            </a:r>
            <a:r>
              <a:rPr lang="en-US" dirty="0"/>
              <a:t>deservedly </a:t>
            </a:r>
            <a:r>
              <a:rPr lang="en-US" dirty="0" smtClean="0"/>
              <a:t>expected </a:t>
            </a:r>
            <a:r>
              <a:rPr lang="en-US" dirty="0"/>
              <a:t>significant </a:t>
            </a:r>
            <a:r>
              <a:rPr lang="en-US" dirty="0" smtClean="0"/>
              <a:t>political changes and liberalization</a:t>
            </a:r>
            <a:r>
              <a:rPr lang="en-US" dirty="0"/>
              <a:t>, on the other hand, there was the final consolidation of </a:t>
            </a:r>
            <a:r>
              <a:rPr lang="en-US" dirty="0" smtClean="0"/>
              <a:t>Stalinism (“Stalinism </a:t>
            </a:r>
            <a:r>
              <a:rPr lang="en-US" dirty="0"/>
              <a:t>apogee</a:t>
            </a:r>
            <a:r>
              <a:rPr lang="en-US" dirty="0" smtClean="0"/>
              <a:t>”).</a:t>
            </a:r>
          </a:p>
          <a:p>
            <a:r>
              <a:rPr lang="en-US" dirty="0"/>
              <a:t>There was a return to the pre-war model of centralization in the planning and management of the economy</a:t>
            </a:r>
            <a:r>
              <a:rPr lang="en-US" dirty="0" smtClean="0"/>
              <a:t>.</a:t>
            </a:r>
          </a:p>
          <a:p>
            <a:r>
              <a:rPr lang="en-US" dirty="0"/>
              <a:t>The growth of the administrative-bureaucratic system, focus on the extensive way of </a:t>
            </a:r>
            <a:r>
              <a:rPr lang="en-US" dirty="0" smtClean="0"/>
              <a:t>economic development, </a:t>
            </a:r>
            <a:r>
              <a:rPr lang="en-US" dirty="0"/>
              <a:t>a return to the methods of pre-war repression and international isolation have affected the life</a:t>
            </a:r>
            <a:endParaRPr lang="ru-RU" dirty="0"/>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8" y="2279176"/>
            <a:ext cx="4059639" cy="2715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9291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Soviet Planned Economy</a:t>
            </a:r>
            <a:endParaRPr lang="ru-RU" dirty="0"/>
          </a:p>
        </p:txBody>
      </p:sp>
      <p:sp>
        <p:nvSpPr>
          <p:cNvPr id="3" name="Прямоугольник 2"/>
          <p:cNvSpPr/>
          <p:nvPr/>
        </p:nvSpPr>
        <p:spPr>
          <a:xfrm>
            <a:off x="2286000" y="1646914"/>
            <a:ext cx="4572000" cy="1015663"/>
          </a:xfrm>
          <a:prstGeom prst="rect">
            <a:avLst/>
          </a:prstGeom>
        </p:spPr>
        <p:txBody>
          <a:bodyPr>
            <a:spAutoFit/>
          </a:bodyPr>
          <a:lstStyle/>
          <a:p>
            <a:pPr marL="285750" indent="-285750">
              <a:buFont typeface="Arial" panose="020B0604020202020204" pitchFamily="34" charset="0"/>
              <a:buChar char="•"/>
            </a:pPr>
            <a:r>
              <a:rPr lang="en-US" sz="2000" dirty="0"/>
              <a:t>no material incentive mechanisms</a:t>
            </a:r>
          </a:p>
          <a:p>
            <a:pPr marL="285750" indent="-285750">
              <a:buFont typeface="Arial" panose="020B0604020202020204" pitchFamily="34" charset="0"/>
              <a:buChar char="•"/>
            </a:pPr>
            <a:r>
              <a:rPr lang="en-US" sz="2000" dirty="0"/>
              <a:t>complete lack of market regulators </a:t>
            </a:r>
            <a:r>
              <a:rPr lang="en-US" sz="2000" dirty="0" smtClean="0"/>
              <a:t>of </a:t>
            </a:r>
            <a:r>
              <a:rPr lang="en-US" sz="2000" dirty="0"/>
              <a:t>industrial production</a:t>
            </a:r>
            <a:endParaRPr lang="ru-RU" sz="2000" dirty="0"/>
          </a:p>
        </p:txBody>
      </p:sp>
      <p:sp>
        <p:nvSpPr>
          <p:cNvPr id="4" name="Прямоугольник 3"/>
          <p:cNvSpPr/>
          <p:nvPr/>
        </p:nvSpPr>
        <p:spPr>
          <a:xfrm>
            <a:off x="184245" y="3772553"/>
            <a:ext cx="3719015" cy="1200329"/>
          </a:xfrm>
          <a:prstGeom prst="rect">
            <a:avLst/>
          </a:prstGeom>
        </p:spPr>
        <p:txBody>
          <a:bodyPr wrap="square">
            <a:spAutoFit/>
          </a:bodyPr>
          <a:lstStyle/>
          <a:p>
            <a:r>
              <a:rPr lang="en-US" dirty="0" smtClean="0"/>
              <a:t>Non-financial </a:t>
            </a:r>
            <a:r>
              <a:rPr lang="en-US" dirty="0"/>
              <a:t>recognition</a:t>
            </a:r>
            <a:r>
              <a:rPr lang="en-US" dirty="0" smtClean="0"/>
              <a:t> </a:t>
            </a:r>
            <a:r>
              <a:rPr lang="en-US" dirty="0"/>
              <a:t>of industrial </a:t>
            </a:r>
            <a:r>
              <a:rPr lang="en-US" dirty="0" smtClean="0"/>
              <a:t>production (state </a:t>
            </a:r>
            <a:r>
              <a:rPr lang="en-US" dirty="0"/>
              <a:t>awards, honorary </a:t>
            </a:r>
            <a:r>
              <a:rPr lang="en-US" dirty="0" smtClean="0"/>
              <a:t>degrees, promotions)</a:t>
            </a:r>
            <a:endParaRPr lang="ru-RU" dirty="0"/>
          </a:p>
        </p:txBody>
      </p:sp>
      <p:sp>
        <p:nvSpPr>
          <p:cNvPr id="5" name="Прямоугольник 4"/>
          <p:cNvSpPr/>
          <p:nvPr/>
        </p:nvSpPr>
        <p:spPr>
          <a:xfrm>
            <a:off x="6027554" y="3788139"/>
            <a:ext cx="2553135" cy="1200329"/>
          </a:xfrm>
          <a:prstGeom prst="rect">
            <a:avLst/>
          </a:prstGeom>
        </p:spPr>
        <p:txBody>
          <a:bodyPr wrap="none">
            <a:spAutoFit/>
          </a:bodyPr>
          <a:lstStyle/>
          <a:p>
            <a:r>
              <a:rPr lang="en-US" dirty="0"/>
              <a:t>Over-exploitation </a:t>
            </a:r>
            <a:r>
              <a:rPr lang="ru-RU" dirty="0" smtClean="0"/>
              <a:t/>
            </a:r>
            <a:br>
              <a:rPr lang="ru-RU" dirty="0" smtClean="0"/>
            </a:br>
            <a:r>
              <a:rPr lang="en-US" dirty="0" smtClean="0"/>
              <a:t>of </a:t>
            </a:r>
            <a:r>
              <a:rPr lang="en-US" dirty="0"/>
              <a:t>cheap or free </a:t>
            </a:r>
            <a:r>
              <a:rPr lang="en-US" dirty="0" smtClean="0"/>
              <a:t>labor</a:t>
            </a:r>
            <a:r>
              <a:rPr lang="ru-RU" dirty="0" smtClean="0"/>
              <a:t>, </a:t>
            </a:r>
            <a:br>
              <a:rPr lang="ru-RU" dirty="0" smtClean="0"/>
            </a:br>
            <a:r>
              <a:rPr lang="en-US" dirty="0" smtClean="0"/>
              <a:t>forced labor</a:t>
            </a:r>
            <a:r>
              <a:rPr lang="ru-RU" dirty="0" smtClean="0"/>
              <a:t>,</a:t>
            </a:r>
          </a:p>
          <a:p>
            <a:r>
              <a:rPr lang="en-US" dirty="0"/>
              <a:t>repressive mechanisms</a:t>
            </a:r>
            <a:endParaRPr lang="ru-RU" dirty="0"/>
          </a:p>
        </p:txBody>
      </p:sp>
      <p:sp>
        <p:nvSpPr>
          <p:cNvPr id="6" name="Скругленный прямоугольник 5"/>
          <p:cNvSpPr/>
          <p:nvPr/>
        </p:nvSpPr>
        <p:spPr>
          <a:xfrm>
            <a:off x="184245" y="3630304"/>
            <a:ext cx="3254991" cy="162408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1058" y="3586519"/>
            <a:ext cx="3286125" cy="165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1740" y="1584918"/>
            <a:ext cx="5492381" cy="165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5537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Soviet Planned Economy</a:t>
            </a:r>
            <a:endParaRPr lang="ru-RU" dirty="0"/>
          </a:p>
        </p:txBody>
      </p:sp>
      <p:sp>
        <p:nvSpPr>
          <p:cNvPr id="3" name="Прямоугольник 2"/>
          <p:cNvSpPr/>
          <p:nvPr/>
        </p:nvSpPr>
        <p:spPr>
          <a:xfrm>
            <a:off x="2231409" y="1607993"/>
            <a:ext cx="4572000" cy="1200329"/>
          </a:xfrm>
          <a:prstGeom prst="rect">
            <a:avLst/>
          </a:prstGeom>
        </p:spPr>
        <p:txBody>
          <a:bodyPr>
            <a:spAutoFit/>
          </a:bodyPr>
          <a:lstStyle/>
          <a:p>
            <a:pPr marL="285750" indent="-285750">
              <a:buFont typeface="Arial" panose="020B0604020202020204" pitchFamily="34" charset="0"/>
              <a:buChar char="•"/>
            </a:pPr>
            <a:r>
              <a:rPr lang="en-US" dirty="0"/>
              <a:t>Planning </a:t>
            </a:r>
            <a:r>
              <a:rPr lang="en-US" dirty="0" smtClean="0"/>
              <a:t>not </a:t>
            </a:r>
            <a:r>
              <a:rPr lang="en-US" dirty="0"/>
              <a:t>only </a:t>
            </a:r>
            <a:r>
              <a:rPr lang="en-US" dirty="0" smtClean="0"/>
              <a:t>macro</a:t>
            </a:r>
            <a:r>
              <a:rPr lang="ru-RU" dirty="0" smtClean="0"/>
              <a:t>-</a:t>
            </a:r>
            <a:r>
              <a:rPr lang="en-US" dirty="0" smtClean="0"/>
              <a:t> </a:t>
            </a:r>
            <a:r>
              <a:rPr lang="en-US" dirty="0"/>
              <a:t>but also micro-economic </a:t>
            </a:r>
            <a:r>
              <a:rPr lang="en-US" dirty="0" smtClean="0"/>
              <a:t>indicators</a:t>
            </a:r>
            <a:endParaRPr lang="ru-RU" dirty="0" smtClean="0"/>
          </a:p>
          <a:p>
            <a:pPr marL="285750" indent="-285750">
              <a:buFont typeface="Arial" panose="020B0604020202020204" pitchFamily="34" charset="0"/>
              <a:buChar char="•"/>
            </a:pPr>
            <a:r>
              <a:rPr lang="en-US" dirty="0"/>
              <a:t>Full state planning and control of the production </a:t>
            </a:r>
            <a:r>
              <a:rPr lang="en-US" dirty="0" smtClean="0"/>
              <a:t>and realization cycle</a:t>
            </a:r>
            <a:endParaRPr lang="ru-RU" dirty="0" smtClean="0"/>
          </a:p>
        </p:txBody>
      </p:sp>
      <p:sp>
        <p:nvSpPr>
          <p:cNvPr id="4" name="Прямоугольник 3"/>
          <p:cNvSpPr/>
          <p:nvPr/>
        </p:nvSpPr>
        <p:spPr>
          <a:xfrm>
            <a:off x="281630" y="3380812"/>
            <a:ext cx="2294218" cy="1754326"/>
          </a:xfrm>
          <a:prstGeom prst="rect">
            <a:avLst/>
          </a:prstGeom>
        </p:spPr>
        <p:txBody>
          <a:bodyPr wrap="none">
            <a:spAutoFit/>
          </a:bodyPr>
          <a:lstStyle/>
          <a:p>
            <a:r>
              <a:rPr lang="en-US" sz="3600" dirty="0"/>
              <a:t>Soviet </a:t>
            </a:r>
            <a:endParaRPr lang="ru-RU" sz="3600" dirty="0" smtClean="0"/>
          </a:p>
          <a:p>
            <a:r>
              <a:rPr lang="en-US" sz="3600" dirty="0" smtClean="0"/>
              <a:t>industrial </a:t>
            </a:r>
            <a:endParaRPr lang="ru-RU" sz="3600" dirty="0" smtClean="0"/>
          </a:p>
          <a:p>
            <a:r>
              <a:rPr lang="en-US" sz="3600" dirty="0" smtClean="0"/>
              <a:t>enterprise</a:t>
            </a:r>
            <a:endParaRPr lang="ru-RU" sz="3600" dirty="0"/>
          </a:p>
        </p:txBody>
      </p:sp>
      <p:sp>
        <p:nvSpPr>
          <p:cNvPr id="5" name="Левая фигурная скобка 4"/>
          <p:cNvSpPr/>
          <p:nvPr/>
        </p:nvSpPr>
        <p:spPr>
          <a:xfrm>
            <a:off x="2838735" y="3193576"/>
            <a:ext cx="914400" cy="208810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6" name="Прямоугольник 5"/>
          <p:cNvSpPr/>
          <p:nvPr/>
        </p:nvSpPr>
        <p:spPr>
          <a:xfrm>
            <a:off x="4114800" y="3029509"/>
            <a:ext cx="4572000" cy="2308324"/>
          </a:xfrm>
          <a:prstGeom prst="rect">
            <a:avLst/>
          </a:prstGeom>
        </p:spPr>
        <p:txBody>
          <a:bodyPr>
            <a:spAutoFit/>
          </a:bodyPr>
          <a:lstStyle/>
          <a:p>
            <a:r>
              <a:rPr lang="en-US" dirty="0"/>
              <a:t>volume of production</a:t>
            </a:r>
          </a:p>
          <a:p>
            <a:r>
              <a:rPr lang="en-US" dirty="0"/>
              <a:t>the volume of sales of </a:t>
            </a:r>
            <a:r>
              <a:rPr lang="en-US" dirty="0" smtClean="0"/>
              <a:t>products</a:t>
            </a:r>
            <a:endParaRPr lang="ru-RU" dirty="0" smtClean="0"/>
          </a:p>
          <a:p>
            <a:r>
              <a:rPr lang="en-US"/>
              <a:t>regions of realization</a:t>
            </a:r>
            <a:endParaRPr lang="en-US" dirty="0"/>
          </a:p>
          <a:p>
            <a:r>
              <a:rPr lang="en-US" dirty="0"/>
              <a:t>production technology</a:t>
            </a:r>
          </a:p>
          <a:p>
            <a:r>
              <a:rPr lang="en-US" dirty="0"/>
              <a:t>product nomenclature</a:t>
            </a:r>
          </a:p>
          <a:p>
            <a:r>
              <a:rPr lang="en-US" dirty="0"/>
              <a:t>wage</a:t>
            </a:r>
          </a:p>
          <a:p>
            <a:r>
              <a:rPr lang="en-US" dirty="0"/>
              <a:t>upgrades </a:t>
            </a:r>
            <a:r>
              <a:rPr lang="en-US" dirty="0" smtClean="0"/>
              <a:t>schedule</a:t>
            </a:r>
            <a:endParaRPr lang="ru-RU" dirty="0" smtClean="0"/>
          </a:p>
          <a:p>
            <a:r>
              <a:rPr lang="en-US" dirty="0"/>
              <a:t>price of a </a:t>
            </a:r>
            <a:r>
              <a:rPr lang="en-US" dirty="0" smtClean="0"/>
              <a:t>commodity</a:t>
            </a:r>
            <a:endParaRPr lang="en-US" dirty="0"/>
          </a:p>
        </p:txBody>
      </p:sp>
    </p:spTree>
    <p:extLst>
      <p:ext uri="{BB962C8B-B14F-4D97-AF65-F5344CB8AC3E}">
        <p14:creationId xmlns:p14="http://schemas.microsoft.com/office/powerpoint/2010/main" val="3911924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latin typeface="Times New Roman" pitchFamily="18" charset="0"/>
                <a:cs typeface="Times New Roman" pitchFamily="18" charset="0"/>
              </a:rPr>
              <a:t>N</a:t>
            </a:r>
            <a:r>
              <a:rPr lang="ru-RU" b="1" dirty="0" smtClean="0">
                <a:latin typeface="Times New Roman" pitchFamily="18" charset="0"/>
                <a:cs typeface="Times New Roman" pitchFamily="18" charset="0"/>
              </a:rPr>
              <a:t>.</a:t>
            </a:r>
            <a:r>
              <a:rPr lang="en-US" b="1" dirty="0" smtClean="0">
                <a:latin typeface="Times New Roman" pitchFamily="18" charset="0"/>
                <a:cs typeface="Times New Roman" pitchFamily="18" charset="0"/>
              </a:rPr>
              <a:t>S</a:t>
            </a:r>
            <a:r>
              <a:rPr lang="ru-RU" b="1" dirty="0" smtClean="0">
                <a:latin typeface="Times New Roman" pitchFamily="18" charset="0"/>
                <a:cs typeface="Times New Roman" pitchFamily="18" charset="0"/>
              </a:rPr>
              <a:t>. </a:t>
            </a:r>
            <a:r>
              <a:rPr lang="en-US" b="1" dirty="0">
                <a:latin typeface="Times New Roman" pitchFamily="18" charset="0"/>
                <a:cs typeface="Times New Roman" pitchFamily="18" charset="0"/>
              </a:rPr>
              <a:t>Khrushchev</a:t>
            </a:r>
            <a:r>
              <a:rPr lang="ru-RU" b="1" dirty="0" smtClean="0">
                <a:latin typeface="Times New Roman" pitchFamily="18" charset="0"/>
                <a:cs typeface="Times New Roman" pitchFamily="18" charset="0"/>
              </a:rPr>
              <a:t> </a:t>
            </a:r>
            <a:r>
              <a:rPr lang="ru-RU" b="1" dirty="0">
                <a:latin typeface="Times New Roman" pitchFamily="18" charset="0"/>
                <a:cs typeface="Times New Roman" pitchFamily="18" charset="0"/>
              </a:rPr>
              <a:t>(1953 – 1964)</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782" y="1941561"/>
            <a:ext cx="3908425" cy="453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4346812" y="1941561"/>
            <a:ext cx="4572000" cy="4524315"/>
          </a:xfrm>
          <a:prstGeom prst="rect">
            <a:avLst/>
          </a:prstGeom>
        </p:spPr>
        <p:txBody>
          <a:bodyPr>
            <a:spAutoFit/>
          </a:bodyPr>
          <a:lstStyle/>
          <a:p>
            <a:pPr marL="457200" indent="-457200">
              <a:buAutoNum type="arabicPeriod"/>
            </a:pPr>
            <a:r>
              <a:rPr lang="en-US" sz="2400" dirty="0" smtClean="0"/>
              <a:t>Changes </a:t>
            </a:r>
            <a:r>
              <a:rPr lang="en-US" sz="2400" dirty="0"/>
              <a:t>in the political </a:t>
            </a:r>
            <a:r>
              <a:rPr lang="en-US" sz="2400" dirty="0" smtClean="0"/>
              <a:t>life (The </a:t>
            </a:r>
            <a:r>
              <a:rPr lang="en-US" sz="2400" dirty="0"/>
              <a:t>Thaw</a:t>
            </a:r>
            <a:r>
              <a:rPr lang="en-US" sz="2400" dirty="0" smtClean="0"/>
              <a:t>)</a:t>
            </a:r>
          </a:p>
          <a:p>
            <a:pPr marL="457200" indent="-457200">
              <a:buAutoNum type="arabicPeriod"/>
            </a:pPr>
            <a:endParaRPr lang="ru-RU" sz="2400" dirty="0"/>
          </a:p>
          <a:p>
            <a:r>
              <a:rPr lang="ru-RU" sz="2400" dirty="0"/>
              <a:t>2. </a:t>
            </a:r>
            <a:r>
              <a:rPr lang="en-US" sz="2400" dirty="0"/>
              <a:t>Socio-economic development </a:t>
            </a:r>
            <a:r>
              <a:rPr lang="en-US" sz="2400" dirty="0" smtClean="0"/>
              <a:t>(reforming the planned economy)</a:t>
            </a:r>
          </a:p>
          <a:p>
            <a:endParaRPr lang="en-US" sz="2400" dirty="0" smtClean="0"/>
          </a:p>
          <a:p>
            <a:r>
              <a:rPr lang="en-US" sz="2400" dirty="0" smtClean="0"/>
              <a:t>3</a:t>
            </a:r>
            <a:r>
              <a:rPr lang="en-US" sz="2400" dirty="0"/>
              <a:t>. Creating socially oriented </a:t>
            </a:r>
            <a:r>
              <a:rPr lang="en-US" sz="2400" dirty="0" smtClean="0"/>
              <a:t>state</a:t>
            </a:r>
          </a:p>
          <a:p>
            <a:endParaRPr lang="en-US" sz="2400" dirty="0"/>
          </a:p>
          <a:p>
            <a:r>
              <a:rPr lang="en-US" sz="2400" dirty="0" smtClean="0"/>
              <a:t>4</a:t>
            </a:r>
            <a:r>
              <a:rPr lang="ru-RU" sz="2400" dirty="0" smtClean="0"/>
              <a:t>. </a:t>
            </a:r>
            <a:r>
              <a:rPr lang="en-US" sz="2400" dirty="0"/>
              <a:t>Scientific and cultural achievements</a:t>
            </a:r>
            <a:endParaRPr lang="ru-RU" sz="2400" dirty="0"/>
          </a:p>
        </p:txBody>
      </p:sp>
    </p:spTree>
    <p:extLst>
      <p:ext uri="{BB962C8B-B14F-4D97-AF65-F5344CB8AC3E}">
        <p14:creationId xmlns:p14="http://schemas.microsoft.com/office/powerpoint/2010/main" val="88452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73457"/>
          </a:xfrm>
        </p:spPr>
        <p:txBody>
          <a:bodyPr/>
          <a:lstStyle/>
          <a:p>
            <a:r>
              <a:rPr lang="ru-RU" dirty="0" err="1">
                <a:effectLst/>
              </a:rPr>
              <a:t>The</a:t>
            </a:r>
            <a:r>
              <a:rPr lang="ru-RU" dirty="0">
                <a:effectLst/>
              </a:rPr>
              <a:t> </a:t>
            </a:r>
            <a:r>
              <a:rPr lang="ru-RU" b="1" dirty="0" err="1">
                <a:effectLst/>
              </a:rPr>
              <a:t>Khrushchev</a:t>
            </a:r>
            <a:r>
              <a:rPr lang="ru-RU" b="1" dirty="0">
                <a:effectLst/>
              </a:rPr>
              <a:t> </a:t>
            </a:r>
            <a:r>
              <a:rPr lang="ru-RU" b="1" dirty="0" err="1">
                <a:effectLst/>
              </a:rPr>
              <a:t>Thaw</a:t>
            </a:r>
            <a:r>
              <a:rPr lang="ru-RU" dirty="0">
                <a:effectLst/>
              </a:rPr>
              <a:t> </a:t>
            </a:r>
            <a:endParaRPr lang="ru-RU" dirty="0"/>
          </a:p>
        </p:txBody>
      </p:sp>
      <p:sp>
        <p:nvSpPr>
          <p:cNvPr id="3" name="Прямоугольник 2"/>
          <p:cNvSpPr/>
          <p:nvPr/>
        </p:nvSpPr>
        <p:spPr>
          <a:xfrm>
            <a:off x="4114800" y="1309258"/>
            <a:ext cx="4572000" cy="3785652"/>
          </a:xfrm>
          <a:prstGeom prst="rect">
            <a:avLst/>
          </a:prstGeom>
        </p:spPr>
        <p:txBody>
          <a:bodyPr>
            <a:spAutoFit/>
          </a:bodyPr>
          <a:lstStyle/>
          <a:p>
            <a:r>
              <a:rPr lang="ru-RU" sz="2400" dirty="0" err="1">
                <a:latin typeface="Times New Roman" panose="02020603050405020304" pitchFamily="18" charset="0"/>
                <a:cs typeface="Times New Roman" panose="02020603050405020304" pitchFamily="18" charset="0"/>
              </a:rPr>
              <a:t>The</a:t>
            </a:r>
            <a:r>
              <a:rPr lang="ru-RU" sz="2400"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Khrushchev</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Thaw</a:t>
            </a:r>
            <a:r>
              <a:rPr lang="ru-RU"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refers </a:t>
            </a:r>
            <a:r>
              <a:rPr lang="en-US" sz="2400" dirty="0">
                <a:latin typeface="Times New Roman" panose="02020603050405020304" pitchFamily="18" charset="0"/>
                <a:cs typeface="Times New Roman" panose="02020603050405020304" pitchFamily="18" charset="0"/>
              </a:rPr>
              <a:t>to the period from the early 1950s to the early 1960s when repression and censorship in the Soviet Union were relaxed, and millions of Soviet political prisoners were released from Gulag labor camps due to Nikita Khrushchev's policies of </a:t>
            </a:r>
            <a:r>
              <a:rPr lang="en-US" sz="2400" dirty="0" smtClean="0">
                <a:latin typeface="Times New Roman" panose="02020603050405020304" pitchFamily="18" charset="0"/>
                <a:cs typeface="Times New Roman" panose="02020603050405020304" pitchFamily="18" charset="0"/>
              </a:rPr>
              <a:t>de-Stalinization and peaceful </a:t>
            </a:r>
            <a:r>
              <a:rPr lang="en-US" sz="2400" dirty="0">
                <a:latin typeface="Times New Roman" panose="02020603050405020304" pitchFamily="18" charset="0"/>
                <a:cs typeface="Times New Roman" panose="02020603050405020304" pitchFamily="18" charset="0"/>
              </a:rPr>
              <a:t>coexistence with other nations.</a:t>
            </a:r>
            <a:endParaRPr lang="ru-RU" sz="24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507" y="873457"/>
            <a:ext cx="3292475" cy="444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9677" y="5322753"/>
            <a:ext cx="8821839" cy="1477328"/>
          </a:xfrm>
          <a:prstGeom prst="rect">
            <a:avLst/>
          </a:prstGeom>
        </p:spPr>
        <p:txBody>
          <a:bodyPr wrap="none">
            <a:spAutoFit/>
          </a:bodyPr>
          <a:lstStyle/>
          <a:p>
            <a:r>
              <a:rPr lang="en-US" b="1" dirty="0"/>
              <a:t>Monument to Stalin's boots in </a:t>
            </a:r>
            <a:r>
              <a:rPr lang="en-US" b="1" dirty="0" smtClean="0"/>
              <a:t>Budapest</a:t>
            </a:r>
            <a:r>
              <a:rPr lang="ru-RU" b="1" dirty="0" smtClean="0"/>
              <a:t>. </a:t>
            </a:r>
            <a:r>
              <a:rPr lang="en-US" dirty="0" smtClean="0"/>
              <a:t>It was central </a:t>
            </a:r>
            <a:r>
              <a:rPr lang="en-US" dirty="0"/>
              <a:t>sculptural work of the </a:t>
            </a:r>
            <a:r>
              <a:rPr lang="en-US" dirty="0" smtClean="0"/>
              <a:t/>
            </a:r>
            <a:br>
              <a:rPr lang="en-US" dirty="0" smtClean="0"/>
            </a:br>
            <a:r>
              <a:rPr lang="en-US" dirty="0" smtClean="0"/>
              <a:t>capital </a:t>
            </a:r>
            <a:r>
              <a:rPr lang="en-US" dirty="0"/>
              <a:t>of Hungary until 1956. It was established in </a:t>
            </a:r>
            <a:r>
              <a:rPr lang="en-US" dirty="0" smtClean="0"/>
              <a:t>December </a:t>
            </a:r>
            <a:r>
              <a:rPr lang="en-US" dirty="0"/>
              <a:t>1951 as a gift </a:t>
            </a:r>
            <a:r>
              <a:rPr lang="en-US" dirty="0" smtClean="0"/>
              <a:t>from </a:t>
            </a:r>
            <a:r>
              <a:rPr lang="en-US" dirty="0"/>
              <a:t>the </a:t>
            </a:r>
            <a:r>
              <a:rPr lang="en-US" dirty="0" smtClean="0"/>
              <a:t/>
            </a:r>
            <a:br>
              <a:rPr lang="en-US" dirty="0" smtClean="0"/>
            </a:br>
            <a:r>
              <a:rPr lang="en-US" dirty="0" smtClean="0"/>
              <a:t>Hungarian </a:t>
            </a:r>
            <a:r>
              <a:rPr lang="en-US" dirty="0"/>
              <a:t>people </a:t>
            </a:r>
            <a:r>
              <a:rPr lang="en-US" dirty="0" smtClean="0"/>
              <a:t>to </a:t>
            </a:r>
            <a:r>
              <a:rPr lang="en-US" dirty="0"/>
              <a:t>Joseph Stalin's seventieth </a:t>
            </a:r>
            <a:r>
              <a:rPr lang="en-US" dirty="0" smtClean="0"/>
              <a:t>birthday </a:t>
            </a:r>
            <a:r>
              <a:rPr lang="en-US" dirty="0"/>
              <a:t>(21 December 1949). </a:t>
            </a:r>
            <a:endParaRPr lang="en-US" dirty="0" smtClean="0"/>
          </a:p>
          <a:p>
            <a:r>
              <a:rPr lang="en-US" dirty="0" smtClean="0"/>
              <a:t>The </a:t>
            </a:r>
            <a:r>
              <a:rPr lang="en-US" dirty="0"/>
              <a:t>monument </a:t>
            </a:r>
            <a:r>
              <a:rPr lang="en-US" dirty="0" smtClean="0"/>
              <a:t>destroyed </a:t>
            </a:r>
            <a:r>
              <a:rPr lang="en-US" dirty="0"/>
              <a:t>24 October 1956 </a:t>
            </a:r>
            <a:r>
              <a:rPr lang="en-US" dirty="0" smtClean="0"/>
              <a:t>by the </a:t>
            </a:r>
            <a:r>
              <a:rPr lang="en-US" dirty="0"/>
              <a:t>crowd </a:t>
            </a:r>
            <a:r>
              <a:rPr lang="en-US" dirty="0" smtClean="0"/>
              <a:t>during </a:t>
            </a:r>
            <a:r>
              <a:rPr lang="en-US" dirty="0"/>
              <a:t>the Hungarian </a:t>
            </a:r>
            <a:endParaRPr lang="en-US" dirty="0" smtClean="0"/>
          </a:p>
          <a:p>
            <a:r>
              <a:rPr lang="en-US" dirty="0" smtClean="0"/>
              <a:t>Revolution </a:t>
            </a:r>
            <a:r>
              <a:rPr lang="en-US" dirty="0"/>
              <a:t>of 1956.</a:t>
            </a:r>
            <a:endParaRPr lang="ru-RU" dirty="0"/>
          </a:p>
        </p:txBody>
      </p:sp>
    </p:spTree>
    <p:extLst>
      <p:ext uri="{BB962C8B-B14F-4D97-AF65-F5344CB8AC3E}">
        <p14:creationId xmlns:p14="http://schemas.microsoft.com/office/powerpoint/2010/main" val="3380039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718"/>
            <a:ext cx="8363272" cy="952751"/>
          </a:xfrm>
        </p:spPr>
        <p:txBody>
          <a:bodyPr>
            <a:normAutofit/>
          </a:bodyPr>
          <a:lstStyle/>
          <a:p>
            <a:r>
              <a:rPr lang="en-US" b="1" dirty="0">
                <a:latin typeface="Times New Roman" pitchFamily="18" charset="0"/>
                <a:cs typeface="Times New Roman" pitchFamily="18" charset="0"/>
              </a:rPr>
              <a:t>Changes in the political life</a:t>
            </a:r>
            <a:endParaRPr lang="ru-RU" b="1" dirty="0">
              <a:latin typeface="Times New Roman" pitchFamily="18" charset="0"/>
              <a:cs typeface="Times New Roman" pitchFamily="18" charset="0"/>
            </a:endParaRPr>
          </a:p>
        </p:txBody>
      </p:sp>
      <p:sp>
        <p:nvSpPr>
          <p:cNvPr id="4" name="Объект 3"/>
          <p:cNvSpPr>
            <a:spLocks noGrp="1"/>
          </p:cNvSpPr>
          <p:nvPr>
            <p:ph sz="half" idx="2"/>
          </p:nvPr>
        </p:nvSpPr>
        <p:spPr>
          <a:xfrm>
            <a:off x="4530474" y="1574800"/>
            <a:ext cx="4362006" cy="5094560"/>
          </a:xfrm>
        </p:spPr>
        <p:txBody>
          <a:bodyPr>
            <a:normAutofit/>
          </a:bodyPr>
          <a:lstStyle/>
          <a:p>
            <a:pPr marL="457200" indent="-457200">
              <a:buFont typeface="Arial" charset="0"/>
              <a:buChar char="•"/>
            </a:pPr>
            <a:r>
              <a:rPr lang="en-US" dirty="0">
                <a:solidFill>
                  <a:schemeClr val="tx1"/>
                </a:solidFill>
                <a:latin typeface="Times New Roman" pitchFamily="18" charset="0"/>
                <a:cs typeface="Times New Roman" pitchFamily="18" charset="0"/>
              </a:rPr>
              <a:t>Rehabilitation of repressed</a:t>
            </a:r>
          </a:p>
          <a:p>
            <a:pPr marL="457200" indent="-457200">
              <a:buFont typeface="Arial" charset="0"/>
              <a:buChar char="•"/>
            </a:pPr>
            <a:r>
              <a:rPr lang="en-US" dirty="0">
                <a:solidFill>
                  <a:schemeClr val="tx1"/>
                </a:solidFill>
                <a:latin typeface="Times New Roman" pitchFamily="18" charset="0"/>
                <a:cs typeface="Times New Roman" pitchFamily="18" charset="0"/>
              </a:rPr>
              <a:t>"On the Personality Cult and its Consequences"</a:t>
            </a:r>
          </a:p>
          <a:p>
            <a:pPr marL="457200" indent="-457200">
              <a:buFont typeface="Arial" charset="0"/>
              <a:buChar char="•"/>
            </a:pPr>
            <a:r>
              <a:rPr lang="en-US" dirty="0">
                <a:solidFill>
                  <a:schemeClr val="tx1"/>
                </a:solidFill>
                <a:latin typeface="Times New Roman" pitchFamily="18" charset="0"/>
                <a:cs typeface="Times New Roman" pitchFamily="18" charset="0"/>
              </a:rPr>
              <a:t>De-Stalinization</a:t>
            </a:r>
          </a:p>
          <a:p>
            <a:pPr marL="457200" indent="-457200">
              <a:buFont typeface="Arial" charset="0"/>
              <a:buChar char="•"/>
            </a:pPr>
            <a:r>
              <a:rPr lang="en-US" dirty="0">
                <a:solidFill>
                  <a:schemeClr val="tx1"/>
                </a:solidFill>
                <a:latin typeface="Times New Roman" pitchFamily="18" charset="0"/>
                <a:cs typeface="Times New Roman" pitchFamily="18" charset="0"/>
              </a:rPr>
              <a:t>The reorganization of public authorities</a:t>
            </a:r>
          </a:p>
          <a:p>
            <a:pPr marL="457200" indent="-457200">
              <a:buFont typeface="Arial" charset="0"/>
              <a:buChar char="•"/>
            </a:pPr>
            <a:r>
              <a:rPr lang="en-US" dirty="0">
                <a:solidFill>
                  <a:schemeClr val="tx1"/>
                </a:solidFill>
                <a:latin typeface="Times New Roman" pitchFamily="18" charset="0"/>
                <a:cs typeface="Times New Roman" pitchFamily="18" charset="0"/>
              </a:rPr>
              <a:t>Change </a:t>
            </a:r>
            <a:r>
              <a:rPr lang="en-US" dirty="0" smtClean="0">
                <a:solidFill>
                  <a:schemeClr val="tx1"/>
                </a:solidFill>
                <a:latin typeface="Times New Roman" pitchFamily="18" charset="0"/>
                <a:cs typeface="Times New Roman" pitchFamily="18" charset="0"/>
              </a:rPr>
              <a:t>in</a:t>
            </a:r>
            <a:r>
              <a:rPr lang="ru-RU" dirty="0" smtClean="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the Art</a:t>
            </a:r>
            <a:r>
              <a:rPr lang="en-US" dirty="0">
                <a:solidFill>
                  <a:schemeClr val="tx1"/>
                </a:solidFill>
                <a:latin typeface="Times New Roman" pitchFamily="18" charset="0"/>
                <a:cs typeface="Times New Roman" pitchFamily="18" charset="0"/>
              </a:rPr>
              <a:t>. 58 of the Criminal Code of the RSFSR</a:t>
            </a:r>
            <a:endParaRPr lang="ru-RU" dirty="0" smtClean="0">
              <a:solidFill>
                <a:schemeClr val="tx1"/>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10" y="1888699"/>
            <a:ext cx="4465064" cy="35348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7220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8640960" cy="844478"/>
          </a:xfrm>
        </p:spPr>
        <p:txBody>
          <a:bodyPr>
            <a:normAutofit/>
          </a:bodyPr>
          <a:lstStyle/>
          <a:p>
            <a:r>
              <a:rPr lang="en-US" b="1" dirty="0">
                <a:latin typeface="Times New Roman" pitchFamily="18" charset="0"/>
                <a:cs typeface="Times New Roman" pitchFamily="18" charset="0"/>
              </a:rPr>
              <a:t>Socio-economic development</a:t>
            </a:r>
            <a:endParaRPr lang="ru-RU" b="1" dirty="0">
              <a:latin typeface="Times New Roman" pitchFamily="18" charset="0"/>
              <a:cs typeface="Times New Roman" pitchFamily="18" charset="0"/>
            </a:endParaRPr>
          </a:p>
        </p:txBody>
      </p:sp>
      <p:sp>
        <p:nvSpPr>
          <p:cNvPr id="5" name="Объект 4"/>
          <p:cNvSpPr>
            <a:spLocks noGrp="1"/>
          </p:cNvSpPr>
          <p:nvPr>
            <p:ph idx="1"/>
          </p:nvPr>
        </p:nvSpPr>
        <p:spPr>
          <a:xfrm>
            <a:off x="4531056" y="1600200"/>
            <a:ext cx="4155743" cy="4525963"/>
          </a:xfrm>
        </p:spPr>
        <p:txBody>
          <a:bodyPr>
            <a:normAutofit fontScale="92500" lnSpcReduction="10000"/>
          </a:bodyPr>
          <a:lstStyle/>
          <a:p>
            <a:pPr marL="0" indent="0">
              <a:buNone/>
            </a:pPr>
            <a:r>
              <a:rPr lang="en-US" dirty="0">
                <a:solidFill>
                  <a:schemeClr val="tx1"/>
                </a:solidFill>
                <a:latin typeface="Times New Roman" pitchFamily="18" charset="0"/>
                <a:cs typeface="Times New Roman" pitchFamily="18" charset="0"/>
              </a:rPr>
              <a:t>Basic concepts and slogans:</a:t>
            </a:r>
          </a:p>
          <a:p>
            <a:r>
              <a:rPr lang="en-US" dirty="0" smtClean="0">
                <a:solidFill>
                  <a:schemeClr val="tx1"/>
                </a:solidFill>
                <a:latin typeface="Times New Roman" pitchFamily="18" charset="0"/>
                <a:cs typeface="Times New Roman" pitchFamily="18" charset="0"/>
              </a:rPr>
              <a:t>“The </a:t>
            </a:r>
            <a:r>
              <a:rPr lang="en-US" dirty="0">
                <a:solidFill>
                  <a:schemeClr val="tx1"/>
                </a:solidFill>
                <a:latin typeface="Times New Roman" pitchFamily="18" charset="0"/>
                <a:cs typeface="Times New Roman" pitchFamily="18" charset="0"/>
              </a:rPr>
              <a:t>current generation of Soviet people will live under </a:t>
            </a:r>
            <a:r>
              <a:rPr lang="en-US" dirty="0" smtClean="0">
                <a:solidFill>
                  <a:schemeClr val="tx1"/>
                </a:solidFill>
                <a:latin typeface="Times New Roman" pitchFamily="18" charset="0"/>
                <a:cs typeface="Times New Roman" pitchFamily="18" charset="0"/>
              </a:rPr>
              <a:t>communism”</a:t>
            </a:r>
            <a:endParaRPr lang="en-US" dirty="0">
              <a:solidFill>
                <a:schemeClr val="tx1"/>
              </a:solidFill>
              <a:latin typeface="Times New Roman" pitchFamily="18" charset="0"/>
              <a:cs typeface="Times New Roman" pitchFamily="18" charset="0"/>
            </a:endParaRPr>
          </a:p>
          <a:p>
            <a:r>
              <a:rPr lang="en-US" dirty="0" err="1" smtClean="0">
                <a:solidFill>
                  <a:schemeClr val="tx1"/>
                </a:solidFill>
                <a:latin typeface="Times New Roman" pitchFamily="18" charset="0"/>
                <a:cs typeface="Times New Roman" pitchFamily="18" charset="0"/>
              </a:rPr>
              <a:t>Sovnarkhoz</a:t>
            </a:r>
            <a:r>
              <a:rPr lang="ru-RU" dirty="0" smtClean="0">
                <a:solidFill>
                  <a:schemeClr val="tx1"/>
                </a:solidFill>
                <a:latin typeface="Times New Roman" pitchFamily="18" charset="0"/>
                <a:cs typeface="Times New Roman" pitchFamily="18" charset="0"/>
              </a:rPr>
              <a:t> (советы народного хозяйства)</a:t>
            </a:r>
            <a:endParaRPr lang="en-US" dirty="0">
              <a:solidFill>
                <a:schemeClr val="tx1"/>
              </a:solidFill>
              <a:latin typeface="Times New Roman" pitchFamily="18" charset="0"/>
              <a:cs typeface="Times New Roman" pitchFamily="18" charset="0"/>
            </a:endParaRPr>
          </a:p>
          <a:p>
            <a:r>
              <a:rPr lang="en-US" dirty="0" smtClean="0">
                <a:solidFill>
                  <a:schemeClr val="tx1"/>
                </a:solidFill>
                <a:latin typeface="Times New Roman" pitchFamily="18" charset="0"/>
                <a:cs typeface="Times New Roman" pitchFamily="18" charset="0"/>
              </a:rPr>
              <a:t>“virgin soil”</a:t>
            </a:r>
            <a:endParaRPr lang="en-US" dirty="0">
              <a:solidFill>
                <a:schemeClr val="tx1"/>
              </a:solidFill>
              <a:latin typeface="Times New Roman" pitchFamily="18" charset="0"/>
              <a:cs typeface="Times New Roman" pitchFamily="18" charset="0"/>
            </a:endParaRPr>
          </a:p>
          <a:p>
            <a:r>
              <a:rPr lang="en-US" dirty="0" smtClean="0">
                <a:solidFill>
                  <a:schemeClr val="tx1"/>
                </a:solidFill>
                <a:latin typeface="Times New Roman" pitchFamily="18" charset="0"/>
                <a:cs typeface="Times New Roman" pitchFamily="18" charset="0"/>
              </a:rPr>
              <a:t>“Catch </a:t>
            </a:r>
            <a:r>
              <a:rPr lang="en-US" dirty="0">
                <a:solidFill>
                  <a:schemeClr val="tx1"/>
                </a:solidFill>
                <a:latin typeface="Times New Roman" pitchFamily="18" charset="0"/>
                <a:cs typeface="Times New Roman" pitchFamily="18" charset="0"/>
              </a:rPr>
              <a:t>up and overtake America </a:t>
            </a:r>
            <a:r>
              <a:rPr lang="en-US" dirty="0" smtClean="0">
                <a:solidFill>
                  <a:schemeClr val="tx1"/>
                </a:solidFill>
                <a:latin typeface="Times New Roman" pitchFamily="18" charset="0"/>
                <a:cs typeface="Times New Roman" pitchFamily="18" charset="0"/>
              </a:rPr>
              <a:t>...”</a:t>
            </a:r>
            <a:endParaRPr lang="en-US" dirty="0">
              <a:solidFill>
                <a:schemeClr val="tx1"/>
              </a:solidFill>
              <a:latin typeface="Times New Roman" pitchFamily="18" charset="0"/>
              <a:cs typeface="Times New Roman" pitchFamily="18" charset="0"/>
            </a:endParaRPr>
          </a:p>
          <a:p>
            <a:r>
              <a:rPr lang="en-US" dirty="0" smtClean="0">
                <a:solidFill>
                  <a:schemeClr val="tx1"/>
                </a:solidFill>
                <a:latin typeface="Times New Roman" pitchFamily="18" charset="0"/>
                <a:cs typeface="Times New Roman" pitchFamily="18" charset="0"/>
              </a:rPr>
              <a:t>“Queen </a:t>
            </a:r>
            <a:r>
              <a:rPr lang="en-US" dirty="0">
                <a:solidFill>
                  <a:schemeClr val="tx1"/>
                </a:solidFill>
                <a:latin typeface="Times New Roman" pitchFamily="18" charset="0"/>
                <a:cs typeface="Times New Roman" pitchFamily="18" charset="0"/>
              </a:rPr>
              <a:t>of fields </a:t>
            </a:r>
            <a:r>
              <a:rPr lang="en-US" dirty="0" smtClean="0">
                <a:solidFill>
                  <a:schemeClr val="tx1"/>
                </a:solidFill>
                <a:latin typeface="Times New Roman" pitchFamily="18" charset="0"/>
                <a:cs typeface="Times New Roman" pitchFamily="18" charset="0"/>
              </a:rPr>
              <a:t>– Corn”.</a:t>
            </a:r>
            <a:endParaRPr lang="en-US" dirty="0">
              <a:solidFill>
                <a:schemeClr val="tx1"/>
              </a:solidFill>
              <a:latin typeface="Times New Roman" pitchFamily="18" charset="0"/>
              <a:cs typeface="Times New Roman" pitchFamily="18" charset="0"/>
            </a:endParaRPr>
          </a:p>
          <a:p>
            <a:r>
              <a:rPr lang="en-US" dirty="0">
                <a:solidFill>
                  <a:schemeClr val="tx1"/>
                </a:solidFill>
                <a:latin typeface="Times New Roman" pitchFamily="18" charset="0"/>
                <a:cs typeface="Times New Roman" pitchFamily="18" charset="0"/>
              </a:rPr>
              <a:t>Construction of affordable housing</a:t>
            </a:r>
          </a:p>
          <a:p>
            <a:r>
              <a:rPr lang="en-US" dirty="0">
                <a:solidFill>
                  <a:schemeClr val="tx1"/>
                </a:solidFill>
                <a:latin typeface="Times New Roman" pitchFamily="18" charset="0"/>
                <a:cs typeface="Times New Roman" pitchFamily="18" charset="0"/>
              </a:rPr>
              <a:t>Pensions </a:t>
            </a:r>
            <a:r>
              <a:rPr lang="en-US" dirty="0" smtClean="0">
                <a:solidFill>
                  <a:schemeClr val="tx1"/>
                </a:solidFill>
                <a:latin typeface="Times New Roman" pitchFamily="18" charset="0"/>
                <a:cs typeface="Times New Roman" pitchFamily="18" charset="0"/>
              </a:rPr>
              <a:t>– to </a:t>
            </a:r>
            <a:r>
              <a:rPr lang="en-US" dirty="0" err="1" smtClean="0">
                <a:solidFill>
                  <a:schemeClr val="tx1"/>
                </a:solidFill>
                <a:latin typeface="Times New Roman" pitchFamily="18" charset="0"/>
                <a:cs typeface="Times New Roman" pitchFamily="18" charset="0"/>
              </a:rPr>
              <a:t>kolkhozniks</a:t>
            </a:r>
            <a:endParaRPr lang="ru-RU" dirty="0">
              <a:solidFill>
                <a:schemeClr val="tx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25451"/>
            <a:ext cx="4339882" cy="2887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8910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latin typeface="Times New Roman" pitchFamily="18" charset="0"/>
                <a:cs typeface="Times New Roman" pitchFamily="18" charset="0"/>
              </a:rPr>
              <a:t>Agriculture development</a:t>
            </a:r>
            <a:endParaRPr lang="ru-RU" b="1" dirty="0">
              <a:latin typeface="Times New Roman" pitchFamily="18" charset="0"/>
              <a:cs typeface="Times New Roman" pitchFamily="18" charset="0"/>
            </a:endParaRPr>
          </a:p>
        </p:txBody>
      </p:sp>
      <p:pic>
        <p:nvPicPr>
          <p:cNvPr id="8" name="Объект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62236" y="1752600"/>
            <a:ext cx="6209927" cy="4373563"/>
          </a:xfrm>
        </p:spPr>
      </p:pic>
    </p:spTree>
    <p:extLst>
      <p:ext uri="{BB962C8B-B14F-4D97-AF65-F5344CB8AC3E}">
        <p14:creationId xmlns:p14="http://schemas.microsoft.com/office/powerpoint/2010/main" val="3144994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52718"/>
            <a:ext cx="9144000" cy="683994"/>
          </a:xfrm>
        </p:spPr>
        <p:txBody>
          <a:bodyPr>
            <a:normAutofit fontScale="90000"/>
          </a:bodyPr>
          <a:lstStyle/>
          <a:p>
            <a:r>
              <a:rPr lang="en-US" b="1" dirty="0" smtClean="0">
                <a:latin typeface="Times New Roman" pitchFamily="18" charset="0"/>
                <a:cs typeface="Times New Roman" pitchFamily="18" charset="0"/>
              </a:rPr>
              <a:t>Industrial development</a:t>
            </a:r>
            <a:endParaRPr lang="ru-RU" b="1" dirty="0">
              <a:latin typeface="Times New Roman" pitchFamily="18" charset="0"/>
              <a:cs typeface="Times New Roman" pitchFamily="18"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99592" y="1052736"/>
            <a:ext cx="6350000" cy="3771900"/>
          </a:xfrm>
        </p:spPr>
      </p:pic>
      <p:sp>
        <p:nvSpPr>
          <p:cNvPr id="6" name="TextBox 5"/>
          <p:cNvSpPr txBox="1"/>
          <p:nvPr/>
        </p:nvSpPr>
        <p:spPr>
          <a:xfrm>
            <a:off x="341194" y="5691616"/>
            <a:ext cx="8256895" cy="646331"/>
          </a:xfrm>
          <a:prstGeom prst="rect">
            <a:avLst/>
          </a:prstGeom>
          <a:noFill/>
        </p:spPr>
        <p:txBody>
          <a:bodyPr wrap="square" rtlCol="0">
            <a:spAutoFit/>
          </a:bodyPr>
          <a:lstStyle/>
          <a:p>
            <a:r>
              <a:rPr lang="en-US" sz="3600" b="1" dirty="0"/>
              <a:t>Dam of the Bratsk hydropower plant</a:t>
            </a:r>
            <a:endParaRPr lang="ru-RU" sz="3600" b="1" dirty="0"/>
          </a:p>
        </p:txBody>
      </p:sp>
    </p:spTree>
    <p:extLst>
      <p:ext uri="{BB962C8B-B14F-4D97-AF65-F5344CB8AC3E}">
        <p14:creationId xmlns:p14="http://schemas.microsoft.com/office/powerpoint/2010/main" val="3993520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653410"/>
          </a:xfrm>
        </p:spPr>
        <p:txBody>
          <a:bodyPr>
            <a:normAutofit fontScale="90000"/>
          </a:bodyPr>
          <a:lstStyle/>
          <a:p>
            <a:r>
              <a:rPr lang="en-US" b="1" dirty="0">
                <a:latin typeface="Times New Roman" pitchFamily="18" charset="0"/>
                <a:cs typeface="Times New Roman" pitchFamily="18" charset="0"/>
              </a:rPr>
              <a:t>Mass housing </a:t>
            </a:r>
            <a:r>
              <a:rPr lang="en-US" b="1" dirty="0" smtClean="0">
                <a:latin typeface="Times New Roman" pitchFamily="18" charset="0"/>
                <a:cs typeface="Times New Roman" pitchFamily="18" charset="0"/>
              </a:rPr>
              <a:t>construction </a:t>
            </a:r>
            <a:r>
              <a:rPr lang="ru-RU" b="1" dirty="0" smtClean="0">
                <a:latin typeface="Times New Roman" pitchFamily="18" charset="0"/>
                <a:cs typeface="Times New Roman" pitchFamily="18" charset="0"/>
              </a:rPr>
              <a:t> </a:t>
            </a:r>
            <a:endParaRPr lang="ru-RU" b="1" dirty="0">
              <a:latin typeface="Times New Roman" pitchFamily="18" charset="0"/>
              <a:cs typeface="Times New Roman" pitchFamily="18" charset="0"/>
            </a:endParaRPr>
          </a:p>
        </p:txBody>
      </p:sp>
      <p:pic>
        <p:nvPicPr>
          <p:cNvPr id="6" name="Объект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91110" y="1158934"/>
            <a:ext cx="7143750" cy="4305300"/>
          </a:xfrm>
        </p:spPr>
      </p:pic>
      <p:sp>
        <p:nvSpPr>
          <p:cNvPr id="3" name="Прямоугольник 2"/>
          <p:cNvSpPr/>
          <p:nvPr/>
        </p:nvSpPr>
        <p:spPr>
          <a:xfrm>
            <a:off x="122829" y="5629735"/>
            <a:ext cx="8884693" cy="923330"/>
          </a:xfrm>
          <a:prstGeom prst="rect">
            <a:avLst/>
          </a:prstGeom>
        </p:spPr>
        <p:txBody>
          <a:bodyPr wrap="square">
            <a:spAutoFit/>
          </a:bodyPr>
          <a:lstStyle/>
          <a:p>
            <a:r>
              <a:rPr lang="en-US" dirty="0"/>
              <a:t>"</a:t>
            </a:r>
            <a:r>
              <a:rPr lang="en-US" dirty="0" err="1" smtClean="0"/>
              <a:t>Khrushchevka</a:t>
            </a:r>
            <a:r>
              <a:rPr lang="en-US" dirty="0" smtClean="0"/>
              <a:t>" </a:t>
            </a:r>
            <a:r>
              <a:rPr lang="en-US" dirty="0"/>
              <a:t>- panel or brick two five-</a:t>
            </a:r>
            <a:r>
              <a:rPr lang="en-US" dirty="0" err="1"/>
              <a:t>storey</a:t>
            </a:r>
            <a:r>
              <a:rPr lang="en-US" dirty="0"/>
              <a:t> apartment </a:t>
            </a:r>
            <a:r>
              <a:rPr lang="en-US" dirty="0" smtClean="0"/>
              <a:t>block</a:t>
            </a:r>
            <a:r>
              <a:rPr lang="en-US" dirty="0"/>
              <a:t>s</a:t>
            </a:r>
            <a:r>
              <a:rPr lang="en-US" dirty="0" smtClean="0"/>
              <a:t>, </a:t>
            </a:r>
            <a:r>
              <a:rPr lang="en-US" dirty="0"/>
              <a:t>massively </a:t>
            </a:r>
            <a:r>
              <a:rPr lang="en-US" dirty="0" smtClean="0"/>
              <a:t>constructed in the </a:t>
            </a:r>
            <a:r>
              <a:rPr lang="en-US" dirty="0"/>
              <a:t>Soviet Union during </a:t>
            </a:r>
            <a:r>
              <a:rPr lang="en-US" dirty="0" smtClean="0"/>
              <a:t>Nikita Khrushchev’s period </a:t>
            </a:r>
            <a:r>
              <a:rPr lang="en-US" dirty="0"/>
              <a:t>and received his name </a:t>
            </a:r>
            <a:r>
              <a:rPr lang="en-US" dirty="0" smtClean="0"/>
              <a:t>among soviet people.</a:t>
            </a:r>
            <a:endParaRPr lang="ru-RU" dirty="0"/>
          </a:p>
        </p:txBody>
      </p:sp>
    </p:spTree>
    <p:extLst>
      <p:ext uri="{BB962C8B-B14F-4D97-AF65-F5344CB8AC3E}">
        <p14:creationId xmlns:p14="http://schemas.microsoft.com/office/powerpoint/2010/main" val="172755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718"/>
            <a:ext cx="8435280" cy="611986"/>
          </a:xfrm>
        </p:spPr>
        <p:txBody>
          <a:bodyPr>
            <a:normAutofit fontScale="90000"/>
          </a:bodyPr>
          <a:lstStyle/>
          <a:p>
            <a:r>
              <a:rPr lang="en-US" b="1" dirty="0" smtClean="0">
                <a:latin typeface="Times New Roman" pitchFamily="18" charset="0"/>
                <a:cs typeface="Times New Roman" pitchFamily="18" charset="0"/>
              </a:rPr>
              <a:t>“Conquering space”</a:t>
            </a:r>
            <a:endParaRPr lang="ru-RU" b="1" dirty="0">
              <a:latin typeface="Times New Roman" pitchFamily="18" charset="0"/>
              <a:cs typeface="Times New Roman" pitchFamily="18" charset="0"/>
            </a:endParaRPr>
          </a:p>
        </p:txBody>
      </p:sp>
      <p:pic>
        <p:nvPicPr>
          <p:cNvPr id="6" name="Объект 5"/>
          <p:cNvPicPr>
            <a:picLocks noGrp="1" noChangeAspect="1"/>
          </p:cNvPicPr>
          <p:nvPr>
            <p:ph sz="half" idx="4294967295"/>
          </p:nvPr>
        </p:nvPicPr>
        <p:blipFill>
          <a:blip r:embed="rId2" cstate="print">
            <a:extLst>
              <a:ext uri="{28A0092B-C50C-407E-A947-70E740481C1C}">
                <a14:useLocalDpi xmlns:a14="http://schemas.microsoft.com/office/drawing/2010/main" val="0"/>
              </a:ext>
            </a:extLst>
          </a:blip>
          <a:stretch>
            <a:fillRect/>
          </a:stretch>
        </p:blipFill>
        <p:spPr>
          <a:xfrm>
            <a:off x="467544" y="908720"/>
            <a:ext cx="3292475" cy="2383751"/>
          </a:xfrm>
          <a:prstGeom prst="rect">
            <a:avLst/>
          </a:prstGeom>
        </p:spPr>
      </p:pic>
      <p:pic>
        <p:nvPicPr>
          <p:cNvPr id="8" name="Объект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716016" y="1628800"/>
            <a:ext cx="3292475" cy="2291185"/>
          </a:xfr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3975000"/>
            <a:ext cx="3767328" cy="2724912"/>
          </a:xfrm>
          <a:prstGeom prst="rect">
            <a:avLst/>
          </a:prstGeom>
        </p:spPr>
      </p:pic>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1640" y="3521394"/>
            <a:ext cx="2448272" cy="3138240"/>
          </a:xfrm>
          <a:prstGeom prst="rect">
            <a:avLst/>
          </a:prstGeom>
        </p:spPr>
      </p:pic>
    </p:spTree>
    <p:extLst>
      <p:ext uri="{BB962C8B-B14F-4D97-AF65-F5344CB8AC3E}">
        <p14:creationId xmlns:p14="http://schemas.microsoft.com/office/powerpoint/2010/main" val="2290282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255594"/>
          </a:xfrm>
        </p:spPr>
        <p:txBody>
          <a:bodyPr/>
          <a:lstStyle/>
          <a:p>
            <a:r>
              <a:rPr lang="en-US" dirty="0" smtClean="0"/>
              <a:t>The Thaw</a:t>
            </a:r>
            <a:endParaRPr lang="ru-RU" dirty="0"/>
          </a:p>
        </p:txBody>
      </p:sp>
      <p:sp>
        <p:nvSpPr>
          <p:cNvPr id="3" name="Прямоугольник 2"/>
          <p:cNvSpPr/>
          <p:nvPr/>
        </p:nvSpPr>
        <p:spPr>
          <a:xfrm>
            <a:off x="272955" y="1612206"/>
            <a:ext cx="8759444" cy="3693319"/>
          </a:xfrm>
          <a:prstGeom prst="rect">
            <a:avLst/>
          </a:prstGeom>
        </p:spPr>
        <p:txBody>
          <a:bodyPr wrap="square">
            <a:spAutoFit/>
          </a:bodyPr>
          <a:lstStyle/>
          <a:p>
            <a:r>
              <a:rPr lang="en-US" dirty="0"/>
              <a:t>The Thaw initiated irreversible transformation of the entire Soviet society by opening up for some economic reforms and international trade, educational and cultural contacts, festivals, books by foreign authors, foreign movies, art shows, popular music, dances and new fashions, and massive involvement in international sport competitions. Although the power struggle between liberals and pro-Stalinists never stopped, it eventually weakened the Soviet Communist Party</a:t>
            </a:r>
            <a:r>
              <a:rPr lang="en-US" dirty="0" smtClean="0"/>
              <a:t>.</a:t>
            </a:r>
          </a:p>
          <a:p>
            <a:endParaRPr lang="en-US" dirty="0"/>
          </a:p>
          <a:p>
            <a:r>
              <a:rPr lang="en-US" dirty="0"/>
              <a:t>Khrushchev's Thaw allowed some freedom of information in the media, arts, and culture; international festivals; foreign films; uncensored books; and new forms of entertainment on the emerging national TV, ranging from massive parades and celebrations to popular music and variety shows, satire and </a:t>
            </a:r>
            <a:r>
              <a:rPr lang="en-US" dirty="0" smtClean="0"/>
              <a:t>comedies. </a:t>
            </a:r>
            <a:r>
              <a:rPr lang="en-US" dirty="0"/>
              <a:t>Such political and cultural updates all together helped liberate the minds of millions and changed public consciousness of several generations of people in the Soviet Union</a:t>
            </a:r>
            <a:r>
              <a:rPr lang="en-US" dirty="0" smtClean="0"/>
              <a:t>.</a:t>
            </a:r>
            <a:endParaRPr lang="en-US" dirty="0"/>
          </a:p>
        </p:txBody>
      </p:sp>
    </p:spTree>
    <p:extLst>
      <p:ext uri="{BB962C8B-B14F-4D97-AF65-F5344CB8AC3E}">
        <p14:creationId xmlns:p14="http://schemas.microsoft.com/office/powerpoint/2010/main" val="2595817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en-US" b="1" dirty="0">
                <a:latin typeface="Times New Roman" pitchFamily="18" charset="0"/>
                <a:cs typeface="Times New Roman" pitchFamily="18" charset="0"/>
              </a:rPr>
              <a:t>The results of the </a:t>
            </a:r>
            <a:r>
              <a:rPr lang="en-US" b="1" dirty="0" smtClean="0">
                <a:latin typeface="Times New Roman" pitchFamily="18" charset="0"/>
                <a:cs typeface="Times New Roman" pitchFamily="18" charset="0"/>
              </a:rPr>
              <a:t>Khrushchev’s </a:t>
            </a:r>
            <a:r>
              <a:rPr lang="en-US" b="1" dirty="0">
                <a:latin typeface="Times New Roman" pitchFamily="18" charset="0"/>
                <a:cs typeface="Times New Roman" pitchFamily="18" charset="0"/>
              </a:rPr>
              <a:t>era</a:t>
            </a:r>
            <a:endParaRPr lang="ru-RU" b="1" dirty="0">
              <a:latin typeface="Times New Roman" pitchFamily="18" charset="0"/>
              <a:cs typeface="Times New Roman" pitchFamily="18" charset="0"/>
            </a:endParaRPr>
          </a:p>
        </p:txBody>
      </p:sp>
      <p:sp>
        <p:nvSpPr>
          <p:cNvPr id="6" name="Объект 5"/>
          <p:cNvSpPr>
            <a:spLocks noGrp="1"/>
          </p:cNvSpPr>
          <p:nvPr>
            <p:ph idx="1"/>
          </p:nvPr>
        </p:nvSpPr>
        <p:spPr>
          <a:xfrm>
            <a:off x="4531056" y="1600200"/>
            <a:ext cx="4155743" cy="4525963"/>
          </a:xfrm>
        </p:spPr>
        <p:txBody>
          <a:bodyPr>
            <a:normAutofit lnSpcReduction="10000"/>
          </a:bodyPr>
          <a:lstStyle/>
          <a:p>
            <a:pPr marL="0" indent="0">
              <a:buNone/>
            </a:pPr>
            <a:r>
              <a:rPr lang="en-US" dirty="0">
                <a:solidFill>
                  <a:schemeClr val="tx1"/>
                </a:solidFill>
                <a:latin typeface="Times New Roman" pitchFamily="18" charset="0"/>
                <a:cs typeface="Times New Roman" pitchFamily="18" charset="0"/>
              </a:rPr>
              <a:t>Advantages:</a:t>
            </a:r>
          </a:p>
          <a:p>
            <a:r>
              <a:rPr lang="en-US" dirty="0">
                <a:solidFill>
                  <a:schemeClr val="tx1"/>
                </a:solidFill>
                <a:latin typeface="Times New Roman" pitchFamily="18" charset="0"/>
                <a:cs typeface="Times New Roman" pitchFamily="18" charset="0"/>
              </a:rPr>
              <a:t>Softening domestic and foreign regime</a:t>
            </a:r>
          </a:p>
          <a:p>
            <a:r>
              <a:rPr lang="en-US" dirty="0">
                <a:solidFill>
                  <a:schemeClr val="tx1"/>
                </a:solidFill>
                <a:latin typeface="Times New Roman" pitchFamily="18" charset="0"/>
                <a:cs typeface="Times New Roman" pitchFamily="18" charset="0"/>
              </a:rPr>
              <a:t>Raising living standards</a:t>
            </a:r>
          </a:p>
          <a:p>
            <a:r>
              <a:rPr lang="en-US" dirty="0">
                <a:solidFill>
                  <a:schemeClr val="tx1"/>
                </a:solidFill>
                <a:latin typeface="Times New Roman" pitchFamily="18" charset="0"/>
                <a:cs typeface="Times New Roman" pitchFamily="18" charset="0"/>
              </a:rPr>
              <a:t>Scientific and cultural achievements</a:t>
            </a:r>
          </a:p>
          <a:p>
            <a:endParaRPr lang="en-US" dirty="0">
              <a:solidFill>
                <a:schemeClr val="tx1"/>
              </a:solidFill>
              <a:latin typeface="Times New Roman" pitchFamily="18" charset="0"/>
              <a:cs typeface="Times New Roman" pitchFamily="18" charset="0"/>
            </a:endParaRPr>
          </a:p>
          <a:p>
            <a:pPr marL="0" indent="0">
              <a:buNone/>
            </a:pPr>
            <a:r>
              <a:rPr lang="en-US" dirty="0">
                <a:solidFill>
                  <a:schemeClr val="tx1"/>
                </a:solidFill>
                <a:latin typeface="Times New Roman" pitchFamily="18" charset="0"/>
                <a:cs typeface="Times New Roman" pitchFamily="18" charset="0"/>
              </a:rPr>
              <a:t>Disadvantages:</a:t>
            </a:r>
          </a:p>
          <a:p>
            <a:r>
              <a:rPr lang="en-US" dirty="0" smtClean="0">
                <a:solidFill>
                  <a:schemeClr val="tx1"/>
                </a:solidFill>
                <a:latin typeface="Times New Roman" pitchFamily="18" charset="0"/>
                <a:cs typeface="Times New Roman" pitchFamily="18" charset="0"/>
              </a:rPr>
              <a:t>Inconsistency</a:t>
            </a:r>
            <a:endParaRPr lang="en-US" dirty="0">
              <a:solidFill>
                <a:schemeClr val="tx1"/>
              </a:solidFill>
              <a:latin typeface="Times New Roman" pitchFamily="18" charset="0"/>
              <a:cs typeface="Times New Roman" pitchFamily="18" charset="0"/>
            </a:endParaRPr>
          </a:p>
          <a:p>
            <a:r>
              <a:rPr lang="en-US" dirty="0" smtClean="0">
                <a:solidFill>
                  <a:schemeClr val="tx1"/>
                </a:solidFill>
                <a:latin typeface="Times New Roman" pitchFamily="18" charset="0"/>
                <a:cs typeface="Times New Roman" pitchFamily="18" charset="0"/>
              </a:rPr>
              <a:t>Incoherence</a:t>
            </a:r>
            <a:endParaRPr lang="en-US" dirty="0">
              <a:solidFill>
                <a:schemeClr val="tx1"/>
              </a:solidFill>
              <a:latin typeface="Times New Roman" pitchFamily="18" charset="0"/>
              <a:cs typeface="Times New Roman" pitchFamily="18" charset="0"/>
            </a:endParaRPr>
          </a:p>
          <a:p>
            <a:r>
              <a:rPr lang="en-US" dirty="0">
                <a:solidFill>
                  <a:schemeClr val="tx1"/>
                </a:solidFill>
                <a:latin typeface="Times New Roman" pitchFamily="18" charset="0"/>
                <a:cs typeface="Times New Roman" pitchFamily="18" charset="0"/>
              </a:rPr>
              <a:t>Populism</a:t>
            </a:r>
            <a:endParaRPr lang="ru-RU" dirty="0">
              <a:solidFill>
                <a:schemeClr val="tx1"/>
              </a:solidFill>
            </a:endParaRPr>
          </a:p>
          <a:p>
            <a:pPr marL="342900" indent="-342900">
              <a:buFont typeface="Arial" pitchFamily="34" charset="0"/>
              <a:buChar char="•"/>
            </a:pPr>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799" y="1639216"/>
            <a:ext cx="3186937" cy="5218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955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0" y="15887"/>
            <a:ext cx="3910714" cy="1812913"/>
          </a:xfrm>
          <a:prstGeom prst="rect">
            <a:avLst/>
          </a:prstGeom>
        </p:spPr>
      </p:pic>
      <p:pic>
        <p:nvPicPr>
          <p:cNvPr id="4" name="Picture 15" descr="ТПУ_Презентация_квадрат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627077"/>
            <a:ext cx="5715514" cy="123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2"/>
          <p:cNvSpPr txBox="1">
            <a:spLocks noChangeArrowheads="1"/>
          </p:cNvSpPr>
          <p:nvPr/>
        </p:nvSpPr>
        <p:spPr bwMode="auto">
          <a:xfrm>
            <a:off x="2715491" y="1939637"/>
            <a:ext cx="4951401" cy="3113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7606" tIns="28803" rIns="57606" bIns="28803" numCol="1" anchor="t" anchorCtr="0" compatLnSpc="1">
            <a:prstTxWarp prst="textNoShape">
              <a:avLst/>
            </a:prstTxWarp>
          </a:bodyPr>
          <a:lstStyle>
            <a:lvl1pPr marL="215900" indent="-215900" algn="l" defTabSz="576263" rtl="0" eaLnBrk="0" fontAlgn="base" hangingPunct="0">
              <a:spcBef>
                <a:spcPct val="20000"/>
              </a:spcBef>
              <a:spcAft>
                <a:spcPct val="0"/>
              </a:spcAft>
              <a:buChar char="•"/>
              <a:defRPr sz="2000">
                <a:solidFill>
                  <a:schemeClr val="tx1"/>
                </a:solidFill>
                <a:latin typeface="+mn-lt"/>
                <a:ea typeface="+mn-ea"/>
                <a:cs typeface="+mn-cs"/>
              </a:defRPr>
            </a:lvl1pPr>
            <a:lvl2pPr marL="468313" indent="-180975" algn="l" defTabSz="576263" rtl="0" eaLnBrk="0" fontAlgn="base" hangingPunct="0">
              <a:spcBef>
                <a:spcPct val="20000"/>
              </a:spcBef>
              <a:spcAft>
                <a:spcPct val="0"/>
              </a:spcAft>
              <a:buChar char="–"/>
              <a:defRPr>
                <a:solidFill>
                  <a:schemeClr val="tx1"/>
                </a:solidFill>
                <a:latin typeface="+mn-lt"/>
              </a:defRPr>
            </a:lvl2pPr>
            <a:lvl3pPr marL="719138" indent="-142875" algn="l" defTabSz="576263" rtl="0" eaLnBrk="0" fontAlgn="base" hangingPunct="0">
              <a:spcBef>
                <a:spcPct val="20000"/>
              </a:spcBef>
              <a:spcAft>
                <a:spcPct val="0"/>
              </a:spcAft>
              <a:buChar char="•"/>
              <a:defRPr sz="1500">
                <a:solidFill>
                  <a:schemeClr val="tx1"/>
                </a:solidFill>
                <a:latin typeface="+mn-lt"/>
              </a:defRPr>
            </a:lvl3pPr>
            <a:lvl4pPr marL="1008063" indent="-144463" algn="l" defTabSz="576263" rtl="0" eaLnBrk="0" fontAlgn="base" hangingPunct="0">
              <a:spcBef>
                <a:spcPct val="20000"/>
              </a:spcBef>
              <a:spcAft>
                <a:spcPct val="0"/>
              </a:spcAft>
              <a:buChar char="–"/>
              <a:defRPr sz="1300">
                <a:solidFill>
                  <a:schemeClr val="tx1"/>
                </a:solidFill>
                <a:latin typeface="+mn-lt"/>
              </a:defRPr>
            </a:lvl4pPr>
            <a:lvl5pPr marL="1295400" indent="-142875" algn="l" defTabSz="576263" rtl="0" eaLnBrk="0" fontAlgn="base" hangingPunct="0">
              <a:spcBef>
                <a:spcPct val="20000"/>
              </a:spcBef>
              <a:spcAft>
                <a:spcPct val="0"/>
              </a:spcAft>
              <a:buChar char="»"/>
              <a:defRPr sz="1300">
                <a:solidFill>
                  <a:schemeClr val="tx1"/>
                </a:solidFill>
                <a:latin typeface="+mn-lt"/>
              </a:defRPr>
            </a:lvl5pPr>
            <a:lvl6pPr marL="1752600" indent="-142875" algn="l" defTabSz="576263" rtl="0" fontAlgn="base">
              <a:spcBef>
                <a:spcPct val="20000"/>
              </a:spcBef>
              <a:spcAft>
                <a:spcPct val="0"/>
              </a:spcAft>
              <a:buChar char="»"/>
              <a:defRPr sz="1300">
                <a:solidFill>
                  <a:schemeClr val="tx1"/>
                </a:solidFill>
                <a:latin typeface="+mn-lt"/>
              </a:defRPr>
            </a:lvl6pPr>
            <a:lvl7pPr marL="2209800" indent="-142875" algn="l" defTabSz="576263" rtl="0" fontAlgn="base">
              <a:spcBef>
                <a:spcPct val="20000"/>
              </a:spcBef>
              <a:spcAft>
                <a:spcPct val="0"/>
              </a:spcAft>
              <a:buChar char="»"/>
              <a:defRPr sz="1300">
                <a:solidFill>
                  <a:schemeClr val="tx1"/>
                </a:solidFill>
                <a:latin typeface="+mn-lt"/>
              </a:defRPr>
            </a:lvl7pPr>
            <a:lvl8pPr marL="2667000" indent="-142875" algn="l" defTabSz="576263" rtl="0" fontAlgn="base">
              <a:spcBef>
                <a:spcPct val="20000"/>
              </a:spcBef>
              <a:spcAft>
                <a:spcPct val="0"/>
              </a:spcAft>
              <a:buChar char="»"/>
              <a:defRPr sz="1300">
                <a:solidFill>
                  <a:schemeClr val="tx1"/>
                </a:solidFill>
                <a:latin typeface="+mn-lt"/>
              </a:defRPr>
            </a:lvl8pPr>
            <a:lvl9pPr marL="3124200" indent="-142875" algn="l" defTabSz="576263" rtl="0" fontAlgn="base">
              <a:spcBef>
                <a:spcPct val="20000"/>
              </a:spcBef>
              <a:spcAft>
                <a:spcPct val="0"/>
              </a:spcAft>
              <a:buChar char="»"/>
              <a:defRPr sz="1300">
                <a:solidFill>
                  <a:schemeClr val="tx1"/>
                </a:solidFill>
                <a:latin typeface="+mn-lt"/>
              </a:defRPr>
            </a:lvl9pPr>
          </a:lstStyle>
          <a:p>
            <a:pPr eaLnBrk="1" hangingPunct="1">
              <a:lnSpc>
                <a:spcPct val="90000"/>
              </a:lnSpc>
              <a:buFontTx/>
              <a:buNone/>
            </a:pPr>
            <a:r>
              <a:rPr lang="ru-RU" altLang="ru-RU" sz="4400" b="1" kern="0" dirty="0" smtClean="0">
                <a:solidFill>
                  <a:srgbClr val="80BF44"/>
                </a:solidFill>
                <a:latin typeface="Calibri" panose="020F0502020204030204" pitchFamily="34" charset="0"/>
              </a:rPr>
              <a:t>THANK</a:t>
            </a:r>
            <a:r>
              <a:rPr lang="en-US" altLang="ru-RU" sz="4400" b="1" kern="0" dirty="0" smtClean="0">
                <a:solidFill>
                  <a:srgbClr val="80BF44"/>
                </a:solidFill>
                <a:latin typeface="Calibri" panose="020F0502020204030204" pitchFamily="34" charset="0"/>
              </a:rPr>
              <a:t> </a:t>
            </a:r>
          </a:p>
          <a:p>
            <a:pPr eaLnBrk="1" hangingPunct="1">
              <a:lnSpc>
                <a:spcPct val="90000"/>
              </a:lnSpc>
              <a:buFontTx/>
              <a:buNone/>
            </a:pPr>
            <a:r>
              <a:rPr lang="ru-RU" altLang="ru-RU" sz="4400" b="1" kern="0" dirty="0" smtClean="0">
                <a:solidFill>
                  <a:srgbClr val="80BF44"/>
                </a:solidFill>
                <a:latin typeface="Calibri" panose="020F0502020204030204" pitchFamily="34" charset="0"/>
              </a:rPr>
              <a:t>FOR YOUR</a:t>
            </a:r>
          </a:p>
          <a:p>
            <a:pPr eaLnBrk="1" hangingPunct="1">
              <a:lnSpc>
                <a:spcPct val="90000"/>
              </a:lnSpc>
              <a:buFontTx/>
              <a:buNone/>
            </a:pPr>
            <a:r>
              <a:rPr lang="ru-RU" altLang="ru-RU" sz="4400" b="1" kern="0" dirty="0" smtClean="0">
                <a:solidFill>
                  <a:srgbClr val="80BF44"/>
                </a:solidFill>
                <a:latin typeface="Calibri" panose="020F0502020204030204" pitchFamily="34" charset="0"/>
              </a:rPr>
              <a:t>ATTENTION!</a:t>
            </a:r>
          </a:p>
        </p:txBody>
      </p:sp>
      <p:sp>
        <p:nvSpPr>
          <p:cNvPr id="8" name="Subtitle 2"/>
          <p:cNvSpPr txBox="1">
            <a:spLocks/>
          </p:cNvSpPr>
          <p:nvPr/>
        </p:nvSpPr>
        <p:spPr>
          <a:xfrm>
            <a:off x="3368844" y="4705749"/>
            <a:ext cx="5775156" cy="1842655"/>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buNone/>
            </a:pPr>
            <a:r>
              <a:rPr lang="en-US" b="1" dirty="0" smtClean="0">
                <a:solidFill>
                  <a:srgbClr val="000000"/>
                </a:solidFill>
                <a:latin typeface="Times New Roman" panose="02020603050405020304" pitchFamily="18" charset="0"/>
                <a:cs typeface="Times New Roman" panose="02020603050405020304" pitchFamily="18" charset="0"/>
              </a:rPr>
              <a:t>Vera V. </a:t>
            </a:r>
            <a:r>
              <a:rPr lang="en-US" b="1" dirty="0" err="1" smtClean="0">
                <a:solidFill>
                  <a:srgbClr val="000000"/>
                </a:solidFill>
                <a:latin typeface="Times New Roman" panose="02020603050405020304" pitchFamily="18" charset="0"/>
                <a:cs typeface="Times New Roman" panose="02020603050405020304" pitchFamily="18" charset="0"/>
              </a:rPr>
              <a:t>Ageeva</a:t>
            </a:r>
            <a:endParaRPr lang="en-US" b="1" dirty="0" smtClean="0">
              <a:solidFill>
                <a:srgbClr val="000000"/>
              </a:solidFill>
              <a:latin typeface="Times New Roman" panose="02020603050405020304" pitchFamily="18" charset="0"/>
              <a:cs typeface="Times New Roman" panose="02020603050405020304" pitchFamily="18" charset="0"/>
            </a:endParaRPr>
          </a:p>
          <a:p>
            <a:pPr marL="0" indent="0">
              <a:buNone/>
            </a:pPr>
            <a:r>
              <a:rPr lang="en-US" dirty="0" smtClean="0">
                <a:solidFill>
                  <a:srgbClr val="000000"/>
                </a:solidFill>
                <a:latin typeface="Times New Roman" panose="02020603050405020304" pitchFamily="18" charset="0"/>
                <a:cs typeface="Times New Roman" panose="02020603050405020304" pitchFamily="18" charset="0"/>
              </a:rPr>
              <a:t>Department of History and Regional Studies</a:t>
            </a:r>
          </a:p>
          <a:p>
            <a:pPr marL="0" indent="0">
              <a:buNone/>
            </a:pPr>
            <a:r>
              <a:rPr lang="en-US" b="1" dirty="0" smtClean="0">
                <a:solidFill>
                  <a:srgbClr val="000000"/>
                </a:solidFill>
                <a:latin typeface="Times New Roman" panose="02020603050405020304" pitchFamily="18" charset="0"/>
                <a:cs typeface="Times New Roman" panose="02020603050405020304" pitchFamily="18" charset="0"/>
                <a:hlinkClick r:id="rId4"/>
              </a:rPr>
              <a:t>iforya@tpu.ru</a:t>
            </a:r>
            <a:endParaRPr lang="en-US" b="1" dirty="0" smtClean="0">
              <a:solidFill>
                <a:srgbClr val="000000"/>
              </a:solidFill>
              <a:latin typeface="Times New Roman" panose="02020603050405020304" pitchFamily="18" charset="0"/>
              <a:cs typeface="Times New Roman" panose="02020603050405020304" pitchFamily="18" charset="0"/>
            </a:endParaRPr>
          </a:p>
          <a:p>
            <a:pPr marL="0" indent="0">
              <a:buNone/>
            </a:pPr>
            <a:r>
              <a:rPr lang="en-US" b="1" dirty="0" smtClean="0">
                <a:solidFill>
                  <a:srgbClr val="000000"/>
                </a:solidFill>
                <a:latin typeface="Times New Roman" panose="02020603050405020304" pitchFamily="18" charset="0"/>
                <a:cs typeface="Times New Roman" panose="02020603050405020304" pitchFamily="18" charset="0"/>
              </a:rPr>
              <a:t>+7 (382)2 563549</a:t>
            </a:r>
          </a:p>
          <a:p>
            <a:endParaRPr lang="en-US"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59461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Executive.thmx</Template>
  <TotalTime>2162</TotalTime>
  <Words>629</Words>
  <Application>Microsoft Office PowerPoint</Application>
  <PresentationFormat>Экран (4:3)</PresentationFormat>
  <Paragraphs>97</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Executive</vt:lpstr>
      <vt:lpstr>CONTEMPORARY HISTORY OF RUSSIA  Lecture with elements of seminar: Soviet Russia in 1953-1964: The Khrushchev Thaw </vt:lpstr>
      <vt:lpstr>Lecture 11</vt:lpstr>
      <vt:lpstr>Stalinism Apogee</vt:lpstr>
      <vt:lpstr>1945-1953: time of contradictions in the Soviet Union</vt:lpstr>
      <vt:lpstr>Soviet Planned Economy</vt:lpstr>
      <vt:lpstr>Soviet Planned Economy</vt:lpstr>
      <vt:lpstr>N.S. Khrushchev (1953 – 1964)</vt:lpstr>
      <vt:lpstr>The Khrushchev Thaw </vt:lpstr>
      <vt:lpstr>Changes in the political life</vt:lpstr>
      <vt:lpstr>Socio-economic development</vt:lpstr>
      <vt:lpstr>Agriculture development</vt:lpstr>
      <vt:lpstr>Industrial development</vt:lpstr>
      <vt:lpstr>Mass housing construction  </vt:lpstr>
      <vt:lpstr>“Conquering space”</vt:lpstr>
      <vt:lpstr>The Thaw</vt:lpstr>
      <vt:lpstr>The results of the Khrushchev’s era</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Кодификация таможенного законодательства в ЕАЭС</dc:title>
  <dc:creator>Баландина Галина</dc:creator>
  <cp:lastModifiedBy>1</cp:lastModifiedBy>
  <cp:revision>189</cp:revision>
  <cp:lastPrinted>2016-03-09T01:41:34Z</cp:lastPrinted>
  <dcterms:created xsi:type="dcterms:W3CDTF">2014-12-18T08:00:16Z</dcterms:created>
  <dcterms:modified xsi:type="dcterms:W3CDTF">2016-04-20T02:17:00Z</dcterms:modified>
</cp:coreProperties>
</file>