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25"/>
  </p:notesMasterIdLst>
  <p:sldIdLst>
    <p:sldId id="256" r:id="rId2"/>
    <p:sldId id="371" r:id="rId3"/>
    <p:sldId id="372" r:id="rId4"/>
    <p:sldId id="381" r:id="rId5"/>
    <p:sldId id="382" r:id="rId6"/>
    <p:sldId id="383" r:id="rId7"/>
    <p:sldId id="384" r:id="rId8"/>
    <p:sldId id="385" r:id="rId9"/>
    <p:sldId id="386" r:id="rId10"/>
    <p:sldId id="373" r:id="rId11"/>
    <p:sldId id="375" r:id="rId12"/>
    <p:sldId id="376" r:id="rId13"/>
    <p:sldId id="377" r:id="rId14"/>
    <p:sldId id="378" r:id="rId15"/>
    <p:sldId id="379" r:id="rId16"/>
    <p:sldId id="380" r:id="rId17"/>
    <p:sldId id="387" r:id="rId18"/>
    <p:sldId id="388" r:id="rId19"/>
    <p:sldId id="392" r:id="rId20"/>
    <p:sldId id="393" r:id="rId21"/>
    <p:sldId id="391" r:id="rId22"/>
    <p:sldId id="389" r:id="rId23"/>
    <p:sldId id="390"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D1FFE8"/>
    <a:srgbClr val="FFFFCC"/>
    <a:srgbClr val="CCFFCC"/>
    <a:srgbClr val="99CC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4" autoAdjust="0"/>
    <p:restoredTop sz="93372" autoAdjust="0"/>
  </p:normalViewPr>
  <p:slideViewPr>
    <p:cSldViewPr snapToGrid="0" snapToObjects="1">
      <p:cViewPr varScale="1">
        <p:scale>
          <a:sx n="86" d="100"/>
          <a:sy n="86" d="100"/>
        </p:scale>
        <p:origin x="-15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129368-322C-C841-8B6B-7470F6912F04}" type="datetimeFigureOut">
              <a:rPr lang="en-US" smtClean="0"/>
              <a:t>12/2/2015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788EE4-B3D1-654F-AD5C-BAE252060799}" type="slidenum">
              <a:rPr lang="en-US" smtClean="0"/>
              <a:t>‹#›</a:t>
            </a:fld>
            <a:endParaRPr lang="en-US"/>
          </a:p>
        </p:txBody>
      </p:sp>
    </p:spTree>
    <p:extLst>
      <p:ext uri="{BB962C8B-B14F-4D97-AF65-F5344CB8AC3E}">
        <p14:creationId xmlns:p14="http://schemas.microsoft.com/office/powerpoint/2010/main" val="30167782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Click to edit Master subtitle style</a:t>
            </a:r>
            <a:endParaRPr lang="en-US" dirty="0"/>
          </a:p>
        </p:txBody>
      </p:sp>
      <p:sp>
        <p:nvSpPr>
          <p:cNvPr id="7" name="Date Placeholder 6"/>
          <p:cNvSpPr>
            <a:spLocks noGrp="1"/>
          </p:cNvSpPr>
          <p:nvPr>
            <p:ph type="dt" sz="half" idx="10"/>
          </p:nvPr>
        </p:nvSpPr>
        <p:spPr/>
        <p:txBody>
          <a:bodyPr/>
          <a:lstStyle/>
          <a:p>
            <a:fld id="{C7490A35-3419-2944-B5AC-963777EE5DEF}" type="datetimeFigureOut">
              <a:rPr lang="en-US" smtClean="0"/>
              <a:t>12/2/2015</a:t>
            </a:fld>
            <a:endParaRPr lang="en-US"/>
          </a:p>
        </p:txBody>
      </p:sp>
      <p:sp>
        <p:nvSpPr>
          <p:cNvPr id="8" name="Slide Number Placeholder 7"/>
          <p:cNvSpPr>
            <a:spLocks noGrp="1"/>
          </p:cNvSpPr>
          <p:nvPr>
            <p:ph type="sldNum" sz="quarter" idx="11"/>
          </p:nvPr>
        </p:nvSpPr>
        <p:spPr/>
        <p:txBody>
          <a:bodyPr/>
          <a:lstStyle/>
          <a:p>
            <a:fld id="{10BB28B9-12F4-464F-B66B-E4A2FA11B97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10"/>
          </p:nvPr>
        </p:nvSpPr>
        <p:spPr/>
        <p:txBody>
          <a:bodyPr/>
          <a:lstStyle/>
          <a:p>
            <a:fld id="{C7490A35-3419-2944-B5AC-963777EE5DEF}"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Click to edit Master text styles</a:t>
            </a:r>
          </a:p>
        </p:txBody>
      </p:sp>
      <p:sp>
        <p:nvSpPr>
          <p:cNvPr id="4" name="Date Placeholder 3"/>
          <p:cNvSpPr>
            <a:spLocks noGrp="1"/>
          </p:cNvSpPr>
          <p:nvPr>
            <p:ph type="dt" sz="half" idx="10"/>
          </p:nvPr>
        </p:nvSpPr>
        <p:spPr/>
        <p:txBody>
          <a:bodyPr/>
          <a:lstStyle/>
          <a:p>
            <a:fld id="{C7490A35-3419-2944-B5AC-963777EE5DEF}"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5" name="Date Placeholder 4"/>
          <p:cNvSpPr>
            <a:spLocks noGrp="1"/>
          </p:cNvSpPr>
          <p:nvPr>
            <p:ph type="dt" sz="half" idx="10"/>
          </p:nvPr>
        </p:nvSpPr>
        <p:spPr/>
        <p:txBody>
          <a:bodyPr/>
          <a:lstStyle/>
          <a:p>
            <a:fld id="{C7490A35-3419-2944-B5AC-963777EE5DEF}"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7" name="Date Placeholder 6"/>
          <p:cNvSpPr>
            <a:spLocks noGrp="1"/>
          </p:cNvSpPr>
          <p:nvPr>
            <p:ph type="dt" sz="half" idx="10"/>
          </p:nvPr>
        </p:nvSpPr>
        <p:spPr/>
        <p:txBody>
          <a:bodyPr/>
          <a:lstStyle/>
          <a:p>
            <a:fld id="{C7490A35-3419-2944-B5AC-963777EE5DEF}" type="datetimeFigureOut">
              <a:rPr lang="en-US" smtClean="0"/>
              <a:t>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BB28B9-12F4-464F-B66B-E4A2FA11B97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Date Placeholder 2"/>
          <p:cNvSpPr>
            <a:spLocks noGrp="1"/>
          </p:cNvSpPr>
          <p:nvPr>
            <p:ph type="dt" sz="half" idx="10"/>
          </p:nvPr>
        </p:nvSpPr>
        <p:spPr/>
        <p:txBody>
          <a:bodyPr/>
          <a:lstStyle/>
          <a:p>
            <a:fld id="{C7490A35-3419-2944-B5AC-963777EE5DEF}" type="datetimeFigureOut">
              <a:rPr lang="en-US" smtClean="0"/>
              <a:t>12/2/2015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90A35-3419-2944-B5AC-963777EE5DEF}" type="datetimeFigureOut">
              <a:rPr lang="en-US" smtClean="0"/>
              <a:t>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C7490A35-3419-2944-B5AC-963777EE5DEF}" type="datetimeFigureOut">
              <a:rPr lang="en-US" smtClean="0"/>
              <a:t>12/2/2015</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0BB28B9-12F4-464F-B66B-E4A2FA11B97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iforya@tpu.ru"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073" y="1740923"/>
            <a:ext cx="8395854" cy="1833550"/>
          </a:xfrm>
        </p:spPr>
        <p:txBody>
          <a:bodyPr>
            <a:normAutofit/>
          </a:bodyPr>
          <a:lstStyle/>
          <a:p>
            <a:r>
              <a:rPr lang="en-US" sz="2800" b="1" dirty="0" smtClean="0">
                <a:effectLst/>
              </a:rPr>
              <a:t>ECONOMY OF </a:t>
            </a:r>
            <a:r>
              <a:rPr lang="en-US" sz="2800" b="1" dirty="0" smtClean="0">
                <a:effectLst/>
              </a:rPr>
              <a:t>RUSSIAN REGIONS</a:t>
            </a:r>
            <a:r>
              <a:rPr lang="en-US" sz="2800" b="1" dirty="0" smtClean="0">
                <a:effectLst/>
              </a:rPr>
              <a:t/>
            </a:r>
            <a:br>
              <a:rPr lang="en-US" sz="2800" b="1" dirty="0" smtClean="0">
                <a:effectLst/>
              </a:rPr>
            </a:br>
            <a:r>
              <a:rPr lang="en-US" sz="2800" b="1" dirty="0">
                <a:effectLst/>
              </a:rPr>
              <a:t/>
            </a:r>
            <a:br>
              <a:rPr lang="en-US" sz="2800" b="1" dirty="0">
                <a:effectLst/>
              </a:rPr>
            </a:br>
            <a:endParaRPr lang="en-US" sz="2800" b="1" dirty="0"/>
          </a:p>
        </p:txBody>
      </p:sp>
      <p:sp>
        <p:nvSpPr>
          <p:cNvPr id="3" name="Subtitle 2"/>
          <p:cNvSpPr>
            <a:spLocks noGrp="1"/>
          </p:cNvSpPr>
          <p:nvPr>
            <p:ph type="subTitle" idx="1"/>
          </p:nvPr>
        </p:nvSpPr>
        <p:spPr>
          <a:xfrm>
            <a:off x="3760396" y="4511842"/>
            <a:ext cx="5383604" cy="1660358"/>
          </a:xfrm>
        </p:spPr>
        <p:txBody>
          <a:bodyPr>
            <a:normAutofit fontScale="70000" lnSpcReduction="20000"/>
          </a:bodyPr>
          <a:lstStyle/>
          <a:p>
            <a:pPr algn="l"/>
            <a:r>
              <a:rPr lang="en-US" b="1" dirty="0">
                <a:solidFill>
                  <a:srgbClr val="000000"/>
                </a:solidFill>
                <a:latin typeface="Times New Roman" panose="02020603050405020304" pitchFamily="18" charset="0"/>
                <a:cs typeface="Times New Roman" panose="02020603050405020304" pitchFamily="18" charset="0"/>
              </a:rPr>
              <a:t>Vera </a:t>
            </a:r>
            <a:r>
              <a:rPr lang="en-US" b="1" dirty="0" err="1" smtClean="0">
                <a:solidFill>
                  <a:srgbClr val="000000"/>
                </a:solidFill>
                <a:latin typeface="Times New Roman" panose="02020603050405020304" pitchFamily="18" charset="0"/>
                <a:cs typeface="Times New Roman" panose="02020603050405020304" pitchFamily="18" charset="0"/>
              </a:rPr>
              <a:t>Valentinovna</a:t>
            </a:r>
            <a:r>
              <a:rPr lang="en-US" b="1" dirty="0" smtClean="0">
                <a:solidFill>
                  <a:srgbClr val="000000"/>
                </a:solidFill>
                <a:latin typeface="Times New Roman" panose="02020603050405020304" pitchFamily="18" charset="0"/>
                <a:cs typeface="Times New Roman" panose="02020603050405020304" pitchFamily="18" charset="0"/>
              </a:rPr>
              <a:t> </a:t>
            </a:r>
            <a:r>
              <a:rPr lang="en-US" b="1" dirty="0" err="1" smtClean="0">
                <a:solidFill>
                  <a:srgbClr val="000000"/>
                </a:solidFill>
                <a:latin typeface="Times New Roman" panose="02020603050405020304" pitchFamily="18" charset="0"/>
                <a:cs typeface="Times New Roman" panose="02020603050405020304" pitchFamily="18" charset="0"/>
              </a:rPr>
              <a:t>Ageeva</a:t>
            </a:r>
            <a:endParaRPr lang="en-US" dirty="0">
              <a:solidFill>
                <a:srgbClr val="000000"/>
              </a:solidFill>
              <a:latin typeface="Times New Roman" panose="02020603050405020304" pitchFamily="18" charset="0"/>
              <a:cs typeface="Times New Roman" panose="02020603050405020304" pitchFamily="18" charset="0"/>
            </a:endParaRPr>
          </a:p>
          <a:p>
            <a:pPr algn="l"/>
            <a:r>
              <a:rPr lang="en-US" dirty="0">
                <a:solidFill>
                  <a:srgbClr val="000000"/>
                </a:solidFill>
                <a:latin typeface="Times New Roman" panose="02020603050405020304" pitchFamily="18" charset="0"/>
                <a:cs typeface="Times New Roman" panose="02020603050405020304" pitchFamily="18" charset="0"/>
              </a:rPr>
              <a:t>Tomsk Polytechnic University</a:t>
            </a:r>
          </a:p>
          <a:p>
            <a:pPr algn="l"/>
            <a:r>
              <a:rPr lang="en-US" dirty="0">
                <a:solidFill>
                  <a:srgbClr val="000000"/>
                </a:solidFill>
                <a:latin typeface="Times New Roman" panose="02020603050405020304" pitchFamily="18" charset="0"/>
                <a:cs typeface="Times New Roman" panose="02020603050405020304" pitchFamily="18" charset="0"/>
              </a:rPr>
              <a:t>Institute of Humanities, Social Sciences &amp; </a:t>
            </a:r>
            <a:r>
              <a:rPr lang="en-US" dirty="0" smtClean="0">
                <a:solidFill>
                  <a:srgbClr val="000000"/>
                </a:solidFill>
                <a:latin typeface="Times New Roman" panose="02020603050405020304" pitchFamily="18" charset="0"/>
                <a:cs typeface="Times New Roman" panose="02020603050405020304" pitchFamily="18" charset="0"/>
              </a:rPr>
              <a:t>Technologies</a:t>
            </a:r>
            <a:endParaRPr lang="en-US" dirty="0">
              <a:solidFill>
                <a:srgbClr val="000000"/>
              </a:solidFill>
              <a:latin typeface="Times New Roman" panose="02020603050405020304" pitchFamily="18" charset="0"/>
              <a:cs typeface="Times New Roman" panose="02020603050405020304" pitchFamily="18" charset="0"/>
            </a:endParaRPr>
          </a:p>
          <a:p>
            <a:pPr algn="l"/>
            <a:r>
              <a:rPr lang="en-US" dirty="0">
                <a:solidFill>
                  <a:srgbClr val="000000"/>
                </a:solidFill>
                <a:latin typeface="Times New Roman" panose="02020603050405020304" pitchFamily="18" charset="0"/>
                <a:cs typeface="Times New Roman" panose="02020603050405020304" pitchFamily="18" charset="0"/>
              </a:rPr>
              <a:t>Department of History and Regional Studies</a:t>
            </a:r>
          </a:p>
          <a:p>
            <a:pPr algn="l"/>
            <a:r>
              <a:rPr lang="en-US" b="1" dirty="0" smtClean="0">
                <a:solidFill>
                  <a:srgbClr val="000000"/>
                </a:solidFill>
                <a:latin typeface="Times New Roman" panose="02020603050405020304" pitchFamily="18" charset="0"/>
                <a:cs typeface="Times New Roman" panose="02020603050405020304" pitchFamily="18" charset="0"/>
                <a:hlinkClick r:id="rId2"/>
              </a:rPr>
              <a:t>iforya@tpu.ru</a:t>
            </a:r>
            <a:r>
              <a:rPr lang="en-US" b="1" dirty="0" smtClean="0">
                <a:solidFill>
                  <a:srgbClr val="000000"/>
                </a:solidFill>
                <a:latin typeface="Times New Roman" panose="02020603050405020304" pitchFamily="18" charset="0"/>
                <a:cs typeface="Times New Roman" panose="02020603050405020304" pitchFamily="18" charset="0"/>
              </a:rPr>
              <a:t> </a:t>
            </a:r>
            <a:endParaRPr lang="en-US" b="1" dirty="0">
              <a:solidFill>
                <a:srgbClr val="000000"/>
              </a:solidFill>
              <a:latin typeface="Times New Roman" panose="02020603050405020304" pitchFamily="18" charset="0"/>
              <a:cs typeface="Times New Roman" panose="02020603050405020304" pitchFamily="18" charset="0"/>
            </a:endParaRPr>
          </a:p>
          <a:p>
            <a:pPr algn="l"/>
            <a:endParaRPr lang="en-US" sz="24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0" y="0"/>
            <a:ext cx="3760396" cy="1740923"/>
          </a:xfrm>
          <a:prstGeom prst="rect">
            <a:avLst/>
          </a:prstGeom>
        </p:spPr>
      </p:pic>
      <p:pic>
        <p:nvPicPr>
          <p:cNvPr id="5" name="Рисунок 4"/>
          <p:cNvPicPr>
            <a:picLocks noChangeAspect="1"/>
          </p:cNvPicPr>
          <p:nvPr/>
        </p:nvPicPr>
        <p:blipFill>
          <a:blip r:embed="rId4"/>
          <a:stretch>
            <a:fillRect/>
          </a:stretch>
        </p:blipFill>
        <p:spPr>
          <a:xfrm>
            <a:off x="5611449" y="0"/>
            <a:ext cx="3532552" cy="1740923"/>
          </a:xfrm>
          <a:prstGeom prst="rect">
            <a:avLst/>
          </a:prstGeom>
        </p:spPr>
      </p:pic>
    </p:spTree>
    <p:extLst>
      <p:ext uri="{BB962C8B-B14F-4D97-AF65-F5344CB8AC3E}">
        <p14:creationId xmlns:p14="http://schemas.microsoft.com/office/powerpoint/2010/main" val="1917635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Plan of lectures for December</a:t>
            </a:r>
            <a:endParaRPr lang="ru-RU" dirty="0"/>
          </a:p>
        </p:txBody>
      </p:sp>
      <p:sp>
        <p:nvSpPr>
          <p:cNvPr id="3" name="Объект 2"/>
          <p:cNvSpPr>
            <a:spLocks noGrp="1"/>
          </p:cNvSpPr>
          <p:nvPr>
            <p:ph idx="1"/>
          </p:nvPr>
        </p:nvSpPr>
        <p:spPr>
          <a:xfrm>
            <a:off x="1200838" y="1806766"/>
            <a:ext cx="7485961" cy="4319397"/>
          </a:xfrm>
        </p:spPr>
        <p:txBody>
          <a:bodyPr>
            <a:normAutofit fontScale="85000" lnSpcReduction="10000"/>
          </a:bodyPr>
          <a:lstStyle/>
          <a:p>
            <a:r>
              <a:rPr lang="en-US" b="1" dirty="0">
                <a:solidFill>
                  <a:schemeClr val="tx1"/>
                </a:solidFill>
              </a:rPr>
              <a:t>Central and Northwestern economic </a:t>
            </a:r>
            <a:r>
              <a:rPr lang="en-US" b="1" dirty="0" smtClean="0">
                <a:solidFill>
                  <a:schemeClr val="tx1"/>
                </a:solidFill>
              </a:rPr>
              <a:t>region economic regions </a:t>
            </a:r>
            <a:r>
              <a:rPr lang="en-US" dirty="0" smtClean="0">
                <a:solidFill>
                  <a:schemeClr val="tx1"/>
                </a:solidFill>
              </a:rPr>
              <a:t>(December 2, 2015)</a:t>
            </a:r>
            <a:endParaRPr lang="en-US" dirty="0" smtClean="0">
              <a:solidFill>
                <a:schemeClr val="tx1"/>
              </a:solidFill>
            </a:endParaRPr>
          </a:p>
          <a:p>
            <a:r>
              <a:rPr lang="en-US" b="1" dirty="0" smtClean="0">
                <a:solidFill>
                  <a:schemeClr val="tx1"/>
                </a:solidFill>
              </a:rPr>
              <a:t>North </a:t>
            </a:r>
            <a:r>
              <a:rPr lang="en-US" b="1" dirty="0">
                <a:solidFill>
                  <a:schemeClr val="tx1"/>
                </a:solidFill>
              </a:rPr>
              <a:t>Caucasus economic </a:t>
            </a:r>
            <a:r>
              <a:rPr lang="en-US" b="1" dirty="0" smtClean="0">
                <a:solidFill>
                  <a:schemeClr val="tx1"/>
                </a:solidFill>
              </a:rPr>
              <a:t>region</a:t>
            </a:r>
            <a:r>
              <a:rPr lang="en-US" b="1" dirty="0">
                <a:solidFill>
                  <a:schemeClr val="tx1"/>
                </a:solidFill>
              </a:rPr>
              <a:t>, Central Black Earth economic </a:t>
            </a:r>
            <a:r>
              <a:rPr lang="en-US" b="1" dirty="0" smtClean="0">
                <a:solidFill>
                  <a:schemeClr val="tx1"/>
                </a:solidFill>
              </a:rPr>
              <a:t>region, Crimea</a:t>
            </a:r>
            <a:r>
              <a:rPr lang="ru-RU" b="1" dirty="0" smtClean="0">
                <a:solidFill>
                  <a:schemeClr val="tx1"/>
                </a:solidFill>
              </a:rPr>
              <a:t> </a:t>
            </a:r>
            <a:r>
              <a:rPr lang="en-US" b="1" dirty="0" smtClean="0">
                <a:solidFill>
                  <a:schemeClr val="tx1"/>
                </a:solidFill>
              </a:rPr>
              <a:t>region </a:t>
            </a:r>
            <a:r>
              <a:rPr lang="en-US" dirty="0" smtClean="0">
                <a:solidFill>
                  <a:schemeClr val="tx1"/>
                </a:solidFill>
              </a:rPr>
              <a:t>(December 4, </a:t>
            </a:r>
            <a:r>
              <a:rPr lang="en-US" dirty="0">
                <a:solidFill>
                  <a:schemeClr val="tx1"/>
                </a:solidFill>
              </a:rPr>
              <a:t>2015)</a:t>
            </a:r>
          </a:p>
          <a:p>
            <a:r>
              <a:rPr lang="en-US" b="1" dirty="0">
                <a:solidFill>
                  <a:schemeClr val="tx1"/>
                </a:solidFill>
              </a:rPr>
              <a:t>Volga economic region, Urals economic region </a:t>
            </a:r>
            <a:r>
              <a:rPr lang="en-US" dirty="0" smtClean="0">
                <a:solidFill>
                  <a:schemeClr val="tx1"/>
                </a:solidFill>
              </a:rPr>
              <a:t>(</a:t>
            </a:r>
            <a:r>
              <a:rPr lang="en-US" dirty="0">
                <a:solidFill>
                  <a:schemeClr val="tx1"/>
                </a:solidFill>
              </a:rPr>
              <a:t>December </a:t>
            </a:r>
            <a:r>
              <a:rPr lang="en-US" dirty="0" smtClean="0">
                <a:solidFill>
                  <a:schemeClr val="tx1"/>
                </a:solidFill>
              </a:rPr>
              <a:t>9, </a:t>
            </a:r>
            <a:r>
              <a:rPr lang="en-US" dirty="0">
                <a:solidFill>
                  <a:schemeClr val="tx1"/>
                </a:solidFill>
              </a:rPr>
              <a:t>2015)</a:t>
            </a:r>
          </a:p>
          <a:p>
            <a:r>
              <a:rPr lang="en-US" b="1" dirty="0">
                <a:solidFill>
                  <a:schemeClr val="tx1"/>
                </a:solidFill>
              </a:rPr>
              <a:t>West Siberian economic region, East Siberian economic </a:t>
            </a:r>
            <a:r>
              <a:rPr lang="en-US" b="1" dirty="0" smtClean="0">
                <a:solidFill>
                  <a:schemeClr val="tx1"/>
                </a:solidFill>
              </a:rPr>
              <a:t>region, </a:t>
            </a:r>
            <a:r>
              <a:rPr lang="en-US" b="1" dirty="0">
                <a:solidFill>
                  <a:schemeClr val="tx1"/>
                </a:solidFill>
              </a:rPr>
              <a:t>Far Eastern economic region </a:t>
            </a:r>
            <a:r>
              <a:rPr lang="en-US" dirty="0">
                <a:solidFill>
                  <a:schemeClr val="tx1"/>
                </a:solidFill>
              </a:rPr>
              <a:t>(December </a:t>
            </a:r>
            <a:r>
              <a:rPr lang="en-US" dirty="0" smtClean="0">
                <a:solidFill>
                  <a:schemeClr val="tx1"/>
                </a:solidFill>
              </a:rPr>
              <a:t>16, </a:t>
            </a:r>
            <a:r>
              <a:rPr lang="en-US" dirty="0">
                <a:solidFill>
                  <a:schemeClr val="tx1"/>
                </a:solidFill>
              </a:rPr>
              <a:t>2015)</a:t>
            </a:r>
          </a:p>
          <a:p>
            <a:r>
              <a:rPr lang="en-US" b="1" dirty="0">
                <a:solidFill>
                  <a:schemeClr val="tx1"/>
                </a:solidFill>
              </a:rPr>
              <a:t>N</a:t>
            </a:r>
            <a:r>
              <a:rPr lang="en-US" b="1" dirty="0" smtClean="0">
                <a:solidFill>
                  <a:schemeClr val="tx1"/>
                </a:solidFill>
              </a:rPr>
              <a:t>on-observed economy</a:t>
            </a:r>
            <a:r>
              <a:rPr lang="ru-RU" b="1" dirty="0" smtClean="0">
                <a:solidFill>
                  <a:schemeClr val="tx1"/>
                </a:solidFill>
              </a:rPr>
              <a:t> </a:t>
            </a:r>
            <a:r>
              <a:rPr lang="en-US" b="1" dirty="0">
                <a:solidFill>
                  <a:schemeClr val="tx1"/>
                </a:solidFill>
              </a:rPr>
              <a:t>and economic security </a:t>
            </a:r>
            <a:r>
              <a:rPr lang="en-US" b="1" dirty="0" smtClean="0">
                <a:solidFill>
                  <a:schemeClr val="tx1"/>
                </a:solidFill>
              </a:rPr>
              <a:t>in Russia </a:t>
            </a:r>
            <a:r>
              <a:rPr lang="en-US" dirty="0" smtClean="0">
                <a:solidFill>
                  <a:schemeClr val="tx1"/>
                </a:solidFill>
              </a:rPr>
              <a:t>(December 18, </a:t>
            </a:r>
            <a:r>
              <a:rPr lang="en-US" dirty="0">
                <a:solidFill>
                  <a:schemeClr val="tx1"/>
                </a:solidFill>
              </a:rPr>
              <a:t>2015)</a:t>
            </a:r>
          </a:p>
          <a:p>
            <a:r>
              <a:rPr lang="en-US" b="1" dirty="0">
                <a:solidFill>
                  <a:schemeClr val="tx1"/>
                </a:solidFill>
              </a:rPr>
              <a:t>E</a:t>
            </a:r>
            <a:r>
              <a:rPr lang="en-US" b="1" dirty="0" smtClean="0">
                <a:solidFill>
                  <a:schemeClr val="tx1"/>
                </a:solidFill>
              </a:rPr>
              <a:t>cological </a:t>
            </a:r>
            <a:r>
              <a:rPr lang="en-US" b="1" dirty="0">
                <a:solidFill>
                  <a:schemeClr val="tx1"/>
                </a:solidFill>
              </a:rPr>
              <a:t>security of the national economy in </a:t>
            </a:r>
            <a:r>
              <a:rPr lang="en-US" b="1" dirty="0" smtClean="0">
                <a:solidFill>
                  <a:schemeClr val="tx1"/>
                </a:solidFill>
              </a:rPr>
              <a:t>Russia </a:t>
            </a:r>
            <a:r>
              <a:rPr lang="en-US" dirty="0" smtClean="0">
                <a:solidFill>
                  <a:schemeClr val="tx1"/>
                </a:solidFill>
              </a:rPr>
              <a:t>(</a:t>
            </a:r>
            <a:r>
              <a:rPr lang="en-US" dirty="0">
                <a:solidFill>
                  <a:schemeClr val="tx1"/>
                </a:solidFill>
              </a:rPr>
              <a:t>December </a:t>
            </a:r>
            <a:r>
              <a:rPr lang="en-US" dirty="0" smtClean="0">
                <a:solidFill>
                  <a:schemeClr val="tx1"/>
                </a:solidFill>
              </a:rPr>
              <a:t>23, </a:t>
            </a:r>
            <a:r>
              <a:rPr lang="en-US" dirty="0">
                <a:solidFill>
                  <a:schemeClr val="tx1"/>
                </a:solidFill>
              </a:rPr>
              <a:t>2015)</a:t>
            </a:r>
          </a:p>
          <a:p>
            <a:r>
              <a:rPr lang="en-US" b="1" dirty="0" smtClean="0">
                <a:solidFill>
                  <a:schemeClr val="tx1"/>
                </a:solidFill>
              </a:rPr>
              <a:t>Final assessment (December 30, </a:t>
            </a:r>
            <a:r>
              <a:rPr lang="en-US" b="1" dirty="0">
                <a:solidFill>
                  <a:schemeClr val="tx1"/>
                </a:solidFill>
              </a:rPr>
              <a:t>2015</a:t>
            </a:r>
            <a:r>
              <a:rPr lang="en-US" b="1" dirty="0" smtClean="0">
                <a:solidFill>
                  <a:schemeClr val="tx1"/>
                </a:solidFill>
              </a:rPr>
              <a:t>)</a:t>
            </a:r>
            <a:endParaRPr lang="en-US" b="1" dirty="0">
              <a:solidFill>
                <a:schemeClr val="tx1"/>
              </a:solidFill>
            </a:endParaRPr>
          </a:p>
          <a:p>
            <a:endParaRPr lang="en-US" b="1" dirty="0" smtClean="0">
              <a:solidFill>
                <a:schemeClr val="tx1"/>
              </a:solidFill>
            </a:endParaRPr>
          </a:p>
          <a:p>
            <a:endParaRPr lang="ru-RU" dirty="0"/>
          </a:p>
        </p:txBody>
      </p:sp>
    </p:spTree>
    <p:extLst>
      <p:ext uri="{BB962C8B-B14F-4D97-AF65-F5344CB8AC3E}">
        <p14:creationId xmlns:p14="http://schemas.microsoft.com/office/powerpoint/2010/main" val="150476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41522"/>
            <a:ext cx="8229600" cy="605928"/>
          </a:xfrm>
        </p:spPr>
        <p:txBody>
          <a:bodyPr/>
          <a:lstStyle/>
          <a:p>
            <a:r>
              <a:rPr lang="en-US" sz="4000" b="1" dirty="0">
                <a:effectLst/>
              </a:rPr>
              <a:t>Monument to Russian Ruble</a:t>
            </a:r>
          </a:p>
        </p:txBody>
      </p:sp>
      <p:sp>
        <p:nvSpPr>
          <p:cNvPr id="3" name="Объект 2"/>
          <p:cNvSpPr>
            <a:spLocks noGrp="1"/>
          </p:cNvSpPr>
          <p:nvPr>
            <p:ph idx="1"/>
          </p:nvPr>
        </p:nvSpPr>
        <p:spPr>
          <a:xfrm>
            <a:off x="3687580" y="1553378"/>
            <a:ext cx="5269133" cy="5221996"/>
          </a:xfrm>
        </p:spPr>
        <p:txBody>
          <a:bodyPr>
            <a:normAutofit lnSpcReduction="10000"/>
          </a:bodyPr>
          <a:lstStyle/>
          <a:p>
            <a:r>
              <a:rPr lang="en-US" b="1" dirty="0">
                <a:latin typeface="Times New Roman" panose="02020603050405020304" pitchFamily="18" charset="0"/>
                <a:cs typeface="Times New Roman" panose="02020603050405020304" pitchFamily="18" charset="0"/>
              </a:rPr>
              <a:t>Monument to the Russian ruble in Tomsk - a wooden ruble weight of 250 pounds and a height of over two meters. Made in a realistic manner on a scale of 100:1. It is made of pine wood and the top is covered with a special solution that protects it from moisture. Now placed in a clear plastic box.</a:t>
            </a:r>
          </a:p>
          <a:p>
            <a:r>
              <a:rPr lang="en-US" b="1" dirty="0">
                <a:latin typeface="Times New Roman" panose="02020603050405020304" pitchFamily="18" charset="0"/>
                <a:cs typeface="Times New Roman" panose="02020603050405020304" pitchFamily="18" charset="0"/>
              </a:rPr>
              <a:t>Monument wooden ruble </a:t>
            </a:r>
            <a:r>
              <a:rPr lang="en-US" b="1" dirty="0" smtClean="0">
                <a:latin typeface="Times New Roman" panose="02020603050405020304" pitchFamily="18" charset="0"/>
                <a:cs typeface="Times New Roman" panose="02020603050405020304" pitchFamily="18" charset="0"/>
              </a:rPr>
              <a:t>was </a:t>
            </a:r>
            <a:r>
              <a:rPr lang="en-US" b="1" dirty="0">
                <a:latin typeface="Times New Roman" panose="02020603050405020304" pitchFamily="18" charset="0"/>
                <a:cs typeface="Times New Roman" panose="02020603050405020304" pitchFamily="18" charset="0"/>
              </a:rPr>
              <a:t>set </a:t>
            </a:r>
            <a:r>
              <a:rPr lang="en-US" b="1" dirty="0" smtClean="0">
                <a:latin typeface="Times New Roman" panose="02020603050405020304" pitchFamily="18" charset="0"/>
                <a:cs typeface="Times New Roman" panose="02020603050405020304" pitchFamily="18" charset="0"/>
              </a:rPr>
              <a:t>in 2008. The initiator </a:t>
            </a:r>
            <a:r>
              <a:rPr lang="en-US" b="1" dirty="0">
                <a:latin typeface="Times New Roman" panose="02020603050405020304" pitchFamily="18" charset="0"/>
                <a:cs typeface="Times New Roman" panose="02020603050405020304" pitchFamily="18" charset="0"/>
              </a:rPr>
              <a:t>of the monument became the Administration of </a:t>
            </a:r>
            <a:r>
              <a:rPr lang="en-US" b="1" dirty="0" smtClean="0">
                <a:latin typeface="Times New Roman" panose="02020603050405020304" pitchFamily="18" charset="0"/>
                <a:cs typeface="Times New Roman" panose="02020603050405020304" pitchFamily="18" charset="0"/>
              </a:rPr>
              <a:t>Tomsk. It is the </a:t>
            </a:r>
            <a:r>
              <a:rPr lang="en-US" b="1" dirty="0">
                <a:latin typeface="Times New Roman" panose="02020603050405020304" pitchFamily="18" charset="0"/>
                <a:cs typeface="Times New Roman" panose="02020603050405020304" pitchFamily="18" charset="0"/>
              </a:rPr>
              <a:t>largest wooden ruble in the world</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4" y="1933731"/>
            <a:ext cx="3542264" cy="3627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2536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44380"/>
          </a:xfrm>
        </p:spPr>
        <p:txBody>
          <a:bodyPr/>
          <a:lstStyle/>
          <a:p>
            <a:r>
              <a:rPr lang="en-US" dirty="0" smtClean="0"/>
              <a:t>Ruble and its history</a:t>
            </a:r>
            <a:endParaRPr lang="ru-RU" dirty="0"/>
          </a:p>
        </p:txBody>
      </p:sp>
      <p:sp>
        <p:nvSpPr>
          <p:cNvPr id="3" name="Объект 2"/>
          <p:cNvSpPr>
            <a:spLocks noGrp="1"/>
          </p:cNvSpPr>
          <p:nvPr>
            <p:ph idx="1"/>
          </p:nvPr>
        </p:nvSpPr>
        <p:spPr>
          <a:xfrm>
            <a:off x="4092316" y="944380"/>
            <a:ext cx="4594484" cy="5696263"/>
          </a:xfrm>
        </p:spPr>
        <p:txBody>
          <a:bodyPr>
            <a:normAutofit fontScale="85000" lnSpcReduction="20000"/>
          </a:bodyPr>
          <a:lstStyle/>
          <a:p>
            <a:r>
              <a:rPr lang="en-US" dirty="0">
                <a:solidFill>
                  <a:schemeClr val="tx1"/>
                </a:solidFill>
                <a:latin typeface="Times New Roman" panose="02020603050405020304" pitchFamily="18" charset="0"/>
                <a:cs typeface="Times New Roman" panose="02020603050405020304" pitchFamily="18" charset="0"/>
              </a:rPr>
              <a:t>Russian ruble is the currency used by the Russian Federation and Belarus. This has been the unit of currency for almost 500 years. The name ruble originally meant a piece of chopped gold or silver.</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In the 17th century, the amount of ruble depended on what it is composed of. A ruble plated with gold or platinum has a higher value than a usual ruble coin which is made of 28 grams of silver. As years went by, the amount of silver and the amount of gold that was be put in coins was standardized by the Government so that it will have an exact value for denomination purposes.</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Russian ruble is equivalent to 100 kopek or 100 Russian coins. Russian coins since 1724 are minted in Moscow and at the Saint Petersburg Mint while paper money is printed in </a:t>
            </a:r>
            <a:r>
              <a:rPr lang="en-US" dirty="0" err="1">
                <a:solidFill>
                  <a:schemeClr val="tx1"/>
                </a:solidFill>
                <a:latin typeface="Times New Roman" panose="02020603050405020304" pitchFamily="18" charset="0"/>
                <a:cs typeface="Times New Roman" panose="02020603050405020304" pitchFamily="18" charset="0"/>
              </a:rPr>
              <a:t>Goznak</a:t>
            </a:r>
            <a:r>
              <a:rPr lang="en-US" dirty="0">
                <a:solidFill>
                  <a:schemeClr val="tx1"/>
                </a:solidFill>
                <a:latin typeface="Times New Roman" panose="02020603050405020304" pitchFamily="18" charset="0"/>
                <a:cs typeface="Times New Roman" panose="02020603050405020304" pitchFamily="18" charset="0"/>
              </a:rPr>
              <a:t> in Moscow since 1919 up to the present. </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784" y="3014428"/>
            <a:ext cx="3083600" cy="154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3976" y="1205770"/>
            <a:ext cx="14287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1" y="1190316"/>
            <a:ext cx="1863153" cy="1267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3826" y="4732363"/>
            <a:ext cx="262890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278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732550"/>
            <a:ext cx="8229600" cy="1600200"/>
          </a:xfrm>
        </p:spPr>
        <p:txBody>
          <a:bodyPr/>
          <a:lstStyle/>
          <a:p>
            <a:r>
              <a:rPr lang="en-US" sz="4800" dirty="0" smtClean="0"/>
              <a:t>What are </a:t>
            </a:r>
            <a:r>
              <a:rPr lang="en-US" sz="4800" dirty="0"/>
              <a:t>the differences </a:t>
            </a:r>
            <a:r>
              <a:rPr lang="en-US" sz="4800" dirty="0" smtClean="0"/>
              <a:t>between </a:t>
            </a:r>
            <a:r>
              <a:rPr lang="en-US" sz="4800" dirty="0"/>
              <a:t>the terms “exchange inflation” (inflationary pressures</a:t>
            </a:r>
            <a:r>
              <a:rPr lang="en-US" sz="4800" dirty="0" smtClean="0"/>
              <a:t>) and</a:t>
            </a:r>
            <a:r>
              <a:rPr lang="ru-RU" sz="4800" dirty="0" smtClean="0"/>
              <a:t> </a:t>
            </a:r>
            <a:r>
              <a:rPr lang="en-US" sz="4800" dirty="0" smtClean="0"/>
              <a:t>“devaluation”</a:t>
            </a:r>
            <a:r>
              <a:rPr lang="ru-RU" sz="4800" dirty="0" smtClean="0"/>
              <a:t> (</a:t>
            </a:r>
            <a:r>
              <a:rPr lang="en-US" sz="4800" dirty="0"/>
              <a:t>depreciation of currency</a:t>
            </a:r>
            <a:r>
              <a:rPr lang="ru-RU" sz="4800" dirty="0" smtClean="0"/>
              <a:t>)</a:t>
            </a:r>
            <a:r>
              <a:rPr lang="en-US" sz="4800" dirty="0" smtClean="0"/>
              <a:t> ?</a:t>
            </a:r>
            <a:endParaRPr lang="ru-RU" sz="4800" dirty="0"/>
          </a:p>
        </p:txBody>
      </p:sp>
    </p:spTree>
    <p:extLst>
      <p:ext uri="{BB962C8B-B14F-4D97-AF65-F5344CB8AC3E}">
        <p14:creationId xmlns:p14="http://schemas.microsoft.com/office/powerpoint/2010/main" val="559565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74362"/>
            <a:ext cx="8229600" cy="5151802"/>
          </a:xfrm>
        </p:spPr>
        <p:txBody>
          <a:bodyPr/>
          <a:lstStyle/>
          <a:p>
            <a:r>
              <a:rPr lang="en-US" dirty="0" smtClean="0">
                <a:solidFill>
                  <a:schemeClr val="tx1"/>
                </a:solidFill>
                <a:latin typeface="Times New Roman" panose="02020603050405020304" pitchFamily="18" charset="0"/>
                <a:cs typeface="Times New Roman" panose="02020603050405020304" pitchFamily="18" charset="0"/>
              </a:rPr>
              <a:t>Inflation </a:t>
            </a:r>
            <a:r>
              <a:rPr lang="en-US" dirty="0">
                <a:solidFill>
                  <a:schemeClr val="tx1"/>
                </a:solidFill>
                <a:latin typeface="Times New Roman" panose="02020603050405020304" pitchFamily="18" charset="0"/>
                <a:cs typeface="Times New Roman" panose="02020603050405020304" pitchFamily="18" charset="0"/>
              </a:rPr>
              <a:t>is a sustained increase in the general price level of goods and services in an economy over a period of </a:t>
            </a:r>
            <a:r>
              <a:rPr lang="en-US" dirty="0" smtClean="0">
                <a:solidFill>
                  <a:schemeClr val="tx1"/>
                </a:solidFill>
                <a:latin typeface="Times New Roman" panose="02020603050405020304" pitchFamily="18" charset="0"/>
                <a:cs typeface="Times New Roman" panose="02020603050405020304" pitchFamily="18" charset="0"/>
              </a:rPr>
              <a:t>time. </a:t>
            </a:r>
            <a:r>
              <a:rPr lang="en-US" dirty="0">
                <a:solidFill>
                  <a:schemeClr val="tx1"/>
                </a:solidFill>
                <a:latin typeface="Times New Roman" panose="02020603050405020304" pitchFamily="18" charset="0"/>
                <a:cs typeface="Times New Roman" panose="02020603050405020304" pitchFamily="18" charset="0"/>
              </a:rPr>
              <a:t>When the price level rises, each unit of currency buys fewer goods and services. Consequently, inflation reflects a reduction in the purchasing power per unit of money – a loss of real value in the medium of exchange and unit of account within the economy</a:t>
            </a:r>
            <a:r>
              <a:rPr lang="en-US" dirty="0" smtClean="0">
                <a:solidFill>
                  <a:schemeClr val="tx1"/>
                </a:solidFill>
                <a:latin typeface="Times New Roman" panose="02020603050405020304" pitchFamily="18" charset="0"/>
                <a:cs typeface="Times New Roman" panose="02020603050405020304" pitchFamily="18" charset="0"/>
              </a:rPr>
              <a:t>.</a:t>
            </a:r>
          </a:p>
          <a:p>
            <a:r>
              <a:rPr lang="en-US" dirty="0" smtClean="0">
                <a:solidFill>
                  <a:schemeClr val="tx1"/>
                </a:solidFill>
                <a:latin typeface="Times New Roman" panose="02020603050405020304" pitchFamily="18" charset="0"/>
                <a:cs typeface="Times New Roman" panose="02020603050405020304" pitchFamily="18" charset="0"/>
              </a:rPr>
              <a:t>Devaluation is </a:t>
            </a:r>
            <a:r>
              <a:rPr lang="en-US" dirty="0">
                <a:solidFill>
                  <a:schemeClr val="tx1"/>
                </a:solidFill>
                <a:latin typeface="Times New Roman" panose="02020603050405020304" pitchFamily="18" charset="0"/>
                <a:cs typeface="Times New Roman" panose="02020603050405020304" pitchFamily="18" charset="0"/>
              </a:rPr>
              <a:t>a reduction in the value of a currency with respect to those goods, services or other monetary units with which that currency can be exchanged.</a:t>
            </a:r>
            <a:endParaRPr lang="ru-RU"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reverse </a:t>
            </a:r>
            <a:r>
              <a:rPr lang="en-US" dirty="0" smtClean="0">
                <a:solidFill>
                  <a:schemeClr val="tx1"/>
                </a:solidFill>
                <a:latin typeface="Times New Roman" panose="02020603050405020304" pitchFamily="18" charset="0"/>
                <a:cs typeface="Times New Roman" panose="02020603050405020304" pitchFamily="18" charset="0"/>
              </a:rPr>
              <a:t>process</a:t>
            </a:r>
            <a:r>
              <a:rPr lang="ru-RU"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is </a:t>
            </a:r>
            <a:r>
              <a:rPr lang="en-US" dirty="0" smtClean="0">
                <a:solidFill>
                  <a:schemeClr val="tx1"/>
                </a:solidFill>
                <a:latin typeface="Times New Roman" panose="02020603050405020304" pitchFamily="18" charset="0"/>
                <a:cs typeface="Times New Roman" panose="02020603050405020304" pitchFamily="18" charset="0"/>
              </a:rPr>
              <a:t>denomination</a:t>
            </a:r>
            <a:r>
              <a:rPr lang="ru-RU"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revaluation </a:t>
            </a:r>
            <a:r>
              <a:rPr lang="en-US" dirty="0" smtClean="0">
                <a:solidFill>
                  <a:schemeClr val="tx1"/>
                </a:solidFill>
                <a:latin typeface="Times New Roman" panose="02020603050405020304" pitchFamily="18" charset="0"/>
                <a:cs typeface="Times New Roman" panose="02020603050405020304" pitchFamily="18" charset="0"/>
              </a:rPr>
              <a:t>of </a:t>
            </a:r>
            <a:r>
              <a:rPr lang="en-US" dirty="0">
                <a:solidFill>
                  <a:schemeClr val="tx1"/>
                </a:solidFill>
                <a:latin typeface="Times New Roman" panose="02020603050405020304" pitchFamily="18" charset="0"/>
                <a:cs typeface="Times New Roman" panose="02020603050405020304" pitchFamily="18" charset="0"/>
              </a:rPr>
              <a:t>currency</a:t>
            </a:r>
            <a:r>
              <a:rPr lang="ru-RU" dirty="0" smtClean="0">
                <a:solidFill>
                  <a:schemeClr val="tx1"/>
                </a:solidFill>
                <a:latin typeface="Times New Roman" panose="02020603050405020304" pitchFamily="18" charset="0"/>
                <a:cs typeface="Times New Roman" panose="02020603050405020304" pitchFamily="18" charset="0"/>
              </a:rPr>
              <a:t>)</a:t>
            </a:r>
            <a:r>
              <a:rPr lang="en-US"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578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Ruble denominations</a:t>
            </a:r>
            <a:endParaRPr lang="ru-RU" dirty="0"/>
          </a:p>
        </p:txBody>
      </p:sp>
      <p:sp>
        <p:nvSpPr>
          <p:cNvPr id="3" name="Объект 2"/>
          <p:cNvSpPr>
            <a:spLocks noGrp="1"/>
          </p:cNvSpPr>
          <p:nvPr>
            <p:ph idx="1"/>
          </p:nvPr>
        </p:nvSpPr>
        <p:spPr>
          <a:xfrm>
            <a:off x="2818150" y="1600200"/>
            <a:ext cx="5868649" cy="5040443"/>
          </a:xfrm>
        </p:spPr>
        <p:txBody>
          <a:bodyPr>
            <a:normAutofit fontScale="85000" lnSpcReduction="10000"/>
          </a:bodyPr>
          <a:lstStyle/>
          <a:p>
            <a:r>
              <a:rPr lang="en-US" dirty="0">
                <a:solidFill>
                  <a:schemeClr val="tx1"/>
                </a:solidFill>
                <a:latin typeface="Times New Roman" panose="02020603050405020304" pitchFamily="18" charset="0"/>
                <a:cs typeface="Times New Roman" panose="02020603050405020304" pitchFamily="18" charset="0"/>
              </a:rPr>
              <a:t>There have been seven different incarnations of the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due to various drastic changes in the currency’s value, with the most recent being released in 1998.</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The FIRST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was in place for over 200 years up to 1921 when it fell dramatically in value.</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The SECOND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was the first in the series of </a:t>
            </a:r>
            <a:r>
              <a:rPr lang="en-US" dirty="0" err="1">
                <a:solidFill>
                  <a:schemeClr val="tx1"/>
                </a:solidFill>
                <a:latin typeface="Times New Roman" panose="02020603050405020304" pitchFamily="18" charset="0"/>
                <a:cs typeface="Times New Roman" panose="02020603050405020304" pitchFamily="18" charset="0"/>
              </a:rPr>
              <a:t>redenominations</a:t>
            </a:r>
            <a:r>
              <a:rPr lang="en-US" dirty="0">
                <a:solidFill>
                  <a:schemeClr val="tx1"/>
                </a:solidFill>
                <a:latin typeface="Times New Roman" panose="02020603050405020304" pitchFamily="18" charset="0"/>
                <a:cs typeface="Times New Roman" panose="02020603050405020304" pitchFamily="18" charset="0"/>
              </a:rPr>
              <a:t>, swapping one ‘new’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for 10,000 ‘old’ </a:t>
            </a:r>
            <a:r>
              <a:rPr lang="en-US" dirty="0" err="1">
                <a:solidFill>
                  <a:schemeClr val="tx1"/>
                </a:solidFill>
                <a:latin typeface="Times New Roman" panose="02020603050405020304" pitchFamily="18" charset="0"/>
                <a:cs typeface="Times New Roman" panose="02020603050405020304" pitchFamily="18" charset="0"/>
              </a:rPr>
              <a:t>roubles</a:t>
            </a:r>
            <a:r>
              <a:rPr lang="en-US" dirty="0">
                <a:solidFill>
                  <a:schemeClr val="tx1"/>
                </a:solidFill>
                <a:latin typeface="Times New Roman" panose="02020603050405020304" pitchFamily="18" charset="0"/>
                <a:cs typeface="Times New Roman" panose="02020603050405020304" pitchFamily="18" charset="0"/>
              </a:rPr>
              <a:t>. These were introduced in 1922.</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A quick redenomination took place the year after, valuing the new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at 1 to 100 of the former </a:t>
            </a:r>
            <a:r>
              <a:rPr lang="en-US" dirty="0" err="1">
                <a:solidFill>
                  <a:schemeClr val="tx1"/>
                </a:solidFill>
                <a:latin typeface="Times New Roman" panose="02020603050405020304" pitchFamily="18" charset="0"/>
                <a:cs typeface="Times New Roman" panose="02020603050405020304" pitchFamily="18" charset="0"/>
              </a:rPr>
              <a:t>roubles</a:t>
            </a:r>
            <a:r>
              <a:rPr lang="en-US" dirty="0">
                <a:solidFill>
                  <a:schemeClr val="tx1"/>
                </a:solidFill>
                <a:latin typeface="Times New Roman" panose="02020603050405020304" pitchFamily="18" charset="0"/>
                <a:cs typeface="Times New Roman" panose="02020603050405020304" pitchFamily="18" charset="0"/>
              </a:rPr>
              <a:t>. This was the THIRD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In 1924, the FOURTH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known as the ‘gold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was introduced and lasted until 1947. This one was valued at 50,000 of the previous issue of the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242216"/>
            <a:ext cx="2674717" cy="175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165454"/>
            <a:ext cx="2592924" cy="1522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6130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39252"/>
          </a:xfrm>
        </p:spPr>
        <p:txBody>
          <a:bodyPr/>
          <a:lstStyle/>
          <a:p>
            <a:r>
              <a:rPr lang="en-US" dirty="0"/>
              <a:t>Ruble denominations</a:t>
            </a:r>
            <a:endParaRPr lang="ru-RU" dirty="0"/>
          </a:p>
        </p:txBody>
      </p:sp>
      <p:sp>
        <p:nvSpPr>
          <p:cNvPr id="3" name="Объект 2"/>
          <p:cNvSpPr>
            <a:spLocks noGrp="1"/>
          </p:cNvSpPr>
          <p:nvPr>
            <p:ph idx="1"/>
          </p:nvPr>
        </p:nvSpPr>
        <p:spPr>
          <a:xfrm>
            <a:off x="3657599" y="1139252"/>
            <a:ext cx="5351489" cy="5576341"/>
          </a:xfrm>
        </p:spPr>
        <p:txBody>
          <a:bodyPr>
            <a:normAutofit fontScale="85000" lnSpcReduction="20000"/>
          </a:bodyPr>
          <a:lstStyle/>
          <a:p>
            <a:r>
              <a:rPr lang="en-US" dirty="0">
                <a:solidFill>
                  <a:schemeClr val="tx1"/>
                </a:solidFill>
                <a:latin typeface="Times New Roman" panose="02020603050405020304" pitchFamily="18" charset="0"/>
                <a:cs typeface="Times New Roman" panose="02020603050405020304" pitchFamily="18" charset="0"/>
              </a:rPr>
              <a:t>After the Second World War the government attempted to reduce the amount of money in circulation by imposing a confiscatory redenomination on paper money, which valued the new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at one tenth the value of the fourth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From 1961 to 1997, the SIXTH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was in circulation and the redenomination was based on the same terms as the 1947 redenomination. After the fall of the Soviet Union in 1991, the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remained the currency of the Russian Federation. During the early 1990s there was a period of hyper-inflation which meant the currency fell significantly in value.</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In January 1998 the seventh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was introduced. It was valued at 1,000 of the previous </a:t>
            </a:r>
            <a:r>
              <a:rPr lang="en-US" dirty="0" err="1">
                <a:solidFill>
                  <a:schemeClr val="tx1"/>
                </a:solidFill>
                <a:latin typeface="Times New Roman" panose="02020603050405020304" pitchFamily="18" charset="0"/>
                <a:cs typeface="Times New Roman" panose="02020603050405020304" pitchFamily="18" charset="0"/>
              </a:rPr>
              <a:t>roubles</a:t>
            </a:r>
            <a:r>
              <a:rPr lang="en-US" dirty="0">
                <a:solidFill>
                  <a:schemeClr val="tx1"/>
                </a:solidFill>
                <a:latin typeface="Times New Roman" panose="02020603050405020304" pitchFamily="18" charset="0"/>
                <a:cs typeface="Times New Roman" panose="02020603050405020304" pitchFamily="18" charset="0"/>
              </a:rPr>
              <a:t> in what was simply a psychological step. Later in the same year, the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lost 70% of its value against the US dollar in just six months following the Russian financial crisis of 1998</a:t>
            </a:r>
            <a:r>
              <a:rPr lang="en-US"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13613"/>
            <a:ext cx="3662932" cy="2236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240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44184"/>
          </a:xfrm>
        </p:spPr>
        <p:txBody>
          <a:bodyPr/>
          <a:lstStyle/>
          <a:p>
            <a:r>
              <a:rPr lang="en-US" b="1" dirty="0" smtClean="0"/>
              <a:t>Ruble </a:t>
            </a:r>
            <a:r>
              <a:rPr lang="en-US" b="1" dirty="0"/>
              <a:t>Coins</a:t>
            </a:r>
            <a:endParaRPr lang="ru-RU" dirty="0"/>
          </a:p>
        </p:txBody>
      </p:sp>
      <p:sp>
        <p:nvSpPr>
          <p:cNvPr id="3" name="Объект 2"/>
          <p:cNvSpPr>
            <a:spLocks noGrp="1"/>
          </p:cNvSpPr>
          <p:nvPr>
            <p:ph idx="1"/>
          </p:nvPr>
        </p:nvSpPr>
        <p:spPr>
          <a:xfrm>
            <a:off x="4032354" y="1244184"/>
            <a:ext cx="4886794" cy="5351488"/>
          </a:xfrm>
        </p:spPr>
        <p:txBody>
          <a:bodyPr>
            <a:normAutofit fontScale="92500" lnSpcReduction="20000"/>
          </a:bodyPr>
          <a:lstStyle/>
          <a:p>
            <a:r>
              <a:rPr lang="en-US" dirty="0" smtClean="0">
                <a:solidFill>
                  <a:schemeClr val="tx1"/>
                </a:solidFill>
                <a:latin typeface="Times New Roman" panose="02020603050405020304" pitchFamily="18" charset="0"/>
                <a:cs typeface="Times New Roman" panose="02020603050405020304" pitchFamily="18" charset="0"/>
              </a:rPr>
              <a:t>In </a:t>
            </a:r>
            <a:r>
              <a:rPr lang="en-US" dirty="0">
                <a:solidFill>
                  <a:schemeClr val="tx1"/>
                </a:solidFill>
                <a:latin typeface="Times New Roman" panose="02020603050405020304" pitchFamily="18" charset="0"/>
                <a:cs typeface="Times New Roman" panose="02020603050405020304" pitchFamily="18" charset="0"/>
              </a:rPr>
              <a:t>the 18th century, the lower value </a:t>
            </a:r>
            <a:r>
              <a:rPr lang="en-US" dirty="0" err="1">
                <a:solidFill>
                  <a:schemeClr val="tx1"/>
                </a:solidFill>
                <a:latin typeface="Times New Roman" panose="02020603050405020304" pitchFamily="18" charset="0"/>
                <a:cs typeface="Times New Roman" panose="02020603050405020304" pitchFamily="18" charset="0"/>
              </a:rPr>
              <a:t>roubles</a:t>
            </a:r>
            <a:r>
              <a:rPr lang="en-US" dirty="0">
                <a:solidFill>
                  <a:schemeClr val="tx1"/>
                </a:solidFill>
                <a:latin typeface="Times New Roman" panose="02020603050405020304" pitchFamily="18" charset="0"/>
                <a:cs typeface="Times New Roman" panose="02020603050405020304" pitchFamily="18" charset="0"/>
              </a:rPr>
              <a:t>, such as half a kopek or a single </a:t>
            </a:r>
            <a:r>
              <a:rPr lang="en-US" dirty="0" err="1">
                <a:solidFill>
                  <a:schemeClr val="tx1"/>
                </a:solidFill>
                <a:latin typeface="Times New Roman" panose="02020603050405020304" pitchFamily="18" charset="0"/>
                <a:cs typeface="Times New Roman" panose="02020603050405020304" pitchFamily="18" charset="0"/>
              </a:rPr>
              <a:t>kopec</a:t>
            </a:r>
            <a:r>
              <a:rPr lang="en-US" dirty="0">
                <a:solidFill>
                  <a:schemeClr val="tx1"/>
                </a:solidFill>
                <a:latin typeface="Times New Roman" panose="02020603050405020304" pitchFamily="18" charset="0"/>
                <a:cs typeface="Times New Roman" panose="02020603050405020304" pitchFamily="18" charset="0"/>
              </a:rPr>
              <a:t> were made from copper, while five </a:t>
            </a:r>
            <a:r>
              <a:rPr lang="en-US" dirty="0" err="1">
                <a:solidFill>
                  <a:schemeClr val="tx1"/>
                </a:solidFill>
                <a:latin typeface="Times New Roman" panose="02020603050405020304" pitchFamily="18" charset="0"/>
                <a:cs typeface="Times New Roman" panose="02020603050405020304" pitchFamily="18" charset="0"/>
              </a:rPr>
              <a:t>kopecs</a:t>
            </a:r>
            <a:r>
              <a:rPr lang="en-US" dirty="0">
                <a:solidFill>
                  <a:schemeClr val="tx1"/>
                </a:solidFill>
                <a:latin typeface="Times New Roman" panose="02020603050405020304" pitchFamily="18" charset="0"/>
                <a:cs typeface="Times New Roman" panose="02020603050405020304" pitchFamily="18" charset="0"/>
              </a:rPr>
              <a:t> up to 50 </a:t>
            </a:r>
            <a:r>
              <a:rPr lang="en-US" dirty="0" err="1">
                <a:solidFill>
                  <a:schemeClr val="tx1"/>
                </a:solidFill>
                <a:latin typeface="Times New Roman" panose="02020603050405020304" pitchFamily="18" charset="0"/>
                <a:cs typeface="Times New Roman" panose="02020603050405020304" pitchFamily="18" charset="0"/>
              </a:rPr>
              <a:t>kopecs</a:t>
            </a:r>
            <a:r>
              <a:rPr lang="en-US" dirty="0">
                <a:solidFill>
                  <a:schemeClr val="tx1"/>
                </a:solidFill>
                <a:latin typeface="Times New Roman" panose="02020603050405020304" pitchFamily="18" charset="0"/>
                <a:cs typeface="Times New Roman" panose="02020603050405020304" pitchFamily="18" charset="0"/>
              </a:rPr>
              <a:t> and one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coins were made from silver. Five </a:t>
            </a:r>
            <a:r>
              <a:rPr lang="en-US" dirty="0" err="1">
                <a:solidFill>
                  <a:schemeClr val="tx1"/>
                </a:solidFill>
                <a:latin typeface="Times New Roman" panose="02020603050405020304" pitchFamily="18" charset="0"/>
                <a:cs typeface="Times New Roman" panose="02020603050405020304" pitchFamily="18" charset="0"/>
              </a:rPr>
              <a:t>rouble</a:t>
            </a:r>
            <a:r>
              <a:rPr lang="en-US" dirty="0">
                <a:solidFill>
                  <a:schemeClr val="tx1"/>
                </a:solidFill>
                <a:latin typeface="Times New Roman" panose="02020603050405020304" pitchFamily="18" charset="0"/>
                <a:cs typeface="Times New Roman" panose="02020603050405020304" pitchFamily="18" charset="0"/>
              </a:rPr>
              <a:t> coins were originally made from gold.</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After the Russian civil war, silver was used for lower value coins with gold </a:t>
            </a:r>
            <a:r>
              <a:rPr lang="en-US" dirty="0" err="1">
                <a:solidFill>
                  <a:schemeClr val="tx1"/>
                </a:solidFill>
                <a:latin typeface="Times New Roman" panose="02020603050405020304" pitchFamily="18" charset="0"/>
                <a:cs typeface="Times New Roman" panose="02020603050405020304" pitchFamily="18" charset="0"/>
              </a:rPr>
              <a:t>chervonets</a:t>
            </a:r>
            <a:r>
              <a:rPr lang="en-US" dirty="0">
                <a:solidFill>
                  <a:schemeClr val="tx1"/>
                </a:solidFill>
                <a:latin typeface="Times New Roman" panose="02020603050405020304" pitchFamily="18" charset="0"/>
                <a:cs typeface="Times New Roman" panose="02020603050405020304" pitchFamily="18" charset="0"/>
              </a:rPr>
              <a:t> minted in 1923. In 1961 new materials such as </a:t>
            </a:r>
            <a:r>
              <a:rPr lang="en-US" dirty="0" err="1">
                <a:solidFill>
                  <a:schemeClr val="tx1"/>
                </a:solidFill>
                <a:latin typeface="Times New Roman" panose="02020603050405020304" pitchFamily="18" charset="0"/>
                <a:cs typeface="Times New Roman" panose="02020603050405020304" pitchFamily="18" charset="0"/>
              </a:rPr>
              <a:t>aluminium</a:t>
            </a:r>
            <a:r>
              <a:rPr lang="en-US" dirty="0">
                <a:solidFill>
                  <a:schemeClr val="tx1"/>
                </a:solidFill>
                <a:latin typeface="Times New Roman" panose="02020603050405020304" pitchFamily="18" charset="0"/>
                <a:cs typeface="Times New Roman" panose="02020603050405020304" pitchFamily="18" charset="0"/>
              </a:rPr>
              <a:t> bronze were introduced, along with </a:t>
            </a:r>
            <a:r>
              <a:rPr lang="en-US" dirty="0" err="1">
                <a:solidFill>
                  <a:schemeClr val="tx1"/>
                </a:solidFill>
                <a:latin typeface="Times New Roman" panose="02020603050405020304" pitchFamily="18" charset="0"/>
                <a:cs typeface="Times New Roman" panose="02020603050405020304" pitchFamily="18" charset="0"/>
              </a:rPr>
              <a:t>cupro</a:t>
            </a:r>
            <a:r>
              <a:rPr lang="en-US" dirty="0">
                <a:solidFill>
                  <a:schemeClr val="tx1"/>
                </a:solidFill>
                <a:latin typeface="Times New Roman" panose="02020603050405020304" pitchFamily="18" charset="0"/>
                <a:cs typeface="Times New Roman" panose="02020603050405020304" pitchFamily="18" charset="0"/>
              </a:rPr>
              <a:t>-nickel-zinc.</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In 1991 more modern techniques were used, combining several types of metal to form new, bimetallic coins in denominations including ten </a:t>
            </a:r>
            <a:r>
              <a:rPr lang="en-US" dirty="0" err="1">
                <a:solidFill>
                  <a:schemeClr val="tx1"/>
                </a:solidFill>
                <a:latin typeface="Times New Roman" panose="02020603050405020304" pitchFamily="18" charset="0"/>
                <a:cs typeface="Times New Roman" panose="02020603050405020304" pitchFamily="18" charset="0"/>
              </a:rPr>
              <a:t>roubles</a:t>
            </a:r>
            <a:r>
              <a:rPr lang="en-US" dirty="0">
                <a:solidFill>
                  <a:schemeClr val="tx1"/>
                </a:solidFill>
                <a:latin typeface="Times New Roman" panose="02020603050405020304" pitchFamily="18" charset="0"/>
                <a:cs typeface="Times New Roman" panose="02020603050405020304" pitchFamily="18" charset="0"/>
              </a:rPr>
              <a:t>. New coins were again released after the fall of the Soviet Union in 1991.</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908" y="2171623"/>
            <a:ext cx="3975892" cy="1950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4597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1796"/>
            <a:ext cx="8229600" cy="740884"/>
          </a:xfrm>
        </p:spPr>
        <p:txBody>
          <a:bodyPr/>
          <a:lstStyle/>
          <a:p>
            <a:r>
              <a:rPr lang="en-US" sz="4000" b="1" dirty="0" smtClean="0"/>
              <a:t>Russian </a:t>
            </a:r>
            <a:r>
              <a:rPr lang="en-US" sz="4000" b="1" dirty="0"/>
              <a:t>Paper Money — Imperial </a:t>
            </a:r>
            <a:r>
              <a:rPr lang="en-US" sz="4000" b="1" dirty="0" smtClean="0"/>
              <a:t>period</a:t>
            </a:r>
            <a:endParaRPr lang="ru-RU" sz="4000" dirty="0"/>
          </a:p>
        </p:txBody>
      </p:sp>
      <p:sp>
        <p:nvSpPr>
          <p:cNvPr id="3" name="Объект 2"/>
          <p:cNvSpPr>
            <a:spLocks noGrp="1"/>
          </p:cNvSpPr>
          <p:nvPr>
            <p:ph idx="1"/>
          </p:nvPr>
        </p:nvSpPr>
        <p:spPr>
          <a:xfrm>
            <a:off x="3646582" y="1342681"/>
            <a:ext cx="5272566" cy="5372912"/>
          </a:xfrm>
        </p:spPr>
        <p:txBody>
          <a:bodyPr>
            <a:normAutofit fontScale="77500" lnSpcReduction="20000"/>
          </a:bodyPr>
          <a:lstStyle/>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first </a:t>
            </a:r>
            <a:r>
              <a:rPr lang="en-US" dirty="0">
                <a:solidFill>
                  <a:schemeClr val="tx1"/>
                </a:solidFill>
                <a:latin typeface="Times New Roman" panose="02020603050405020304" pitchFamily="18" charset="0"/>
                <a:cs typeface="Times New Roman" panose="02020603050405020304" pitchFamily="18" charset="0"/>
              </a:rPr>
              <a:t>R</a:t>
            </a:r>
            <a:r>
              <a:rPr lang="en-US" dirty="0" smtClean="0">
                <a:solidFill>
                  <a:schemeClr val="tx1"/>
                </a:solidFill>
                <a:latin typeface="Times New Roman" panose="02020603050405020304" pitchFamily="18" charset="0"/>
                <a:cs typeface="Times New Roman" panose="02020603050405020304" pitchFamily="18" charset="0"/>
              </a:rPr>
              <a:t>ussian </a:t>
            </a:r>
            <a:r>
              <a:rPr lang="en-US" dirty="0">
                <a:solidFill>
                  <a:schemeClr val="tx1"/>
                </a:solidFill>
                <a:latin typeface="Times New Roman" panose="02020603050405020304" pitchFamily="18" charset="0"/>
                <a:cs typeface="Times New Roman" panose="02020603050405020304" pitchFamily="18" charset="0"/>
              </a:rPr>
              <a:t>paper money were printed in 1769 during the reign of Ekaterina II. It was forced by the imperfectness of the monetary system, in which coins were the only payment method.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banknotes were printed on white paper and had watermarks. From 1786 the banknotes were printed on color paper, but were still very simple, which cause massive fraud. In the beginning of the 19th century the paper money changed the outlook to a classicism style one. Architectural images and portraits began appearing on the banknotes in the 50s and 60s, along with imperial monograms.</a:t>
            </a:r>
          </a:p>
          <a:p>
            <a:r>
              <a:rPr lang="en-US" dirty="0">
                <a:solidFill>
                  <a:schemeClr val="tx1"/>
                </a:solidFill>
                <a:latin typeface="Times New Roman" panose="02020603050405020304" pitchFamily="18" charset="0"/>
                <a:cs typeface="Times New Roman" panose="02020603050405020304" pitchFamily="18" charset="0"/>
              </a:rPr>
              <a:t>By the beginning of the 20th century many famous painters, like </a:t>
            </a:r>
            <a:r>
              <a:rPr lang="en-US" dirty="0" err="1">
                <a:solidFill>
                  <a:schemeClr val="tx1"/>
                </a:solidFill>
                <a:latin typeface="Times New Roman" panose="02020603050405020304" pitchFamily="18" charset="0"/>
                <a:cs typeface="Times New Roman" panose="02020603050405020304" pitchFamily="18" charset="0"/>
              </a:rPr>
              <a:t>Reichel</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Zauerveir</a:t>
            </a:r>
            <a:r>
              <a:rPr lang="en-US" dirty="0">
                <a:solidFill>
                  <a:schemeClr val="tx1"/>
                </a:solidFill>
                <a:latin typeface="Times New Roman" panose="02020603050405020304" pitchFamily="18" charset="0"/>
                <a:cs typeface="Times New Roman" panose="02020603050405020304" pitchFamily="18" charset="0"/>
              </a:rPr>
              <a:t> and Lundin, took part in banknote design. The 1912 500 ruble banknote is often named as one of the most beautiful ones in history. All the banknotes of the Imperial period were printed in Russia, with one exception of a emission printed in the USA not long before the revolution of 1917.</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51" y="898127"/>
            <a:ext cx="1000125"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9572" y="1122981"/>
            <a:ext cx="2007863" cy="263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990" y="4152274"/>
            <a:ext cx="3143561" cy="2024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1944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effectLst/>
              </a:rPr>
              <a:t>Russian Paper Money — USSR </a:t>
            </a:r>
            <a:r>
              <a:rPr lang="en-US" b="1" dirty="0" smtClean="0">
                <a:effectLst/>
              </a:rPr>
              <a:t>period</a:t>
            </a:r>
            <a:endParaRPr lang="ru-RU" dirty="0"/>
          </a:p>
        </p:txBody>
      </p:sp>
      <p:sp>
        <p:nvSpPr>
          <p:cNvPr id="3" name="Объект 2"/>
          <p:cNvSpPr>
            <a:spLocks noGrp="1"/>
          </p:cNvSpPr>
          <p:nvPr>
            <p:ph idx="1"/>
          </p:nvPr>
        </p:nvSpPr>
        <p:spPr>
          <a:xfrm>
            <a:off x="4527029" y="1600200"/>
            <a:ext cx="4347147" cy="4995472"/>
          </a:xfrm>
        </p:spPr>
        <p:txBody>
          <a:bodyPr>
            <a:normAutofit fontScale="85000" lnSpcReduction="20000"/>
          </a:bodyPr>
          <a:lstStyle/>
          <a:p>
            <a:r>
              <a:rPr lang="en-US" dirty="0">
                <a:solidFill>
                  <a:schemeClr val="tx1"/>
                </a:solidFill>
                <a:latin typeface="Times New Roman" panose="02020603050405020304" pitchFamily="18" charset="0"/>
                <a:cs typeface="Times New Roman" panose="02020603050405020304" pitchFamily="18" charset="0"/>
              </a:rPr>
              <a:t>The paper money of the USSR period underwent many emissions and changed its outlook very much. Most of it was printed on white paper and had watermarks, but the format and style of different series varies very much. </a:t>
            </a:r>
            <a:endParaRPr lang="ru-RU"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For </a:t>
            </a:r>
            <a:r>
              <a:rPr lang="en-US" dirty="0">
                <a:solidFill>
                  <a:schemeClr val="tx1"/>
                </a:solidFill>
                <a:latin typeface="Times New Roman" panose="02020603050405020304" pitchFamily="18" charset="0"/>
                <a:cs typeface="Times New Roman" panose="02020603050405020304" pitchFamily="18" charset="0"/>
              </a:rPr>
              <a:t>example, the 1918-1922 series are quite simplistic, while the 1923 one continues the traditions of the Imperial period. From 1925, the banknotes contained, in addition to the state symbols, pictures of people and their life (the worker and the farmer reading Karl Marx, a seeder, scenes of harvest, etc.). </a:t>
            </a:r>
            <a:endParaRPr lang="ru-RU"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In </a:t>
            </a:r>
            <a:r>
              <a:rPr lang="en-US" dirty="0">
                <a:solidFill>
                  <a:schemeClr val="tx1"/>
                </a:solidFill>
                <a:latin typeface="Times New Roman" panose="02020603050405020304" pitchFamily="18" charset="0"/>
                <a:cs typeface="Times New Roman" panose="02020603050405020304" pitchFamily="18" charset="0"/>
              </a:rPr>
              <a:t>1937 for the first time Lenin himself appeared on the notes, and stayed there until 1992.</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11" y="1276350"/>
            <a:ext cx="1462746" cy="1796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076" y="2337332"/>
            <a:ext cx="2938228" cy="137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11" y="3757977"/>
            <a:ext cx="2114472" cy="1066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9331" y="4975236"/>
            <a:ext cx="3105462" cy="1397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2696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effectLst/>
              </a:rPr>
              <a:t>Russian Paper Money — Contemporary </a:t>
            </a:r>
            <a:r>
              <a:rPr lang="en-US" b="1" dirty="0" smtClean="0">
                <a:effectLst/>
              </a:rPr>
              <a:t>Period</a:t>
            </a:r>
            <a:endParaRPr lang="ru-RU" dirty="0"/>
          </a:p>
        </p:txBody>
      </p:sp>
      <p:sp>
        <p:nvSpPr>
          <p:cNvPr id="3" name="Объект 2"/>
          <p:cNvSpPr>
            <a:spLocks noGrp="1"/>
          </p:cNvSpPr>
          <p:nvPr>
            <p:ph idx="1"/>
          </p:nvPr>
        </p:nvSpPr>
        <p:spPr>
          <a:xfrm>
            <a:off x="4497048" y="1600200"/>
            <a:ext cx="4482060" cy="5085413"/>
          </a:xfrm>
        </p:spPr>
        <p:txBody>
          <a:bodyPr>
            <a:normAutofit fontScale="85000" lnSpcReduction="10000"/>
          </a:bodyPr>
          <a:lstStyle/>
          <a:p>
            <a:r>
              <a:rPr lang="en-US" dirty="0">
                <a:solidFill>
                  <a:schemeClr val="tx1"/>
                </a:solidFill>
                <a:latin typeface="Times New Roman" panose="02020603050405020304" pitchFamily="18" charset="0"/>
                <a:cs typeface="Times New Roman" panose="02020603050405020304" pitchFamily="18" charset="0"/>
              </a:rPr>
              <a:t>Russian money of the new </a:t>
            </a:r>
            <a:r>
              <a:rPr lang="en-US" dirty="0" err="1">
                <a:solidFill>
                  <a:schemeClr val="tx1"/>
                </a:solidFill>
                <a:latin typeface="Times New Roman" panose="02020603050405020304" pitchFamily="18" charset="0"/>
                <a:cs typeface="Times New Roman" panose="02020603050405020304" pitchFamily="18" charset="0"/>
              </a:rPr>
              <a:t>epoque</a:t>
            </a:r>
            <a:r>
              <a:rPr lang="en-US" dirty="0">
                <a:solidFill>
                  <a:schemeClr val="tx1"/>
                </a:solidFill>
                <a:latin typeface="Times New Roman" panose="02020603050405020304" pitchFamily="18" charset="0"/>
                <a:cs typeface="Times New Roman" panose="02020603050405020304" pitchFamily="18" charset="0"/>
              </a:rPr>
              <a:t> (after 1992) differ from the previous series by the disappearance of the Lenin portraits (which lasted 55 years). </a:t>
            </a:r>
            <a:endParaRPr lang="ru-RU"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In </a:t>
            </a:r>
            <a:r>
              <a:rPr lang="en-US" dirty="0">
                <a:solidFill>
                  <a:schemeClr val="tx1"/>
                </a:solidFill>
                <a:latin typeface="Times New Roman" panose="02020603050405020304" pitchFamily="18" charset="0"/>
                <a:cs typeface="Times New Roman" panose="02020603050405020304" pitchFamily="18" charset="0"/>
              </a:rPr>
              <a:t>1992 another revolution happened in Russia, the single-party system was replaced by a democratic system. The money started baring pictures of cities. Until 1993 it was Moscow, and starting with 1995 more (Saint-Petersburg, Vladivostok, Novgorod, Krasnoyarsk, Yaroslavl and Archangelsk). </a:t>
            </a:r>
            <a:endParaRPr lang="ru-RU"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During </a:t>
            </a:r>
            <a:r>
              <a:rPr lang="en-US" dirty="0">
                <a:solidFill>
                  <a:schemeClr val="tx1"/>
                </a:solidFill>
                <a:latin typeface="Times New Roman" panose="02020603050405020304" pitchFamily="18" charset="0"/>
                <a:cs typeface="Times New Roman" panose="02020603050405020304" pitchFamily="18" charset="0"/>
              </a:rPr>
              <a:t>the </a:t>
            </a:r>
            <a:r>
              <a:rPr lang="en-US" dirty="0" err="1">
                <a:solidFill>
                  <a:schemeClr val="tx1"/>
                </a:solidFill>
                <a:latin typeface="Times New Roman" panose="02020603050405020304" pitchFamily="18" charset="0"/>
                <a:cs typeface="Times New Roman" panose="02020603050405020304" pitchFamily="18" charset="0"/>
              </a:rPr>
              <a:t>devalvation</a:t>
            </a:r>
            <a:r>
              <a:rPr lang="en-US" dirty="0">
                <a:solidFill>
                  <a:schemeClr val="tx1"/>
                </a:solidFill>
                <a:latin typeface="Times New Roman" panose="02020603050405020304" pitchFamily="18" charset="0"/>
                <a:cs typeface="Times New Roman" panose="02020603050405020304" pitchFamily="18" charset="0"/>
              </a:rPr>
              <a:t> of 1998 the value of the notes lost three zeros, but the note design remained the same.</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71880"/>
            <a:ext cx="3180413" cy="142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007" y="3687580"/>
            <a:ext cx="3536698" cy="1600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340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600" dirty="0"/>
              <a:t>In the 18th, 19th and 20th centuries, several coins had individual names</a:t>
            </a:r>
            <a:r>
              <a:rPr lang="en-US" sz="3600" dirty="0" smtClean="0"/>
              <a:t>:</a:t>
            </a:r>
            <a:endParaRPr lang="ru-RU" sz="3600" dirty="0"/>
          </a:p>
        </p:txBody>
      </p:sp>
      <p:sp>
        <p:nvSpPr>
          <p:cNvPr id="3" name="Объект 2"/>
          <p:cNvSpPr>
            <a:spLocks noGrp="1"/>
          </p:cNvSpPr>
          <p:nvPr>
            <p:ph idx="1"/>
          </p:nvPr>
        </p:nvSpPr>
        <p:spPr/>
        <p:txBody>
          <a:bodyPr>
            <a:normAutofit fontScale="92500" lnSpcReduction="20000"/>
          </a:bodyPr>
          <a:lstStyle/>
          <a:p>
            <a:endParaRPr lang="en-US" dirty="0"/>
          </a:p>
          <a:p>
            <a:r>
              <a:rPr lang="en-US" dirty="0">
                <a:solidFill>
                  <a:schemeClr val="tx1"/>
                </a:solidFill>
                <a:latin typeface="Times New Roman" panose="02020603050405020304" pitchFamily="18" charset="0"/>
                <a:cs typeface="Times New Roman" panose="02020603050405020304" pitchFamily="18" charset="0"/>
              </a:rPr>
              <a:t>1⁄4 kopek – </a:t>
            </a:r>
            <a:r>
              <a:rPr lang="en-US" dirty="0" err="1">
                <a:solidFill>
                  <a:schemeClr val="tx1"/>
                </a:solidFill>
                <a:latin typeface="Times New Roman" panose="02020603050405020304" pitchFamily="18" charset="0"/>
                <a:cs typeface="Times New Roman" panose="02020603050405020304" pitchFamily="18" charset="0"/>
              </a:rPr>
              <a:t>polushka</a:t>
            </a: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1⁄2 kopek – denga or </a:t>
            </a:r>
            <a:r>
              <a:rPr lang="en-US" dirty="0" err="1">
                <a:solidFill>
                  <a:schemeClr val="tx1"/>
                </a:solidFill>
                <a:latin typeface="Times New Roman" panose="02020603050405020304" pitchFamily="18" charset="0"/>
                <a:cs typeface="Times New Roman" panose="02020603050405020304" pitchFamily="18" charset="0"/>
              </a:rPr>
              <a:t>dénezhka</a:t>
            </a: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2 kopek – </a:t>
            </a:r>
            <a:r>
              <a:rPr lang="en-US" dirty="0" err="1">
                <a:solidFill>
                  <a:schemeClr val="tx1"/>
                </a:solidFill>
                <a:latin typeface="Times New Roman" panose="02020603050405020304" pitchFamily="18" charset="0"/>
                <a:cs typeface="Times New Roman" panose="02020603050405020304" pitchFamily="18" charset="0"/>
              </a:rPr>
              <a:t>semishnik</a:t>
            </a:r>
            <a:r>
              <a:rPr lang="en-US" dirty="0">
                <a:solidFill>
                  <a:schemeClr val="tx1"/>
                </a:solidFill>
                <a:latin typeface="Times New Roman" panose="02020603050405020304" pitchFamily="18" charset="0"/>
                <a:cs typeface="Times New Roman" panose="02020603050405020304" pitchFamily="18" charset="0"/>
              </a:rPr>
              <a:t> (mostly disappeared by 20th century), </a:t>
            </a:r>
            <a:r>
              <a:rPr lang="en-US" dirty="0" err="1">
                <a:solidFill>
                  <a:schemeClr val="tx1"/>
                </a:solidFill>
                <a:latin typeface="Times New Roman" panose="02020603050405020304" pitchFamily="18" charset="0"/>
                <a:cs typeface="Times New Roman" panose="02020603050405020304" pitchFamily="18" charset="0"/>
              </a:rPr>
              <a:t>dvúshka</a:t>
            </a:r>
            <a:r>
              <a:rPr lang="en-US" dirty="0">
                <a:solidFill>
                  <a:schemeClr val="tx1"/>
                </a:solidFill>
                <a:latin typeface="Times New Roman" panose="02020603050405020304" pitchFamily="18" charset="0"/>
                <a:cs typeface="Times New Roman" panose="02020603050405020304" pitchFamily="18" charset="0"/>
              </a:rPr>
              <a:t> (20th century) or </a:t>
            </a:r>
            <a:r>
              <a:rPr lang="en-US" dirty="0" err="1">
                <a:solidFill>
                  <a:schemeClr val="tx1"/>
                </a:solidFill>
                <a:latin typeface="Times New Roman" panose="02020603050405020304" pitchFamily="18" charset="0"/>
                <a:cs typeface="Times New Roman" panose="02020603050405020304" pitchFamily="18" charset="0"/>
              </a:rPr>
              <a:t>grosh</a:t>
            </a: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3 kopek – </a:t>
            </a:r>
            <a:r>
              <a:rPr lang="en-US" dirty="0" err="1">
                <a:solidFill>
                  <a:schemeClr val="tx1"/>
                </a:solidFill>
                <a:latin typeface="Times New Roman" panose="02020603050405020304" pitchFamily="18" charset="0"/>
                <a:cs typeface="Times New Roman" panose="02020603050405020304" pitchFamily="18" charset="0"/>
              </a:rPr>
              <a:t>altyn</a:t>
            </a:r>
            <a:r>
              <a:rPr lang="en-US" dirty="0">
                <a:solidFill>
                  <a:schemeClr val="tx1"/>
                </a:solidFill>
                <a:latin typeface="Times New Roman" panose="02020603050405020304" pitchFamily="18" charset="0"/>
                <a:cs typeface="Times New Roman" panose="02020603050405020304" pitchFamily="18" charset="0"/>
              </a:rPr>
              <a:t> (not in use anymore by the 1960s)</a:t>
            </a:r>
          </a:p>
          <a:p>
            <a:r>
              <a:rPr lang="en-US" dirty="0">
                <a:solidFill>
                  <a:schemeClr val="tx1"/>
                </a:solidFill>
                <a:latin typeface="Times New Roman" panose="02020603050405020304" pitchFamily="18" charset="0"/>
                <a:cs typeface="Times New Roman" panose="02020603050405020304" pitchFamily="18" charset="0"/>
              </a:rPr>
              <a:t>5 kopek – </a:t>
            </a:r>
            <a:r>
              <a:rPr lang="en-US" dirty="0" err="1">
                <a:solidFill>
                  <a:schemeClr val="tx1"/>
                </a:solidFill>
                <a:latin typeface="Times New Roman" panose="02020603050405020304" pitchFamily="18" charset="0"/>
                <a:cs typeface="Times New Roman" panose="02020603050405020304" pitchFamily="18" charset="0"/>
              </a:rPr>
              <a:t>pyaták</a:t>
            </a: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10 kopek – </a:t>
            </a:r>
            <a:r>
              <a:rPr lang="en-US" dirty="0" err="1">
                <a:solidFill>
                  <a:schemeClr val="tx1"/>
                </a:solidFill>
                <a:latin typeface="Times New Roman" panose="02020603050405020304" pitchFamily="18" charset="0"/>
                <a:cs typeface="Times New Roman" panose="02020603050405020304" pitchFamily="18" charset="0"/>
              </a:rPr>
              <a:t>grívennik</a:t>
            </a: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15 kopek – </a:t>
            </a:r>
            <a:r>
              <a:rPr lang="en-US" dirty="0" err="1">
                <a:solidFill>
                  <a:schemeClr val="tx1"/>
                </a:solidFill>
                <a:latin typeface="Times New Roman" panose="02020603050405020304" pitchFamily="18" charset="0"/>
                <a:cs typeface="Times New Roman" panose="02020603050405020304" pitchFamily="18" charset="0"/>
              </a:rPr>
              <a:t>pyatialtýnny</a:t>
            </a:r>
            <a:r>
              <a:rPr lang="en-US" dirty="0">
                <a:solidFill>
                  <a:schemeClr val="tx1"/>
                </a:solidFill>
                <a:latin typeface="Times New Roman" panose="02020603050405020304" pitchFamily="18" charset="0"/>
                <a:cs typeface="Times New Roman" panose="02020603050405020304" pitchFamily="18" charset="0"/>
              </a:rPr>
              <a:t> (5 </a:t>
            </a:r>
            <a:r>
              <a:rPr lang="en-US" dirty="0" err="1">
                <a:solidFill>
                  <a:schemeClr val="tx1"/>
                </a:solidFill>
                <a:latin typeface="Times New Roman" panose="02020603050405020304" pitchFamily="18" charset="0"/>
                <a:cs typeface="Times New Roman" panose="02020603050405020304" pitchFamily="18" charset="0"/>
              </a:rPr>
              <a:t>altyn</a:t>
            </a:r>
            <a:r>
              <a:rPr lang="en-US" dirty="0">
                <a:solidFill>
                  <a:schemeClr val="tx1"/>
                </a:solidFill>
                <a:latin typeface="Times New Roman" panose="02020603050405020304" pitchFamily="18" charset="0"/>
                <a:cs typeface="Times New Roman" panose="02020603050405020304" pitchFamily="18" charset="0"/>
              </a:rPr>
              <a:t>; the usage lived longer than </a:t>
            </a:r>
            <a:r>
              <a:rPr lang="en-US" dirty="0" err="1">
                <a:solidFill>
                  <a:schemeClr val="tx1"/>
                </a:solidFill>
                <a:latin typeface="Times New Roman" panose="02020603050405020304" pitchFamily="18" charset="0"/>
                <a:cs typeface="Times New Roman" panose="02020603050405020304" pitchFamily="18" charset="0"/>
              </a:rPr>
              <a:t>altyn</a:t>
            </a:r>
            <a:r>
              <a:rPr lang="en-US" dirty="0">
                <a:solidFill>
                  <a:schemeClr val="tx1"/>
                </a:solidFill>
                <a:latin typeface="Times New Roman" panose="02020603050405020304" pitchFamily="18" charset="0"/>
                <a:cs typeface="Times New Roman" panose="02020603050405020304" pitchFamily="18" charset="0"/>
              </a:rPr>
              <a:t>)</a:t>
            </a:r>
          </a:p>
          <a:p>
            <a:r>
              <a:rPr lang="en-US" dirty="0">
                <a:solidFill>
                  <a:schemeClr val="tx1"/>
                </a:solidFill>
                <a:latin typeface="Times New Roman" panose="02020603050405020304" pitchFamily="18" charset="0"/>
                <a:cs typeface="Times New Roman" panose="02020603050405020304" pitchFamily="18" charset="0"/>
              </a:rPr>
              <a:t>20 kopek – </a:t>
            </a:r>
            <a:r>
              <a:rPr lang="en-US" dirty="0" err="1">
                <a:solidFill>
                  <a:schemeClr val="tx1"/>
                </a:solidFill>
                <a:latin typeface="Times New Roman" panose="02020603050405020304" pitchFamily="18" charset="0"/>
                <a:cs typeface="Times New Roman" panose="02020603050405020304" pitchFamily="18" charset="0"/>
              </a:rPr>
              <a:t>dvugrívenny</a:t>
            </a:r>
            <a:r>
              <a:rPr lang="en-US" dirty="0">
                <a:solidFill>
                  <a:schemeClr val="tx1"/>
                </a:solidFill>
                <a:latin typeface="Times New Roman" panose="02020603050405020304" pitchFamily="18" charset="0"/>
                <a:cs typeface="Times New Roman" panose="02020603050405020304" pitchFamily="18" charset="0"/>
              </a:rPr>
              <a:t> (2 </a:t>
            </a:r>
            <a:r>
              <a:rPr lang="en-US" dirty="0" err="1">
                <a:solidFill>
                  <a:schemeClr val="tx1"/>
                </a:solidFill>
                <a:latin typeface="Times New Roman" panose="02020603050405020304" pitchFamily="18" charset="0"/>
                <a:cs typeface="Times New Roman" panose="02020603050405020304" pitchFamily="18" charset="0"/>
              </a:rPr>
              <a:t>grivenniks</a:t>
            </a:r>
            <a:r>
              <a:rPr lang="en-US" dirty="0">
                <a:solidFill>
                  <a:schemeClr val="tx1"/>
                </a:solidFill>
                <a:latin typeface="Times New Roman" panose="02020603050405020304" pitchFamily="18" charset="0"/>
                <a:cs typeface="Times New Roman" panose="02020603050405020304" pitchFamily="18" charset="0"/>
              </a:rPr>
              <a:t>)</a:t>
            </a:r>
          </a:p>
          <a:p>
            <a:r>
              <a:rPr lang="en-US" dirty="0">
                <a:solidFill>
                  <a:schemeClr val="tx1"/>
                </a:solidFill>
                <a:latin typeface="Times New Roman" panose="02020603050405020304" pitchFamily="18" charset="0"/>
                <a:cs typeface="Times New Roman" panose="02020603050405020304" pitchFamily="18" charset="0"/>
              </a:rPr>
              <a:t>25 kopek – </a:t>
            </a:r>
            <a:r>
              <a:rPr lang="en-US" dirty="0" err="1">
                <a:solidFill>
                  <a:schemeClr val="tx1"/>
                </a:solidFill>
                <a:latin typeface="Times New Roman" panose="02020603050405020304" pitchFamily="18" charset="0"/>
                <a:cs typeface="Times New Roman" panose="02020603050405020304" pitchFamily="18" charset="0"/>
              </a:rPr>
              <a:t>polupoltínnik</a:t>
            </a:r>
            <a:r>
              <a:rPr lang="en-US" dirty="0">
                <a:solidFill>
                  <a:schemeClr val="tx1"/>
                </a:solidFill>
                <a:latin typeface="Times New Roman" panose="02020603050405020304" pitchFamily="18" charset="0"/>
                <a:cs typeface="Times New Roman" panose="02020603050405020304" pitchFamily="18" charset="0"/>
              </a:rPr>
              <a:t> (half </a:t>
            </a:r>
            <a:r>
              <a:rPr lang="en-US" dirty="0" err="1">
                <a:solidFill>
                  <a:schemeClr val="tx1"/>
                </a:solidFill>
                <a:latin typeface="Times New Roman" panose="02020603050405020304" pitchFamily="18" charset="0"/>
                <a:cs typeface="Times New Roman" panose="02020603050405020304" pitchFamily="18" charset="0"/>
              </a:rPr>
              <a:t>poltínnik</a:t>
            </a:r>
            <a:r>
              <a:rPr lang="en-US" dirty="0">
                <a:solidFill>
                  <a:schemeClr val="tx1"/>
                </a:solidFill>
                <a:latin typeface="Times New Roman" panose="02020603050405020304" pitchFamily="18" charset="0"/>
                <a:cs typeface="Times New Roman" panose="02020603050405020304" pitchFamily="18" charset="0"/>
              </a:rPr>
              <a:t>) or </a:t>
            </a:r>
            <a:r>
              <a:rPr lang="en-US" dirty="0" err="1">
                <a:solidFill>
                  <a:schemeClr val="tx1"/>
                </a:solidFill>
                <a:latin typeface="Times New Roman" panose="02020603050405020304" pitchFamily="18" charset="0"/>
                <a:cs typeface="Times New Roman" panose="02020603050405020304" pitchFamily="18" charset="0"/>
              </a:rPr>
              <a:t>chetverták</a:t>
            </a:r>
            <a:r>
              <a:rPr lang="en-US" dirty="0">
                <a:solidFill>
                  <a:schemeClr val="tx1"/>
                </a:solidFill>
                <a:latin typeface="Times New Roman" panose="02020603050405020304" pitchFamily="18" charset="0"/>
                <a:cs typeface="Times New Roman" panose="02020603050405020304" pitchFamily="18" charset="0"/>
              </a:rPr>
              <a:t> (from the Russian for ¼)</a:t>
            </a:r>
          </a:p>
          <a:p>
            <a:r>
              <a:rPr lang="en-US" dirty="0">
                <a:solidFill>
                  <a:schemeClr val="tx1"/>
                </a:solidFill>
                <a:latin typeface="Times New Roman" panose="02020603050405020304" pitchFamily="18" charset="0"/>
                <a:cs typeface="Times New Roman" panose="02020603050405020304" pitchFamily="18" charset="0"/>
              </a:rPr>
              <a:t>50 kopek – </a:t>
            </a:r>
            <a:r>
              <a:rPr lang="en-US" dirty="0" err="1">
                <a:solidFill>
                  <a:schemeClr val="tx1"/>
                </a:solidFill>
                <a:latin typeface="Times New Roman" panose="02020603050405020304" pitchFamily="18" charset="0"/>
                <a:cs typeface="Times New Roman" panose="02020603050405020304" pitchFamily="18" charset="0"/>
              </a:rPr>
              <a:t>poltína</a:t>
            </a:r>
            <a:r>
              <a:rPr lang="en-US" dirty="0">
                <a:solidFill>
                  <a:schemeClr val="tx1"/>
                </a:solidFill>
                <a:latin typeface="Times New Roman" panose="02020603050405020304" pitchFamily="18" charset="0"/>
                <a:cs typeface="Times New Roman" panose="02020603050405020304" pitchFamily="18" charset="0"/>
              </a:rPr>
              <a:t> or </a:t>
            </a:r>
            <a:r>
              <a:rPr lang="en-US" dirty="0" err="1">
                <a:solidFill>
                  <a:schemeClr val="tx1"/>
                </a:solidFill>
                <a:latin typeface="Times New Roman" panose="02020603050405020304" pitchFamily="18" charset="0"/>
                <a:cs typeface="Times New Roman" panose="02020603050405020304" pitchFamily="18" charset="0"/>
              </a:rPr>
              <a:t>poltínnik</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012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dirty="0"/>
              <a:t> In modern Russian slang only these names are used</a:t>
            </a:r>
            <a:r>
              <a:rPr lang="en-US" sz="3200" dirty="0" smtClean="0"/>
              <a:t>:</a:t>
            </a:r>
            <a:endParaRPr lang="ru-RU" sz="3200" dirty="0"/>
          </a:p>
        </p:txBody>
      </p:sp>
      <p:sp>
        <p:nvSpPr>
          <p:cNvPr id="3" name="Объект 2"/>
          <p:cNvSpPr>
            <a:spLocks noGrp="1"/>
          </p:cNvSpPr>
          <p:nvPr>
            <p:ph idx="1"/>
          </p:nvPr>
        </p:nvSpPr>
        <p:spPr/>
        <p:txBody>
          <a:bodyPr>
            <a:normAutofit fontScale="85000" lnSpcReduction="10000"/>
          </a:bodyPr>
          <a:lstStyle/>
          <a:p>
            <a:r>
              <a:rPr lang="en-US" dirty="0" smtClean="0">
                <a:solidFill>
                  <a:schemeClr val="tx1"/>
                </a:solidFill>
                <a:latin typeface="Times New Roman" panose="02020603050405020304" pitchFamily="18" charset="0"/>
                <a:cs typeface="Times New Roman" panose="02020603050405020304" pitchFamily="18" charset="0"/>
              </a:rPr>
              <a:t>1 </a:t>
            </a:r>
            <a:r>
              <a:rPr lang="en-US" dirty="0">
                <a:solidFill>
                  <a:schemeClr val="tx1"/>
                </a:solidFill>
                <a:latin typeface="Times New Roman" panose="02020603050405020304" pitchFamily="18" charset="0"/>
                <a:cs typeface="Times New Roman" panose="02020603050405020304" pitchFamily="18" charset="0"/>
              </a:rPr>
              <a:t>ruble – </a:t>
            </a:r>
            <a:r>
              <a:rPr lang="en-US" i="1" dirty="0" err="1">
                <a:solidFill>
                  <a:schemeClr val="tx1"/>
                </a:solidFill>
                <a:latin typeface="Times New Roman" panose="02020603050405020304" pitchFamily="18" charset="0"/>
                <a:cs typeface="Times New Roman" panose="02020603050405020304" pitchFamily="18" charset="0"/>
              </a:rPr>
              <a:t>tselkóvy</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целко́вый), </a:t>
            </a:r>
            <a:r>
              <a:rPr lang="en-US" dirty="0">
                <a:solidFill>
                  <a:schemeClr val="tx1"/>
                </a:solidFill>
                <a:latin typeface="Times New Roman" panose="02020603050405020304" pitchFamily="18" charset="0"/>
                <a:cs typeface="Times New Roman" panose="02020603050405020304" pitchFamily="18" charset="0"/>
              </a:rPr>
              <a:t>meaning "entire" or "whole" (</a:t>
            </a:r>
            <a:r>
              <a:rPr lang="vi-VN" dirty="0">
                <a:solidFill>
                  <a:schemeClr val="tx1"/>
                </a:solidFill>
                <a:latin typeface="Times New Roman" panose="02020603050405020304" pitchFamily="18" charset="0"/>
                <a:cs typeface="Times New Roman" panose="02020603050405020304" pitchFamily="18" charset="0"/>
              </a:rPr>
              <a:t>це́лый)</a:t>
            </a:r>
          </a:p>
          <a:p>
            <a:r>
              <a:rPr lang="vi-VN" dirty="0">
                <a:solidFill>
                  <a:schemeClr val="tx1"/>
                </a:solidFill>
                <a:latin typeface="Times New Roman" panose="02020603050405020304" pitchFamily="18" charset="0"/>
                <a:cs typeface="Times New Roman" panose="02020603050405020304" pitchFamily="18" charset="0"/>
              </a:rPr>
              <a:t>5 </a:t>
            </a:r>
            <a:r>
              <a:rPr lang="en-US" dirty="0">
                <a:solidFill>
                  <a:schemeClr val="tx1"/>
                </a:solidFill>
                <a:latin typeface="Times New Roman" panose="02020603050405020304" pitchFamily="18" charset="0"/>
                <a:cs typeface="Times New Roman" panose="02020603050405020304" pitchFamily="18" charset="0"/>
              </a:rPr>
              <a:t>rubles – </a:t>
            </a:r>
            <a:r>
              <a:rPr lang="en-US" i="1" dirty="0" err="1">
                <a:solidFill>
                  <a:schemeClr val="tx1"/>
                </a:solidFill>
                <a:latin typeface="Times New Roman" panose="02020603050405020304" pitchFamily="18" charset="0"/>
                <a:cs typeface="Times New Roman" panose="02020603050405020304" pitchFamily="18" charset="0"/>
              </a:rPr>
              <a:t>pyatyórka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пятёрка), </a:t>
            </a:r>
            <a:r>
              <a:rPr lang="en-US" i="1" dirty="0" err="1">
                <a:solidFill>
                  <a:schemeClr val="tx1"/>
                </a:solidFill>
                <a:latin typeface="Times New Roman" panose="02020603050405020304" pitchFamily="18" charset="0"/>
                <a:cs typeface="Times New Roman" panose="02020603050405020304" pitchFamily="18" charset="0"/>
              </a:rPr>
              <a:t>pyaták</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пята́к), </a:t>
            </a:r>
            <a:r>
              <a:rPr lang="en-US" i="1" dirty="0" err="1">
                <a:solidFill>
                  <a:schemeClr val="tx1"/>
                </a:solidFill>
                <a:latin typeface="Times New Roman" panose="02020603050405020304" pitchFamily="18" charset="0"/>
                <a:cs typeface="Times New Roman" panose="02020603050405020304" pitchFamily="18" charset="0"/>
              </a:rPr>
              <a:t>pyatachyók</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пятачо́к)</a:t>
            </a:r>
          </a:p>
          <a:p>
            <a:r>
              <a:rPr lang="vi-VN" dirty="0">
                <a:solidFill>
                  <a:schemeClr val="tx1"/>
                </a:solidFill>
                <a:latin typeface="Times New Roman" panose="02020603050405020304" pitchFamily="18" charset="0"/>
                <a:cs typeface="Times New Roman" panose="02020603050405020304" pitchFamily="18" charset="0"/>
              </a:rPr>
              <a:t>10 </a:t>
            </a:r>
            <a:r>
              <a:rPr lang="en-US" dirty="0">
                <a:solidFill>
                  <a:schemeClr val="tx1"/>
                </a:solidFill>
                <a:latin typeface="Times New Roman" panose="02020603050405020304" pitchFamily="18" charset="0"/>
                <a:cs typeface="Times New Roman" panose="02020603050405020304" pitchFamily="18" charset="0"/>
              </a:rPr>
              <a:t>rubles – </a:t>
            </a:r>
            <a:r>
              <a:rPr lang="en-US" i="1" dirty="0" err="1">
                <a:solidFill>
                  <a:schemeClr val="tx1"/>
                </a:solidFill>
                <a:latin typeface="Times New Roman" panose="02020603050405020304" pitchFamily="18" charset="0"/>
                <a:cs typeface="Times New Roman" panose="02020603050405020304" pitchFamily="18" charset="0"/>
              </a:rPr>
              <a:t>chírik</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чи́рик), </a:t>
            </a:r>
            <a:r>
              <a:rPr lang="en-US" i="1" dirty="0" err="1">
                <a:solidFill>
                  <a:schemeClr val="tx1"/>
                </a:solidFill>
                <a:latin typeface="Times New Roman" panose="02020603050405020304" pitchFamily="18" charset="0"/>
                <a:cs typeface="Times New Roman" panose="02020603050405020304" pitchFamily="18" charset="0"/>
              </a:rPr>
              <a:t>chervónets</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черво́нец) </a:t>
            </a:r>
            <a:r>
              <a:rPr lang="en-US" dirty="0">
                <a:solidFill>
                  <a:schemeClr val="tx1"/>
                </a:solidFill>
                <a:latin typeface="Times New Roman" panose="02020603050405020304" pitchFamily="18" charset="0"/>
                <a:cs typeface="Times New Roman" panose="02020603050405020304" pitchFamily="18" charset="0"/>
              </a:rPr>
              <a:t>or </a:t>
            </a:r>
            <a:r>
              <a:rPr lang="en-US" i="1" dirty="0" err="1">
                <a:solidFill>
                  <a:schemeClr val="tx1"/>
                </a:solidFill>
                <a:latin typeface="Times New Roman" panose="02020603050405020304" pitchFamily="18" charset="0"/>
                <a:cs typeface="Times New Roman" panose="02020603050405020304" pitchFamily="18" charset="0"/>
              </a:rPr>
              <a:t>desyátka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деся́тка)</a:t>
            </a:r>
          </a:p>
          <a:p>
            <a:r>
              <a:rPr lang="vi-VN" dirty="0">
                <a:solidFill>
                  <a:schemeClr val="tx1"/>
                </a:solidFill>
                <a:latin typeface="Times New Roman" panose="02020603050405020304" pitchFamily="18" charset="0"/>
                <a:cs typeface="Times New Roman" panose="02020603050405020304" pitchFamily="18" charset="0"/>
              </a:rPr>
              <a:t>50 </a:t>
            </a:r>
            <a:r>
              <a:rPr lang="en-US" dirty="0">
                <a:solidFill>
                  <a:schemeClr val="tx1"/>
                </a:solidFill>
                <a:latin typeface="Times New Roman" panose="02020603050405020304" pitchFamily="18" charset="0"/>
                <a:cs typeface="Times New Roman" panose="02020603050405020304" pitchFamily="18" charset="0"/>
              </a:rPr>
              <a:t>rubles – </a:t>
            </a:r>
            <a:r>
              <a:rPr lang="en-US" i="1" dirty="0" err="1">
                <a:solidFill>
                  <a:schemeClr val="tx1"/>
                </a:solidFill>
                <a:latin typeface="Times New Roman" panose="02020603050405020304" pitchFamily="18" charset="0"/>
                <a:cs typeface="Times New Roman" panose="02020603050405020304" pitchFamily="18" charset="0"/>
              </a:rPr>
              <a:t>poltínnik</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полти́нник) </a:t>
            </a:r>
            <a:r>
              <a:rPr lang="en-US" dirty="0">
                <a:solidFill>
                  <a:schemeClr val="tx1"/>
                </a:solidFill>
                <a:latin typeface="Times New Roman" panose="02020603050405020304" pitchFamily="18" charset="0"/>
                <a:cs typeface="Times New Roman" panose="02020603050405020304" pitchFamily="18" charset="0"/>
              </a:rPr>
              <a:t>with some variants like </a:t>
            </a:r>
            <a:r>
              <a:rPr lang="en-US" i="1" dirty="0" err="1">
                <a:solidFill>
                  <a:schemeClr val="tx1"/>
                </a:solidFill>
                <a:latin typeface="Times New Roman" panose="02020603050405020304" pitchFamily="18" charset="0"/>
                <a:cs typeface="Times New Roman" panose="02020603050405020304" pitchFamily="18" charset="0"/>
              </a:rPr>
              <a:t>poltishók</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полтишо́к), </a:t>
            </a:r>
            <a:r>
              <a:rPr lang="en-US" i="1" dirty="0" err="1">
                <a:solidFill>
                  <a:schemeClr val="tx1"/>
                </a:solidFill>
                <a:latin typeface="Times New Roman" panose="02020603050405020304" pitchFamily="18" charset="0"/>
                <a:cs typeface="Times New Roman" panose="02020603050405020304" pitchFamily="18" charset="0"/>
              </a:rPr>
              <a:t>pyótr</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Пётр) </a:t>
            </a:r>
            <a:r>
              <a:rPr lang="en-US" dirty="0">
                <a:solidFill>
                  <a:schemeClr val="tx1"/>
                </a:solidFill>
                <a:latin typeface="Times New Roman" panose="02020603050405020304" pitchFamily="18" charset="0"/>
                <a:cs typeface="Times New Roman" panose="02020603050405020304" pitchFamily="18" charset="0"/>
              </a:rPr>
              <a:t>from picture of monument to </a:t>
            </a:r>
            <a:r>
              <a:rPr lang="en-US" dirty="0" smtClean="0">
                <a:solidFill>
                  <a:schemeClr val="tx1"/>
                </a:solidFill>
                <a:latin typeface="Times New Roman" panose="02020603050405020304" pitchFamily="18" charset="0"/>
                <a:cs typeface="Times New Roman" panose="02020603050405020304" pitchFamily="18" charset="0"/>
              </a:rPr>
              <a:t>the Peter </a:t>
            </a:r>
            <a:r>
              <a:rPr lang="en-US" dirty="0">
                <a:solidFill>
                  <a:schemeClr val="tx1"/>
                </a:solidFill>
                <a:latin typeface="Times New Roman" panose="02020603050405020304" pitchFamily="18" charset="0"/>
                <a:cs typeface="Times New Roman" panose="02020603050405020304" pitchFamily="18" charset="0"/>
              </a:rPr>
              <a:t>I shown on a bill</a:t>
            </a:r>
          </a:p>
          <a:p>
            <a:r>
              <a:rPr lang="en-US" dirty="0">
                <a:solidFill>
                  <a:schemeClr val="tx1"/>
                </a:solidFill>
                <a:latin typeface="Times New Roman" panose="02020603050405020304" pitchFamily="18" charset="0"/>
                <a:cs typeface="Times New Roman" panose="02020603050405020304" pitchFamily="18" charset="0"/>
              </a:rPr>
              <a:t>100 rubles – </a:t>
            </a:r>
            <a:r>
              <a:rPr lang="en-US" i="1" dirty="0" err="1">
                <a:solidFill>
                  <a:schemeClr val="tx1"/>
                </a:solidFill>
                <a:latin typeface="Times New Roman" panose="02020603050405020304" pitchFamily="18" charset="0"/>
                <a:cs typeface="Times New Roman" panose="02020603050405020304" pitchFamily="18" charset="0"/>
              </a:rPr>
              <a:t>stólnik</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сто́льник), </a:t>
            </a:r>
            <a:r>
              <a:rPr lang="en-US" i="1" dirty="0" err="1">
                <a:solidFill>
                  <a:schemeClr val="tx1"/>
                </a:solidFill>
                <a:latin typeface="Times New Roman" panose="02020603050405020304" pitchFamily="18" charset="0"/>
                <a:cs typeface="Times New Roman" panose="02020603050405020304" pitchFamily="18" charset="0"/>
              </a:rPr>
              <a:t>sótka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сотка)</a:t>
            </a:r>
          </a:p>
          <a:p>
            <a:r>
              <a:rPr lang="vi-VN" dirty="0">
                <a:solidFill>
                  <a:schemeClr val="tx1"/>
                </a:solidFill>
                <a:latin typeface="Times New Roman" panose="02020603050405020304" pitchFamily="18" charset="0"/>
                <a:cs typeface="Times New Roman" panose="02020603050405020304" pitchFamily="18" charset="0"/>
              </a:rPr>
              <a:t>500 </a:t>
            </a:r>
            <a:r>
              <a:rPr lang="en-US" dirty="0">
                <a:solidFill>
                  <a:schemeClr val="tx1"/>
                </a:solidFill>
                <a:latin typeface="Times New Roman" panose="02020603050405020304" pitchFamily="18" charset="0"/>
                <a:cs typeface="Times New Roman" panose="02020603050405020304" pitchFamily="18" charset="0"/>
              </a:rPr>
              <a:t>rubles – </a:t>
            </a:r>
            <a:r>
              <a:rPr lang="en-US" i="1" dirty="0" err="1">
                <a:solidFill>
                  <a:schemeClr val="tx1"/>
                </a:solidFill>
                <a:latin typeface="Times New Roman" panose="02020603050405020304" pitchFamily="18" charset="0"/>
                <a:cs typeface="Times New Roman" panose="02020603050405020304" pitchFamily="18" charset="0"/>
              </a:rPr>
              <a:t>pyatikhátka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пятиха́тка), </a:t>
            </a:r>
            <a:r>
              <a:rPr lang="en-US" dirty="0">
                <a:solidFill>
                  <a:schemeClr val="tx1"/>
                </a:solidFill>
                <a:latin typeface="Times New Roman" panose="02020603050405020304" pitchFamily="18" charset="0"/>
                <a:cs typeface="Times New Roman" panose="02020603050405020304" pitchFamily="18" charset="0"/>
              </a:rPr>
              <a:t>originally </a:t>
            </a:r>
            <a:r>
              <a:rPr lang="en-US" i="1" dirty="0" err="1">
                <a:solidFill>
                  <a:schemeClr val="tx1"/>
                </a:solidFill>
                <a:latin typeface="Times New Roman" panose="02020603050405020304" pitchFamily="18" charset="0"/>
                <a:cs typeface="Times New Roman" panose="02020603050405020304" pitchFamily="18" charset="0"/>
              </a:rPr>
              <a:t>pyatikátka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пятика́тка)</a:t>
            </a:r>
          </a:p>
          <a:p>
            <a:r>
              <a:rPr lang="vi-VN" dirty="0">
                <a:solidFill>
                  <a:schemeClr val="tx1"/>
                </a:solidFill>
                <a:latin typeface="Times New Roman" panose="02020603050405020304" pitchFamily="18" charset="0"/>
                <a:cs typeface="Times New Roman" panose="02020603050405020304" pitchFamily="18" charset="0"/>
              </a:rPr>
              <a:t>1,000 </a:t>
            </a:r>
            <a:r>
              <a:rPr lang="en-US" dirty="0">
                <a:solidFill>
                  <a:schemeClr val="tx1"/>
                </a:solidFill>
                <a:latin typeface="Times New Roman" panose="02020603050405020304" pitchFamily="18" charset="0"/>
                <a:cs typeface="Times New Roman" panose="02020603050405020304" pitchFamily="18" charset="0"/>
              </a:rPr>
              <a:t>rubles – </a:t>
            </a:r>
            <a:r>
              <a:rPr lang="en-US" i="1" dirty="0" err="1">
                <a:solidFill>
                  <a:schemeClr val="tx1"/>
                </a:solidFill>
                <a:latin typeface="Times New Roman" panose="02020603050405020304" pitchFamily="18" charset="0"/>
                <a:cs typeface="Times New Roman" panose="02020603050405020304" pitchFamily="18" charset="0"/>
              </a:rPr>
              <a:t>kosár</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коса́рь), </a:t>
            </a:r>
            <a:r>
              <a:rPr lang="en-US" i="1" dirty="0" err="1">
                <a:solidFill>
                  <a:schemeClr val="tx1"/>
                </a:solidFill>
                <a:latin typeface="Times New Roman" panose="02020603050405020304" pitchFamily="18" charset="0"/>
                <a:cs typeface="Times New Roman" panose="02020603050405020304" pitchFamily="18" charset="0"/>
              </a:rPr>
              <a:t>shtúka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шту́ка) </a:t>
            </a:r>
            <a:r>
              <a:rPr lang="en-US" dirty="0">
                <a:solidFill>
                  <a:schemeClr val="tx1"/>
                </a:solidFill>
                <a:latin typeface="Times New Roman" panose="02020603050405020304" pitchFamily="18" charset="0"/>
                <a:cs typeface="Times New Roman" panose="02020603050405020304" pitchFamily="18" charset="0"/>
              </a:rPr>
              <a:t>or a hybrid </a:t>
            </a:r>
            <a:r>
              <a:rPr lang="en-US" i="1" dirty="0" err="1">
                <a:solidFill>
                  <a:schemeClr val="tx1"/>
                </a:solidFill>
                <a:latin typeface="Times New Roman" panose="02020603050405020304" pitchFamily="18" charset="0"/>
                <a:cs typeface="Times New Roman" panose="02020603050405020304" pitchFamily="18" charset="0"/>
              </a:rPr>
              <a:t>shtukár</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штукарь), </a:t>
            </a:r>
            <a:r>
              <a:rPr lang="en-US" i="1" dirty="0" err="1">
                <a:solidFill>
                  <a:schemeClr val="tx1"/>
                </a:solidFill>
                <a:latin typeface="Times New Roman" panose="02020603050405020304" pitchFamily="18" charset="0"/>
                <a:cs typeface="Times New Roman" panose="02020603050405020304" pitchFamily="18" charset="0"/>
              </a:rPr>
              <a:t>tónna</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то́нна), </a:t>
            </a:r>
            <a:r>
              <a:rPr lang="en-US" i="1" dirty="0">
                <a:solidFill>
                  <a:schemeClr val="tx1"/>
                </a:solidFill>
                <a:latin typeface="Times New Roman" panose="02020603050405020304" pitchFamily="18" charset="0"/>
                <a:cs typeface="Times New Roman" panose="02020603050405020304" pitchFamily="18" charset="0"/>
              </a:rPr>
              <a:t>ruble</a:t>
            </a:r>
            <a:r>
              <a:rPr lang="en-US" dirty="0">
                <a:solidFill>
                  <a:schemeClr val="tx1"/>
                </a:solidFill>
                <a:latin typeface="Times New Roman" panose="02020603050405020304" pitchFamily="18" charset="0"/>
                <a:cs typeface="Times New Roman" panose="02020603050405020304" pitchFamily="18" charset="0"/>
              </a:rPr>
              <a:t> (mostly in St. Petersburg)</a:t>
            </a:r>
          </a:p>
          <a:p>
            <a:r>
              <a:rPr lang="en-US" dirty="0">
                <a:solidFill>
                  <a:schemeClr val="tx1"/>
                </a:solidFill>
                <a:latin typeface="Times New Roman" panose="02020603050405020304" pitchFamily="18" charset="0"/>
                <a:cs typeface="Times New Roman" panose="02020603050405020304" pitchFamily="18" charset="0"/>
              </a:rPr>
              <a:t>1,000,000 rubles – </a:t>
            </a:r>
            <a:r>
              <a:rPr lang="en-US" i="1" dirty="0" err="1">
                <a:solidFill>
                  <a:schemeClr val="tx1"/>
                </a:solidFill>
                <a:latin typeface="Times New Roman" panose="02020603050405020304" pitchFamily="18" charset="0"/>
                <a:cs typeface="Times New Roman" panose="02020603050405020304" pitchFamily="18" charset="0"/>
              </a:rPr>
              <a:t>limón</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лимо́н), </a:t>
            </a:r>
            <a:r>
              <a:rPr lang="en-US" i="1" dirty="0" err="1">
                <a:solidFill>
                  <a:schemeClr val="tx1"/>
                </a:solidFill>
                <a:latin typeface="Times New Roman" panose="02020603050405020304" pitchFamily="18" charset="0"/>
                <a:cs typeface="Times New Roman" panose="02020603050405020304" pitchFamily="18" charset="0"/>
              </a:rPr>
              <a:t>lyam</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лям)</a:t>
            </a:r>
          </a:p>
          <a:p>
            <a:r>
              <a:rPr lang="vi-VN" dirty="0">
                <a:solidFill>
                  <a:schemeClr val="tx1"/>
                </a:solidFill>
                <a:latin typeface="Times New Roman" panose="02020603050405020304" pitchFamily="18" charset="0"/>
                <a:cs typeface="Times New Roman" panose="02020603050405020304" pitchFamily="18" charset="0"/>
              </a:rPr>
              <a:t>1,000,000,000 </a:t>
            </a:r>
            <a:r>
              <a:rPr lang="en-US" dirty="0">
                <a:solidFill>
                  <a:schemeClr val="tx1"/>
                </a:solidFill>
                <a:latin typeface="Times New Roman" panose="02020603050405020304" pitchFamily="18" charset="0"/>
                <a:cs typeface="Times New Roman" panose="02020603050405020304" pitchFamily="18" charset="0"/>
              </a:rPr>
              <a:t>rubles – </a:t>
            </a:r>
            <a:r>
              <a:rPr lang="en-US" i="1" dirty="0" err="1">
                <a:solidFill>
                  <a:schemeClr val="tx1"/>
                </a:solidFill>
                <a:latin typeface="Times New Roman" panose="02020603050405020304" pitchFamily="18" charset="0"/>
                <a:cs typeface="Times New Roman" panose="02020603050405020304" pitchFamily="18" charset="0"/>
              </a:rPr>
              <a:t>lyard</a:t>
            </a:r>
            <a:r>
              <a:rPr lang="en-US" dirty="0">
                <a:solidFill>
                  <a:schemeClr val="tx1"/>
                </a:solidFill>
                <a:latin typeface="Times New Roman" panose="02020603050405020304" pitchFamily="18" charset="0"/>
                <a:cs typeface="Times New Roman" panose="02020603050405020304" pitchFamily="18" charset="0"/>
              </a:rPr>
              <a:t> (</a:t>
            </a:r>
            <a:r>
              <a:rPr lang="vi-VN" dirty="0">
                <a:solidFill>
                  <a:schemeClr val="tx1"/>
                </a:solidFill>
                <a:latin typeface="Times New Roman" panose="02020603050405020304" pitchFamily="18" charset="0"/>
                <a:cs typeface="Times New Roman" panose="02020603050405020304" pitchFamily="18" charset="0"/>
              </a:rPr>
              <a:t>лярд).</a:t>
            </a:r>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468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49" y="1124263"/>
            <a:ext cx="9009670" cy="4586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2899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Russian Economic Regions</a:t>
            </a:r>
            <a:endParaRPr lang="ru-RU" dirty="0"/>
          </a:p>
        </p:txBody>
      </p:sp>
      <p:sp>
        <p:nvSpPr>
          <p:cNvPr id="3" name="Объект 2"/>
          <p:cNvSpPr>
            <a:spLocks noGrp="1"/>
          </p:cNvSpPr>
          <p:nvPr>
            <p:ph idx="1"/>
          </p:nvPr>
        </p:nvSpPr>
        <p:spPr/>
        <p:txBody>
          <a:bodyPr>
            <a:normAutofit/>
          </a:bodyPr>
          <a:lstStyle/>
          <a:p>
            <a:pPr marL="0" indent="0">
              <a:buNone/>
            </a:pPr>
            <a:r>
              <a:rPr lang="en-US" dirty="0">
                <a:solidFill>
                  <a:schemeClr val="tx1"/>
                </a:solidFill>
                <a:latin typeface="Times New Roman" panose="02020603050405020304" pitchFamily="18" charset="0"/>
                <a:cs typeface="Times New Roman" panose="02020603050405020304" pitchFamily="18" charset="0"/>
              </a:rPr>
              <a:t>Russia is divided into 12 economic regions </a:t>
            </a:r>
            <a:r>
              <a:rPr lang="en-US" dirty="0" smtClean="0">
                <a:solidFill>
                  <a:schemeClr val="tx1"/>
                </a:solidFill>
                <a:latin typeface="Times New Roman" panose="02020603050405020304" pitchFamily="18" charset="0"/>
                <a:cs typeface="Times New Roman" panose="02020603050405020304" pitchFamily="18" charset="0"/>
              </a:rPr>
              <a:t>- groups </a:t>
            </a:r>
            <a:r>
              <a:rPr lang="en-US" dirty="0">
                <a:solidFill>
                  <a:schemeClr val="tx1"/>
                </a:solidFill>
                <a:latin typeface="Times New Roman" panose="02020603050405020304" pitchFamily="18" charset="0"/>
                <a:cs typeface="Times New Roman" panose="02020603050405020304" pitchFamily="18" charset="0"/>
              </a:rPr>
              <a:t>of federal subjects sharing the following characteristics:</a:t>
            </a:r>
          </a:p>
          <a:p>
            <a:r>
              <a:rPr lang="en-US" dirty="0" smtClean="0">
                <a:solidFill>
                  <a:schemeClr val="tx1"/>
                </a:solidFill>
                <a:latin typeface="Times New Roman" panose="02020603050405020304" pitchFamily="18" charset="0"/>
                <a:cs typeface="Times New Roman" panose="02020603050405020304" pitchFamily="18" charset="0"/>
              </a:rPr>
              <a:t>Common </a:t>
            </a:r>
            <a:r>
              <a:rPr lang="en-US" dirty="0">
                <a:solidFill>
                  <a:schemeClr val="tx1"/>
                </a:solidFill>
                <a:latin typeface="Times New Roman" panose="02020603050405020304" pitchFamily="18" charset="0"/>
                <a:cs typeface="Times New Roman" panose="02020603050405020304" pitchFamily="18" charset="0"/>
              </a:rPr>
              <a:t>economic and social goals and participation in development programs;</a:t>
            </a:r>
          </a:p>
          <a:p>
            <a:r>
              <a:rPr lang="en-US" dirty="0">
                <a:solidFill>
                  <a:schemeClr val="tx1"/>
                </a:solidFill>
                <a:latin typeface="Times New Roman" panose="02020603050405020304" pitchFamily="18" charset="0"/>
                <a:cs typeface="Times New Roman" panose="02020603050405020304" pitchFamily="18" charset="0"/>
              </a:rPr>
              <a:t>Relatively similar economic conditions and potential;</a:t>
            </a:r>
          </a:p>
          <a:p>
            <a:r>
              <a:rPr lang="en-US" dirty="0">
                <a:solidFill>
                  <a:schemeClr val="tx1"/>
                </a:solidFill>
                <a:latin typeface="Times New Roman" panose="02020603050405020304" pitchFamily="18" charset="0"/>
                <a:cs typeface="Times New Roman" panose="02020603050405020304" pitchFamily="18" charset="0"/>
              </a:rPr>
              <a:t>Similar climatic, ecological, and geological conditions;</a:t>
            </a:r>
          </a:p>
          <a:p>
            <a:r>
              <a:rPr lang="en-US" dirty="0">
                <a:solidFill>
                  <a:schemeClr val="tx1"/>
                </a:solidFill>
                <a:latin typeface="Times New Roman" panose="02020603050405020304" pitchFamily="18" charset="0"/>
                <a:cs typeface="Times New Roman" panose="02020603050405020304" pitchFamily="18" charset="0"/>
              </a:rPr>
              <a:t>Similar methods of technical inspection of new construction;</a:t>
            </a:r>
          </a:p>
          <a:p>
            <a:r>
              <a:rPr lang="en-US" dirty="0">
                <a:solidFill>
                  <a:schemeClr val="tx1"/>
                </a:solidFill>
                <a:latin typeface="Times New Roman" panose="02020603050405020304" pitchFamily="18" charset="0"/>
                <a:cs typeface="Times New Roman" panose="02020603050405020304" pitchFamily="18" charset="0"/>
              </a:rPr>
              <a:t>Similar methods of conducting customs oversight;</a:t>
            </a:r>
          </a:p>
          <a:p>
            <a:r>
              <a:rPr lang="en-US" dirty="0">
                <a:solidFill>
                  <a:schemeClr val="tx1"/>
                </a:solidFill>
                <a:latin typeface="Times New Roman" panose="02020603050405020304" pitchFamily="18" charset="0"/>
                <a:cs typeface="Times New Roman" panose="02020603050405020304" pitchFamily="18" charset="0"/>
              </a:rPr>
              <a:t>Overall similar living conditions of the population.</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9791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en-US" sz="3200" b="1" dirty="0"/>
              <a:t>Match the name of economic regions with their position on the map</a:t>
            </a:r>
            <a:endParaRPr lang="ru-RU" sz="3200" b="1" dirty="0"/>
          </a:p>
        </p:txBody>
      </p:sp>
      <p:sp>
        <p:nvSpPr>
          <p:cNvPr id="3" name="Объект 2"/>
          <p:cNvSpPr>
            <a:spLocks noGrp="1"/>
          </p:cNvSpPr>
          <p:nvPr>
            <p:ph idx="1"/>
          </p:nvPr>
        </p:nvSpPr>
        <p:spPr/>
        <p:txBody>
          <a:bodyPr/>
          <a:lstStyle/>
          <a:p>
            <a:endParaRPr lang="ru-RU" dirty="0"/>
          </a:p>
        </p:txBody>
      </p:sp>
      <p:pic>
        <p:nvPicPr>
          <p:cNvPr id="10249" name="Picture 9" descr="https://upload.wikimedia.org/wikipedia/commons/thumb/6/68/Map_of_Russia_-_Economic_regions,_2008-03-01.svg/2000px-Map_of_Russia_-_Economic_regions,_2008-03-01.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76085"/>
            <a:ext cx="8569687" cy="4944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324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126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48445" t="16066" r="15521" b="9272"/>
          <a:stretch/>
        </p:blipFill>
        <p:spPr bwMode="auto">
          <a:xfrm>
            <a:off x="4704201" y="951733"/>
            <a:ext cx="4439799" cy="5174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6" descr="https://upload.wikimedia.org/wikipedia/commons/thumb/6/68/Map_of_Russia_-_Economic_regions%2C_2008-03-01.svg/300px-Map_of_Russia_-_Economic_regions%2C_2008-03-01.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626" y="2245414"/>
            <a:ext cx="4435734" cy="2557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880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426245"/>
            <a:ext cx="8229600" cy="1600200"/>
          </a:xfrm>
        </p:spPr>
        <p:txBody>
          <a:bodyPr/>
          <a:lstStyle/>
          <a:p>
            <a:r>
              <a:rPr lang="en-US" sz="3200" b="1" dirty="0"/>
              <a:t>Compare division into economic regions, the Federal District and time zones in Russia. Which division, in your opinion, was the primary? What came later than the other division? Why </a:t>
            </a:r>
            <a:r>
              <a:rPr lang="en-US" sz="3200" b="1" dirty="0" smtClean="0"/>
              <a:t>are not </a:t>
            </a:r>
            <a:r>
              <a:rPr lang="en-US" sz="3200" b="1" dirty="0"/>
              <a:t>the same economic regions and federal districts?</a:t>
            </a:r>
            <a:endParaRPr lang="ru-RU" sz="3200" b="1" dirty="0"/>
          </a:p>
        </p:txBody>
      </p:sp>
    </p:spTree>
    <p:extLst>
      <p:ext uri="{BB962C8B-B14F-4D97-AF65-F5344CB8AC3E}">
        <p14:creationId xmlns:p14="http://schemas.microsoft.com/office/powerpoint/2010/main" val="2389031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Considerations</a:t>
            </a:r>
            <a:endParaRPr lang="ru-RU" dirty="0"/>
          </a:p>
        </p:txBody>
      </p:sp>
      <p:sp>
        <p:nvSpPr>
          <p:cNvPr id="3" name="Объект 2"/>
          <p:cNvSpPr>
            <a:spLocks noGrp="1"/>
          </p:cNvSpPr>
          <p:nvPr>
            <p:ph idx="1"/>
          </p:nvPr>
        </p:nvSpPr>
        <p:spPr/>
        <p:txBody>
          <a:bodyPr/>
          <a:lstStyle/>
          <a:p>
            <a:pPr marL="0" indent="0">
              <a:buNone/>
            </a:pPr>
            <a:r>
              <a:rPr lang="ru-RU" b="1" dirty="0" smtClean="0">
                <a:solidFill>
                  <a:schemeClr val="tx1"/>
                </a:solidFill>
                <a:latin typeface="Times New Roman" panose="02020603050405020304" pitchFamily="18" charset="0"/>
                <a:cs typeface="Times New Roman" panose="02020603050405020304" pitchFamily="18" charset="0"/>
              </a:rPr>
              <a:t>1. </a:t>
            </a:r>
            <a:r>
              <a:rPr lang="en-US" b="1" dirty="0">
                <a:solidFill>
                  <a:schemeClr val="tx1"/>
                </a:solidFill>
                <a:latin typeface="Times New Roman" panose="02020603050405020304" pitchFamily="18" charset="0"/>
                <a:cs typeface="Times New Roman" panose="02020603050405020304" pitchFamily="18" charset="0"/>
              </a:rPr>
              <a:t>interregional </a:t>
            </a:r>
            <a:r>
              <a:rPr lang="en-US" b="1" dirty="0" smtClean="0">
                <a:solidFill>
                  <a:schemeClr val="tx1"/>
                </a:solidFill>
                <a:latin typeface="Times New Roman" panose="02020603050405020304" pitchFamily="18" charset="0"/>
                <a:cs typeface="Times New Roman" panose="02020603050405020304" pitchFamily="18" charset="0"/>
              </a:rPr>
              <a:t>integration</a:t>
            </a:r>
            <a:r>
              <a:rPr lang="ru-RU" b="1" dirty="0" smtClean="0">
                <a:solidFill>
                  <a:schemeClr val="tx1"/>
                </a:solidFill>
                <a:latin typeface="Times New Roman" panose="02020603050405020304" pitchFamily="18" charset="0"/>
                <a:cs typeface="Times New Roman" panose="02020603050405020304" pitchFamily="18" charset="0"/>
              </a:rPr>
              <a:t> </a:t>
            </a:r>
            <a:r>
              <a:rPr lang="en-US" b="1" dirty="0" smtClean="0">
                <a:solidFill>
                  <a:schemeClr val="tx1"/>
                </a:solidFill>
                <a:latin typeface="Times New Roman" panose="02020603050405020304" pitchFamily="18" charset="0"/>
                <a:cs typeface="Times New Roman" panose="02020603050405020304" pitchFamily="18" charset="0"/>
              </a:rPr>
              <a:t>in Russia</a:t>
            </a:r>
          </a:p>
          <a:p>
            <a:pPr marL="0" indent="0">
              <a:buNone/>
            </a:pPr>
            <a:r>
              <a:rPr lang="en-US" b="1" dirty="0">
                <a:solidFill>
                  <a:schemeClr val="tx1"/>
                </a:solidFill>
                <a:latin typeface="Times New Roman" panose="02020603050405020304" pitchFamily="18" charset="0"/>
                <a:cs typeface="Times New Roman" panose="02020603050405020304" pitchFamily="18" charset="0"/>
              </a:rPr>
              <a:t>2. an approximately equal distribution of gross domestic product by Federal </a:t>
            </a:r>
            <a:r>
              <a:rPr lang="en-US" b="1" dirty="0" smtClean="0">
                <a:solidFill>
                  <a:schemeClr val="tx1"/>
                </a:solidFill>
                <a:latin typeface="Times New Roman" panose="02020603050405020304" pitchFamily="18" charset="0"/>
                <a:cs typeface="Times New Roman" panose="02020603050405020304" pitchFamily="18" charset="0"/>
              </a:rPr>
              <a:t>Districts</a:t>
            </a:r>
          </a:p>
          <a:p>
            <a:pPr marL="0" indent="0">
              <a:buNone/>
            </a:pPr>
            <a:r>
              <a:rPr lang="en-US" b="1" dirty="0">
                <a:solidFill>
                  <a:schemeClr val="tx1"/>
                </a:solidFill>
                <a:latin typeface="Times New Roman" panose="02020603050405020304" pitchFamily="18" charset="0"/>
                <a:cs typeface="Times New Roman" panose="02020603050405020304" pitchFamily="18" charset="0"/>
              </a:rPr>
              <a:t>3. specialized approaches to managing </a:t>
            </a:r>
            <a:r>
              <a:rPr lang="en-US" b="1" dirty="0" smtClean="0">
                <a:solidFill>
                  <a:schemeClr val="tx1"/>
                </a:solidFill>
                <a:latin typeface="Times New Roman" panose="02020603050405020304" pitchFamily="18" charset="0"/>
                <a:cs typeface="Times New Roman" panose="02020603050405020304" pitchFamily="18" charset="0"/>
              </a:rPr>
              <a:t>territories</a:t>
            </a:r>
            <a:endParaRPr lang="ru-RU" b="1"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US" b="1" dirty="0" smtClean="0">
                <a:solidFill>
                  <a:schemeClr val="tx1"/>
                </a:solidFill>
                <a:latin typeface="Times New Roman" panose="02020603050405020304" pitchFamily="18" charset="0"/>
                <a:cs typeface="Times New Roman" panose="02020603050405020304" pitchFamily="18" charset="0"/>
              </a:rPr>
              <a:t>(establishing </a:t>
            </a:r>
            <a:r>
              <a:rPr lang="en-US" b="1" dirty="0">
                <a:solidFill>
                  <a:schemeClr val="tx1"/>
                </a:solidFill>
                <a:latin typeface="Times New Roman" panose="02020603050405020304" pitchFamily="18" charset="0"/>
                <a:cs typeface="Times New Roman" panose="02020603050405020304" pitchFamily="18" charset="0"/>
              </a:rPr>
              <a:t>the </a:t>
            </a:r>
            <a:r>
              <a:rPr lang="en-US" b="1" dirty="0" smtClean="0">
                <a:solidFill>
                  <a:schemeClr val="tx1"/>
                </a:solidFill>
                <a:latin typeface="Times New Roman" panose="02020603050405020304" pitchFamily="18" charset="0"/>
                <a:cs typeface="Times New Roman" panose="02020603050405020304" pitchFamily="18" charset="0"/>
              </a:rPr>
              <a:t>Ministries </a:t>
            </a:r>
            <a:r>
              <a:rPr lang="en-US" b="1" dirty="0">
                <a:solidFill>
                  <a:schemeClr val="tx1"/>
                </a:solidFill>
                <a:latin typeface="Times New Roman" panose="02020603050405020304" pitchFamily="18" charset="0"/>
                <a:cs typeface="Times New Roman" panose="02020603050405020304" pitchFamily="18" charset="0"/>
              </a:rPr>
              <a:t>of </a:t>
            </a:r>
            <a:r>
              <a:rPr lang="en-US" b="1" dirty="0" smtClean="0">
                <a:solidFill>
                  <a:schemeClr val="tx1"/>
                </a:solidFill>
                <a:latin typeface="Times New Roman" panose="02020603050405020304" pitchFamily="18" charset="0"/>
                <a:cs typeface="Times New Roman" panose="02020603050405020304" pitchFamily="18" charset="0"/>
              </a:rPr>
              <a:t>the </a:t>
            </a:r>
            <a:r>
              <a:rPr lang="en-US" b="1" dirty="0">
                <a:solidFill>
                  <a:schemeClr val="tx1"/>
                </a:solidFill>
                <a:latin typeface="Times New Roman" panose="02020603050405020304" pitchFamily="18" charset="0"/>
                <a:cs typeface="Times New Roman" panose="02020603050405020304" pitchFamily="18" charset="0"/>
              </a:rPr>
              <a:t>Far East, the North Caucasus, the </a:t>
            </a:r>
            <a:r>
              <a:rPr lang="en-US" b="1" dirty="0" smtClean="0">
                <a:solidFill>
                  <a:schemeClr val="tx1"/>
                </a:solidFill>
                <a:latin typeface="Times New Roman" panose="02020603050405020304" pitchFamily="18" charset="0"/>
                <a:cs typeface="Times New Roman" panose="02020603050405020304" pitchFamily="18" charset="0"/>
              </a:rPr>
              <a:t>Crimea)</a:t>
            </a:r>
          </a:p>
          <a:p>
            <a:pPr marL="0" indent="0">
              <a:buNone/>
            </a:pPr>
            <a:r>
              <a:rPr lang="en-US" b="1" dirty="0">
                <a:solidFill>
                  <a:schemeClr val="tx1"/>
                </a:solidFill>
                <a:latin typeface="Times New Roman" panose="02020603050405020304" pitchFamily="18" charset="0"/>
                <a:cs typeface="Times New Roman" panose="02020603050405020304" pitchFamily="18" charset="0"/>
              </a:rPr>
              <a:t>4. simplification of operational management of territories</a:t>
            </a:r>
            <a:endParaRPr lang="ru-RU" b="1" dirty="0" smtClean="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483801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Russian Regional Economic Inequality</a:t>
            </a:r>
            <a:endParaRPr lang="ru-RU" dirty="0"/>
          </a:p>
        </p:txBody>
      </p:sp>
      <p:sp>
        <p:nvSpPr>
          <p:cNvPr id="3" name="Объект 2"/>
          <p:cNvSpPr>
            <a:spLocks noGrp="1"/>
          </p:cNvSpPr>
          <p:nvPr>
            <p:ph idx="1"/>
          </p:nvPr>
        </p:nvSpPr>
        <p:spPr/>
        <p:txBody>
          <a:bodyPr>
            <a:normAutofit fontScale="92500" lnSpcReduction="10000"/>
          </a:bodyPr>
          <a:lstStyle/>
          <a:p>
            <a:r>
              <a:rPr lang="en-US" dirty="0" smtClean="0">
                <a:solidFill>
                  <a:schemeClr val="tx1"/>
                </a:solidFill>
                <a:latin typeface="Times New Roman" panose="02020603050405020304" pitchFamily="18" charset="0"/>
                <a:cs typeface="Times New Roman" panose="02020603050405020304" pitchFamily="18" charset="0"/>
              </a:rPr>
              <a:t>“Tyumen </a:t>
            </a:r>
            <a:r>
              <a:rPr lang="en-US" dirty="0">
                <a:solidFill>
                  <a:schemeClr val="tx1"/>
                </a:solidFill>
                <a:latin typeface="Times New Roman" panose="02020603050405020304" pitchFamily="18" charset="0"/>
                <a:cs typeface="Times New Roman" panose="02020603050405020304" pitchFamily="18" charset="0"/>
              </a:rPr>
              <a:t>is like the United States, Stavropol is like Sri </a:t>
            </a:r>
            <a:r>
              <a:rPr lang="en-US" dirty="0" smtClean="0">
                <a:solidFill>
                  <a:schemeClr val="tx1"/>
                </a:solidFill>
                <a:latin typeface="Times New Roman" panose="02020603050405020304" pitchFamily="18" charset="0"/>
                <a:cs typeface="Times New Roman" panose="02020603050405020304" pitchFamily="18" charset="0"/>
              </a:rPr>
              <a:t>Lanka”</a:t>
            </a:r>
          </a:p>
          <a:p>
            <a:endParaRPr lang="en-US" dirty="0" smtClean="0">
              <a:solidFill>
                <a:schemeClr val="tx1"/>
              </a:solidFill>
              <a:latin typeface="Times New Roman" panose="02020603050405020304" pitchFamily="18" charset="0"/>
              <a:cs typeface="Times New Roman" panose="02020603050405020304" pitchFamily="18" charset="0"/>
            </a:endParaRPr>
          </a:p>
          <a:p>
            <a:r>
              <a:rPr lang="en-US" b="1" i="1" dirty="0">
                <a:solidFill>
                  <a:schemeClr val="tx1"/>
                </a:solidFill>
              </a:rPr>
              <a:t>The level of development of Russian regions is decisively impacted by their Soviet inheritance or by mother nature. With a few exceptions, regions were not able to seriously improve their welfare in the absence of favorable starting conditions</a:t>
            </a:r>
            <a:r>
              <a:rPr lang="en-US" b="1" i="1" dirty="0" smtClean="0">
                <a:solidFill>
                  <a:schemeClr val="tx1"/>
                </a:solidFill>
              </a:rPr>
              <a:t>.</a:t>
            </a:r>
          </a:p>
          <a:p>
            <a:endParaRPr lang="en-US" b="1" i="1" dirty="0" smtClean="0">
              <a:solidFill>
                <a:schemeClr val="tx1"/>
              </a:solidFill>
            </a:endParaRPr>
          </a:p>
          <a:p>
            <a:pPr fontAlgn="base"/>
            <a:r>
              <a:rPr lang="en-US" dirty="0">
                <a:solidFill>
                  <a:schemeClr val="tx1"/>
                </a:solidFill>
                <a:latin typeface="Times New Roman" panose="02020603050405020304" pitchFamily="18" charset="0"/>
                <a:cs typeface="Times New Roman" panose="02020603050405020304" pitchFamily="18" charset="0"/>
              </a:rPr>
              <a:t>The divergence in living standards of different regions has sharply increased. The coefficient of differentiation has grown from 10 in 1998 to 22 in 2009</a:t>
            </a:r>
            <a:r>
              <a:rPr lang="en-US" dirty="0" smtClean="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“From 1999-2009 the average per-capita GDP grew by 1.83 times while, simultaneously</a:t>
            </a:r>
            <a:r>
              <a:rPr lang="en-US" i="1" dirty="0" smtClean="0">
                <a:solidFill>
                  <a:schemeClr val="tx1"/>
                </a:solidFill>
                <a:latin typeface="Times New Roman" panose="02020603050405020304" pitchFamily="18" charset="0"/>
                <a:cs typeface="Times New Roman" panose="02020603050405020304" pitchFamily="18" charset="0"/>
              </a:rPr>
              <a:t>, the </a:t>
            </a:r>
            <a:r>
              <a:rPr lang="en-US" i="1" dirty="0">
                <a:solidFill>
                  <a:schemeClr val="tx1"/>
                </a:solidFill>
                <a:latin typeface="Times New Roman" panose="02020603050405020304" pitchFamily="18" charset="0"/>
                <a:cs typeface="Times New Roman" panose="02020603050405020304" pitchFamily="18" charset="0"/>
              </a:rPr>
              <a:t>differentiation of regional GDPs more than doubled”</a:t>
            </a:r>
            <a:endParaRPr lang="en-US" dirty="0">
              <a:solidFill>
                <a:schemeClr val="tx1"/>
              </a:solidFill>
              <a:latin typeface="Times New Roman" panose="02020603050405020304" pitchFamily="18" charset="0"/>
              <a:cs typeface="Times New Roman" panose="02020603050405020304" pitchFamily="18" charset="0"/>
            </a:endParaRPr>
          </a:p>
          <a:p>
            <a:endParaRPr lang="en-US" b="1"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233220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99990"/>
          </a:xfrm>
        </p:spPr>
        <p:txBody>
          <a:bodyPr/>
          <a:lstStyle/>
          <a:p>
            <a:r>
              <a:rPr lang="en-US" dirty="0">
                <a:solidFill>
                  <a:schemeClr val="tx1"/>
                </a:solidFill>
                <a:latin typeface="Times New Roman" panose="02020603050405020304" pitchFamily="18" charset="0"/>
                <a:cs typeface="Times New Roman" panose="02020603050405020304" pitchFamily="18" charset="0"/>
              </a:rPr>
              <a:t>Central Economic Region</a:t>
            </a:r>
            <a:endParaRPr lang="ru-RU" dirty="0"/>
          </a:p>
        </p:txBody>
      </p:sp>
      <p:sp>
        <p:nvSpPr>
          <p:cNvPr id="3" name="Объект 2"/>
          <p:cNvSpPr>
            <a:spLocks noGrp="1"/>
          </p:cNvSpPr>
          <p:nvPr>
            <p:ph idx="1"/>
          </p:nvPr>
        </p:nvSpPr>
        <p:spPr>
          <a:xfrm>
            <a:off x="457200" y="1600200"/>
            <a:ext cx="8229600" cy="4855684"/>
          </a:xfrm>
        </p:spPr>
        <p:txBody>
          <a:bodyPr>
            <a:normAutofit fontScale="92500" lnSpcReduction="20000"/>
          </a:bodyPr>
          <a:lstStyle/>
          <a:p>
            <a:pPr marL="0" indent="0">
              <a:buNone/>
            </a:pPr>
            <a:r>
              <a:rPr lang="en-US" dirty="0">
                <a:solidFill>
                  <a:schemeClr val="tx1"/>
                </a:solidFill>
                <a:latin typeface="Times New Roman" panose="02020603050405020304" pitchFamily="18" charset="0"/>
                <a:cs typeface="Times New Roman" panose="02020603050405020304" pitchFamily="18" charset="0"/>
              </a:rPr>
              <a:t>Central Economic </a:t>
            </a:r>
            <a:r>
              <a:rPr lang="en-US" dirty="0" smtClean="0">
                <a:solidFill>
                  <a:schemeClr val="tx1"/>
                </a:solidFill>
                <a:latin typeface="Times New Roman" panose="02020603050405020304" pitchFamily="18" charset="0"/>
                <a:cs typeface="Times New Roman" panose="02020603050405020304" pitchFamily="18" charset="0"/>
              </a:rPr>
              <a:t>Region </a:t>
            </a:r>
            <a:r>
              <a:rPr lang="en-US" dirty="0">
                <a:solidFill>
                  <a:schemeClr val="tx1"/>
                </a:solidFill>
                <a:latin typeface="Times New Roman" panose="02020603050405020304" pitchFamily="18" charset="0"/>
                <a:cs typeface="Times New Roman" panose="02020603050405020304" pitchFamily="18" charset="0"/>
              </a:rPr>
              <a:t>is one of twelve economic regions of Russia.</a:t>
            </a:r>
          </a:p>
          <a:p>
            <a:r>
              <a:rPr lang="en-US" dirty="0">
                <a:solidFill>
                  <a:schemeClr val="tx1"/>
                </a:solidFill>
                <a:latin typeface="Times New Roman" panose="02020603050405020304" pitchFamily="18" charset="0"/>
                <a:cs typeface="Times New Roman" panose="02020603050405020304" pitchFamily="18" charset="0"/>
              </a:rPr>
              <a:t>Area: 484,000 km²; population: 30.5 million (2002 Census). Average population density—63/km². Over 80% of the population is urban.</a:t>
            </a:r>
          </a:p>
          <a:p>
            <a:r>
              <a:rPr lang="en-US" dirty="0">
                <a:solidFill>
                  <a:schemeClr val="tx1"/>
                </a:solidFill>
                <a:latin typeface="Times New Roman" panose="02020603050405020304" pitchFamily="18" charset="0"/>
                <a:cs typeface="Times New Roman" panose="02020603050405020304" pitchFamily="18" charset="0"/>
              </a:rPr>
              <a:t>Central Economic Region is located in the central portion of the European part of Russia. A great number of automobile and railroads intersect on the territory of this region.</a:t>
            </a:r>
          </a:p>
          <a:p>
            <a:r>
              <a:rPr lang="en-US" dirty="0">
                <a:solidFill>
                  <a:schemeClr val="tx1"/>
                </a:solidFill>
                <a:latin typeface="Times New Roman" panose="02020603050405020304" pitchFamily="18" charset="0"/>
                <a:cs typeface="Times New Roman" panose="02020603050405020304" pitchFamily="18" charset="0"/>
              </a:rPr>
              <a:t>This flat, rolling country, with Moscow as its center, forms a major industrial region. Besides Moscow, major cities include Smolensk, Yaroslavl, Vladimir, Tula</a:t>
            </a:r>
            <a:r>
              <a:rPr lang="en-US" dirty="0" smtClean="0">
                <a:solidFill>
                  <a:schemeClr val="tx1"/>
                </a:solidFill>
                <a:latin typeface="Times New Roman" panose="02020603050405020304" pitchFamily="18" charset="0"/>
                <a:cs typeface="Times New Roman" panose="02020603050405020304" pitchFamily="18" charset="0"/>
              </a:rPr>
              <a:t>,</a:t>
            </a:r>
            <a:r>
              <a:rPr lang="ru-RU" dirty="0" smtClean="0">
                <a:solidFill>
                  <a:schemeClr val="tx1"/>
                </a:solidFill>
                <a:latin typeface="Times New Roman" panose="02020603050405020304" pitchFamily="18" charset="0"/>
                <a:cs typeface="Times New Roman" panose="02020603050405020304" pitchFamily="18" charset="0"/>
              </a:rPr>
              <a:t> </a:t>
            </a:r>
            <a:r>
              <a:rPr lang="en-US" dirty="0" err="1" smtClean="0">
                <a:solidFill>
                  <a:schemeClr val="tx1"/>
                </a:solidFill>
                <a:latin typeface="Times New Roman" panose="02020603050405020304" pitchFamily="18" charset="0"/>
                <a:cs typeface="Times New Roman" panose="02020603050405020304" pitchFamily="18" charset="0"/>
              </a:rPr>
              <a:t>Dzerzhinsk</a:t>
            </a:r>
            <a:r>
              <a:rPr lang="en-US" dirty="0">
                <a:solidFill>
                  <a:schemeClr val="tx1"/>
                </a:solidFill>
                <a:latin typeface="Times New Roman" panose="02020603050405020304" pitchFamily="18" charset="0"/>
                <a:cs typeface="Times New Roman" panose="02020603050405020304" pitchFamily="18" charset="0"/>
              </a:rPr>
              <a:t>, and Rybinsk. Trucks, ships, railway rolling stock, machine tools, electronic equipment, cotton and woolen textiles, and chemicals are the principal industrial products. The Volga and Oka Rivers are the major water routes, and the Moscow–Volga and Don–Volga canals link Moscow with the Caspian and Baltic Seas. Many rail lines serve the area</a:t>
            </a:r>
            <a:r>
              <a:rPr lang="en-US"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6104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6438"/>
            <a:ext cx="8229600" cy="1313761"/>
          </a:xfrm>
        </p:spPr>
        <p:txBody>
          <a:bodyPr/>
          <a:lstStyle/>
          <a:p>
            <a:r>
              <a:rPr lang="en-US" dirty="0">
                <a:effectLst/>
              </a:rPr>
              <a:t>Northwestern economic </a:t>
            </a:r>
            <a:r>
              <a:rPr lang="en-US" dirty="0" smtClean="0">
                <a:effectLst/>
              </a:rPr>
              <a:t>region</a:t>
            </a:r>
            <a:endParaRPr lang="ru-RU" dirty="0"/>
          </a:p>
        </p:txBody>
      </p:sp>
      <p:sp>
        <p:nvSpPr>
          <p:cNvPr id="3" name="Объект 2"/>
          <p:cNvSpPr>
            <a:spLocks noGrp="1"/>
          </p:cNvSpPr>
          <p:nvPr>
            <p:ph idx="1"/>
          </p:nvPr>
        </p:nvSpPr>
        <p:spPr/>
        <p:txBody>
          <a:bodyPr>
            <a:normAutofit fontScale="92500"/>
          </a:bodyPr>
          <a:lstStyle/>
          <a:p>
            <a:r>
              <a:rPr lang="en-US" dirty="0">
                <a:solidFill>
                  <a:schemeClr val="tx1"/>
                </a:solidFill>
                <a:latin typeface="Times New Roman" panose="02020603050405020304" pitchFamily="18" charset="0"/>
                <a:cs typeface="Times New Roman" panose="02020603050405020304" pitchFamily="18" charset="0"/>
              </a:rPr>
              <a:t>With its Baltic port and proximity to Finland, this region and its chief city St. Petersburg have always been a Russian window on the west. Its history is very different from that of Moscow and other parts of the Russian Federation. This is reflected in the positive outlook of many residents. The evaluation of the current economy is unusually high by Russian standards, and so to is the expectation of life improving. The region is also a magnet for student seeking higher education</a:t>
            </a:r>
            <a:r>
              <a:rPr lang="en-US"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While nominal income is well below the national average, to a significant extent this is compensated by the fact that the likelihood being paid is well above the national average. Moreover, those finding life bearable are also well above the national average.</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7524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1477</TotalTime>
  <Words>1736</Words>
  <Application>Microsoft Office PowerPoint</Application>
  <PresentationFormat>Экран (4:3)</PresentationFormat>
  <Paragraphs>103</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Executive</vt:lpstr>
      <vt:lpstr>ECONOMY OF RUSSIAN REGIONS  </vt:lpstr>
      <vt:lpstr>Plan of lectures for December</vt:lpstr>
      <vt:lpstr>Monument to Russian Ruble</vt:lpstr>
      <vt:lpstr>Ruble and its history</vt:lpstr>
      <vt:lpstr>What are the differences between the terms “exchange inflation” (inflationary pressures) and “devaluation” (depreciation of currency) ?</vt:lpstr>
      <vt:lpstr>Презентация PowerPoint</vt:lpstr>
      <vt:lpstr>Ruble denominations</vt:lpstr>
      <vt:lpstr>Ruble denominations</vt:lpstr>
      <vt:lpstr>Ruble Coins</vt:lpstr>
      <vt:lpstr>Russian Paper Money — Imperial period</vt:lpstr>
      <vt:lpstr>Russian Paper Money — USSR period</vt:lpstr>
      <vt:lpstr>Russian Paper Money — Contemporary Period</vt:lpstr>
      <vt:lpstr>In the 18th, 19th and 20th centuries, several coins had individual names:</vt:lpstr>
      <vt:lpstr> In modern Russian slang only these names are used:</vt:lpstr>
      <vt:lpstr>Презентация PowerPoint</vt:lpstr>
      <vt:lpstr>Russian Economic Regions</vt:lpstr>
      <vt:lpstr>Match the name of economic regions with their position on the map</vt:lpstr>
      <vt:lpstr>Презентация PowerPoint</vt:lpstr>
      <vt:lpstr>Compare division into economic regions, the Federal District and time zones in Russia. Which division, in your opinion, was the primary? What came later than the other division? Why are not the same economic regions and federal districts?</vt:lpstr>
      <vt:lpstr>Considerations</vt:lpstr>
      <vt:lpstr>Russian Regional Economic Inequality</vt:lpstr>
      <vt:lpstr>Central Economic Region</vt:lpstr>
      <vt:lpstr>Northwestern economic region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Кодификация таможенного законодательства в ЕАЭС</dc:title>
  <dc:creator>Баландина Галина</dc:creator>
  <cp:lastModifiedBy>1</cp:lastModifiedBy>
  <cp:revision>106</cp:revision>
  <dcterms:created xsi:type="dcterms:W3CDTF">2014-12-18T08:00:16Z</dcterms:created>
  <dcterms:modified xsi:type="dcterms:W3CDTF">2015-12-02T03:29:08Z</dcterms:modified>
</cp:coreProperties>
</file>