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notesMasterIdLst>
    <p:notesMasterId r:id="rId16"/>
  </p:notesMasterIdLst>
  <p:sldIdLst>
    <p:sldId id="256" r:id="rId2"/>
    <p:sldId id="268" r:id="rId3"/>
    <p:sldId id="276" r:id="rId4"/>
    <p:sldId id="283" r:id="rId5"/>
    <p:sldId id="277" r:id="rId6"/>
    <p:sldId id="284" r:id="rId7"/>
    <p:sldId id="278" r:id="rId8"/>
    <p:sldId id="279" r:id="rId9"/>
    <p:sldId id="280" r:id="rId10"/>
    <p:sldId id="286" r:id="rId11"/>
    <p:sldId id="285" r:id="rId12"/>
    <p:sldId id="287" r:id="rId13"/>
    <p:sldId id="288" r:id="rId14"/>
    <p:sldId id="281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7" autoAdjust="0"/>
    <p:restoredTop sz="94737" autoAdjust="0"/>
  </p:normalViewPr>
  <p:slideViewPr>
    <p:cSldViewPr snapToGrid="0" snapToObjects="1">
      <p:cViewPr varScale="1">
        <p:scale>
          <a:sx n="48" d="100"/>
          <a:sy n="48" d="100"/>
        </p:scale>
        <p:origin x="1146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129368-322C-C841-8B6B-7470F6912F04}" type="datetimeFigureOut">
              <a:rPr lang="en-US" smtClean="0"/>
              <a:t>10/9/2015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788EE4-B3D1-654F-AD5C-BAE2520607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778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788EE4-B3D1-654F-AD5C-BAE25206079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019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90A35-3419-2944-B5AC-963777EE5DEF}" type="datetimeFigureOut">
              <a:rPr lang="en-US" smtClean="0"/>
              <a:t>10/9/2015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BB28B9-12F4-464F-B66B-E4A2FA11B97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90A35-3419-2944-B5AC-963777EE5DEF}" type="datetimeFigureOut">
              <a:rPr lang="en-US" smtClean="0"/>
              <a:t>10/9/2015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28B9-12F4-464F-B66B-E4A2FA11B9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90A35-3419-2944-B5AC-963777EE5DEF}" type="datetimeFigureOut">
              <a:rPr lang="en-US" smtClean="0"/>
              <a:t>10/9/2015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28B9-12F4-464F-B66B-E4A2FA11B97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90A35-3419-2944-B5AC-963777EE5DEF}" type="datetimeFigureOut">
              <a:rPr lang="en-US" smtClean="0"/>
              <a:t>10/9/2015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28B9-12F4-464F-B66B-E4A2FA11B97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90A35-3419-2944-B5AC-963777EE5DEF}" type="datetimeFigureOut">
              <a:rPr lang="en-US" smtClean="0"/>
              <a:t>10/9/2015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28B9-12F4-464F-B66B-E4A2FA11B97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90A35-3419-2944-B5AC-963777EE5DEF}" type="datetimeFigureOut">
              <a:rPr lang="en-US" smtClean="0"/>
              <a:t>10/9/2015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28B9-12F4-464F-B66B-E4A2FA11B9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90A35-3419-2944-B5AC-963777EE5DEF}" type="datetimeFigureOut">
              <a:rPr lang="en-US" smtClean="0"/>
              <a:t>10/9/2015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28B9-12F4-464F-B66B-E4A2FA11B9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90A35-3419-2944-B5AC-963777EE5DEF}" type="datetimeFigureOut">
              <a:rPr lang="en-US" smtClean="0"/>
              <a:t>10/9/2015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28B9-12F4-464F-B66B-E4A2FA11B9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90A35-3419-2944-B5AC-963777EE5DEF}" type="datetimeFigureOut">
              <a:rPr lang="en-US" smtClean="0"/>
              <a:t>10/9/2015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28B9-12F4-464F-B66B-E4A2FA11B9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90A35-3419-2944-B5AC-963777EE5DEF}" type="datetimeFigureOut">
              <a:rPr lang="en-US" smtClean="0"/>
              <a:t>10/9/2015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28B9-12F4-464F-B66B-E4A2FA11B9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90A35-3419-2944-B5AC-963777EE5DEF}" type="datetimeFigureOut">
              <a:rPr lang="en-US" smtClean="0"/>
              <a:t>10/9/2015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28B9-12F4-464F-B66B-E4A2FA11B9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7490A35-3419-2944-B5AC-963777EE5DEF}" type="datetimeFigureOut">
              <a:rPr lang="en-US" smtClean="0"/>
              <a:t>10/9/2015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0BB28B9-12F4-464F-B66B-E4A2FA11B97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mailto:iforya@tpu.ru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gif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hyperlink" Target="mailto:iforya@tpu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4073" y="1740923"/>
            <a:ext cx="8395854" cy="183355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effectLst/>
              </a:rPr>
              <a:t>ECONOMY OF RUSSIA</a:t>
            </a:r>
            <a:br>
              <a:rPr lang="en-US" sz="2800" b="1" dirty="0" smtClean="0">
                <a:effectLst/>
              </a:rPr>
            </a:br>
            <a:r>
              <a:rPr lang="en-US" sz="2800" b="1" dirty="0">
                <a:effectLst/>
              </a:rPr>
              <a:t/>
            </a:r>
            <a:br>
              <a:rPr lang="en-US" sz="2800" b="1" dirty="0">
                <a:effectLst/>
              </a:rPr>
            </a:br>
            <a:r>
              <a:rPr lang="en-US" sz="2800" b="1" dirty="0" smtClean="0">
                <a:effectLst/>
              </a:rPr>
              <a:t>Module 2: Sectors of Modern Russian Economy</a:t>
            </a:r>
            <a:endParaRPr lang="en-US" sz="2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60396" y="4511842"/>
            <a:ext cx="5383604" cy="1660358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Vera </a:t>
            </a:r>
            <a:r>
              <a:rPr lang="en-US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Valentinovna</a:t>
            </a:r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Ageeva</a:t>
            </a:r>
            <a:endParaRPr lang="en-US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Tomsk Polytechnic University</a:t>
            </a:r>
          </a:p>
          <a:p>
            <a:pPr algn="l"/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Institute of Humanities, Social Sciences &amp;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Technologies</a:t>
            </a:r>
            <a:endParaRPr lang="en-US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History and Regional Studies</a:t>
            </a:r>
          </a:p>
          <a:p>
            <a:pPr algn="l"/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iforya@tpu.ru</a:t>
            </a:r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760396" cy="174092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1449" y="0"/>
            <a:ext cx="3532552" cy="1740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635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56716" y="94426"/>
            <a:ext cx="8229600" cy="675857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ru-RU" sz="2400" dirty="0" smtClean="0"/>
              <a:t>			</a:t>
            </a:r>
            <a:r>
              <a:rPr lang="en-US" sz="2800" b="1" dirty="0" smtClean="0"/>
              <a:t>Professional Background</a:t>
            </a:r>
            <a:endParaRPr lang="en-US" sz="28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14647"/>
            <a:ext cx="4853355" cy="104335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0" y="5966597"/>
            <a:ext cx="802581" cy="80258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41152" cy="85351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217865"/>
            <a:ext cx="268247" cy="459678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8247" y="853514"/>
            <a:ext cx="1408298" cy="183505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944792" y="770283"/>
            <a:ext cx="6790133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Vera </a:t>
            </a:r>
            <a:r>
              <a:rPr lang="en-US" b="1" dirty="0" err="1" smtClean="0"/>
              <a:t>Valentinovna</a:t>
            </a:r>
            <a:r>
              <a:rPr lang="en-US" b="1" dirty="0" smtClean="0"/>
              <a:t> </a:t>
            </a:r>
            <a:r>
              <a:rPr lang="en-US" b="1" dirty="0" err="1"/>
              <a:t>Ageeva</a:t>
            </a:r>
            <a:r>
              <a:rPr lang="en-US" b="1" dirty="0"/>
              <a:t> </a:t>
            </a:r>
          </a:p>
          <a:p>
            <a:r>
              <a:rPr lang="en-US" dirty="0"/>
              <a:t>   Associate </a:t>
            </a:r>
            <a:r>
              <a:rPr lang="en-US" dirty="0" smtClean="0"/>
              <a:t>professor, PhD </a:t>
            </a:r>
            <a:r>
              <a:rPr lang="en-US" dirty="0"/>
              <a:t>in History </a:t>
            </a:r>
          </a:p>
          <a:p>
            <a:endParaRPr lang="en-US" dirty="0"/>
          </a:p>
          <a:p>
            <a:r>
              <a:rPr lang="en-US" b="1" dirty="0" err="1" smtClean="0"/>
              <a:t>Cources</a:t>
            </a:r>
            <a:endParaRPr lang="en-US" b="1" dirty="0"/>
          </a:p>
          <a:p>
            <a:r>
              <a:rPr lang="en-US" dirty="0"/>
              <a:t>o	History</a:t>
            </a:r>
          </a:p>
          <a:p>
            <a:r>
              <a:rPr lang="en-US" dirty="0"/>
              <a:t>o	Political science</a:t>
            </a:r>
          </a:p>
          <a:p>
            <a:r>
              <a:rPr lang="en-US" dirty="0"/>
              <a:t>o	Foreign Trade Goods Classification of the Customs Union </a:t>
            </a:r>
          </a:p>
          <a:p>
            <a:r>
              <a:rPr lang="en-US" dirty="0"/>
              <a:t>o	Declaring, reporting, entry of goods</a:t>
            </a:r>
          </a:p>
          <a:p>
            <a:r>
              <a:rPr lang="en-US" b="1" dirty="0" smtClean="0"/>
              <a:t>        </a:t>
            </a:r>
          </a:p>
          <a:p>
            <a:r>
              <a:rPr lang="en-US" b="1" dirty="0" smtClean="0"/>
              <a:t>Research</a:t>
            </a:r>
            <a:endParaRPr lang="en-US" b="1" dirty="0"/>
          </a:p>
          <a:p>
            <a:r>
              <a:rPr lang="en-US" dirty="0"/>
              <a:t>o	Historiography and methodology of </a:t>
            </a:r>
            <a:r>
              <a:rPr lang="en-US" dirty="0" smtClean="0"/>
              <a:t>history </a:t>
            </a:r>
            <a:endParaRPr lang="en-US" dirty="0"/>
          </a:p>
          <a:p>
            <a:r>
              <a:rPr lang="en-US" dirty="0"/>
              <a:t>o	World Russian </a:t>
            </a:r>
            <a:r>
              <a:rPr lang="en-US" dirty="0" smtClean="0"/>
              <a:t>Studies</a:t>
            </a:r>
            <a:endParaRPr lang="en-US" dirty="0"/>
          </a:p>
          <a:p>
            <a:r>
              <a:rPr lang="en-US" dirty="0" smtClean="0"/>
              <a:t>o</a:t>
            </a:r>
            <a:r>
              <a:rPr lang="en-US" dirty="0"/>
              <a:t>	Customs and Compliance Control</a:t>
            </a:r>
          </a:p>
          <a:p>
            <a:r>
              <a:rPr lang="en-US" dirty="0" smtClean="0"/>
              <a:t> </a:t>
            </a:r>
            <a:endParaRPr lang="en-US" dirty="0"/>
          </a:p>
          <a:p>
            <a:r>
              <a:rPr lang="en-US" b="1" dirty="0" smtClean="0"/>
              <a:t>Advanced </a:t>
            </a:r>
            <a:r>
              <a:rPr lang="en-US" b="1" dirty="0"/>
              <a:t>Professional Training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2013</a:t>
            </a:r>
            <a:r>
              <a:rPr lang="en-US" sz="1600" dirty="0"/>
              <a:t>. Further training in the Russian Customs Academy in the distance-learning institute of retraining and professional development. Program “Topical issues of customs administration in the conditions of Russia's accession to the WTO” (102 hours</a:t>
            </a:r>
            <a:r>
              <a:rPr lang="en-US" sz="1600" dirty="0" smtClean="0"/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2015. Educational Program “Blended Learning in Electronic Environment” in the University of Southampton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30404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199" y="274639"/>
            <a:ext cx="8613103" cy="578876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ru-RU" sz="2400" dirty="0" smtClean="0"/>
              <a:t>	</a:t>
            </a:r>
            <a:r>
              <a:rPr lang="en-US" sz="2400" b="1" dirty="0" smtClean="0"/>
              <a:t>Module 2: </a:t>
            </a:r>
            <a:r>
              <a:rPr lang="en-US" sz="2400" b="1" dirty="0">
                <a:effectLst/>
              </a:rPr>
              <a:t>Sectors of Modern Russian Economy</a:t>
            </a:r>
            <a:r>
              <a:rPr lang="en-US" sz="2400" dirty="0" smtClean="0"/>
              <a:t> </a:t>
            </a:r>
            <a:endParaRPr lang="en-US" sz="28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14647"/>
            <a:ext cx="4853355" cy="104335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41152" cy="853514"/>
          </a:xfrm>
          <a:prstGeom prst="rect">
            <a:avLst/>
          </a:prstGeom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8303296" y="6002215"/>
            <a:ext cx="767007" cy="765909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278" tIns="34139" rIns="68278" bIns="34139" anchor="ctr"/>
          <a:lstStyle>
            <a:lvl1pPr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576263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3</a:t>
            </a:r>
            <a:endParaRPr kumimoji="0" lang="ru-RU" altLang="ru-RU" sz="18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17865"/>
            <a:ext cx="268247" cy="459678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20576" y="1217865"/>
            <a:ext cx="6218161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 Classes: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1, 2 - Russian “Oil Economy” 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3, 4 - Industry 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5 - Agriculture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6 - Trade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7 - Infrastructure and Transportation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8 - Banking and Investment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9 - Fiscal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Policy and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Protectionism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 – Review: Problems and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Prospective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1157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25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ru-RU" sz="2400" dirty="0" smtClean="0"/>
              <a:t>			</a:t>
            </a:r>
            <a:r>
              <a:rPr lang="en-US" sz="2800" b="1" dirty="0" smtClean="0"/>
              <a:t>Russian Oil Economy: </a:t>
            </a:r>
            <a:r>
              <a:rPr lang="en-US" sz="2800" b="1" dirty="0" smtClean="0">
                <a:effectLst/>
              </a:rPr>
              <a:t>Statistics</a:t>
            </a:r>
            <a:endParaRPr lang="en-US" sz="28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14647"/>
            <a:ext cx="4853355" cy="104335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41152" cy="853514"/>
          </a:xfrm>
          <a:prstGeom prst="rect">
            <a:avLst/>
          </a:prstGeom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8303296" y="6002215"/>
            <a:ext cx="767007" cy="765909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278" tIns="34139" rIns="68278" bIns="34139" anchor="ctr"/>
          <a:lstStyle>
            <a:lvl1pPr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576263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4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17865"/>
            <a:ext cx="268247" cy="459678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50232" y="1400201"/>
            <a:ext cx="6007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	</a:t>
            </a:r>
            <a:endParaRPr lang="ru-RU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3011005"/>
              </p:ext>
            </p:extLst>
          </p:nvPr>
        </p:nvGraphicFramePr>
        <p:xfrm>
          <a:off x="806116" y="1267486"/>
          <a:ext cx="7497180" cy="561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0221"/>
                <a:gridCol w="512695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GDP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$1.175 trillion (April 2015) (nominal)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$3.458 trillion (April 2015) (PPP)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effectLst/>
                        </a:rPr>
                        <a:t>GDP growth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effectLst/>
                        </a:rPr>
                        <a:t>-4.6% (Q2 2015, compared with a year earlier)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effectLst/>
                        </a:rPr>
                        <a:t>GDP by sector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effectLst/>
                        </a:rPr>
                        <a:t>Agriculture: 4%, Industry: 36.3%, Services: 59.7% (2014)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Inflation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15.3% (June 2015)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Average gross salary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35,930 rubles (June 2015)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Exports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$210.2 billion (Jan-Jul 2015)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Export goods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petroleum and petroleum products, natural gas, metals, wood and wood products, chemicals, and a wide variety of civilian and military manufactures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Import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$110.9 billion (Jan-Jul 2015)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Import goods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consumer goods, machinery, vehicles, pharmaceutical products, plastic, semi-finished metal products, meat, fruits and nuts, optical and medical instruments, iron, steel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3714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25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ru-RU" sz="2400" dirty="0" smtClean="0"/>
              <a:t>			</a:t>
            </a:r>
            <a:r>
              <a:rPr lang="en-US" sz="2400" b="1" dirty="0" smtClean="0"/>
              <a:t>The Structure of Russian </a:t>
            </a:r>
            <a:r>
              <a:rPr lang="en-US" sz="2400" b="1" dirty="0"/>
              <a:t>Export according to Harvard Atlas of Economic Complexity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14647"/>
            <a:ext cx="4853355" cy="104335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41152" cy="853514"/>
          </a:xfrm>
          <a:prstGeom prst="rect">
            <a:avLst/>
          </a:prstGeom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8303296" y="6002215"/>
            <a:ext cx="767007" cy="765909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278" tIns="34139" rIns="68278" bIns="34139" anchor="ctr"/>
          <a:lstStyle>
            <a:lvl1pPr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576263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ru-RU" sz="1800" b="1" kern="0" dirty="0">
                <a:solidFill>
                  <a:srgbClr val="000000"/>
                </a:solidFill>
              </a:rPr>
              <a:t>5</a:t>
            </a:r>
            <a:endParaRPr kumimoji="0" lang="en-US" altLang="ru-RU" sz="18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17865"/>
            <a:ext cx="268247" cy="45967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0600" y="1295400"/>
            <a:ext cx="7162800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997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578876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ru-RU" sz="2400" dirty="0" smtClean="0"/>
              <a:t>	</a:t>
            </a:r>
            <a:r>
              <a:rPr lang="en-US" sz="2800" b="1" dirty="0" smtClean="0"/>
              <a:t>Oil </a:t>
            </a:r>
            <a:r>
              <a:rPr lang="en-US" sz="2800" b="1" dirty="0"/>
              <a:t>and natural gas pipelines in Europe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14647"/>
            <a:ext cx="4853355" cy="104335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41152" cy="853514"/>
          </a:xfrm>
          <a:prstGeom prst="rect">
            <a:avLst/>
          </a:prstGeom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8303296" y="6002215"/>
            <a:ext cx="767007" cy="765909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278" tIns="34139" rIns="68278" bIns="34139" anchor="ctr"/>
          <a:lstStyle>
            <a:lvl1pPr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576263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ru-RU" sz="1800" b="1" kern="0" dirty="0">
                <a:solidFill>
                  <a:srgbClr val="000000"/>
                </a:solidFill>
              </a:rPr>
              <a:t>6</a:t>
            </a:r>
            <a:endParaRPr kumimoji="0" lang="en-US" altLang="ru-RU" sz="18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17865"/>
            <a:ext cx="268247" cy="45967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811"/>
          <a:stretch/>
        </p:blipFill>
        <p:spPr>
          <a:xfrm>
            <a:off x="1498410" y="1217865"/>
            <a:ext cx="5345073" cy="5567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642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25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ru-RU" sz="2400" dirty="0" smtClean="0"/>
              <a:t>		</a:t>
            </a:r>
            <a:r>
              <a:rPr lang="en-US" sz="2400" b="1" dirty="0" smtClean="0"/>
              <a:t>In Pair Discussing the Following Question:</a:t>
            </a:r>
            <a:endParaRPr lang="en-US" sz="28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14647"/>
            <a:ext cx="4853355" cy="104335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41152" cy="853514"/>
          </a:xfrm>
          <a:prstGeom prst="rect">
            <a:avLst/>
          </a:prstGeom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8303296" y="6002215"/>
            <a:ext cx="767007" cy="765909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278" tIns="34139" rIns="68278" bIns="34139" anchor="ctr"/>
          <a:lstStyle>
            <a:lvl1pPr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576263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ru-RU" sz="1800" b="1" kern="0" dirty="0">
                <a:solidFill>
                  <a:srgbClr val="000000"/>
                </a:solidFill>
              </a:rPr>
              <a:t>7</a:t>
            </a:r>
            <a:endParaRPr kumimoji="0" lang="en-US" altLang="ru-RU" sz="18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17865"/>
            <a:ext cx="268247" cy="459678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25642" y="2069431"/>
            <a:ext cx="7924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/>
              <a:t>What </a:t>
            </a:r>
            <a:r>
              <a:rPr lang="en-US" sz="2800" b="1" dirty="0" smtClean="0"/>
              <a:t>were </a:t>
            </a:r>
            <a:r>
              <a:rPr lang="en-US" sz="2800" b="1" dirty="0"/>
              <a:t>the historical reasons for the dependence of the Russian economy from natural resources, primarily oil and </a:t>
            </a:r>
            <a:r>
              <a:rPr lang="en-US" sz="2800" b="1" dirty="0" smtClean="0"/>
              <a:t>gas?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715437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38555" y="610227"/>
            <a:ext cx="8229600" cy="850925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ru-RU" sz="2400" dirty="0" smtClean="0"/>
              <a:t>			</a:t>
            </a:r>
            <a:r>
              <a:rPr lang="en-US" sz="2800" b="1" dirty="0"/>
              <a:t>What were the historical reasons for the dependence of the Russian economy from natural resources, primarily oil and gas</a:t>
            </a:r>
            <a:r>
              <a:rPr lang="en-US" sz="2800" b="1" dirty="0" smtClean="0"/>
              <a:t>?</a:t>
            </a:r>
            <a:endParaRPr lang="en-US" sz="28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14647"/>
            <a:ext cx="4853355" cy="104335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41152" cy="853514"/>
          </a:xfrm>
          <a:prstGeom prst="rect">
            <a:avLst/>
          </a:prstGeom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8303296" y="6002215"/>
            <a:ext cx="767007" cy="765909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278" tIns="34139" rIns="68278" bIns="34139" anchor="ctr"/>
          <a:lstStyle>
            <a:lvl1pPr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576263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8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17865"/>
            <a:ext cx="268247" cy="459678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38555" y="1652337"/>
            <a:ext cx="741153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Forced industrialization and economic modernization in Russia and the Soviet Union during the 18</a:t>
            </a:r>
            <a:r>
              <a:rPr lang="en-US" sz="2400" baseline="30000" dirty="0"/>
              <a:t>th</a:t>
            </a:r>
            <a:r>
              <a:rPr lang="en-US" sz="2400" dirty="0"/>
              <a:t>, 19</a:t>
            </a:r>
            <a:r>
              <a:rPr lang="en-US" sz="2400" baseline="30000" dirty="0"/>
              <a:t>th</a:t>
            </a:r>
            <a:r>
              <a:rPr lang="en-US" sz="2400" dirty="0"/>
              <a:t> and 20</a:t>
            </a:r>
            <a:r>
              <a:rPr lang="en-US" sz="2400" baseline="30000" dirty="0"/>
              <a:t>th</a:t>
            </a:r>
            <a:r>
              <a:rPr lang="en-US" sz="2400" dirty="0"/>
              <a:t> centuries; </a:t>
            </a:r>
            <a:r>
              <a:rPr lang="en-US" sz="2400" b="1" dirty="0"/>
              <a:t>the need for “fast money”</a:t>
            </a:r>
            <a:r>
              <a:rPr lang="en-US" sz="2400" dirty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Use of oil trade as a tool to support the economy in times of crisis (in 1990s the oil industry has been virtually the only sector of the economy that gave a steady income);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The discovery of oil fields in Western Siberia (Tyumen) and the growth of Soviet oil production in the 1960s.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6129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610895"/>
            <a:ext cx="8229600" cy="850925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ru-RU" sz="2400" dirty="0" smtClean="0"/>
              <a:t>			</a:t>
            </a:r>
            <a:r>
              <a:rPr lang="en-US" sz="2800" b="1" dirty="0"/>
              <a:t>What were the historical reasons for the dependence of the Russian economy from natural resources, primarily oil and gas?</a:t>
            </a:r>
            <a:endParaRPr lang="en-US" sz="28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14647"/>
            <a:ext cx="4853355" cy="104335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41152" cy="853514"/>
          </a:xfrm>
          <a:prstGeom prst="rect">
            <a:avLst/>
          </a:prstGeom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8303296" y="6002215"/>
            <a:ext cx="767007" cy="765909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278" tIns="34139" rIns="68278" bIns="34139" anchor="ctr"/>
          <a:lstStyle>
            <a:lvl1pPr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576263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9</a:t>
            </a:r>
            <a:endParaRPr kumimoji="0" lang="en-US" altLang="ru-RU" sz="18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0" y="1219200"/>
            <a:ext cx="269631" cy="459544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1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199" y="2007704"/>
            <a:ext cx="767300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War between Egypt and Israel in 1972 and the oil embargo of the Arab countries, has become an incentive for the expansion of Soviet oil </a:t>
            </a:r>
            <a:r>
              <a:rPr lang="en-US" sz="2400" dirty="0" smtClean="0"/>
              <a:t>exports</a:t>
            </a:r>
            <a:r>
              <a:rPr lang="ru-RU" sz="2400" dirty="0" smtClean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 smtClean="0"/>
              <a:t>Radiophobia</a:t>
            </a:r>
            <a:r>
              <a:rPr lang="en-US" sz="2400" dirty="0" smtClean="0"/>
              <a:t> </a:t>
            </a:r>
            <a:r>
              <a:rPr lang="en-US" sz="2400" dirty="0"/>
              <a:t>in Eastern Europe in the late 1980s after the accident at the Chernobyl nuclear power plant, which has led to increased use of natural gas.</a:t>
            </a:r>
            <a:endParaRPr lang="ru-RU" sz="24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3820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25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ru-RU" sz="2400" dirty="0" smtClean="0"/>
              <a:t>		</a:t>
            </a:r>
            <a:r>
              <a:rPr lang="en-US" sz="2400" b="1" dirty="0" smtClean="0"/>
              <a:t>In Pair Discussing the Following Question:</a:t>
            </a:r>
            <a:endParaRPr lang="en-US" sz="28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14647"/>
            <a:ext cx="4853355" cy="104335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41152" cy="853514"/>
          </a:xfrm>
          <a:prstGeom prst="rect">
            <a:avLst/>
          </a:prstGeom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8303296" y="6002215"/>
            <a:ext cx="767007" cy="765909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278" tIns="34139" rIns="68278" bIns="34139" anchor="ctr"/>
          <a:lstStyle>
            <a:lvl1pPr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576263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ru-RU" sz="1800" b="1" kern="0" noProof="0" dirty="0" smtClean="0">
                <a:solidFill>
                  <a:srgbClr val="000000"/>
                </a:solidFill>
              </a:rPr>
              <a:t>10</a:t>
            </a:r>
            <a:endParaRPr kumimoji="0" lang="en-US" altLang="ru-RU" sz="18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17865"/>
            <a:ext cx="268247" cy="459678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25642" y="2069431"/>
            <a:ext cx="7924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/>
              <a:t>What the problems (environmental, social, economic, political) are a consequence of the oil of the Russian economy</a:t>
            </a:r>
            <a:r>
              <a:rPr lang="en-US" sz="2800" b="1" dirty="0" smtClean="0"/>
              <a:t>?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912322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199" y="870372"/>
            <a:ext cx="8229600" cy="850925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ru-RU" sz="2400" dirty="0" smtClean="0"/>
              <a:t>		</a:t>
            </a:r>
            <a:r>
              <a:rPr lang="en-US" sz="2800" b="1" dirty="0" smtClean="0"/>
              <a:t>What the </a:t>
            </a:r>
            <a:r>
              <a:rPr lang="en-US" sz="2800" b="1" dirty="0"/>
              <a:t>problems </a:t>
            </a:r>
            <a:r>
              <a:rPr lang="en-US" sz="2800" b="1" dirty="0" smtClean="0"/>
              <a:t>(environmental</a:t>
            </a:r>
            <a:r>
              <a:rPr lang="en-US" sz="2800" b="1" dirty="0"/>
              <a:t>, social, economic, political) are a consequence of the oil of the Russian economy?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14647"/>
            <a:ext cx="4853355" cy="104335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41152" cy="853514"/>
          </a:xfrm>
          <a:prstGeom prst="rect">
            <a:avLst/>
          </a:prstGeom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8303296" y="6002215"/>
            <a:ext cx="767007" cy="765909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278" tIns="34139" rIns="68278" bIns="34139" anchor="ctr"/>
          <a:lstStyle>
            <a:lvl1pPr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576263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11</a:t>
            </a:r>
            <a:endParaRPr kumimoji="0" lang="en-US" altLang="ru-RU" sz="18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0" y="1219200"/>
            <a:ext cx="269631" cy="459544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1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5983" y="2286000"/>
            <a:ext cx="841432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The </a:t>
            </a:r>
            <a:r>
              <a:rPr lang="en-US" sz="2000" dirty="0"/>
              <a:t>dependence of the budget on the world prices for </a:t>
            </a:r>
            <a:r>
              <a:rPr lang="en-US" sz="2000" dirty="0" smtClean="0"/>
              <a:t>oil,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The monopolization of the leading sectors of the economy, corruption and big business </a:t>
            </a:r>
            <a:r>
              <a:rPr lang="en-US" sz="2000" dirty="0" err="1" smtClean="0"/>
              <a:t>oligarchization</a:t>
            </a:r>
            <a:r>
              <a:rPr lang="en-US" sz="2000" dirty="0" smtClean="0"/>
              <a:t>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Unavoidable </a:t>
            </a:r>
            <a:r>
              <a:rPr lang="en-US" sz="2000" dirty="0"/>
              <a:t>costs for the construction of pipelines, </a:t>
            </a:r>
            <a:endParaRPr lang="en-US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The </a:t>
            </a:r>
            <a:r>
              <a:rPr lang="en-US" sz="2000" dirty="0"/>
              <a:t>destruction of fertile soils, </a:t>
            </a:r>
            <a:endParaRPr lang="en-US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Disturbance </a:t>
            </a:r>
            <a:r>
              <a:rPr lang="en-US" sz="2000" dirty="0"/>
              <a:t>of ecosystems, </a:t>
            </a:r>
            <a:endParaRPr lang="en-US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L</a:t>
            </a:r>
            <a:r>
              <a:rPr lang="en-US" sz="2000" dirty="0" smtClean="0"/>
              <a:t>oss </a:t>
            </a:r>
            <a:r>
              <a:rPr lang="en-US" sz="2000" dirty="0"/>
              <a:t>and unsustainable use of natural resources, the loss of the cultural heritage of the indigenous population (resettlement with material compensation, the loss of traditional occupations - hunting, fishing, herding</a:t>
            </a:r>
            <a:r>
              <a:rPr lang="en-US" sz="2000" dirty="0" smtClean="0"/>
              <a:t>),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</a:t>
            </a:r>
            <a:r>
              <a:rPr lang="en-US" sz="2000" dirty="0" smtClean="0"/>
              <a:t>he </a:t>
            </a:r>
            <a:r>
              <a:rPr lang="en-US" sz="2000" dirty="0"/>
              <a:t>lack of incentives for the modernization of other sectors of the </a:t>
            </a:r>
            <a:r>
              <a:rPr lang="en-US" sz="2000" dirty="0" smtClean="0"/>
              <a:t>economy.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920181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25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ru-RU" sz="2400" dirty="0" smtClean="0"/>
              <a:t>		</a:t>
            </a:r>
            <a:r>
              <a:rPr lang="en-US" sz="2400" b="1" dirty="0" smtClean="0"/>
              <a:t>In Pair Discussing the Following Question:</a:t>
            </a:r>
            <a:endParaRPr lang="en-US" sz="28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14647"/>
            <a:ext cx="4853355" cy="104335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41152" cy="853514"/>
          </a:xfrm>
          <a:prstGeom prst="rect">
            <a:avLst/>
          </a:prstGeom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8303296" y="6002215"/>
            <a:ext cx="767007" cy="765909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278" tIns="34139" rIns="68278" bIns="34139" anchor="ctr"/>
          <a:lstStyle>
            <a:lvl1pPr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576263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ru-RU" sz="1800" b="1" kern="0" noProof="0" dirty="0" smtClean="0">
                <a:solidFill>
                  <a:srgbClr val="000000"/>
                </a:solidFill>
              </a:rPr>
              <a:t>12</a:t>
            </a:r>
            <a:endParaRPr kumimoji="0" lang="en-US" altLang="ru-RU" sz="18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17865"/>
            <a:ext cx="268247" cy="459678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25642" y="2069431"/>
            <a:ext cx="79248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/>
              <a:t>Imagine the possible ways to overcome the oil orientation of the economy </a:t>
            </a:r>
            <a:r>
              <a:rPr lang="en-US" sz="2800" b="1" dirty="0" smtClean="0"/>
              <a:t>taking into account </a:t>
            </a:r>
            <a:r>
              <a:rPr lang="en-US" sz="2800" b="1" dirty="0"/>
              <a:t>the fact that proven oil reserves will last for 30 years.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762270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55983" y="928756"/>
            <a:ext cx="8229600" cy="850925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ru-RU" sz="2400" dirty="0" smtClean="0"/>
              <a:t>		</a:t>
            </a:r>
            <a:r>
              <a:rPr lang="en-US" sz="2800" b="1" dirty="0"/>
              <a:t>Imagine the possible ways to overcome the oil orientation of the economy taking into account the fact that proven oil reserves will last for 30 years</a:t>
            </a:r>
            <a:r>
              <a:rPr lang="en-US" sz="2800" b="1" dirty="0" smtClean="0"/>
              <a:t>.</a:t>
            </a:r>
            <a:endParaRPr lang="en-US" sz="28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14647"/>
            <a:ext cx="4853355" cy="104335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41152" cy="853514"/>
          </a:xfrm>
          <a:prstGeom prst="rect">
            <a:avLst/>
          </a:prstGeom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8303296" y="6002215"/>
            <a:ext cx="767007" cy="765909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278" tIns="34139" rIns="68278" bIns="34139" anchor="ctr"/>
          <a:lstStyle>
            <a:lvl1pPr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576263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13</a:t>
            </a:r>
            <a:endParaRPr kumimoji="0" lang="en-US" altLang="ru-RU" sz="18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0" y="1219200"/>
            <a:ext cx="269631" cy="459544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1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5983" y="2286000"/>
            <a:ext cx="841432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Economic </a:t>
            </a:r>
            <a:r>
              <a:rPr lang="en-US" sz="2000" dirty="0"/>
              <a:t>diversification (development of other sectors of industry and services</a:t>
            </a:r>
            <a:r>
              <a:rPr lang="en-US" sz="2000" dirty="0" smtClean="0"/>
              <a:t>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Deep </a:t>
            </a:r>
            <a:r>
              <a:rPr lang="en-US" sz="2000" dirty="0"/>
              <a:t>processing of oil (polymers, pharmaceuticals</a:t>
            </a:r>
            <a:r>
              <a:rPr lang="en-US" sz="2000" dirty="0" smtClean="0"/>
              <a:t>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</a:t>
            </a:r>
            <a:r>
              <a:rPr lang="en-US" sz="2000" dirty="0" smtClean="0"/>
              <a:t>odernization </a:t>
            </a:r>
            <a:r>
              <a:rPr lang="en-US" sz="2000" dirty="0"/>
              <a:t>of traditional industries (agriculture, engineering</a:t>
            </a:r>
            <a:r>
              <a:rPr lang="en-US" sz="2000" dirty="0" smtClean="0"/>
              <a:t>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Development </a:t>
            </a:r>
            <a:r>
              <a:rPr lang="en-US" sz="2000" dirty="0"/>
              <a:t>and implementation of innovative technologies (nanotechnology, electronics</a:t>
            </a:r>
            <a:r>
              <a:rPr lang="en-US" sz="2000" dirty="0" smtClean="0"/>
              <a:t>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Development </a:t>
            </a:r>
            <a:r>
              <a:rPr lang="en-US" sz="2000" dirty="0"/>
              <a:t>of services, including tourism and </a:t>
            </a:r>
            <a:r>
              <a:rPr lang="en-US" sz="2000" dirty="0" smtClean="0"/>
              <a:t>education;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Formation </a:t>
            </a:r>
            <a:r>
              <a:rPr lang="en-US" sz="2000" dirty="0"/>
              <a:t>of an effective state reserve </a:t>
            </a:r>
            <a:r>
              <a:rPr lang="en-US" sz="2000" dirty="0" smtClean="0"/>
              <a:t>fund.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926231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887"/>
            <a:ext cx="3910714" cy="1812913"/>
          </a:xfrm>
          <a:prstGeom prst="rect">
            <a:avLst/>
          </a:prstGeom>
        </p:spPr>
      </p:pic>
      <p:pic>
        <p:nvPicPr>
          <p:cNvPr id="4" name="Picture 15" descr="ТПУ_Презентация_квадрат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27077"/>
            <a:ext cx="5715514" cy="1230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2"/>
          <p:cNvSpPr txBox="1">
            <a:spLocks noChangeArrowheads="1"/>
          </p:cNvSpPr>
          <p:nvPr/>
        </p:nvSpPr>
        <p:spPr bwMode="auto">
          <a:xfrm>
            <a:off x="2715491" y="1939637"/>
            <a:ext cx="4951401" cy="3113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7606" tIns="28803" rIns="57606" bIns="28803" numCol="1" anchor="t" anchorCtr="0" compatLnSpc="1">
            <a:prstTxWarp prst="textNoShape">
              <a:avLst/>
            </a:prstTxWarp>
          </a:bodyPr>
          <a:lstStyle>
            <a:lvl1pPr marL="215900" indent="-215900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8313" indent="-1809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719138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chemeClr val="tx1"/>
                </a:solidFill>
                <a:latin typeface="+mn-lt"/>
              </a:defRPr>
            </a:lvl3pPr>
            <a:lvl4pPr marL="1008063" indent="-144463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300">
                <a:solidFill>
                  <a:schemeClr val="tx1"/>
                </a:solidFill>
                <a:latin typeface="+mn-lt"/>
              </a:defRPr>
            </a:lvl4pPr>
            <a:lvl5pPr marL="1295400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5pPr>
            <a:lvl6pPr marL="17526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6pPr>
            <a:lvl7pPr marL="22098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7pPr>
            <a:lvl8pPr marL="26670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8pPr>
            <a:lvl9pPr marL="31242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4400" b="1" kern="0" dirty="0" smtClean="0">
                <a:solidFill>
                  <a:srgbClr val="80BF44"/>
                </a:solidFill>
                <a:latin typeface="Calibri" panose="020F0502020204030204" pitchFamily="34" charset="0"/>
              </a:rPr>
              <a:t>THANK</a:t>
            </a:r>
            <a:r>
              <a:rPr lang="en-US" altLang="ru-RU" sz="4400" b="1" kern="0" dirty="0" smtClean="0">
                <a:solidFill>
                  <a:srgbClr val="80BF44"/>
                </a:solidFill>
                <a:latin typeface="Calibri" panose="020F0502020204030204" pitchFamily="34" charset="0"/>
              </a:rPr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4400" b="1" kern="0" dirty="0" smtClean="0">
                <a:solidFill>
                  <a:srgbClr val="80BF44"/>
                </a:solidFill>
                <a:latin typeface="Calibri" panose="020F0502020204030204" pitchFamily="34" charset="0"/>
              </a:rPr>
              <a:t>FOR YOUR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4400" b="1" kern="0" dirty="0" smtClean="0">
                <a:solidFill>
                  <a:srgbClr val="80BF44"/>
                </a:solidFill>
                <a:latin typeface="Calibri" panose="020F0502020204030204" pitchFamily="34" charset="0"/>
              </a:rPr>
              <a:t>ATTENTION!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8303296" y="6002215"/>
            <a:ext cx="767007" cy="765909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278" tIns="34139" rIns="68278" bIns="34139" anchor="ctr"/>
          <a:lstStyle>
            <a:lvl1pPr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576263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14</a:t>
            </a:r>
            <a:endParaRPr kumimoji="0" lang="en-US" altLang="ru-RU" sz="18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3368844" y="4705749"/>
            <a:ext cx="5775156" cy="184265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Vera V. </a:t>
            </a:r>
            <a:r>
              <a:rPr lang="en-US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Ageeva</a:t>
            </a:r>
            <a:endParaRPr lang="en-US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History and Regional Studies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iforya@tpu.ru</a:t>
            </a:r>
            <a:endParaRPr lang="en-US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+7 (382)2 563549</a:t>
            </a:r>
          </a:p>
          <a:p>
            <a:endParaRPr lang="en-US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59461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Executive.thmx</Template>
  <TotalTime>224</TotalTime>
  <Words>618</Words>
  <Application>Microsoft Office PowerPoint</Application>
  <PresentationFormat>Экран (4:3)</PresentationFormat>
  <Paragraphs>105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Calibri</vt:lpstr>
      <vt:lpstr>Century Gothic</vt:lpstr>
      <vt:lpstr>Courier New</vt:lpstr>
      <vt:lpstr>Palatino Linotype</vt:lpstr>
      <vt:lpstr>Times New Roman</vt:lpstr>
      <vt:lpstr>Executive</vt:lpstr>
      <vt:lpstr>ECONOMY OF RUSSIA  Module 2: Sectors of Modern Russian Economy</vt:lpstr>
      <vt:lpstr>   Professional Background</vt:lpstr>
      <vt:lpstr> Module 2: Sectors of Modern Russian Economy </vt:lpstr>
      <vt:lpstr>   Russian Oil Economy: Statistics</vt:lpstr>
      <vt:lpstr>   The Structure of Russian Export according to Harvard Atlas of Economic Complexity</vt:lpstr>
      <vt:lpstr> Oil and natural gas pipelines in Europe</vt:lpstr>
      <vt:lpstr>  In Pair Discussing the Following Question:</vt:lpstr>
      <vt:lpstr>   What were the historical reasons for the dependence of the Russian economy from natural resources, primarily oil and gas?</vt:lpstr>
      <vt:lpstr>   What were the historical reasons for the dependence of the Russian economy from natural resources, primarily oil and gas?</vt:lpstr>
      <vt:lpstr>  In Pair Discussing the Following Question:</vt:lpstr>
      <vt:lpstr>  What the problems (environmental, social, economic, political) are a consequence of the oil of the Russian economy?</vt:lpstr>
      <vt:lpstr>  In Pair Discussing the Following Question:</vt:lpstr>
      <vt:lpstr>  Imagine the possible ways to overcome the oil orientation of the economy taking into account the fact that proven oil reserves will last for 30 years.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Кодификация таможенного законодательства в ЕАЭС</dc:title>
  <dc:creator>Баландина Галина</dc:creator>
  <cp:lastModifiedBy>интант</cp:lastModifiedBy>
  <cp:revision>33</cp:revision>
  <dcterms:created xsi:type="dcterms:W3CDTF">2014-12-18T08:00:16Z</dcterms:created>
  <dcterms:modified xsi:type="dcterms:W3CDTF">2015-10-09T02:03:53Z</dcterms:modified>
</cp:coreProperties>
</file>