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304" r:id="rId3"/>
    <p:sldId id="309" r:id="rId4"/>
    <p:sldId id="308" r:id="rId5"/>
    <p:sldId id="260" r:id="rId6"/>
    <p:sldId id="259" r:id="rId7"/>
    <p:sldId id="305" r:id="rId8"/>
    <p:sldId id="261" r:id="rId9"/>
    <p:sldId id="263" r:id="rId10"/>
    <p:sldId id="262" r:id="rId11"/>
    <p:sldId id="310" r:id="rId12"/>
    <p:sldId id="264" r:id="rId13"/>
    <p:sldId id="311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8" r:id="rId44"/>
    <p:sldId id="299" r:id="rId45"/>
    <p:sldId id="300" r:id="rId46"/>
    <p:sldId id="301" r:id="rId47"/>
    <p:sldId id="297" r:id="rId48"/>
    <p:sldId id="312" r:id="rId49"/>
    <p:sldId id="302" r:id="rId50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BE46"/>
    <a:srgbClr val="393939"/>
    <a:srgbClr val="686868"/>
    <a:srgbClr val="A2A1A1"/>
    <a:srgbClr val="6C6D6C"/>
    <a:srgbClr val="76B729"/>
    <a:srgbClr val="CC2E2A"/>
    <a:srgbClr val="808080"/>
    <a:srgbClr val="1E7DC2"/>
    <a:srgbClr val="006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tpu.ru/files/web/osgn/stepin.doc" TargetMode="External"/><Relationship Id="rId2" Type="http://schemas.openxmlformats.org/officeDocument/2006/relationships/hyperlink" Target="http://portal.tpu.ru/files/web/osgn/mikeshina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ortal.tpu.ru/files/web/osgn/nikiforov.doc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.lms.tpu.ru/course/view.php?id=753" TargetMode="External"/><Relationship Id="rId2" Type="http://schemas.openxmlformats.org/officeDocument/2006/relationships/hyperlink" Target="mailto:ibrylina@tpu.ru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ortal.tpu.ru/SHARED/i/IBrylina" TargetMode="External"/><Relationship Id="rId4" Type="http://schemas.openxmlformats.org/officeDocument/2006/relationships/hyperlink" Target="https://us02web.zoom.us/j/3809107563?pwd=djFYcEpQQTdGVDc4QklSRFlvK1B5dz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49578" y="1894702"/>
            <a:ext cx="7842422" cy="1713471"/>
          </a:xfrm>
        </p:spPr>
        <p:txBody>
          <a:bodyPr>
            <a:noAutofit/>
          </a:bodyPr>
          <a:lstStyle/>
          <a:p>
            <a:r>
              <a:rPr lang="ru-RU" altLang="ru-RU" sz="4000" dirty="0"/>
              <a:t>ИСТОРИЯ И ФИЛОСОФИЯ НАУКИ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58938" y="3902925"/>
            <a:ext cx="6760226" cy="832965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b="1" dirty="0"/>
              <a:t>ФИЛОСОФИЯ И НАУКА</a:t>
            </a:r>
            <a:br>
              <a:rPr lang="ru-RU" altLang="ru-RU" b="1" dirty="0"/>
            </a:br>
            <a:r>
              <a:rPr lang="ru-RU" altLang="ru-RU" b="1" dirty="0"/>
              <a:t>ЛЕКЦИЯ 1</a:t>
            </a:r>
            <a:r>
              <a:rPr lang="ru-RU" altLang="ru-RU" sz="3600" b="1" dirty="0"/>
              <a:t> 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4970454" y="6498281"/>
            <a:ext cx="1949450" cy="28901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2024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6650182" y="5345412"/>
            <a:ext cx="4668982" cy="441634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</a:pPr>
            <a:r>
              <a:rPr lang="ru-RU" altLang="ru-RU" b="1" dirty="0">
                <a:latin typeface="Calibri" panose="020F0502020204030204" pitchFamily="34" charset="0"/>
              </a:rPr>
              <a:t>БРЫЛИНА ИРИНА ВЛАДИМИРОВНА,</a:t>
            </a:r>
          </a:p>
          <a:p>
            <a:pPr algn="ctr">
              <a:lnSpc>
                <a:spcPct val="80000"/>
              </a:lnSpc>
            </a:pPr>
            <a:r>
              <a:rPr lang="ru-RU" altLang="ru-RU" sz="1600" b="1" dirty="0">
                <a:latin typeface="Calibri" panose="020F0502020204030204" pitchFamily="34" charset="0"/>
              </a:rPr>
              <a:t>Д.ф.н., профессор ШОН ТПУ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E5548-AADD-4380-BA27-9034B227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2B0830A-A586-4CC0-9DD7-FE7FADE1D8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113619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9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3921A-2863-43DE-A7FF-99BAD4D89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98"/>
            <a:ext cx="8432800" cy="485858"/>
          </a:xfrm>
        </p:spPr>
        <p:txBody>
          <a:bodyPr>
            <a:normAutofit fontScale="90000"/>
          </a:bodyPr>
          <a:lstStyle/>
          <a:p>
            <a:r>
              <a:rPr lang="ru-RU" dirty="0"/>
              <a:t>ВОПРОСЫ </a:t>
            </a:r>
            <a:br>
              <a:rPr lang="ru-RU" dirty="0"/>
            </a:br>
            <a:r>
              <a:rPr lang="ru-RU" dirty="0"/>
              <a:t>ПО ИСТОРИИ И ФИЛОСОФИИ НАУКИ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17C873-1A78-4FBE-AD69-C44969DF14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4500" y="1108364"/>
            <a:ext cx="6187864" cy="5391289"/>
          </a:xfrm>
        </p:spPr>
        <p:txBody>
          <a:bodyPr>
            <a:normAutofit fontScale="25000" lnSpcReduction="2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dirty="0"/>
              <a:t>Понятие науки. Взаимодействие науки и философии.  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Структура научного знания. Роль теории в структуре научного знания. Соотношение факта и теории.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Роль и понятие эксперимента в научном познании.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Понятие парадигмы в развитии науки.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Учение  Т. Куна о научной революции (Т. Кун  «Структура научной революции»).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Наука в системе человеческого знания (философии, религии, мистики, искусства и т.п.).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Б. Рассел. Наука в истории человечества.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Культурно-исторические предпосылки возникновения и основные этапы становления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Основные этапы развития теоретического мышления.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Становление теоретического мышления в истории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Различные толкования предмета философии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Научная революция. Понятие, роль значение научной революции в истории науки.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Наука в системе техногенной цивилизации.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Проблема ответственности ученого и экспертная роль гуманитарного знания.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Научный релятивизм и методологический анархизм П. </a:t>
            </a:r>
            <a:r>
              <a:rPr lang="ru-RU" dirty="0" err="1"/>
              <a:t>Фейерабенда</a:t>
            </a:r>
            <a:r>
              <a:rPr lang="ru-RU" dirty="0"/>
              <a:t>. (П. </a:t>
            </a:r>
            <a:r>
              <a:rPr lang="ru-RU" dirty="0" err="1"/>
              <a:t>Фейерабенд</a:t>
            </a:r>
            <a:r>
              <a:rPr lang="ru-RU" dirty="0"/>
              <a:t> «Против  Метода»).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Стандартная концепция развития  науки: достоинства и недостатки.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Наука как знание, деятельность и социальный институт.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Формы ненаучного знания (донаучное, </a:t>
            </a:r>
            <a:r>
              <a:rPr lang="ru-RU" dirty="0" err="1"/>
              <a:t>вненаучное</a:t>
            </a:r>
            <a:r>
              <a:rPr lang="ru-RU" dirty="0"/>
              <a:t>, обыденное; </a:t>
            </a:r>
            <a:r>
              <a:rPr lang="ru-RU" dirty="0" err="1"/>
              <a:t>паранормальная</a:t>
            </a:r>
            <a:r>
              <a:rPr lang="ru-RU" dirty="0"/>
              <a:t>, девиантная, народная наука): методологический анархизм или банкротство науки?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Методы научного познания. Р. Декарт «Размышления о методе».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Проблема релятивизма в научном познании.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Первая научная революция. Значение открытия Н. Коперника.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Наука как социокультурный феномен: соотношение фундаментальных и прикладных исследований в научной истории человечества.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Стиль научного мышления – системообразующий  элемент науки.</a:t>
            </a:r>
            <a:endParaRPr lang="ru-RU" b="1" dirty="0"/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Основные концепции развития науки: Стандартная  Концепция науки, Концепция «исторической школы», Концепция методологического анархизма.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Понятие и концепция истины в классической науке.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Предмет философии науки или что изучает данная область человеческого знания.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Научная рациональность, типы научной рациональности.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Рациональность научная и коммуникативная.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Методы научного познания. (Ф. Бэкон. Новый органон).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5571C6-2B5E-4A9C-B259-D3E7DE2333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32505" y="1302327"/>
            <a:ext cx="5315798" cy="5196899"/>
          </a:xfrm>
        </p:spPr>
        <p:txBody>
          <a:bodyPr>
            <a:normAutofit fontScale="25000" lnSpcReduction="2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dirty="0"/>
              <a:t>Значение Б. Паскаля в становлении философии науки. (</a:t>
            </a:r>
            <a:r>
              <a:rPr lang="ru-RU" dirty="0" err="1"/>
              <a:t>Б.Паскаль</a:t>
            </a:r>
            <a:r>
              <a:rPr lang="ru-RU" dirty="0"/>
              <a:t>. Мысли).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Роль теоретического знания в становлении философии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Роль теоретического и иррационального в науке.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Роль знания в становлении философии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Типология стилей научного мышления в истории науки: натуралистический, механический и современный стили научного мышления.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Специфика неклассической науки. Критерии современной неклассической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Критика Стандартной концепции развития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Критерии научности: рациональность, теоретичность, системность, </a:t>
            </a:r>
            <a:r>
              <a:rPr lang="ru-RU" dirty="0" err="1"/>
              <a:t>общезначимость</a:t>
            </a:r>
            <a:r>
              <a:rPr lang="ru-RU" dirty="0"/>
              <a:t> и т.п.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Роль научного эксперимента в становлении науки. Эксперименты Тихо Браге и Г. Галилея.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Неклассическая наука. Специфика методологии, методов научного познания и отношение знания к действительности.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Понятие и концепции истины в неклассической науке.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Специфика </a:t>
            </a:r>
            <a:r>
              <a:rPr lang="ru-RU" dirty="0" err="1"/>
              <a:t>социогуманитарного</a:t>
            </a:r>
            <a:r>
              <a:rPr lang="ru-RU" dirty="0"/>
              <a:t> познания.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Гуманитарная экспертиза технического и естественнонаучного знания.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Понятие «стиль научного мышления». Его функции в науке.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Природа научной теории.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Научная картина мира – основной содержательный компонент стиля научного мышления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Понятие, типы и модели научной рациональности.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Становление научной рациональности как основной итог 2-й научной революции.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Третья научная революция: смена типа научной рациональности.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Социокультурные и гносеологические условия подготовки и осуществления 3-й научной революции.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2-ая научная революция. Становление классической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1-ая научная революция: сущность и специфика.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Понятие субъекта в классической и неклассической науке.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Научный релятивизм как характеристика субъекта неклассической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Традиции понимания субъекта в философии науки.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Ретроспективный взгляд на становление критериев научного знания.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Проблема истины в науке: классическая концепция истины.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Проблема истины в науке: когерентная концепция истины.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Проблема истины в науке: прагматическая концепция истины.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8997FE-A4C8-4DCA-914D-25501817C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83756" y="775857"/>
            <a:ext cx="5108575" cy="166252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254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A702C8-C419-42FF-BC44-C18B2415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9145" cy="1048039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РАЗДЕЛЫ </a:t>
            </a:r>
            <a:br>
              <a:rPr lang="ru-RU" sz="2800" dirty="0"/>
            </a:br>
            <a:r>
              <a:rPr lang="ru-RU" sz="2800" dirty="0"/>
              <a:t>ИСТОРИИ И ФИЛОСОФИИ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2D35E2-62A5-45FD-AE4E-5E89B2FB5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1044052" cy="3946381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b="1" dirty="0"/>
              <a:t>ФИЛОСОФИЯ И НАУКА</a:t>
            </a:r>
            <a:endParaRPr lang="ru-RU" sz="2000" dirty="0"/>
          </a:p>
          <a:p>
            <a:pPr marL="342900" indent="-342900">
              <a:buFont typeface="+mj-lt"/>
              <a:buAutoNum type="arabicPeriod"/>
            </a:pPr>
            <a:r>
              <a:rPr lang="ru-RU" sz="2000" b="1" dirty="0"/>
              <a:t>ИСТОРИЯ НАУКИ </a:t>
            </a:r>
            <a:endParaRPr lang="ru-RU" sz="2000" dirty="0"/>
          </a:p>
          <a:p>
            <a:pPr marL="342900" indent="-342900">
              <a:buFont typeface="+mj-lt"/>
              <a:buAutoNum type="arabicPeriod"/>
            </a:pPr>
            <a:r>
              <a:rPr lang="ru-RU" sz="2000" b="1" dirty="0"/>
              <a:t>ФИЛОСОФИЯ НАУКИ. НАУЧНЫЕ РЕВОЛЮЦИИ</a:t>
            </a:r>
            <a:endParaRPr lang="ru-RU" sz="2000" dirty="0"/>
          </a:p>
          <a:p>
            <a:pPr marL="342900" indent="-342900">
              <a:buFont typeface="+mj-lt"/>
              <a:buAutoNum type="arabicPeriod"/>
            </a:pPr>
            <a:r>
              <a:rPr lang="ru-RU" sz="2000" b="1" dirty="0"/>
              <a:t>СТРУКТУРА НАУЧНОГО ЗНАНИЯ. МЕТОДЫ НАУКИ</a:t>
            </a:r>
            <a:endParaRPr lang="ru-RU" sz="2000" dirty="0"/>
          </a:p>
          <a:p>
            <a:pPr marL="342900" indent="-342900">
              <a:buFont typeface="+mj-lt"/>
              <a:buAutoNum type="arabicPeriod"/>
            </a:pPr>
            <a:r>
              <a:rPr lang="ru-RU" sz="2000" b="1" dirty="0"/>
              <a:t>ЭТИКА НАУКИ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04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751F8-546F-4786-91DA-7E9F6EE6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Учебная 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290A66-FFA6-4DD9-B582-286FBA16B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1825625"/>
            <a:ext cx="11355779" cy="4351338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>
                <a:hlinkClick r:id="rId2"/>
              </a:rPr>
              <a:t>А. А. Микешина. Философия науки</a:t>
            </a:r>
            <a:r>
              <a:rPr lang="ru-RU" dirty="0"/>
              <a:t> </a:t>
            </a:r>
          </a:p>
          <a:p>
            <a:r>
              <a:rPr lang="ru-RU" dirty="0"/>
              <a:t> </a:t>
            </a:r>
            <a:r>
              <a:rPr lang="ru-RU" u="sng" dirty="0">
                <a:hlinkClick r:id="rId3"/>
              </a:rPr>
              <a:t>В. С. Степин, В. Г. Горохов, М. А. Розов. Философия науки и техники</a:t>
            </a:r>
            <a:r>
              <a:rPr lang="ru-RU" dirty="0"/>
              <a:t> </a:t>
            </a:r>
          </a:p>
          <a:p>
            <a:r>
              <a:rPr lang="ru-RU" dirty="0"/>
              <a:t> </a:t>
            </a:r>
            <a:r>
              <a:rPr lang="ru-RU" u="sng" dirty="0">
                <a:hlinkClick r:id="rId4"/>
              </a:rPr>
              <a:t>А. Л. Никифоров. Философия науки: история и методология</a:t>
            </a:r>
            <a:endParaRPr lang="ru-RU" u="sng" dirty="0"/>
          </a:p>
          <a:p>
            <a:r>
              <a:rPr lang="ru-RU" altLang="ru-RU" sz="2000" dirty="0" err="1"/>
              <a:t>Кохановский</a:t>
            </a:r>
            <a:r>
              <a:rPr lang="ru-RU" altLang="ru-RU" sz="2000" dirty="0"/>
              <a:t> В.П., Золотухина Е.В., </a:t>
            </a:r>
            <a:r>
              <a:rPr lang="ru-RU" altLang="ru-RU" sz="2000" dirty="0" err="1"/>
              <a:t>Лешкевич</a:t>
            </a:r>
            <a:r>
              <a:rPr lang="ru-RU" altLang="ru-RU" sz="2000" dirty="0"/>
              <a:t> Т.Г., </a:t>
            </a:r>
            <a:r>
              <a:rPr lang="ru-RU" altLang="ru-RU" sz="2000" dirty="0" err="1"/>
              <a:t>Фатхи</a:t>
            </a:r>
            <a:r>
              <a:rPr lang="ru-RU" altLang="ru-RU" sz="2000" dirty="0"/>
              <a:t> Т.Б. </a:t>
            </a:r>
            <a:br>
              <a:rPr lang="ru-RU" altLang="ru-RU" sz="2000" dirty="0"/>
            </a:br>
            <a:r>
              <a:rPr lang="ru-RU" altLang="ru-RU" sz="2000" dirty="0"/>
              <a:t>Философия для аспирантов: Учебное пособие. Изд. 2-е - </a:t>
            </a:r>
            <a:r>
              <a:rPr lang="ru-RU" altLang="ru-RU" sz="2000" dirty="0" err="1"/>
              <a:t>Ростов</a:t>
            </a:r>
            <a:r>
              <a:rPr lang="ru-RU" altLang="ru-RU" sz="2000" dirty="0"/>
              <a:t> н/Д: "Феникс", 2003. - 448 с. </a:t>
            </a:r>
            <a:r>
              <a:rPr lang="en-US" altLang="ru-RU" sz="2000" dirty="0"/>
              <a:t>https://www.booksite.ru/localtxt/koh/ano/vsky/index.htm</a:t>
            </a:r>
            <a:endParaRPr lang="ru-RU" altLang="ru-RU" sz="2000" dirty="0"/>
          </a:p>
          <a:p>
            <a:r>
              <a:rPr lang="ru-RU" altLang="ru-RU" sz="2000" dirty="0"/>
              <a:t>Горохов В.Г. Философия и история науки (учебное пособие для аспирантов ОИЯИ). Дубна: издательство Объединенного института ядерных исследований, 2012. 211 с.</a:t>
            </a:r>
          </a:p>
          <a:p>
            <a:r>
              <a:rPr lang="ru-RU" altLang="ru-RU" sz="2000" dirty="0"/>
              <a:t>Канке</a:t>
            </a:r>
            <a:r>
              <a:rPr lang="ru-RU" altLang="ru-RU" sz="2000" i="1" dirty="0"/>
              <a:t>, </a:t>
            </a:r>
            <a:r>
              <a:rPr lang="ru-RU" altLang="ru-RU" sz="2000" dirty="0"/>
              <a:t>В. А.</a:t>
            </a:r>
            <a:r>
              <a:rPr lang="ru-RU" altLang="ru-RU" sz="2000" i="1" dirty="0"/>
              <a:t> </a:t>
            </a:r>
            <a:r>
              <a:rPr lang="ru-RU" altLang="ru-RU" sz="2000" dirty="0"/>
              <a:t> История, философия и методология естественных наук : учебник для магистров / В. А. Канке. — Москва : Издательство </a:t>
            </a:r>
            <a:r>
              <a:rPr lang="ru-RU" altLang="ru-RU" sz="2000" dirty="0" err="1"/>
              <a:t>Юрайт</a:t>
            </a:r>
            <a:r>
              <a:rPr lang="ru-RU" altLang="ru-RU" sz="2000" dirty="0"/>
              <a:t>, 2022. — 505 с. </a:t>
            </a:r>
          </a:p>
          <a:p>
            <a:r>
              <a:rPr lang="ru-RU" altLang="ru-RU" sz="2000" dirty="0"/>
              <a:t>Канке, В. А.  История, философия и методология социальных наук : учебник для вузов / В. А. Канке. — Москва : Издательство </a:t>
            </a:r>
            <a:r>
              <a:rPr lang="ru-RU" altLang="ru-RU" sz="2000" dirty="0" err="1"/>
              <a:t>Юрайт</a:t>
            </a:r>
            <a:r>
              <a:rPr lang="ru-RU" altLang="ru-RU" sz="2000" dirty="0"/>
              <a:t>, 2023. </a:t>
            </a:r>
          </a:p>
          <a:p>
            <a:r>
              <a:rPr lang="ru-RU" sz="2000" dirty="0"/>
              <a:t>Черникова И.В. Философия и история науки: учебное пособие</a:t>
            </a:r>
            <a:r>
              <a:rPr lang="ru-RU" altLang="ru-RU" sz="2000" dirty="0"/>
              <a:t> . —</a:t>
            </a:r>
            <a:r>
              <a:rPr lang="ru-RU" sz="2000" dirty="0"/>
              <a:t>  Томск: Изд-во НТЛ, 2011. - 388 с.</a:t>
            </a:r>
          </a:p>
        </p:txBody>
      </p:sp>
    </p:spTree>
    <p:extLst>
      <p:ext uri="{BB962C8B-B14F-4D97-AF65-F5344CB8AC3E}">
        <p14:creationId xmlns:p14="http://schemas.microsoft.com/office/powerpoint/2010/main" val="1997616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57CB4-41EB-4D67-9753-0CF3EB59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20BF56-222C-48D3-9D65-C8F49E8A1A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1164" y="3034146"/>
            <a:ext cx="11291453" cy="3465508"/>
          </a:xfrm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ru-RU" sz="2400" b="1" dirty="0"/>
              <a:t>Понятие науки. Взаимодействие науки и философии (вопрос № 1) 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b="1" dirty="0"/>
              <a:t>Наука как знание, деятельность и социальный институт (вопрос № 17)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7831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F8D15-9525-415C-B931-654486504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ФИЛОСОФИЯ И НАУКА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461D-6AF3-45BE-880D-50287DC1E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Исторический аспект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Гносеологический аспект</a:t>
            </a:r>
          </a:p>
          <a:p>
            <a:pPr marL="0" indent="0">
              <a:buNone/>
            </a:pPr>
            <a:endParaRPr lang="ru-RU" sz="2400" b="1" dirty="0"/>
          </a:p>
          <a:p>
            <a:r>
              <a:rPr lang="ru-RU" sz="1900" dirty="0"/>
              <a:t>В исторической	ретроспективе это проявляется во влиянии истории философии на развитие истории науки. </a:t>
            </a:r>
          </a:p>
          <a:p>
            <a:r>
              <a:rPr lang="ru-RU" sz="1900" dirty="0"/>
              <a:t>Гносеологический </a:t>
            </a:r>
            <a:r>
              <a:rPr lang="ru-RU" sz="1900" dirty="0" err="1"/>
              <a:t>acпeкт</a:t>
            </a:r>
            <a:r>
              <a:rPr lang="ru-RU" sz="1900" dirty="0"/>
              <a:t> получил свое развитие в новой философской дисциплине - философия науки, которая по своему содержанию является философским анализом феномена науки и научного знания, а по форме - современным этапом развития истории науки.</a:t>
            </a:r>
            <a:endParaRPr lang="ru-RU" sz="1900" b="1" dirty="0"/>
          </a:p>
          <a:p>
            <a:endParaRPr lang="ru-RU" sz="2400" dirty="0"/>
          </a:p>
          <a:p>
            <a:pPr marL="0" indent="0" algn="r">
              <a:buNone/>
            </a:pPr>
            <a:r>
              <a:rPr lang="ru-RU" sz="2400" b="1" i="1" dirty="0"/>
              <a:t>«Философия науки без истории науки пуста. </a:t>
            </a:r>
          </a:p>
          <a:p>
            <a:pPr marL="0" indent="0" algn="r">
              <a:buNone/>
            </a:pPr>
            <a:r>
              <a:rPr lang="ru-RU" sz="2400" b="1" i="1" dirty="0"/>
              <a:t>История науки без философии науки слепа» </a:t>
            </a:r>
          </a:p>
          <a:p>
            <a:pPr marL="0" indent="0" algn="r">
              <a:buNone/>
            </a:pPr>
            <a:r>
              <a:rPr lang="ru-RU" sz="2400" dirty="0"/>
              <a:t>И. </a:t>
            </a:r>
            <a:r>
              <a:rPr lang="ru-RU" sz="2400" dirty="0" err="1"/>
              <a:t>Лакатос</a:t>
            </a:r>
            <a:r>
              <a:rPr lang="ru-RU" sz="2400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4052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2B9D64F-B942-4429-B622-1C121C60F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философия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7CFEE0-04AF-4121-8B25-AF3575B7AE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Исторический тип мировоззрения</a:t>
            </a:r>
          </a:p>
          <a:p>
            <a:r>
              <a:rPr lang="ru-RU" sz="2000" dirty="0"/>
              <a:t>Наука</a:t>
            </a:r>
          </a:p>
          <a:p>
            <a:endParaRPr lang="ru-RU" sz="2000" dirty="0"/>
          </a:p>
          <a:p>
            <a:pPr marL="0" indent="0">
              <a:buNone/>
            </a:pPr>
            <a:endParaRPr lang="ru-RU" sz="2000" i="1" dirty="0"/>
          </a:p>
          <a:p>
            <a:pPr marL="0" indent="0">
              <a:buNone/>
            </a:pPr>
            <a:endParaRPr lang="ru-RU" sz="2000" i="1" dirty="0"/>
          </a:p>
          <a:p>
            <a:pPr marL="0" indent="0">
              <a:buNone/>
            </a:pPr>
            <a:r>
              <a:rPr lang="ru-RU" sz="2000" i="1" dirty="0"/>
              <a:t>Наука о наиболее общих законах развития природы, общества и мышления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9998357-4C4E-4E6F-9553-F2FE876F0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182880" indent="-182880">
              <a:defRPr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Философия</a:t>
            </a:r>
            <a:r>
              <a:rPr lang="ru-RU" altLang="ru-RU" dirty="0"/>
              <a:t> (греч.) – </a:t>
            </a:r>
          </a:p>
          <a:p>
            <a:pPr marL="182880" indent="-182880">
              <a:defRPr/>
            </a:pPr>
            <a:r>
              <a:rPr lang="ru-RU" altLang="ru-RU" dirty="0"/>
              <a:t>любовь к мудрости</a:t>
            </a:r>
          </a:p>
          <a:p>
            <a:pPr marL="182880" indent="-182880">
              <a:defRPr/>
            </a:pPr>
            <a:endParaRPr lang="ru-RU" altLang="ru-RU" dirty="0"/>
          </a:p>
          <a:p>
            <a:pPr marL="182880" indent="-182880">
              <a:defRPr/>
            </a:pPr>
            <a:endParaRPr lang="ru-RU" altLang="ru-RU" dirty="0"/>
          </a:p>
          <a:p>
            <a:pPr marL="182880" indent="-182880">
              <a:defRPr/>
            </a:pPr>
            <a:r>
              <a:rPr lang="en-US" altLang="ru-RU" dirty="0" err="1">
                <a:solidFill>
                  <a:schemeClr val="accent1">
                    <a:lumMod val="75000"/>
                  </a:schemeClr>
                </a:solidFill>
              </a:rPr>
              <a:t>Phileo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ru-RU" dirty="0"/>
              <a:t>– </a:t>
            </a:r>
            <a:r>
              <a:rPr lang="ru-RU" altLang="ru-RU" dirty="0"/>
              <a:t>любовь;</a:t>
            </a:r>
          </a:p>
          <a:p>
            <a:pPr marL="182880" indent="-182880">
              <a:defRPr/>
            </a:pP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Sophia </a:t>
            </a:r>
            <a:r>
              <a:rPr lang="en-US" altLang="ru-RU" dirty="0"/>
              <a:t>– </a:t>
            </a:r>
            <a:r>
              <a:rPr lang="ru-RU" altLang="ru-RU" dirty="0"/>
              <a:t>мудрость.</a:t>
            </a:r>
          </a:p>
          <a:p>
            <a:endParaRPr lang="ru-RU" dirty="0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FB6E8D7-C00F-4815-8E53-DA7FCE3BC73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127662"/>
            <a:ext cx="5296929" cy="6660721"/>
          </a:xfrm>
        </p:spPr>
      </p:pic>
    </p:spTree>
    <p:extLst>
      <p:ext uri="{BB962C8B-B14F-4D97-AF65-F5344CB8AC3E}">
        <p14:creationId xmlns:p14="http://schemas.microsoft.com/office/powerpoint/2010/main" val="2251520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E978B-0641-462C-A4AB-3F5BB174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CD4B50-D0AD-4517-9BF3-B438B78D1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ru-RU" altLang="zh-CN" b="1" dirty="0">
                <a:solidFill>
                  <a:schemeClr val="accent1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Мир в целом  </a:t>
            </a:r>
          </a:p>
          <a:p>
            <a:pPr marL="182880" indent="-182880">
              <a:defRPr/>
            </a:pPr>
            <a:r>
              <a:rPr lang="ru-RU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Законы существования Универсума</a:t>
            </a:r>
          </a:p>
          <a:p>
            <a:pPr marL="182880" indent="-182880">
              <a:defRPr/>
            </a:pPr>
            <a:r>
              <a:rPr lang="ru-RU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Как возможно, что существует нечто?</a:t>
            </a:r>
          </a:p>
          <a:p>
            <a:pPr marL="182880" indent="-182880">
              <a:defRPr/>
            </a:pPr>
            <a:r>
              <a:rPr lang="ru-RU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Источник Универсума</a:t>
            </a:r>
          </a:p>
          <a:p>
            <a:pPr marL="0" indent="0">
              <a:buNone/>
              <a:defRPr/>
            </a:pPr>
            <a:endParaRPr lang="ru-RU" altLang="zh-CN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0" indent="0">
              <a:buNone/>
              <a:defRPr/>
            </a:pPr>
            <a:endParaRPr lang="ru-RU" altLang="zh-CN" dirty="0">
              <a:solidFill>
                <a:schemeClr val="accent1">
                  <a:lumMod val="75000"/>
                </a:schemeClr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0" indent="0">
              <a:buNone/>
              <a:defRPr/>
            </a:pPr>
            <a:r>
              <a:rPr lang="ru-RU" altLang="zh-CN" b="1" dirty="0">
                <a:solidFill>
                  <a:schemeClr val="accent1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Человек в мире</a:t>
            </a:r>
          </a:p>
          <a:p>
            <a:pPr marL="182880" indent="-182880">
              <a:defRPr/>
            </a:pPr>
            <a:r>
              <a:rPr lang="ru-RU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Что я могу знать?</a:t>
            </a:r>
          </a:p>
          <a:p>
            <a:pPr marL="182880" indent="-182880">
              <a:defRPr/>
            </a:pPr>
            <a:r>
              <a:rPr lang="ru-RU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Что я должен делать?</a:t>
            </a:r>
          </a:p>
          <a:p>
            <a:pPr marL="182880" indent="-182880">
              <a:defRPr/>
            </a:pPr>
            <a:r>
              <a:rPr lang="ru-RU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На что я могу надеяться?</a:t>
            </a:r>
          </a:p>
          <a:p>
            <a:pPr marL="182880" indent="-182880">
              <a:defRPr/>
            </a:pPr>
            <a:r>
              <a:rPr lang="ru-RU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Что такое человек?</a:t>
            </a:r>
          </a:p>
          <a:p>
            <a:pPr lvl="5">
              <a:defRPr/>
            </a:pPr>
            <a:r>
              <a:rPr lang="ru-RU" altLang="zh-CN" sz="1400" dirty="0" err="1">
                <a:solidFill>
                  <a:schemeClr val="accent1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И.Кант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893126-3898-46E1-AB6F-0708C1649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479" y="1825625"/>
            <a:ext cx="3109229" cy="20911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970137-EA3D-4BB9-AAA8-06715A9F2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851" y="4329195"/>
            <a:ext cx="3109229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83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D2FD8-74B3-400A-8137-17240C8A3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259529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5059C5-2565-4A3E-922A-755EE7F89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491"/>
            <a:ext cx="11044052" cy="4985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2000" i="1" dirty="0"/>
              <a:t>«Жизнь подобна игрищам: некоторые приходят на них соревноваться, некоторые торговать, а самые счастливые – смотреть; </a:t>
            </a:r>
          </a:p>
          <a:p>
            <a:pPr marL="0" indent="0" algn="ctr">
              <a:buNone/>
            </a:pPr>
            <a:r>
              <a:rPr lang="ru-RU" altLang="ru-RU" sz="2000" i="1" dirty="0"/>
              <a:t>так и в жизни – некоторые, подобные рабам, рождаются жадными к славе и наживе, между тем как философы – к одной только истине».</a:t>
            </a:r>
          </a:p>
          <a:p>
            <a:pPr>
              <a:buNone/>
            </a:pPr>
            <a:r>
              <a:rPr lang="ru-RU" altLang="ru-RU" sz="2000" i="1" dirty="0"/>
              <a:t>                                                                       </a:t>
            </a:r>
          </a:p>
          <a:p>
            <a:pPr>
              <a:buNone/>
            </a:pPr>
            <a:r>
              <a:rPr lang="ru-RU" altLang="ru-RU" sz="2000" dirty="0"/>
              <a:t>                                                                      Пифагор</a:t>
            </a:r>
          </a:p>
          <a:p>
            <a:pPr>
              <a:buNone/>
            </a:pPr>
            <a:endParaRPr lang="ru-RU" altLang="ru-RU" sz="2000" b="1" i="1" dirty="0">
              <a:solidFill>
                <a:srgbClr val="00CC00"/>
              </a:solidFill>
            </a:endParaRPr>
          </a:p>
          <a:p>
            <a:pPr>
              <a:buNone/>
            </a:pPr>
            <a:endParaRPr lang="ru-RU" altLang="ru-RU" sz="2000" b="1" i="1" dirty="0">
              <a:solidFill>
                <a:srgbClr val="00CC00"/>
              </a:solidFill>
            </a:endParaRPr>
          </a:p>
          <a:p>
            <a:pPr>
              <a:buNone/>
            </a:pPr>
            <a:r>
              <a:rPr lang="ru-RU" altLang="ru-RU" sz="2000" b="1" i="1" dirty="0">
                <a:solidFill>
                  <a:srgbClr val="00CC00"/>
                </a:solidFill>
              </a:rPr>
              <a:t>«Все другие науки более необходимы, нежели она, но лучше – нет ни одной»</a:t>
            </a:r>
          </a:p>
          <a:p>
            <a:pPr>
              <a:buNone/>
            </a:pPr>
            <a:r>
              <a:rPr lang="ru-RU" altLang="ru-RU" sz="2000" dirty="0"/>
              <a:t>                                                                      Аристотель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24F979-DED0-43A2-AF89-DB93E68BE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874" y="2188356"/>
            <a:ext cx="1485560" cy="19823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457E55-A946-47CB-AE50-88C13E0C0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552" y="4613997"/>
            <a:ext cx="1632881" cy="20435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23B7AA-7961-471A-A8E8-AC99DBA95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30" y="2292995"/>
            <a:ext cx="1485561" cy="168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6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4CCE7A-445E-4E05-8BFC-700CBCA3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1DAFA1-30B9-4A65-8089-81EB6485F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3164"/>
            <a:ext cx="11044052" cy="476379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Многосторонний  характер  науки обусловливает  необходимость  ее  комплексного  изучения.  В  этой  связи выделяют три подхода.  </a:t>
            </a:r>
            <a:endParaRPr lang="ru-RU" b="1" dirty="0"/>
          </a:p>
          <a:p>
            <a:pPr algn="just"/>
            <a:r>
              <a:rPr lang="ru-RU" b="1" dirty="0"/>
              <a:t>Логико-эпистемологический  подход  </a:t>
            </a:r>
            <a:r>
              <a:rPr lang="ru-RU" dirty="0"/>
              <a:t>направлен  на  осмысление когнитивных аспектов науки. В рамках этого подхода наука рассматривается в качестве  некоей  автономной  сущности  –  разновидности  познавательной деятельности,  отвлеченной  от  своих  носителей.  В  центре  внимания </a:t>
            </a:r>
            <a:r>
              <a:rPr lang="ru-RU" dirty="0" err="1"/>
              <a:t>эпистемологов</a:t>
            </a:r>
            <a:r>
              <a:rPr lang="ru-RU" dirty="0"/>
              <a:t>  –  логика  и  методология  научного  познания.  Исторически логико-эпистемологический подход был первым и долгое время лидирующим направлением в изучении науки. </a:t>
            </a:r>
            <a:endParaRPr lang="ru-RU" b="1" dirty="0"/>
          </a:p>
          <a:p>
            <a:pPr algn="just"/>
            <a:r>
              <a:rPr lang="ru-RU" b="1" dirty="0"/>
              <a:t>Социологический  подход  </a:t>
            </a:r>
            <a:r>
              <a:rPr lang="ru-RU" dirty="0"/>
              <a:t>нацелен  на  изучение  науки  со  стороны  ее носителя – сообщества ученых. В его фокусе находятся внутренние отношения в  научном  сообществе,  нормы  поведения  ученого,  ценности  науки,  а  также взаимоотношения  научного  сообщества  с  другими  социальными  группами и институтами. </a:t>
            </a:r>
            <a:endParaRPr lang="ru-RU" b="1" dirty="0"/>
          </a:p>
          <a:p>
            <a:pPr algn="just"/>
            <a:r>
              <a:rPr lang="ru-RU" b="1" dirty="0"/>
              <a:t>Культурологический  подход  </a:t>
            </a:r>
            <a:r>
              <a:rPr lang="ru-RU" dirty="0"/>
              <a:t>исследует  науку  в  широком  контексте социально-культурных  взаимодействий  с  целью  выявления  ее  связи  с  более общими  социокультурными  основаниями  человеческой  деятельности,  не абстрагируясь  от  реальных  условий  деятельности  субъекта  науки,  а  учитывая все  разнообразие  внешних  культурных  факторов,  влияющих  на  развитие способов и форм научной деятельности.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759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B5970-F36B-4741-9DB7-63767C7B6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B012D7-5F42-4D2F-B9E1-75C824077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3782"/>
            <a:ext cx="11044052" cy="5013181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ru-RU" sz="2000" b="1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ru-RU" sz="2000" b="1" dirty="0">
                <a:solidFill>
                  <a:srgbClr val="FF0000"/>
                </a:solidFill>
              </a:rPr>
              <a:t>НАУКА</a:t>
            </a:r>
            <a:r>
              <a:rPr lang="ru-RU" sz="2000" b="1" dirty="0">
                <a:solidFill>
                  <a:srgbClr val="00CC00"/>
                </a:solidFill>
              </a:rPr>
              <a:t> </a:t>
            </a:r>
            <a:r>
              <a:rPr lang="ru-RU" sz="2000" b="1" dirty="0"/>
              <a:t>– </a:t>
            </a:r>
            <a:r>
              <a:rPr lang="ru-RU" sz="2000" dirty="0"/>
              <a:t>высшая форма творческой, духовной деятельности человека, направленная на получение знаний о мире (природе, обществе и мышлении) и включающая в себя все условия и моменты этого процесса: ученых с их знаниями, навыками и способностями, методами познания, категориальным аппаратом науки, информацией, техникой и т.д.</a:t>
            </a:r>
          </a:p>
          <a:p>
            <a:pPr marL="0" indent="0">
              <a:buNone/>
              <a:defRPr/>
            </a:pPr>
            <a:endParaRPr lang="ru-RU" sz="2000" dirty="0"/>
          </a:p>
          <a:p>
            <a:pPr>
              <a:defRPr/>
            </a:pPr>
            <a:r>
              <a:rPr lang="ru-RU" sz="2000" b="1" i="1" dirty="0">
                <a:solidFill>
                  <a:srgbClr val="00CC00"/>
                </a:solidFill>
              </a:rPr>
              <a:t>Исторический тип мировоззрения</a:t>
            </a:r>
          </a:p>
          <a:p>
            <a:pPr>
              <a:defRPr/>
            </a:pPr>
            <a:r>
              <a:rPr lang="ru-RU" sz="2000" b="1" i="1" dirty="0">
                <a:solidFill>
                  <a:srgbClr val="00CC00"/>
                </a:solidFill>
              </a:rPr>
              <a:t>Форма общественного сознания, отрасль культуры</a:t>
            </a:r>
          </a:p>
          <a:p>
            <a:pPr>
              <a:defRPr/>
            </a:pPr>
            <a:r>
              <a:rPr lang="ru-RU" sz="2000" b="1" i="1" dirty="0">
                <a:solidFill>
                  <a:srgbClr val="00CC00"/>
                </a:solidFill>
              </a:rPr>
              <a:t>Система знаний о мире</a:t>
            </a:r>
          </a:p>
          <a:p>
            <a:pPr>
              <a:defRPr/>
            </a:pPr>
            <a:r>
              <a:rPr lang="ru-RU" sz="2000" b="1" i="1" dirty="0">
                <a:solidFill>
                  <a:srgbClr val="00CC00"/>
                </a:solidFill>
              </a:rPr>
              <a:t>Вид деятельности, способ познания мира</a:t>
            </a:r>
          </a:p>
          <a:p>
            <a:pPr>
              <a:defRPr/>
            </a:pPr>
            <a:r>
              <a:rPr lang="ru-RU" sz="2000" b="1" i="1" dirty="0">
                <a:solidFill>
                  <a:srgbClr val="00CC00"/>
                </a:solidFill>
              </a:rPr>
              <a:t>Социальный институт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D33345-8BFA-4E63-B7B3-2255EB358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841" y="4986366"/>
            <a:ext cx="1652159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52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D354D-49A9-4160-BA97-DFCD6B194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Наука как знание, деятельность и социальный институт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F3ADD5-1DDA-4B4D-8553-605C25FA4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825625"/>
            <a:ext cx="11258797" cy="43513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/>
              <a:t>ЗНАНИЕ  —   это   результат   познания   действительности,   содержание   сознания, полученное   человеком   в   ходе   активного   отражения,   идеального   воспроизведения объективных закономерных связей и отношений реального мира.</a:t>
            </a:r>
          </a:p>
          <a:p>
            <a:pPr marL="0" indent="0" algn="just">
              <a:buNone/>
            </a:pPr>
            <a:r>
              <a:rPr lang="ru-RU" b="1" dirty="0"/>
              <a:t>В   самом   термине   «знание»   можно   выделить,   по   меньшей   мере,  три   различных смысла.</a:t>
            </a:r>
          </a:p>
          <a:p>
            <a:pPr marL="0" indent="0" algn="just">
              <a:buNone/>
            </a:pPr>
            <a:r>
              <a:rPr lang="ru-RU" b="1" dirty="0"/>
              <a:t>1) как способности, умения, навыки, которые базируются на осведомленности; </a:t>
            </a:r>
          </a:p>
          <a:p>
            <a:pPr marL="0" indent="0" algn="just">
              <a:buNone/>
            </a:pPr>
            <a:r>
              <a:rPr lang="ru-RU" b="1" dirty="0"/>
              <a:t>2) как познавательно значимая информация; </a:t>
            </a:r>
          </a:p>
          <a:p>
            <a:pPr marL="0" indent="0" algn="just">
              <a:buNone/>
            </a:pPr>
            <a:r>
              <a:rPr lang="ru-RU" b="1" dirty="0"/>
              <a:t>3) как особая познавательная единица, выражающая форму отношения человека к действительности   и   существующая   наряду   и   во   взаимосвязи   со   своей противоположностью практическим отношением.</a:t>
            </a:r>
          </a:p>
          <a:p>
            <a:pPr algn="just"/>
            <a:r>
              <a:rPr lang="ru-RU" b="1" dirty="0"/>
              <a:t>Термин «знание»  часто отождествляют со смыслом, который имеют в виду при характеристике научного знания. Важнейшей характеристикой такого знания является ценностная  установка, которой руководствуется каждый ученый, и которая состоит в поиске объективной истины. Именно ориентация на поиск все новых и новых истин об окружающем   мире   составляет   главную   цель   любого   научного   исследования. Соответственно этой цели в науке устанавливаются определенные нормы, критерии и методы исследования, которые мы рассмотрим в дальнейшем.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745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130C6-BCCC-4856-98BA-76D7B5F7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75279F-7282-47C7-9CF5-7AD0850AB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sz="2000"/>
              <a:t>«Три стадии признания научной истины: первая - "это абсурд", вторая - "в этом что-то есть", третья - "это общеизвестно "»</a:t>
            </a:r>
          </a:p>
          <a:p>
            <a:pPr marL="0" indent="0">
              <a:buNone/>
            </a:pPr>
            <a:r>
              <a:rPr lang="ru-RU" altLang="ru-RU" sz="2000"/>
              <a:t>					Э. Резерфорд</a:t>
            </a:r>
          </a:p>
          <a:p>
            <a:pPr marL="0" indent="0">
              <a:buNone/>
            </a:pPr>
            <a:endParaRPr lang="ru-RU" altLang="ru-RU" sz="2000"/>
          </a:p>
          <a:p>
            <a:pPr marL="0" indent="0">
              <a:buNone/>
            </a:pPr>
            <a:r>
              <a:rPr lang="ru-RU" altLang="ru-RU" sz="2000"/>
              <a:t>«В любой науке столько истины, сколько в ней математики»</a:t>
            </a:r>
          </a:p>
          <a:p>
            <a:pPr marL="0" indent="0">
              <a:buNone/>
            </a:pPr>
            <a:r>
              <a:rPr lang="ru-RU" altLang="ru-RU" sz="2000"/>
              <a:t>					И. Кант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0D9F84-8BEA-4553-888D-B763328AD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263" y="4485398"/>
            <a:ext cx="1652159" cy="18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66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20AB1-5CFF-48BA-8796-EEBBCF29C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365125"/>
            <a:ext cx="9737511" cy="1048039"/>
          </a:xfrm>
        </p:spPr>
        <p:txBody>
          <a:bodyPr>
            <a:normAutofit fontScale="90000"/>
          </a:bodyPr>
          <a:lstStyle/>
          <a:p>
            <a:r>
              <a:rPr lang="ru-RU" altLang="ru-RU" sz="3600" dirty="0"/>
              <a:t>Наука как специфическая форма знания характеризуется предметностью и объективностью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9FCC3A-18BF-4368-B8E0-BC68506E5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5891"/>
            <a:ext cx="11044052" cy="4071072"/>
          </a:xfrm>
        </p:spPr>
        <p:txBody>
          <a:bodyPr/>
          <a:lstStyle/>
          <a:p>
            <a:r>
              <a:rPr lang="ru-RU" altLang="ru-RU" dirty="0"/>
              <a:t>ПРЕДМЕТ НАУКИ – специфические объекты реальности (атомы, структура ДНК, электромагнитные волны и др.)</a:t>
            </a:r>
          </a:p>
          <a:p>
            <a:r>
              <a:rPr lang="ru-RU" altLang="ru-RU" dirty="0"/>
              <a:t>ОБЪЕКТИВНОСТЬ задается научной методологией </a:t>
            </a:r>
            <a:r>
              <a:rPr lang="ru-RU" altLang="ru-RU" sz="1600" dirty="0"/>
              <a:t>(доказательства, что Земля плоская, </a:t>
            </a:r>
            <a:r>
              <a:rPr lang="en-US" altLang="ru-RU" sz="1600" dirty="0"/>
              <a:t>YouTube</a:t>
            </a:r>
            <a:r>
              <a:rPr lang="ru-RU" altLang="ru-RU" sz="1600" dirty="0"/>
              <a:t>)</a:t>
            </a:r>
          </a:p>
          <a:p>
            <a:r>
              <a:rPr lang="ru-RU" altLang="ru-RU" dirty="0"/>
              <a:t>ИСТОЧНИК </a:t>
            </a:r>
            <a:r>
              <a:rPr lang="ru-RU" altLang="ru-RU" sz="1600" dirty="0"/>
              <a:t>– </a:t>
            </a:r>
            <a:r>
              <a:rPr lang="ru-RU" altLang="ru-RU" dirty="0"/>
              <a:t>научная проблема</a:t>
            </a:r>
            <a:endParaRPr lang="ru-RU" altLang="ru-RU" sz="16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201250-A57F-4795-B2B4-975F244D6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03" y="4652422"/>
            <a:ext cx="2188654" cy="14936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E880E6-F999-415E-88CD-0713A99AE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915" y="4396777"/>
            <a:ext cx="3164098" cy="17801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238276-4CE9-47D4-9139-0054E83B1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7928" y="4652422"/>
            <a:ext cx="2591025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90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563D5-23C1-4A19-9AB6-C27BAC719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/>
              <a:t>Научное мировоззрение – система теоретических законов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661995-5D57-4CEB-9EC2-AE22EB77E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altLang="ru-RU" b="1" dirty="0"/>
              <a:t>Основные характеристики:</a:t>
            </a:r>
          </a:p>
          <a:p>
            <a:pPr>
              <a:buNone/>
            </a:pPr>
            <a:r>
              <a:rPr lang="ru-RU" altLang="ru-RU" dirty="0"/>
              <a:t>Система понятий</a:t>
            </a:r>
          </a:p>
          <a:p>
            <a:pPr>
              <a:buNone/>
            </a:pPr>
            <a:r>
              <a:rPr lang="ru-RU" altLang="ru-RU" dirty="0"/>
              <a:t>Последовательность умозаключений</a:t>
            </a:r>
          </a:p>
          <a:p>
            <a:pPr>
              <a:buNone/>
            </a:pPr>
            <a:r>
              <a:rPr lang="ru-RU" altLang="ru-RU" dirty="0"/>
              <a:t>Теоретическое и эмпирическое  доказательство принципов</a:t>
            </a:r>
          </a:p>
          <a:p>
            <a:pPr>
              <a:buNone/>
            </a:pPr>
            <a:r>
              <a:rPr lang="ru-RU" altLang="ru-RU" dirty="0"/>
              <a:t>Основа мира – причинно-следственные связи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4878AF-1BAB-48FD-B66E-788DDFCA1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114" y="4001294"/>
            <a:ext cx="3956647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33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DB986-7042-49FC-934D-C12C56734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600" dirty="0"/>
              <a:t>Наука как социальный институт – система общественных взаимоотношений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70640-EE0B-414C-A80C-0539C76E3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Профессия</a:t>
            </a:r>
          </a:p>
          <a:p>
            <a:r>
              <a:rPr lang="ru-RU" altLang="ru-RU" dirty="0"/>
              <a:t>Отношения между учеными</a:t>
            </a:r>
          </a:p>
          <a:p>
            <a:r>
              <a:rPr lang="ru-RU" altLang="ru-RU" dirty="0"/>
              <a:t>Финансирование</a:t>
            </a:r>
          </a:p>
          <a:p>
            <a:r>
              <a:rPr lang="ru-RU" altLang="ru-RU" dirty="0"/>
              <a:t>Фактор развития производства</a:t>
            </a:r>
          </a:p>
          <a:p>
            <a:pPr marL="0" indent="0">
              <a:buNone/>
            </a:pPr>
            <a:r>
              <a:rPr lang="ru-RU" altLang="ru-RU" dirty="0"/>
              <a:t>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altLang="ru-RU" dirty="0"/>
              <a:t>                                                                                                Т. Кун, П. </a:t>
            </a:r>
            <a:r>
              <a:rPr lang="ru-RU" altLang="ru-RU" dirty="0" err="1"/>
              <a:t>Фейерабенд</a:t>
            </a:r>
            <a:endParaRPr lang="ru-RU" alt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F8FDFA-6DB0-40F3-8254-836306DE8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254" y="3429000"/>
            <a:ext cx="3956647" cy="2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49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01D26-1132-4D22-9850-A3BA4A16A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/>
              <a:t>Философские проблемы науки в соответствии со структурой философского знания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3E96AE-E63B-4AF4-BD30-218027721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1309"/>
            <a:ext cx="11044052" cy="4015654"/>
          </a:xfrm>
        </p:spPr>
        <p:txBody>
          <a:bodyPr/>
          <a:lstStyle/>
          <a:p>
            <a:r>
              <a:rPr lang="ru-RU" altLang="ru-RU" sz="2400" b="1" dirty="0"/>
              <a:t>Онтологические проблемы науки</a:t>
            </a:r>
          </a:p>
          <a:p>
            <a:r>
              <a:rPr lang="ru-RU" altLang="ru-RU" sz="2400" b="1" dirty="0"/>
              <a:t>Гносеологические проблемы науки</a:t>
            </a:r>
          </a:p>
          <a:p>
            <a:r>
              <a:rPr lang="ru-RU" altLang="ru-RU" sz="2400" b="1" dirty="0"/>
              <a:t>Аксиологические проблемы науки</a:t>
            </a:r>
          </a:p>
          <a:p>
            <a:r>
              <a:rPr lang="ru-RU" altLang="ru-RU" sz="2400" b="1" dirty="0" err="1"/>
              <a:t>Праксиологические</a:t>
            </a:r>
            <a:r>
              <a:rPr lang="ru-RU" altLang="ru-RU" sz="2400" b="1" dirty="0"/>
              <a:t> проблемы науки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432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F271F-A3ED-4017-9819-B05F6E5F9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Онтология – учение о бытии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9AF94C-9CDE-4D45-B299-DC9F8ABB1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83464">
              <a:buFont typeface="Wingdings 2"/>
              <a:buChar char=""/>
              <a:defRPr/>
            </a:pPr>
            <a:r>
              <a:rPr lang="ru-RU" sz="2000" dirty="0"/>
              <a:t>Что значит «существовать»?</a:t>
            </a:r>
          </a:p>
          <a:p>
            <a:pPr marL="82296" indent="0">
              <a:buNone/>
              <a:defRPr/>
            </a:pPr>
            <a:endParaRPr lang="ru-RU" sz="2000" dirty="0"/>
          </a:p>
          <a:p>
            <a:pPr marL="365760" indent="-283464">
              <a:buFont typeface="Wingdings 2"/>
              <a:buChar char=""/>
              <a:defRPr/>
            </a:pPr>
            <a:r>
              <a:rPr lang="ru-RU" sz="2000" dirty="0"/>
              <a:t>Характеристика бытия, его различных форм.</a:t>
            </a:r>
          </a:p>
          <a:p>
            <a:pPr marL="82296" indent="0">
              <a:buNone/>
              <a:defRPr/>
            </a:pPr>
            <a:endParaRPr lang="ru-RU" sz="2000" dirty="0"/>
          </a:p>
          <a:p>
            <a:pPr marL="425196" indent="-342900">
              <a:defRPr/>
            </a:pPr>
            <a:r>
              <a:rPr lang="ru-RU" sz="2000" b="1" dirty="0"/>
              <a:t>ОБРАЗ НАУКИ </a:t>
            </a:r>
            <a:r>
              <a:rPr lang="ru-RU" sz="2000" dirty="0"/>
              <a:t>– целостное представление о сущности научного знания, его структуре, функциях и роли науки в обществе.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8956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97BD2-6E8A-4A09-BCFC-5C28639A8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600" dirty="0"/>
              <a:t>Наука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B1B3F1-EEC0-451C-AB7B-0F548C47F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413164"/>
            <a:ext cx="11513127" cy="5444836"/>
          </a:xfrm>
        </p:spPr>
        <p:txBody>
          <a:bodyPr>
            <a:normAutofit fontScale="55000" lnSpcReduction="20000"/>
          </a:bodyPr>
          <a:lstStyle/>
          <a:p>
            <a:pPr marL="609600" indent="-609600">
              <a:buFontTx/>
              <a:buAutoNum type="arabicPeriod"/>
              <a:defRPr/>
            </a:pPr>
            <a:r>
              <a:rPr lang="ru-RU" altLang="ru-RU" sz="3600" dirty="0"/>
              <a:t>Исследование объектов принципиально нового типа - сверхсложных, самоорганизующихся систем, микромира, живого, механизмов/ технических систем. </a:t>
            </a:r>
          </a:p>
          <a:p>
            <a:pPr marL="609600" indent="-609600">
              <a:buFontTx/>
              <a:buAutoNum type="arabicPeriod"/>
              <a:defRPr/>
            </a:pPr>
            <a:r>
              <a:rPr lang="ru-RU" altLang="ru-RU" sz="3600" dirty="0"/>
              <a:t>Становление новой методологии – </a:t>
            </a:r>
            <a:r>
              <a:rPr lang="ru-RU" altLang="ru-RU" sz="3600" b="1" u="sng" dirty="0"/>
              <a:t>как</a:t>
            </a:r>
            <a:r>
              <a:rPr lang="ru-RU" altLang="ru-RU" sz="3600" dirty="0"/>
              <a:t> изучать представленные объекты.</a:t>
            </a:r>
          </a:p>
          <a:p>
            <a:pPr marL="609600" indent="-609600">
              <a:buFontTx/>
              <a:buAutoNum type="arabicPeriod"/>
              <a:defRPr/>
            </a:pPr>
            <a:r>
              <a:rPr lang="ru-RU" altLang="ru-RU" sz="3600" dirty="0"/>
              <a:t>Научная деятельность как самоорганизация научного мирового  сообщества (т.н. «Большая наука»). </a:t>
            </a:r>
          </a:p>
          <a:p>
            <a:pPr marL="182880" indent="-182880">
              <a:buNone/>
              <a:defRPr/>
            </a:pPr>
            <a:r>
              <a:rPr lang="ru-RU" altLang="ru-RU" sz="3600" dirty="0"/>
              <a:t>4.Возрастающая роль науки в современном обществе.</a:t>
            </a:r>
          </a:p>
          <a:p>
            <a:pPr marL="182880" indent="-182880">
              <a:buNone/>
              <a:defRPr/>
            </a:pPr>
            <a:r>
              <a:rPr lang="ru-RU" altLang="ru-RU" sz="3600" dirty="0"/>
              <a:t>5. Проблемы социальной оценки науки и техники.</a:t>
            </a:r>
            <a:endParaRPr lang="ru-RU" alt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  <a:defRPr/>
            </a:pPr>
            <a:endParaRPr lang="ru-RU" altLang="ru-RU" dirty="0"/>
          </a:p>
          <a:p>
            <a:pPr marL="0" indent="0">
              <a:buNone/>
              <a:defRPr/>
            </a:pPr>
            <a:endParaRPr lang="ru-RU" altLang="ru-RU" sz="2000" dirty="0"/>
          </a:p>
          <a:p>
            <a:pPr marL="0" indent="0">
              <a:buNone/>
              <a:defRPr/>
            </a:pPr>
            <a:endParaRPr lang="ru-RU" altLang="ru-RU" sz="2000" dirty="0"/>
          </a:p>
          <a:p>
            <a:pPr marL="0" indent="0">
              <a:buNone/>
              <a:defRPr/>
            </a:pPr>
            <a:endParaRPr lang="ru-RU" altLang="ru-RU" sz="2000" dirty="0"/>
          </a:p>
          <a:p>
            <a:pPr marL="0" indent="0">
              <a:buNone/>
              <a:defRPr/>
            </a:pPr>
            <a:endParaRPr lang="ru-RU" altLang="ru-RU" sz="2000" dirty="0"/>
          </a:p>
          <a:p>
            <a:pPr marL="0" indent="0">
              <a:buNone/>
            </a:pPr>
            <a:r>
              <a:rPr lang="ru-RU" altLang="ru-RU" dirty="0"/>
              <a:t>Большой адронный коллайдер</a:t>
            </a:r>
          </a:p>
          <a:p>
            <a:endParaRPr lang="ru-RU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C47CF76-4BB2-4FEC-AD86-3BB5261DC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05" y="4287982"/>
            <a:ext cx="2876550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09B376-B86C-4995-922F-561022BE3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4508" y="4039580"/>
            <a:ext cx="3167743" cy="269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68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591B1-1325-411C-977E-15A950C18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1. Онтологические проблемы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2BA25B-9378-48BE-9649-A75899760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dirty="0"/>
              <a:t>Формирование единой научной картины реальности.</a:t>
            </a:r>
          </a:p>
          <a:p>
            <a:r>
              <a:rPr lang="ru-RU" altLang="ru-RU" sz="2800" dirty="0"/>
              <a:t>Трансформация единой научной картины реальности.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688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550AA-C10A-4164-814D-DCDE645F7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Онтологические основания научной картины мира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2AF39B-D60C-4297-8555-9EFCE631C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dirty="0"/>
              <a:t>фундаментальные объекты, из которых полагаются построенными все другие объекты, изучаемые соответствующей наукой (атомы, бозон </a:t>
            </a:r>
            <a:r>
              <a:rPr lang="ru-RU" altLang="ru-RU" sz="2400" dirty="0" err="1"/>
              <a:t>Хиггса</a:t>
            </a:r>
            <a:r>
              <a:rPr lang="ru-RU" altLang="ru-RU" sz="2400" dirty="0"/>
              <a:t>, геном), </a:t>
            </a:r>
          </a:p>
          <a:p>
            <a:r>
              <a:rPr lang="ru-RU" altLang="ru-RU" sz="2400" dirty="0"/>
              <a:t>типология изучаемых объектов,</a:t>
            </a:r>
          </a:p>
          <a:p>
            <a:r>
              <a:rPr lang="ru-RU" altLang="ru-RU" sz="2400" dirty="0"/>
              <a:t>общие закономерности их взаимодействия,</a:t>
            </a:r>
          </a:p>
          <a:p>
            <a:r>
              <a:rPr lang="ru-RU" altLang="ru-RU" sz="2400" dirty="0"/>
              <a:t> пространственно-временная структура реальности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718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0C4AC-D0D9-427E-96AF-92F4A933D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2. Гносеологические проблемы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E1A7AF-8649-4B5F-9836-7B4C68501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ru-RU" altLang="ru-RU" sz="2000" b="1" dirty="0"/>
              <a:t>Гносеология – учение о познании.</a:t>
            </a:r>
          </a:p>
          <a:p>
            <a:pPr marL="609600" indent="-609600"/>
            <a:endParaRPr lang="ru-RU" altLang="ru-RU" dirty="0"/>
          </a:p>
          <a:p>
            <a:pPr marL="609600" indent="-609600">
              <a:buFont typeface="Wingdings" panose="05000000000000000000" pitchFamily="2" charset="2"/>
              <a:buChar char="l"/>
            </a:pPr>
            <a:r>
              <a:rPr lang="ru-RU" altLang="ru-RU" sz="2000" dirty="0"/>
              <a:t>Познаваем ли мир?</a:t>
            </a:r>
          </a:p>
          <a:p>
            <a:pPr marL="609600" indent="-609600">
              <a:buFont typeface="Wingdings" panose="05000000000000000000" pitchFamily="2" charset="2"/>
              <a:buChar char="l"/>
            </a:pPr>
            <a:r>
              <a:rPr lang="ru-RU" altLang="ru-RU" sz="2000" dirty="0"/>
              <a:t>Как возможно знание?</a:t>
            </a:r>
          </a:p>
          <a:p>
            <a:pPr marL="609600" indent="-609600">
              <a:buFont typeface="Wingdings" panose="05000000000000000000" pitchFamily="2" charset="2"/>
              <a:buChar char="l"/>
            </a:pPr>
            <a:r>
              <a:rPr lang="ru-RU" altLang="ru-RU" sz="2000" dirty="0"/>
              <a:t>Что такое истина?</a:t>
            </a:r>
          </a:p>
          <a:p>
            <a:pPr marL="609600" indent="-609600">
              <a:buFont typeface="Wingdings" panose="05000000000000000000" pitchFamily="2" charset="2"/>
              <a:buChar char="l"/>
            </a:pPr>
            <a:r>
              <a:rPr lang="ru-RU" altLang="ru-RU" sz="2000" dirty="0"/>
              <a:t>Каковы критерии истинного знания?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670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42662-07E6-4B19-A9A3-7D000B54D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30" y="365125"/>
            <a:ext cx="11044052" cy="1048039"/>
          </a:xfrm>
        </p:spPr>
        <p:txBody>
          <a:bodyPr/>
          <a:lstStyle/>
          <a:p>
            <a:r>
              <a:rPr lang="ru-RU" dirty="0"/>
              <a:t>Эпистемология - научное познание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6329CF-B3CB-4112-92DA-70B507F5D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ru-RU" altLang="ru-RU" sz="2400" b="1" dirty="0"/>
              <a:t>Доказательность и обоснование знания. 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2400" b="1" dirty="0"/>
              <a:t>Построение и организация знания (теоретический и эмпирический уровни научного исследования).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2400" b="1" dirty="0"/>
              <a:t>Объяснение и описание научных фактов.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2400" b="1" dirty="0"/>
              <a:t>Научная теория и факты. 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2400" b="1" dirty="0"/>
              <a:t>Методология научного исследования.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50644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A2EAD-0F53-46F3-8447-F4B127134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XVI-XVII</a:t>
            </a:r>
            <a:r>
              <a:rPr lang="ru-RU" sz="3200" dirty="0"/>
              <a:t> вв. – формирование науки как специфической формы знания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8DC3CC-0FBD-4F47-900A-4E07EEA77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altLang="ru-RU" sz="3200" dirty="0"/>
              <a:t>Проблемы:</a:t>
            </a:r>
          </a:p>
          <a:p>
            <a:pPr lvl="1"/>
            <a:r>
              <a:rPr lang="ru-RU" altLang="ru-RU" sz="2800" dirty="0"/>
              <a:t>Способы познания</a:t>
            </a:r>
          </a:p>
          <a:p>
            <a:pPr lvl="1"/>
            <a:r>
              <a:rPr lang="ru-RU" altLang="ru-RU" sz="2800" dirty="0"/>
              <a:t>Критерии истинности</a:t>
            </a:r>
          </a:p>
          <a:p>
            <a:pPr lvl="1"/>
            <a:r>
              <a:rPr lang="ru-RU" altLang="ru-RU" sz="2800" dirty="0"/>
              <a:t>Классификация знания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877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F22AC9-1132-435C-BF01-974CD8992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Способы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29815C-1FE7-4473-A3B7-7FFFD508D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defRPr/>
            </a:pPr>
            <a:r>
              <a:rPr lang="ru-RU" altLang="ru-RU" sz="2400" b="1" dirty="0"/>
              <a:t>Эмпиризм</a:t>
            </a:r>
            <a:r>
              <a:rPr lang="ru-RU" altLang="ru-RU" sz="2400" dirty="0"/>
              <a:t> (Опыт – источник истинного знания, индукция – метод формирования теории) </a:t>
            </a:r>
          </a:p>
          <a:p>
            <a:pPr marL="471488" lvl="1" indent="0">
              <a:buNone/>
              <a:defRPr/>
            </a:pPr>
            <a:r>
              <a:rPr lang="ru-RU" altLang="ru-RU" sz="2400" dirty="0"/>
              <a:t>Ф. Бэкон, Д. Юм, Дж. Локк</a:t>
            </a:r>
          </a:p>
          <a:p>
            <a:pPr marL="471488" lvl="1" indent="0">
              <a:buNone/>
              <a:defRPr/>
            </a:pPr>
            <a:endParaRPr lang="ru-RU" altLang="ru-RU" sz="2400" dirty="0"/>
          </a:p>
          <a:p>
            <a:pPr marL="571500" indent="-571500">
              <a:defRPr/>
            </a:pPr>
            <a:r>
              <a:rPr lang="ru-RU" altLang="ru-RU" sz="2400" b="1" dirty="0"/>
              <a:t>Рационализм</a:t>
            </a:r>
            <a:r>
              <a:rPr lang="ru-RU" altLang="ru-RU" sz="2400" dirty="0"/>
              <a:t> (Разум – источник истинного знания, дедукция – метод осуществления проверки)</a:t>
            </a:r>
          </a:p>
          <a:p>
            <a:pPr marL="471488" lvl="1" indent="0">
              <a:buNone/>
              <a:defRPr/>
            </a:pPr>
            <a:r>
              <a:rPr lang="ru-RU" altLang="ru-RU" sz="2400" dirty="0"/>
              <a:t>Р. Декарт, Б. Спиноза, Г. Лейбниц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20005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90C77-8342-4B36-B459-8FB02F4D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06647B-3D19-4599-9090-8BF63D368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/>
              <a:t>Проблемы:</a:t>
            </a:r>
          </a:p>
          <a:p>
            <a:pPr lvl="1"/>
            <a:r>
              <a:rPr lang="ru-RU" altLang="ru-RU" sz="2400" dirty="0"/>
              <a:t>Логическая - переход от частного к общему (Ф. Бэкон – идолы разума; Р. Декарт – правила для руководства ума)</a:t>
            </a:r>
          </a:p>
          <a:p>
            <a:pPr lvl="1"/>
            <a:r>
              <a:rPr lang="ru-RU" altLang="ru-RU" sz="2400" dirty="0"/>
              <a:t>Эмпирическая – постановка проверочного эксперимента (Г. Галилей - действие приборов; единая система измерения</a:t>
            </a:r>
            <a:r>
              <a:rPr lang="ru-RU" altLang="ru-RU" sz="2000" dirty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33607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E9EAE-426B-4D83-BF4E-9D29C2905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680908"/>
            <a:ext cx="8287952" cy="1048039"/>
          </a:xfrm>
        </p:spPr>
        <p:txBody>
          <a:bodyPr>
            <a:normAutofit/>
          </a:bodyPr>
          <a:lstStyle/>
          <a:p>
            <a:r>
              <a:rPr lang="ru-RU" dirty="0"/>
              <a:t>Аристотель (384-322г. до н.э.) – греческий философ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DB0338-0AEF-41D5-BE8D-5CFAFAAD8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508" y="2075303"/>
            <a:ext cx="3361038" cy="4536326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2B1ABF26-1DD5-49FB-9191-FD2B3AD1F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DAF59C5-5A26-4DA2-B7FB-709A24968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buClr>
                <a:schemeClr val="tx1"/>
              </a:buClr>
            </a:pPr>
            <a:r>
              <a:rPr lang="ru-RU" altLang="ru-RU" sz="2000" u="sng" dirty="0"/>
              <a:t>Правила формальной логики</a:t>
            </a:r>
          </a:p>
          <a:p>
            <a:pPr marL="609600" indent="-609600">
              <a:buClr>
                <a:schemeClr val="tx1"/>
              </a:buClr>
            </a:pPr>
            <a:endParaRPr lang="ru-RU" altLang="ru-RU" sz="2000" u="sng" dirty="0"/>
          </a:p>
          <a:p>
            <a:pPr marL="609600" indent="-609600">
              <a:buClr>
                <a:schemeClr val="tx1"/>
              </a:buClr>
            </a:pPr>
            <a:r>
              <a:rPr lang="ru-RU" altLang="ru-RU" sz="2000" dirty="0"/>
              <a:t>Каким образом возможно получить новое истинное знание?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276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B04EE-B8B0-433A-B807-F2353603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Ф. Бэкон (1551-1626)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61CF98-16DC-4651-B915-58901E9DB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660" y="1506805"/>
            <a:ext cx="4744994" cy="5157603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ED87F0DB-F957-4175-86EA-3C54225B5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9E9567-42C9-4430-A87F-31F453243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73643"/>
            <a:ext cx="4399392" cy="4082707"/>
          </a:xfrm>
        </p:spPr>
        <p:txBody>
          <a:bodyPr/>
          <a:lstStyle/>
          <a:p>
            <a:pPr marL="495300" indent="-495300"/>
            <a:r>
              <a:rPr lang="ru-RU" altLang="ru-RU" dirty="0"/>
              <a:t>Эмпиризм – многократный опыт</a:t>
            </a:r>
          </a:p>
          <a:p>
            <a:pPr marL="495300" indent="-495300"/>
            <a:r>
              <a:rPr lang="ru-RU" altLang="ru-RU" dirty="0"/>
              <a:t>Индукция – метод восхождения к истине</a:t>
            </a:r>
          </a:p>
          <a:p>
            <a:pPr marL="495300" indent="-495300"/>
            <a:r>
              <a:rPr lang="ru-RU" altLang="ru-RU" dirty="0"/>
              <a:t> </a:t>
            </a:r>
            <a:r>
              <a:rPr lang="ru-RU" altLang="ru-RU" i="1" u="sng" dirty="0"/>
              <a:t>4 идола разума:</a:t>
            </a:r>
          </a:p>
          <a:p>
            <a:pPr marL="495300" indent="-495300">
              <a:buFontTx/>
              <a:buAutoNum type="arabicPeriod"/>
            </a:pPr>
            <a:r>
              <a:rPr lang="ru-RU" altLang="ru-RU" dirty="0"/>
              <a:t>Идолы рода</a:t>
            </a:r>
          </a:p>
          <a:p>
            <a:pPr marL="495300" indent="-495300">
              <a:buFontTx/>
              <a:buAutoNum type="arabicPeriod"/>
            </a:pPr>
            <a:r>
              <a:rPr lang="ru-RU" altLang="ru-RU" dirty="0"/>
              <a:t>Идолы театра</a:t>
            </a:r>
          </a:p>
          <a:p>
            <a:pPr marL="495300" indent="-495300">
              <a:buFontTx/>
              <a:buAutoNum type="arabicPeriod"/>
            </a:pPr>
            <a:r>
              <a:rPr lang="ru-RU" altLang="ru-RU" dirty="0"/>
              <a:t>Идолы площади</a:t>
            </a:r>
          </a:p>
          <a:p>
            <a:pPr marL="495300" indent="-495300">
              <a:buFontTx/>
              <a:buAutoNum type="arabicPeriod"/>
            </a:pPr>
            <a:r>
              <a:rPr lang="ru-RU" altLang="ru-RU" dirty="0"/>
              <a:t>Идолы пещеры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536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D4AABE6-5049-4091-9739-4D9BE6142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Бэкон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0AEDFB-549D-4200-B338-96A777A07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400" dirty="0"/>
              <a:t>2 способа познания: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ru-RU" sz="2400" dirty="0"/>
              <a:t>Дедуктивный метод, образец которого являет силлогистика Аристотеля. С помощью дедуктивного метода мысль движется от общих очевидных положений (аксиом) к частным выводам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ru-RU" sz="2400" dirty="0"/>
              <a:t>Индуктивный - движение от изучения единичных фактов к общим положениям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86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3AE4C-F3D3-42EC-B0A3-C35970224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Индукция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ED3EE1-38D3-4579-A551-125163810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b="1" i="1" dirty="0"/>
              <a:t>полная индукция</a:t>
            </a:r>
            <a:r>
              <a:rPr lang="ru-RU" altLang="ru-RU" sz="2400" i="1" dirty="0"/>
              <a:t> </a:t>
            </a:r>
            <a:r>
              <a:rPr lang="ru-RU" altLang="ru-RU" sz="2400" dirty="0"/>
              <a:t> - перечисляются </a:t>
            </a:r>
            <a:r>
              <a:rPr lang="ru-RU" altLang="ru-RU" sz="2400" i="1" dirty="0"/>
              <a:t>все </a:t>
            </a:r>
            <a:r>
              <a:rPr lang="ru-RU" altLang="ru-RU" sz="2400" dirty="0"/>
              <a:t>предметы данного класса и обнаруживается присущее им свойство (в этом саду вся сирень белая). Ее роль в науке незначительна</a:t>
            </a:r>
          </a:p>
          <a:p>
            <a:r>
              <a:rPr lang="ru-RU" altLang="ru-RU" sz="2400" b="1" i="1" dirty="0"/>
              <a:t>неполная индукция</a:t>
            </a:r>
            <a:r>
              <a:rPr lang="ru-RU" altLang="ru-RU" sz="2400" i="1" dirty="0"/>
              <a:t> </a:t>
            </a:r>
            <a:r>
              <a:rPr lang="ru-RU" altLang="ru-RU" sz="2400" dirty="0"/>
              <a:t>- на основе наблюдения конечного числа фактов делается общий вывод относительно всего класса данных явлений (все лебеди белы). Вероятностные выводы</a:t>
            </a:r>
          </a:p>
          <a:p>
            <a:r>
              <a:rPr lang="ru-RU" altLang="ru-RU" sz="2400" b="1" i="1" dirty="0"/>
              <a:t>истинная индукция </a:t>
            </a:r>
            <a:r>
              <a:rPr lang="ru-RU" altLang="ru-RU" sz="2400" i="1" dirty="0"/>
              <a:t>– </a:t>
            </a:r>
            <a:r>
              <a:rPr lang="ru-RU" altLang="ru-RU" sz="2400" dirty="0"/>
              <a:t>поиск</a:t>
            </a:r>
            <a:r>
              <a:rPr lang="ru-RU" altLang="ru-RU" sz="2400" i="1" dirty="0"/>
              <a:t> </a:t>
            </a:r>
            <a:r>
              <a:rPr lang="ru-RU" altLang="ru-RU" sz="2400" dirty="0"/>
              <a:t>не только фактов подтверждающие определенный вывод, но и фактов, опровергающих его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4941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6E993-6C03-404F-A48E-03AF41F7E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Опыт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FE2D35-5548-4027-A3ED-E2AFF9B36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dirty="0"/>
              <a:t>Плодоносные – практическое внедрение знаний. Определяет достоверность истины</a:t>
            </a:r>
          </a:p>
          <a:p>
            <a:r>
              <a:rPr lang="ru-RU" altLang="ru-RU" sz="2800" dirty="0"/>
              <a:t>Светоносные – направлен на открытие и познание. Позволяет постичь истину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251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26AA885-FA65-4D81-BB0F-EAE6CF50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Р. Декарт (1596-1650)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2D0F54-A295-45D1-BE48-F3529B1677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DC99ABA-5AC7-41DF-BFBC-53DEB4E23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8325" y="2421924"/>
            <a:ext cx="4078288" cy="3934426"/>
          </a:xfrm>
        </p:spPr>
        <p:txBody>
          <a:bodyPr>
            <a:normAutofit lnSpcReduction="10000"/>
          </a:bodyPr>
          <a:lstStyle/>
          <a:p>
            <a:r>
              <a:rPr lang="ru-RU" altLang="ru-RU" dirty="0"/>
              <a:t>Принцип тотального сомнения</a:t>
            </a:r>
          </a:p>
          <a:p>
            <a:endParaRPr lang="ru-RU" altLang="ru-RU" dirty="0"/>
          </a:p>
          <a:p>
            <a:r>
              <a:rPr lang="ru-RU" altLang="ru-RU" dirty="0"/>
              <a:t>Предел сомнения – мышление </a:t>
            </a:r>
          </a:p>
          <a:p>
            <a:endParaRPr lang="ru-RU" altLang="ru-RU" dirty="0"/>
          </a:p>
          <a:p>
            <a:r>
              <a:rPr lang="en-US" altLang="ru-RU" dirty="0"/>
              <a:t>Ego cogito ergo sum</a:t>
            </a:r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r>
              <a:rPr lang="ru-RU" altLang="ru-RU" dirty="0"/>
              <a:t>Рационализм – врожденные идеи, </a:t>
            </a:r>
            <a:r>
              <a:rPr lang="ru-RU" altLang="ru-RU" dirty="0" err="1"/>
              <a:t>самосогласованность</a:t>
            </a:r>
            <a:r>
              <a:rPr lang="ru-RU" altLang="ru-RU" dirty="0"/>
              <a:t> знания</a:t>
            </a:r>
          </a:p>
          <a:p>
            <a:endParaRPr lang="ru-RU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D01B18BE-C81C-499B-8883-2519852C3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2585" y="1638828"/>
            <a:ext cx="3578810" cy="471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46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2913DA0-5244-48B1-A6BA-A769BBB54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Декарт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8C822BA-5643-44B6-BB05-925EDC72AE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46909" y="3048000"/>
            <a:ext cx="8645236" cy="36853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2400" dirty="0"/>
              <a:t>Создание нового метода мышления и научного исследования требует прочного и незыблемого основания</a:t>
            </a:r>
          </a:p>
          <a:p>
            <a:pPr marL="0" indent="0">
              <a:buNone/>
            </a:pPr>
            <a:endParaRPr lang="ru-RU" altLang="ru-RU" sz="2400" dirty="0"/>
          </a:p>
          <a:p>
            <a:pPr marL="0" indent="0">
              <a:buNone/>
            </a:pPr>
            <a:r>
              <a:rPr lang="ru-RU" altLang="ru-RU" sz="2400" dirty="0"/>
              <a:t>Основанием является человеческий разум в той точке, из которой растет он сам и которая поэтому обладает наивысшей достоверностью - самосознанием </a:t>
            </a:r>
          </a:p>
          <a:p>
            <a:pPr marL="0" indent="0">
              <a:buNone/>
            </a:pPr>
            <a:r>
              <a:rPr lang="ru-RU" altLang="ru-RU" sz="2400" b="1" dirty="0"/>
              <a:t>"Мыслю, следовательно, существую"</a:t>
            </a:r>
            <a:r>
              <a:rPr lang="ru-RU" altLang="ru-RU" sz="2400" dirty="0"/>
              <a:t> – формула  выражающая сущность самосознания</a:t>
            </a:r>
          </a:p>
        </p:txBody>
      </p:sp>
    </p:spTree>
    <p:extLst>
      <p:ext uri="{BB962C8B-B14F-4D97-AF65-F5344CB8AC3E}">
        <p14:creationId xmlns:p14="http://schemas.microsoft.com/office/powerpoint/2010/main" val="2598785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4F58E-D21B-4FDF-B142-7B9E4FA6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974FB-56F4-486B-B339-7C02B46A6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sz="2000" dirty="0"/>
              <a:t>требование, которому должно удовлетворять знание, претендующее на достоверность: оно должно быть очевидным, т.е. достоверным </a:t>
            </a:r>
            <a:r>
              <a:rPr lang="ru-RU" altLang="ru-RU" sz="2000" i="1" dirty="0"/>
              <a:t>непосредственно</a:t>
            </a:r>
          </a:p>
          <a:p>
            <a:pPr marL="0" indent="0">
              <a:buNone/>
            </a:pPr>
            <a:endParaRPr lang="ru-RU" altLang="ru-RU" sz="2000" i="1" dirty="0"/>
          </a:p>
          <a:p>
            <a:pPr marL="0" indent="0">
              <a:buNone/>
            </a:pPr>
            <a:r>
              <a:rPr lang="ru-RU" altLang="ru-RU" sz="2000" dirty="0"/>
              <a:t>основа философского мышления - принцип очевидности, или непосредственной достоверности </a:t>
            </a:r>
          </a:p>
          <a:p>
            <a:pPr marL="0" indent="0">
              <a:buNone/>
            </a:pPr>
            <a:r>
              <a:rPr lang="ru-RU" altLang="ru-RU" sz="2000" dirty="0"/>
              <a:t>Вводит требование проверки всякого знания с помощью естественного света разума </a:t>
            </a:r>
          </a:p>
          <a:p>
            <a:pPr marL="0" indent="0">
              <a:buNone/>
            </a:pPr>
            <a:endParaRPr lang="ru-RU" altLang="ru-RU" sz="2000" dirty="0"/>
          </a:p>
          <a:p>
            <a:r>
              <a:rPr lang="ru-RU" altLang="ru-RU" sz="2000" dirty="0"/>
              <a:t>истинность ясного и отчетливого знания гарантирована существованием Бога (Он - </a:t>
            </a:r>
            <a:r>
              <a:rPr lang="ru-RU" altLang="ru-RU" sz="2000" dirty="0" err="1"/>
              <a:t>всесовершенное</a:t>
            </a:r>
            <a:r>
              <a:rPr lang="ru-RU" altLang="ru-RU" sz="2000" dirty="0"/>
              <a:t> существо, а следовательно не может быть обманщиком)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305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DA0C-F90D-4BE0-B018-4B2F055B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ДУАЛИЗМ ДЕКАРТА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C1161F-B75C-471E-885E-E4E00FE5F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000" b="1" dirty="0"/>
              <a:t>ДВЕ СУБСТАНЦИИ:</a:t>
            </a:r>
          </a:p>
          <a:p>
            <a:pPr marL="182880" indent="-182880">
              <a:defRPr/>
            </a:pPr>
            <a:r>
              <a:rPr lang="ru-RU" sz="2000" dirty="0"/>
              <a:t>ум – духовная субстанция - неделима (предмет метафизики) </a:t>
            </a:r>
          </a:p>
          <a:p>
            <a:pPr marL="182880" indent="-182880">
              <a:defRPr/>
            </a:pPr>
            <a:r>
              <a:rPr lang="ru-RU" sz="2000" dirty="0"/>
              <a:t>тело – материальная субстанция – делима - предмет физики, т.е. механики</a:t>
            </a:r>
          </a:p>
          <a:p>
            <a:pPr marL="0" indent="0">
              <a:buNone/>
              <a:defRPr/>
            </a:pPr>
            <a:r>
              <a:rPr lang="ru-RU" sz="2000" dirty="0"/>
              <a:t>Воображение, чувство, желание – модусы духа (ума)</a:t>
            </a:r>
          </a:p>
          <a:p>
            <a:pPr marL="0" indent="0">
              <a:buNone/>
              <a:defRPr/>
            </a:pPr>
            <a:r>
              <a:rPr lang="ru-RU" sz="2000" dirty="0"/>
              <a:t>Фигура, положение, движение - модусы тела (протяжения)</a:t>
            </a:r>
          </a:p>
          <a:p>
            <a:pPr marL="0" indent="0">
              <a:buNone/>
              <a:defRPr/>
            </a:pPr>
            <a:r>
              <a:rPr lang="ru-RU" sz="2000" dirty="0"/>
              <a:t>Природа – система машин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871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33BBB-EFE5-414B-AED3-578222B7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ТЕОРИЯ </a:t>
            </a:r>
            <a:r>
              <a:rPr lang="ru-RU" dirty="0" err="1"/>
              <a:t>ВрожденныХ</a:t>
            </a:r>
            <a:r>
              <a:rPr lang="ru-RU" dirty="0"/>
              <a:t> ИДЕЙ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3DC28C-5C8D-4E94-AB76-14728FE16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000" dirty="0"/>
              <a:t>Простые и сложные</a:t>
            </a:r>
          </a:p>
          <a:p>
            <a:pPr marL="182880" indent="-182880">
              <a:defRPr/>
            </a:pPr>
            <a:endParaRPr lang="ru-RU" sz="2000" dirty="0"/>
          </a:p>
          <a:p>
            <a:pPr marL="182880" indent="-182880">
              <a:defRPr/>
            </a:pPr>
            <a:r>
              <a:rPr lang="ru-RU" sz="2000" dirty="0"/>
              <a:t>Некоторые аксиомы:</a:t>
            </a:r>
          </a:p>
          <a:p>
            <a:pPr marL="0" indent="0">
              <a:buNone/>
              <a:defRPr/>
            </a:pPr>
            <a:r>
              <a:rPr lang="ru-RU" sz="2000" i="1" dirty="0"/>
              <a:t>"Если к равным величинам прибавить равные, то получаемые при этом итоги будут равны между собой" </a:t>
            </a:r>
          </a:p>
          <a:p>
            <a:pPr marL="0" indent="0">
              <a:buNone/>
              <a:defRPr/>
            </a:pPr>
            <a:r>
              <a:rPr lang="ru-RU" sz="2000" i="1" dirty="0"/>
              <a:t>"Из ничего ничто не происходит"</a:t>
            </a:r>
          </a:p>
          <a:p>
            <a:r>
              <a:rPr lang="ru-RU" dirty="0"/>
              <a:t>Идея Бога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210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8E635-B4C4-475A-BFF2-FFF6E57D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Качества протяженной субстанции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7D7DF4-A2ED-4380-964E-093098254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sz="2000" dirty="0"/>
              <a:t>Первичные: величина (которая тождественна с самим протяжением), фигура, движение, расположение ее частей</a:t>
            </a:r>
          </a:p>
          <a:p>
            <a:pPr marL="0" indent="0">
              <a:buNone/>
            </a:pPr>
            <a:endParaRPr lang="ru-RU" altLang="ru-RU" sz="2000" dirty="0"/>
          </a:p>
          <a:p>
            <a:pPr marL="0" indent="0">
              <a:buNone/>
            </a:pPr>
            <a:r>
              <a:rPr lang="ru-RU" altLang="ru-RU" sz="2000" dirty="0"/>
              <a:t>Вторичные: цвет, звук, запах, вкус</a:t>
            </a:r>
          </a:p>
          <a:p>
            <a:pPr marL="0" indent="0">
              <a:buNone/>
            </a:pPr>
            <a:endParaRPr lang="ru-RU" altLang="ru-RU" sz="2000" dirty="0"/>
          </a:p>
          <a:p>
            <a:pPr marL="0" indent="0">
              <a:buNone/>
            </a:pPr>
            <a:r>
              <a:rPr lang="ru-RU" altLang="ru-RU" sz="2000" dirty="0"/>
              <a:t>Пространство=материя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739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61C71-D482-415D-B32C-959AE1615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AECA36-3605-456C-9769-88D23E863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dirty="0"/>
              <a:t>"Под методом я разумею точные и простые правила, строгое соблюдение которых всегда препятствует принятию ложного за истинное и, без излишней траты умственных сил, но постепенно и непрерывно увеличивая знания, способствует тому, что ум достигает истинного познания того, что ему недоступно". </a:t>
            </a:r>
          </a:p>
          <a:p>
            <a:endParaRPr lang="ru-RU" altLang="ru-RU" sz="2000" dirty="0"/>
          </a:p>
          <a:p>
            <a:r>
              <a:rPr lang="ru-RU" altLang="ru-RU" sz="2000" dirty="0"/>
              <a:t>Метод должен превратить познание в организованную деятельность</a:t>
            </a:r>
          </a:p>
          <a:p>
            <a:endParaRPr lang="ru-RU" altLang="ru-RU" sz="2000" dirty="0"/>
          </a:p>
          <a:p>
            <a:pPr marL="0" indent="0" algn="r">
              <a:buNone/>
            </a:pPr>
            <a:r>
              <a:rPr lang="ru-RU" b="1" i="1" dirty="0"/>
              <a:t>Рене Декарт "Рассуждение о методе, </a:t>
            </a:r>
          </a:p>
          <a:p>
            <a:pPr marL="0" indent="0" algn="r">
              <a:buNone/>
            </a:pPr>
            <a:r>
              <a:rPr lang="ru-RU" b="1" i="1" dirty="0"/>
              <a:t>чтобы верно направлять свой разум </a:t>
            </a:r>
          </a:p>
          <a:p>
            <a:pPr marL="0" indent="0" algn="r">
              <a:buNone/>
            </a:pPr>
            <a:r>
              <a:rPr lang="ru-RU" b="1" i="1" dirty="0"/>
              <a:t>и отыскивать истину в науках"</a:t>
            </a:r>
            <a:br>
              <a:rPr lang="ru-RU" b="1" i="1" dirty="0"/>
            </a:br>
            <a:endParaRPr lang="ru-RU" altLang="ru-RU" sz="20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558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B23B22-3339-4329-9A4A-3524679B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метода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956CAE-ADB9-4B92-A60F-64A28A79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351338"/>
          </a:xfrm>
        </p:spPr>
        <p:txBody>
          <a:bodyPr/>
          <a:lstStyle/>
          <a:p>
            <a:pPr marL="514350" indent="-514350">
              <a:buFont typeface="Wingdings 2" pitchFamily="18" charset="2"/>
              <a:buAutoNum type="arabicParenR"/>
              <a:defRPr/>
            </a:pPr>
            <a:r>
              <a:rPr lang="ru-RU" sz="2000" dirty="0"/>
              <a:t>начинать с простого и очевидного; </a:t>
            </a:r>
          </a:p>
          <a:p>
            <a:pPr marL="514350" indent="-514350">
              <a:buFont typeface="Wingdings 2" pitchFamily="18" charset="2"/>
              <a:buAutoNum type="arabicParenR"/>
              <a:defRPr/>
            </a:pPr>
            <a:r>
              <a:rPr lang="ru-RU" sz="2000" dirty="0"/>
              <a:t>из него путем дедукции получать более сложные высказывания; </a:t>
            </a:r>
          </a:p>
          <a:p>
            <a:pPr marL="514350" indent="-514350">
              <a:buFont typeface="Wingdings 2" pitchFamily="18" charset="2"/>
              <a:buAutoNum type="arabicParenR"/>
              <a:defRPr/>
            </a:pPr>
            <a:r>
              <a:rPr lang="ru-RU" sz="2000" dirty="0"/>
              <a:t>действуя при этом так, чтобы не было упущено ни единого звена, т.е. сохраняя непрерывность цепи умозаключений </a:t>
            </a:r>
            <a:r>
              <a:rPr lang="ru-RU" sz="2000" i="1" dirty="0"/>
              <a:t>.</a:t>
            </a:r>
          </a:p>
          <a:p>
            <a:pPr marL="0" indent="0">
              <a:buNone/>
              <a:defRPr/>
            </a:pPr>
            <a:r>
              <a:rPr lang="ru-RU" sz="2000" i="1" dirty="0"/>
              <a:t> </a:t>
            </a:r>
            <a:r>
              <a:rPr lang="ru-RU" sz="2000" dirty="0"/>
              <a:t>Для выполнения этих действий необходимы две способности ума: </a:t>
            </a:r>
            <a:r>
              <a:rPr lang="ru-RU" sz="2000" b="1" u="sng" dirty="0"/>
              <a:t>интуиция и дедукция. </a:t>
            </a:r>
          </a:p>
          <a:p>
            <a:pPr marL="0" indent="0">
              <a:buNone/>
              <a:defRPr/>
            </a:pPr>
            <a:endParaRPr lang="ru-RU" sz="2000" dirty="0"/>
          </a:p>
          <a:p>
            <a:pPr marL="0" indent="0">
              <a:buNone/>
              <a:defRPr/>
            </a:pPr>
            <a:r>
              <a:rPr lang="ru-RU" sz="2000" dirty="0"/>
              <a:t>С помощью интуиции ум усматривает первые начала, простейшие и очевидные, составляющие начало определенной отрасли знания. Из этих простых начал дедуктивно выводятся все остальные утверждения, составляющие содержание знания. Образец - </a:t>
            </a:r>
            <a:r>
              <a:rPr lang="ru-RU" sz="2000" b="1" i="1" dirty="0"/>
              <a:t>математика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296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40AEE4-5637-4F9E-992A-6CF15FB3D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C55C9-246D-4BA7-B0D8-8B187D78C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Математика изучает соотношения элементов, но прежде чем их установить, необходимо ввести </a:t>
            </a:r>
            <a:r>
              <a:rPr lang="ru-RU" altLang="ru-RU" i="1" dirty="0"/>
              <a:t>измерение </a:t>
            </a:r>
            <a:r>
              <a:rPr lang="ru-RU" altLang="ru-RU" dirty="0"/>
              <a:t>и единицу измерения</a:t>
            </a:r>
          </a:p>
          <a:p>
            <a:endParaRPr lang="ru-RU" dirty="0"/>
          </a:p>
          <a:p>
            <a:r>
              <a:rPr lang="ru-RU" altLang="ru-RU" i="1" dirty="0"/>
              <a:t>Математика - </a:t>
            </a:r>
            <a:r>
              <a:rPr lang="ru-RU" altLang="ru-RU" dirty="0"/>
              <a:t>постижение законов движения и изменения, установление закономерностей связи элементов движущегося объекта, </a:t>
            </a:r>
            <a:r>
              <a:rPr lang="ru-RU" altLang="ru-RU" dirty="0" err="1"/>
              <a:t>т.о</a:t>
            </a:r>
            <a:r>
              <a:rPr lang="ru-RU" altLang="ru-RU" dirty="0"/>
              <a:t>. происходит сближение математики с физикой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9060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E6637-30CD-4C98-A6E4-21726B0A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3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. Аксиологические проблемы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42C3D3-F842-4AD2-9CE0-EC3C15663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b="1" dirty="0"/>
              <a:t>Аксиология – учение о ценностях</a:t>
            </a:r>
          </a:p>
          <a:p>
            <a:pPr>
              <a:buNone/>
            </a:pPr>
            <a:endParaRPr lang="ru-RU" altLang="ru-RU" sz="2000" dirty="0"/>
          </a:p>
          <a:p>
            <a:pPr>
              <a:buNone/>
            </a:pPr>
            <a:r>
              <a:rPr lang="ru-RU" altLang="ru-RU" sz="2000" dirty="0"/>
              <a:t>Какова природа ценностей?</a:t>
            </a:r>
          </a:p>
          <a:p>
            <a:pPr>
              <a:buNone/>
            </a:pPr>
            <a:endParaRPr lang="ru-RU" altLang="ru-RU" sz="2000" dirty="0"/>
          </a:p>
          <a:p>
            <a:pPr>
              <a:buNone/>
            </a:pPr>
            <a:r>
              <a:rPr lang="ru-RU" altLang="ru-RU" sz="2000" dirty="0"/>
              <a:t>Субъективные и объективные ценности.</a:t>
            </a:r>
          </a:p>
          <a:p>
            <a:pPr>
              <a:buNone/>
            </a:pPr>
            <a:endParaRPr lang="ru-RU" altLang="ru-RU" sz="2000" dirty="0"/>
          </a:p>
          <a:p>
            <a:pPr>
              <a:buNone/>
            </a:pPr>
            <a:endParaRPr lang="ru-RU" altLang="ru-RU" sz="2000" dirty="0"/>
          </a:p>
          <a:p>
            <a:pPr>
              <a:buNone/>
            </a:pPr>
            <a:r>
              <a:rPr lang="ru-RU" altLang="ru-RU" sz="2000" dirty="0">
                <a:solidFill>
                  <a:srgbClr val="28BE46"/>
                </a:solidFill>
              </a:rPr>
              <a:t>ИСТИНА.ДОБРО.КРАСОТА                               НАУКА. ФИЛОСОФИЯ.ИСКУССТВО</a:t>
            </a:r>
          </a:p>
        </p:txBody>
      </p:sp>
    </p:spTree>
    <p:extLst>
      <p:ext uri="{BB962C8B-B14F-4D97-AF65-F5344CB8AC3E}">
        <p14:creationId xmlns:p14="http://schemas.microsoft.com/office/powerpoint/2010/main" val="854302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BD50E-AD3E-4A07-88FC-EE24742A7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64" y="365125"/>
            <a:ext cx="9670472" cy="1048039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4. </a:t>
            </a:r>
            <a:r>
              <a:rPr lang="ru-RU" dirty="0" err="1">
                <a:solidFill>
                  <a:schemeClr val="tx2">
                    <a:satMod val="130000"/>
                  </a:schemeClr>
                </a:solidFill>
              </a:rPr>
              <a:t>Праксиологические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 проблемы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661EC6-6A65-4EA7-A2A6-873F69AC8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b="1" dirty="0"/>
              <a:t>Праксиология – учение о деятельности.</a:t>
            </a:r>
          </a:p>
          <a:p>
            <a:pPr>
              <a:buNone/>
            </a:pPr>
            <a:endParaRPr lang="ru-RU" altLang="ru-RU" sz="2000" dirty="0"/>
          </a:p>
          <a:p>
            <a:pPr>
              <a:buNone/>
            </a:pPr>
            <a:r>
              <a:rPr lang="ru-RU" altLang="ru-RU" sz="2000" dirty="0"/>
              <a:t>Как использовать достижения науки на благо человека?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09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CF83A-80B9-4D1D-B7AE-C35D2191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2">
                    <a:satMod val="130000"/>
                  </a:schemeClr>
                </a:solidFill>
              </a:rPr>
              <a:t>Праксиологический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 подход актуализирует </a:t>
            </a:r>
            <a:r>
              <a:rPr lang="ru-RU" dirty="0" err="1">
                <a:solidFill>
                  <a:schemeClr val="tx2">
                    <a:satMod val="130000"/>
                  </a:schemeClr>
                </a:solidFill>
              </a:rPr>
              <a:t>фсф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 техники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D5B85B-EB7D-4114-8316-D8DB2534B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13.12.1972 в США- закон об оценке техники.</a:t>
            </a:r>
          </a:p>
          <a:p>
            <a:r>
              <a:rPr lang="ru-RU" altLang="ru-RU" dirty="0"/>
              <a:t>Результат - бюро по оценке техники при конгрессе США.</a:t>
            </a:r>
          </a:p>
          <a:p>
            <a:r>
              <a:rPr lang="ru-RU" altLang="ru-RU" dirty="0"/>
              <a:t>Задача - обеспечение сенаторов и конгрессменов объективной информацией в данной области с целью раннего предупреждения негативных последствий техники</a:t>
            </a:r>
          </a:p>
          <a:p>
            <a:endParaRPr lang="ru-RU" dirty="0"/>
          </a:p>
          <a:p>
            <a:r>
              <a:rPr lang="ru-RU" altLang="ru-RU" dirty="0"/>
              <a:t>16 ноября 1989 г. постановлением Бундестага на базе отдела прикладного системного анализа (сегодня Институт оценки техники и системного анализа) Центра ядерных исследований г. Карлсруэ (с 1995 г. переименован в Исследовательский центр Сообщества Гельмгольца) организовано Бюро по оценке последствий техники германского бундестага.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595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6B9F34-1914-48E1-9252-5A2453126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И ТЕХНОЛОГИИ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3D296A-BC16-4401-9D9E-6A35AE7E2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313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практика технических разработок и производства артефактов;</a:t>
            </a:r>
          </a:p>
          <a:p>
            <a:pPr marL="595313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практика использования или применения техники;</a:t>
            </a:r>
          </a:p>
          <a:p>
            <a:pPr marL="595313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практическая деятельность по изъятию отработавшей техники из употребления (например, ее </a:t>
            </a:r>
            <a:r>
              <a:rPr lang="ru-RU" altLang="ru-RU" sz="2400" dirty="0" err="1"/>
              <a:t>ресайклинг</a:t>
            </a:r>
            <a:r>
              <a:rPr lang="ru-RU" altLang="ru-RU" sz="2400" dirty="0"/>
              <a:t>, депонирование или уничтожение в качестве отходов). </a:t>
            </a:r>
          </a:p>
          <a:p>
            <a:pPr marL="595313" indent="-514350">
              <a:buNone/>
            </a:pPr>
            <a:r>
              <a:rPr lang="ru-RU" altLang="ru-RU" sz="2400" dirty="0">
                <a:solidFill>
                  <a:srgbClr val="002060"/>
                </a:solidFill>
              </a:rPr>
              <a:t>Таким образом, техника представляет собой организованную в форме технических правил схему деятельности, одной из главных черт которой является повторяемость и воспроизводимость</a:t>
            </a:r>
            <a:r>
              <a:rPr lang="ru-RU" alt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4494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B83D0-21F5-4E3A-8C4D-E8C38089A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2">
                    <a:satMod val="130000"/>
                  </a:schemeClr>
                </a:solidFill>
              </a:rPr>
              <a:t>ФсФ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 проблемы техники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92D4C5-85FB-426C-A98A-DA50146BC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282575">
              <a:buFont typeface="Wingdings 2" panose="05020102010507070707" pitchFamily="18" charset="2"/>
              <a:buChar char=""/>
            </a:pPr>
            <a:r>
              <a:rPr lang="ru-RU" altLang="ru-RU" sz="2400" dirty="0"/>
              <a:t>Различие естественного и искусственного, технического – нетехнического</a:t>
            </a:r>
          </a:p>
          <a:p>
            <a:pPr marL="365125" indent="-282575">
              <a:buFont typeface="Wingdings 2" panose="05020102010507070707" pitchFamily="18" charset="2"/>
              <a:buChar char=""/>
            </a:pPr>
            <a:r>
              <a:rPr lang="ru-RU" altLang="ru-RU" sz="2400" dirty="0"/>
              <a:t>Техническая этика:</a:t>
            </a:r>
          </a:p>
          <a:p>
            <a:pPr marL="639763" lvl="1" indent="-236538">
              <a:buFont typeface="Verdana" panose="020B0604030504040204" pitchFamily="34" charset="0"/>
              <a:buChar char="◦"/>
            </a:pPr>
            <a:r>
              <a:rPr lang="ru-RU" altLang="ru-RU" sz="2400" dirty="0"/>
              <a:t>Ответственность инженера</a:t>
            </a:r>
          </a:p>
          <a:p>
            <a:pPr marL="639763" lvl="1" indent="-236538">
              <a:buFont typeface="Verdana" panose="020B0604030504040204" pitchFamily="34" charset="0"/>
              <a:buChar char="◦"/>
            </a:pPr>
            <a:r>
              <a:rPr lang="ru-RU" altLang="ru-RU" sz="2400" dirty="0"/>
              <a:t>Ответственность пользователя (человек, соц. группа)</a:t>
            </a:r>
          </a:p>
          <a:p>
            <a:pPr marL="639763" lvl="1" indent="-236538">
              <a:buFont typeface="Verdana" panose="020B0604030504040204" pitchFamily="34" charset="0"/>
              <a:buChar char="◦"/>
            </a:pPr>
            <a:r>
              <a:rPr lang="ru-RU" altLang="ru-RU" sz="2400" dirty="0"/>
              <a:t>Ответственность группы лиц, принимающих решения (политики, управляющие)</a:t>
            </a:r>
          </a:p>
          <a:p>
            <a:pPr marL="639763" lvl="1" indent="-236538">
              <a:buFont typeface="Verdana" panose="020B0604030504040204" pitchFamily="34" charset="0"/>
              <a:buChar char="◦"/>
            </a:pPr>
            <a:r>
              <a:rPr lang="ru-RU" altLang="ru-RU" sz="2400" dirty="0"/>
              <a:t>Образ человека, общества, будущего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5306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F9884-75D9-4554-B531-B1300755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Современные проблемы научной этики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9A4BE9-9AA5-41DC-88DE-C18646C0A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dirty="0"/>
              <a:t>Взаимодействие  в научном коллективе (ложное соавторство, плагиат)</a:t>
            </a:r>
          </a:p>
          <a:p>
            <a:r>
              <a:rPr lang="ru-RU" altLang="ru-RU" sz="2400" dirty="0"/>
              <a:t>Ответственность ученого за результаты своих научных открытий</a:t>
            </a:r>
          </a:p>
          <a:p>
            <a:endParaRPr lang="ru-RU" alt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4794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357D70-C516-4947-846A-4199A828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1E96EB-8B13-4E9B-84F6-E58B8976B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3" y="1537855"/>
            <a:ext cx="11508179" cy="463910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/>
              <a:t> </a:t>
            </a:r>
            <a:r>
              <a:rPr lang="ru-RU" b="1" dirty="0"/>
              <a:t>БАЗОВОЕ ОПРЕДЕЛЕНИЕ НАУКИ :  «особый  вид  познавательной  деятельности,  нацеленный  на  выработку объективных, системно организованных и обоснованных знаний о мире. Социальный  институт,  обеспечивающий  функционирование  научной  познавательной деятельности». В связи с последним моментом повторим: несмотря на то, что «сложно переоценить значимость науки для существования – и тем более прогрессивного развития – современного общества, … зачастую недооценивается  реальная  сложность  науки  как  многогранного,  многоаспектного  явления. </a:t>
            </a:r>
          </a:p>
          <a:p>
            <a:pPr algn="just"/>
            <a:r>
              <a:rPr lang="ru-RU" b="1" dirty="0"/>
              <a:t>Сущность науки возможно понять лишь при учёте всех трёх аспектов её бытия («полный набор» которых наука обретает лишь в эпоху Нового  времени). Во-первых, наука  как  система  знаний, обладающих  определёнными характеристиками, во-вторых, наука как вид деятельности по производству этих знаний и, в-третьих, наука как социальный институт» .</a:t>
            </a:r>
          </a:p>
          <a:p>
            <a:pPr algn="just"/>
            <a:r>
              <a:rPr lang="ru-RU" b="1" dirty="0"/>
              <a:t>Мы рассмотрели научное знание, как знание, которое предполагает:</a:t>
            </a:r>
          </a:p>
          <a:p>
            <a:pPr lvl="0" algn="just"/>
            <a:r>
              <a:rPr lang="ru-RU" b="1" dirty="0"/>
              <a:t>Познание  в  конечном  итоге  базируется  на  фактах,  устанавливаемых  в ходе наблюдений и экспериментов;</a:t>
            </a:r>
          </a:p>
          <a:p>
            <a:pPr lvl="0" algn="just"/>
            <a:r>
              <a:rPr lang="ru-RU" b="1" dirty="0"/>
              <a:t>Хотя мир разнообразен и изменчив, его пронизывают устойчивые зависимости, регулярные, сущностные взаимосвязи между явлениями. Эти стабильные, существенные зависимости наука выражает в виде законов различной степени общности. Среди   законов   можно   выделить   два   качественно   различных   класса: эмпирические и теоретические законы.</a:t>
            </a:r>
          </a:p>
          <a:p>
            <a:pPr lvl="0" algn="just"/>
            <a:r>
              <a:rPr lang="ru-RU" b="1" dirty="0"/>
              <a:t>Эмпирические  законы  устанавливаются на основе обобщений данных наблюдений    и    экспериментов.  Эти  законы  описывают  поведение  наблюдаемых объектов.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1499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5B092-6587-4B8F-8824-B764EC2D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DD2015-E10B-4558-B0F3-18EBD1418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b="1" u="sng" dirty="0">
                <a:hlinkClick r:id="rId2"/>
              </a:rPr>
              <a:t>КОНТАКТЫ:</a:t>
            </a:r>
          </a:p>
          <a:p>
            <a:pPr>
              <a:defRPr/>
            </a:pPr>
            <a:r>
              <a:rPr lang="ru-RU" b="1" u="sng" dirty="0"/>
              <a:t>Электронный курс:</a:t>
            </a:r>
            <a:endParaRPr lang="ru-RU" b="1" dirty="0">
              <a:hlinkClick r:id="rId3"/>
            </a:endParaRPr>
          </a:p>
          <a:p>
            <a:pPr marL="525780" indent="-457200">
              <a:defRPr/>
            </a:pPr>
            <a:r>
              <a:rPr lang="en-US" altLang="ru-RU" b="1" u="sng" dirty="0"/>
              <a:t>E-mail: </a:t>
            </a:r>
            <a:r>
              <a:rPr lang="en-US" altLang="ru-RU" u="sng" dirty="0">
                <a:hlinkClick r:id="rId2"/>
              </a:rPr>
              <a:t>ibrylina@tpu.ru</a:t>
            </a:r>
            <a:endParaRPr lang="ru-RU" altLang="ru-RU" u="sng" dirty="0"/>
          </a:p>
          <a:p>
            <a:pPr marL="525780" indent="-457200">
              <a:defRPr/>
            </a:pPr>
            <a:r>
              <a:rPr lang="en-US" b="1" u="sng" dirty="0"/>
              <a:t>ZOOM:</a:t>
            </a:r>
          </a:p>
          <a:p>
            <a:pPr>
              <a:defRPr/>
            </a:pPr>
            <a:r>
              <a:rPr lang="en-US" u="sng" dirty="0">
                <a:hlinkClick r:id="rId4"/>
              </a:rPr>
              <a:t>https</a:t>
            </a:r>
            <a:r>
              <a:rPr lang="ru-RU" u="sng" dirty="0">
                <a:hlinkClick r:id="rId4"/>
              </a:rPr>
              <a:t>://</a:t>
            </a:r>
            <a:r>
              <a:rPr lang="en-US" u="sng" dirty="0">
                <a:hlinkClick r:id="rId4"/>
              </a:rPr>
              <a:t>us</a:t>
            </a:r>
            <a:r>
              <a:rPr lang="ru-RU" u="sng" dirty="0">
                <a:hlinkClick r:id="rId4"/>
              </a:rPr>
              <a:t>02</a:t>
            </a:r>
            <a:r>
              <a:rPr lang="en-US" u="sng" dirty="0">
                <a:hlinkClick r:id="rId4"/>
              </a:rPr>
              <a:t>web</a:t>
            </a:r>
            <a:r>
              <a:rPr lang="ru-RU" u="sng" dirty="0">
                <a:hlinkClick r:id="rId4"/>
              </a:rPr>
              <a:t>.</a:t>
            </a:r>
            <a:r>
              <a:rPr lang="en-US" u="sng" dirty="0">
                <a:hlinkClick r:id="rId4"/>
              </a:rPr>
              <a:t>zoom</a:t>
            </a:r>
            <a:r>
              <a:rPr lang="ru-RU" u="sng" dirty="0">
                <a:hlinkClick r:id="rId4"/>
              </a:rPr>
              <a:t>.</a:t>
            </a:r>
            <a:r>
              <a:rPr lang="en-US" u="sng" dirty="0">
                <a:hlinkClick r:id="rId4"/>
              </a:rPr>
              <a:t>us</a:t>
            </a:r>
            <a:r>
              <a:rPr lang="ru-RU" u="sng" dirty="0">
                <a:hlinkClick r:id="rId4"/>
              </a:rPr>
              <a:t>/</a:t>
            </a:r>
            <a:r>
              <a:rPr lang="en-US" u="sng" dirty="0">
                <a:hlinkClick r:id="rId4"/>
              </a:rPr>
              <a:t>j</a:t>
            </a:r>
            <a:r>
              <a:rPr lang="ru-RU" u="sng" dirty="0">
                <a:hlinkClick r:id="rId4"/>
              </a:rPr>
              <a:t>/3809107563?</a:t>
            </a:r>
            <a:r>
              <a:rPr lang="en-US" u="sng" dirty="0" err="1">
                <a:hlinkClick r:id="rId4"/>
              </a:rPr>
              <a:t>pwd</a:t>
            </a:r>
            <a:r>
              <a:rPr lang="ru-RU" u="sng" dirty="0">
                <a:hlinkClick r:id="rId4"/>
              </a:rPr>
              <a:t>=</a:t>
            </a:r>
            <a:r>
              <a:rPr lang="en-US" u="sng" dirty="0" err="1">
                <a:hlinkClick r:id="rId4"/>
              </a:rPr>
              <a:t>djFYcEpQQTdGVDc</a:t>
            </a:r>
            <a:r>
              <a:rPr lang="ru-RU" u="sng" dirty="0">
                <a:hlinkClick r:id="rId4"/>
              </a:rPr>
              <a:t>4</a:t>
            </a:r>
            <a:r>
              <a:rPr lang="en-US" u="sng" dirty="0" err="1">
                <a:hlinkClick r:id="rId4"/>
              </a:rPr>
              <a:t>QklSRFlvK</a:t>
            </a:r>
            <a:r>
              <a:rPr lang="ru-RU" u="sng" dirty="0">
                <a:hlinkClick r:id="rId4"/>
              </a:rPr>
              <a:t>1</a:t>
            </a:r>
            <a:r>
              <a:rPr lang="en-US" u="sng" dirty="0">
                <a:hlinkClick r:id="rId4"/>
              </a:rPr>
              <a:t>B</a:t>
            </a:r>
            <a:r>
              <a:rPr lang="ru-RU" u="sng" dirty="0">
                <a:hlinkClick r:id="rId4"/>
              </a:rPr>
              <a:t>5</a:t>
            </a:r>
            <a:r>
              <a:rPr lang="en-US" u="sng" dirty="0" err="1">
                <a:hlinkClick r:id="rId4"/>
              </a:rPr>
              <a:t>dz</a:t>
            </a:r>
            <a:r>
              <a:rPr lang="ru-RU" u="sng" dirty="0">
                <a:hlinkClick r:id="rId4"/>
              </a:rPr>
              <a:t>09</a:t>
            </a:r>
            <a:endParaRPr lang="ru-RU" dirty="0"/>
          </a:p>
          <a:p>
            <a:pPr>
              <a:defRPr/>
            </a:pPr>
            <a:r>
              <a:rPr lang="ru-RU" b="1" u="sng" dirty="0"/>
              <a:t>Персональный сайт:</a:t>
            </a:r>
          </a:p>
          <a:p>
            <a:pPr marL="0" indent="0">
              <a:buFontTx/>
              <a:buNone/>
              <a:defRPr/>
            </a:pPr>
            <a:r>
              <a:rPr lang="en-US" u="sng" dirty="0">
                <a:hlinkClick r:id="rId5"/>
              </a:rPr>
              <a:t>https://portal.tpu.ru/SHARED/i/IBrylina</a:t>
            </a:r>
            <a:endParaRPr lang="ru-RU" u="sng" dirty="0"/>
          </a:p>
          <a:p>
            <a:pPr algn="ctr">
              <a:buNone/>
              <a:defRPr/>
            </a:pPr>
            <a:endParaRPr lang="ru-RU" altLang="ru-RU" sz="2400" b="1" i="1" dirty="0">
              <a:solidFill>
                <a:srgbClr val="00CC00"/>
              </a:solidFill>
              <a:latin typeface="Calibri" panose="020F0502020204030204" pitchFamily="34" charset="0"/>
            </a:endParaRPr>
          </a:p>
          <a:p>
            <a:pPr algn="ctr">
              <a:buNone/>
              <a:defRPr/>
            </a:pPr>
            <a:r>
              <a:rPr lang="ru-RU" altLang="ru-RU" sz="3200" b="1" i="1" dirty="0">
                <a:solidFill>
                  <a:srgbClr val="00CC00"/>
                </a:solidFill>
                <a:latin typeface="Calibri" panose="020F0502020204030204" pitchFamily="34" charset="0"/>
              </a:rPr>
              <a:t>БЛАГОДАРЮ ЗА ВНИМАНИЕ!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34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3274</TotalTime>
  <Words>2675</Words>
  <Application>Microsoft Office PowerPoint</Application>
  <PresentationFormat>Широкоэкранный</PresentationFormat>
  <Paragraphs>362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7" baseType="lpstr">
      <vt:lpstr>Arial Unicode MS</vt:lpstr>
      <vt:lpstr>Arial</vt:lpstr>
      <vt:lpstr>Arial Black</vt:lpstr>
      <vt:lpstr>Calibri</vt:lpstr>
      <vt:lpstr>Verdana</vt:lpstr>
      <vt:lpstr>Wingdings</vt:lpstr>
      <vt:lpstr>Wingdings 2</vt:lpstr>
      <vt:lpstr>Тема Office</vt:lpstr>
      <vt:lpstr>ИСТОРИЯ И ФИЛОСОФИЯ НАУКИ</vt:lpstr>
      <vt:lpstr>Презентация PowerPoint</vt:lpstr>
      <vt:lpstr>ВОПРОСЫ  ПО ИСТОРИИ И ФИЛОСОФИИ НАУКИ</vt:lpstr>
      <vt:lpstr>РАЗДЕЛЫ  ИСТОРИИ И ФИЛОСОФИИ НАУКИ</vt:lpstr>
      <vt:lpstr>Учебная литература</vt:lpstr>
      <vt:lpstr>ВОПРОСЫ:</vt:lpstr>
      <vt:lpstr>ФИЛОСОФИЯ И НАУКА</vt:lpstr>
      <vt:lpstr>философия</vt:lpstr>
      <vt:lpstr>Презентация PowerPoint</vt:lpstr>
      <vt:lpstr>Презентация PowerPoint</vt:lpstr>
      <vt:lpstr>НАУКА</vt:lpstr>
      <vt:lpstr>НАУКА</vt:lpstr>
      <vt:lpstr>Наука как знание, деятельность и социальный институт</vt:lpstr>
      <vt:lpstr>Презентация PowerPoint</vt:lpstr>
      <vt:lpstr>Наука как специфическая форма знания характеризуется предметностью и объективностью</vt:lpstr>
      <vt:lpstr>Научное мировоззрение – система теоретических законов </vt:lpstr>
      <vt:lpstr>Наука как социальный институт – система общественных взаимоотношений</vt:lpstr>
      <vt:lpstr>Философские проблемы науки в соответствии со структурой философского знания</vt:lpstr>
      <vt:lpstr>Онтология – учение о бытии</vt:lpstr>
      <vt:lpstr>Наука</vt:lpstr>
      <vt:lpstr>1. Онтологические проблемы науки</vt:lpstr>
      <vt:lpstr>Онтологические основания научной картины мира</vt:lpstr>
      <vt:lpstr>2. Гносеологические проблемы науки</vt:lpstr>
      <vt:lpstr>Эпистемология - научное познание</vt:lpstr>
      <vt:lpstr>XVI-XVII вв. – формирование науки как специфической формы знания</vt:lpstr>
      <vt:lpstr>Способы познания</vt:lpstr>
      <vt:lpstr>Презентация PowerPoint</vt:lpstr>
      <vt:lpstr>Аристотель (384-322г. до н.э.) – греческий философ</vt:lpstr>
      <vt:lpstr>Ф. Бэкон (1551-1626)</vt:lpstr>
      <vt:lpstr>Бэкон</vt:lpstr>
      <vt:lpstr>Индукция</vt:lpstr>
      <vt:lpstr>Опыт</vt:lpstr>
      <vt:lpstr>Р. Декарт (1596-1650)</vt:lpstr>
      <vt:lpstr>Декарт</vt:lpstr>
      <vt:lpstr>Презентация PowerPoint</vt:lpstr>
      <vt:lpstr>ДУАЛИЗМ ДЕКАРТА</vt:lpstr>
      <vt:lpstr>ТЕОРИЯ ВрожденныХ ИДЕЙ</vt:lpstr>
      <vt:lpstr>Качества протяженной субстанции</vt:lpstr>
      <vt:lpstr>Метод</vt:lpstr>
      <vt:lpstr>Правила метода</vt:lpstr>
      <vt:lpstr>Презентация PowerPoint</vt:lpstr>
      <vt:lpstr>3. Аксиологические проблемы науки</vt:lpstr>
      <vt:lpstr>4. Праксиологические проблемы науки</vt:lpstr>
      <vt:lpstr>Праксиологический подход актуализирует фсф техники</vt:lpstr>
      <vt:lpstr>ТЕХНИКА И ТЕХНОЛОГИИ</vt:lpstr>
      <vt:lpstr>ФсФ проблемы техники </vt:lpstr>
      <vt:lpstr>Современные проблемы научной этики</vt:lpstr>
      <vt:lpstr>ВЫВОДЫ</vt:lpstr>
      <vt:lpstr>Презентация PowerPoint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Пользователь Windows</cp:lastModifiedBy>
  <cp:revision>41</cp:revision>
  <cp:lastPrinted>2021-08-02T01:21:27Z</cp:lastPrinted>
  <dcterms:created xsi:type="dcterms:W3CDTF">2022-09-15T08:49:06Z</dcterms:created>
  <dcterms:modified xsi:type="dcterms:W3CDTF">2024-02-04T15:34:14Z</dcterms:modified>
</cp:coreProperties>
</file>