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2"/>
  </p:notesMasterIdLst>
  <p:sldIdLst>
    <p:sldId id="256" r:id="rId2"/>
    <p:sldId id="274" r:id="rId3"/>
    <p:sldId id="257" r:id="rId4"/>
    <p:sldId id="259" r:id="rId5"/>
    <p:sldId id="261" r:id="rId6"/>
    <p:sldId id="277" r:id="rId7"/>
    <p:sldId id="278" r:id="rId8"/>
    <p:sldId id="279" r:id="rId9"/>
    <p:sldId id="260" r:id="rId10"/>
    <p:sldId id="258" r:id="rId11"/>
    <p:sldId id="262" r:id="rId12"/>
    <p:sldId id="280" r:id="rId13"/>
    <p:sldId id="281" r:id="rId14"/>
    <p:sldId id="263" r:id="rId15"/>
    <p:sldId id="282" r:id="rId16"/>
    <p:sldId id="283" r:id="rId17"/>
    <p:sldId id="284" r:id="rId18"/>
    <p:sldId id="264" r:id="rId19"/>
    <p:sldId id="285" r:id="rId20"/>
    <p:sldId id="265" r:id="rId21"/>
    <p:sldId id="266" r:id="rId22"/>
    <p:sldId id="267" r:id="rId23"/>
    <p:sldId id="288" r:id="rId24"/>
    <p:sldId id="290" r:id="rId25"/>
    <p:sldId id="295" r:id="rId26"/>
    <p:sldId id="296" r:id="rId27"/>
    <p:sldId id="297" r:id="rId28"/>
    <p:sldId id="300" r:id="rId29"/>
    <p:sldId id="294" r:id="rId30"/>
    <p:sldId id="301" r:id="rId31"/>
    <p:sldId id="298" r:id="rId32"/>
    <p:sldId id="289" r:id="rId33"/>
    <p:sldId id="291" r:id="rId34"/>
    <p:sldId id="292" r:id="rId35"/>
    <p:sldId id="293" r:id="rId36"/>
    <p:sldId id="299" r:id="rId37"/>
    <p:sldId id="302" r:id="rId38"/>
    <p:sldId id="303" r:id="rId39"/>
    <p:sldId id="304" r:id="rId40"/>
    <p:sldId id="275" r:id="rId4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63F510-4A24-4EAE-9049-7F8BF7571308}" type="datetimeFigureOut">
              <a:rPr lang="ru-RU" smtClean="0"/>
              <a:t>25.05.2024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F230CC-AAD8-47FA-AF84-AD595F77CAE4}" type="slidenum">
              <a:rPr lang="ru-RU" smtClean="0"/>
              <a:t>‹#›</a:t>
            </a:fld>
            <a:endParaRPr lang="ru-RU"/>
          </a:p>
        </p:txBody>
      </p:sp>
    </p:spTree>
    <p:extLst>
      <p:ext uri="{BB962C8B-B14F-4D97-AF65-F5344CB8AC3E}">
        <p14:creationId xmlns:p14="http://schemas.microsoft.com/office/powerpoint/2010/main" val="576867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a:t>Порус</a:t>
            </a:r>
            <a:r>
              <a:rPr lang="ru-RU" dirty="0"/>
              <a:t> Н.В. Стиль научного мышления:</a:t>
            </a:r>
            <a:r>
              <a:rPr lang="ru-RU" baseline="0" dirty="0"/>
              <a:t> эпохальная или дисциплинарная концепция? // Эпистемология и философия науки, 2014. - т. </a:t>
            </a:r>
            <a:r>
              <a:rPr lang="en-US" baseline="0" dirty="0"/>
              <a:t>XXXIX</a:t>
            </a:r>
            <a:r>
              <a:rPr lang="ru-RU" baseline="0" dirty="0"/>
              <a:t>, № 1</a:t>
            </a:r>
            <a:endParaRPr lang="ru-RU" dirty="0"/>
          </a:p>
        </p:txBody>
      </p:sp>
      <p:sp>
        <p:nvSpPr>
          <p:cNvPr id="4" name="Номер слайда 3"/>
          <p:cNvSpPr>
            <a:spLocks noGrp="1"/>
          </p:cNvSpPr>
          <p:nvPr>
            <p:ph type="sldNum" sz="quarter" idx="10"/>
          </p:nvPr>
        </p:nvSpPr>
        <p:spPr/>
        <p:txBody>
          <a:bodyPr/>
          <a:lstStyle/>
          <a:p>
            <a:fld id="{77F230CC-AAD8-47FA-AF84-AD595F77CAE4}" type="slidenum">
              <a:rPr lang="ru-RU" smtClean="0"/>
              <a:t>3</a:t>
            </a:fld>
            <a:endParaRPr lang="ru-RU"/>
          </a:p>
        </p:txBody>
      </p:sp>
    </p:spTree>
    <p:extLst>
      <p:ext uri="{BB962C8B-B14F-4D97-AF65-F5344CB8AC3E}">
        <p14:creationId xmlns:p14="http://schemas.microsoft.com/office/powerpoint/2010/main" val="296702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польский микробиолог, философ и историк науки, один из пионеров социологии познания. Окончил медицинский факультет Львовского университета (1922). В 1939 преподавал во Львовском медицинском институте, будучи специалистом в области диагностики и вакцинации различных эпидемических заболеваний. В 1942 был арестован нацистами и доставлен из Львовского гетто в Освенцим, затем в Бухенвальд. После освобождения вернулся в Польшу. С 1945 – профессор, затем ректор Института медицинской микробиологии </a:t>
            </a:r>
            <a:r>
              <a:rPr lang="ru-RU" sz="1200" b="0" i="0" kern="1200" dirty="0" err="1">
                <a:solidFill>
                  <a:schemeClr val="tx1"/>
                </a:solidFill>
                <a:effectLst/>
                <a:latin typeface="+mn-lt"/>
                <a:ea typeface="+mn-ea"/>
                <a:cs typeface="+mn-cs"/>
              </a:rPr>
              <a:t>Люблинского</a:t>
            </a:r>
            <a:r>
              <a:rPr lang="ru-RU" sz="1200" b="0" i="0" kern="1200" dirty="0">
                <a:solidFill>
                  <a:schemeClr val="tx1"/>
                </a:solidFill>
                <a:effectLst/>
                <a:latin typeface="+mn-lt"/>
                <a:ea typeface="+mn-ea"/>
                <a:cs typeface="+mn-cs"/>
              </a:rPr>
              <a:t> университета, с 1952 – профессор Института матери и ребенка при Варшавском университете, академик и член президиума Польской академии наук </a:t>
            </a:r>
            <a:endParaRPr lang="ru-RU" dirty="0"/>
          </a:p>
        </p:txBody>
      </p:sp>
      <p:sp>
        <p:nvSpPr>
          <p:cNvPr id="4" name="Номер слайда 3"/>
          <p:cNvSpPr>
            <a:spLocks noGrp="1"/>
          </p:cNvSpPr>
          <p:nvPr>
            <p:ph type="sldNum" sz="quarter" idx="10"/>
          </p:nvPr>
        </p:nvSpPr>
        <p:spPr/>
        <p:txBody>
          <a:bodyPr/>
          <a:lstStyle/>
          <a:p>
            <a:fld id="{77F230CC-AAD8-47FA-AF84-AD595F77CAE4}" type="slidenum">
              <a:rPr lang="ru-RU" smtClean="0"/>
              <a:t>4</a:t>
            </a:fld>
            <a:endParaRPr lang="ru-RU"/>
          </a:p>
        </p:txBody>
      </p:sp>
    </p:spTree>
    <p:extLst>
      <p:ext uri="{BB962C8B-B14F-4D97-AF65-F5344CB8AC3E}">
        <p14:creationId xmlns:p14="http://schemas.microsoft.com/office/powerpoint/2010/main" val="2468199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http://vphil.ru/index.php?option=com_content&amp;task=view&amp;id=335</a:t>
            </a:r>
            <a:endParaRPr lang="ru-RU" dirty="0"/>
          </a:p>
        </p:txBody>
      </p:sp>
      <p:sp>
        <p:nvSpPr>
          <p:cNvPr id="4" name="Номер слайда 3"/>
          <p:cNvSpPr>
            <a:spLocks noGrp="1"/>
          </p:cNvSpPr>
          <p:nvPr>
            <p:ph type="sldNum" sz="quarter" idx="10"/>
          </p:nvPr>
        </p:nvSpPr>
        <p:spPr/>
        <p:txBody>
          <a:bodyPr/>
          <a:lstStyle/>
          <a:p>
            <a:fld id="{77F230CC-AAD8-47FA-AF84-AD595F77CAE4}" type="slidenum">
              <a:rPr lang="ru-RU" smtClean="0"/>
              <a:t>5</a:t>
            </a:fld>
            <a:endParaRPr lang="ru-RU"/>
          </a:p>
        </p:txBody>
      </p:sp>
    </p:spTree>
    <p:extLst>
      <p:ext uri="{BB962C8B-B14F-4D97-AF65-F5344CB8AC3E}">
        <p14:creationId xmlns:p14="http://schemas.microsoft.com/office/powerpoint/2010/main" val="3003804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ru-RU"/>
              <a:t>Образец заголовка</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B4C71EC6-210F-42DE-9C53-41977AD35B3D}" type="datetimeFigureOut">
              <a:rPr lang="ru-RU" smtClean="0"/>
              <a:t>25.05.2024</a:t>
            </a:fld>
            <a:endParaRPr lang="ru-RU"/>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ru-RU"/>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19B0651-EE4F-4900-A07F-96A6BFA9D0F0}" type="slidenum">
              <a:rPr lang="ru-RU" smtClean="0"/>
              <a:t>‹#›</a:t>
            </a:fld>
            <a:endParaRPr lang="ru-RU"/>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25.05.2024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ru-RU"/>
              <a:t>Образец заголовка</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25.05.2024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25.05.2024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1042416" y="2313432"/>
            <a:ext cx="3419856" cy="349300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25.05.2024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25.05.2024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25.05.2024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25.05.2024</a:t>
            </a:fld>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ru-RU"/>
              <a:t>Образец заголовка</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ru-RU"/>
              <a:t>Образец заголовка</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25.05.2024</a:t>
            </a:fld>
            <a:endParaRPr lang="ru-RU"/>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25.05.2024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ru-RU"/>
              <a:t>Образец заголовка</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25.05.2024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B4C71EC6-210F-42DE-9C53-41977AD35B3D}" type="datetimeFigureOut">
              <a:rPr lang="ru-RU" smtClean="0"/>
              <a:t>25.05.2024</a:t>
            </a:fld>
            <a:endParaRPr lang="ru-RU"/>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hyperlink" Target="https://etu.ru/assets/files/Diskurs_1-2016.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1" y="2708476"/>
            <a:ext cx="3672408" cy="1702160"/>
          </a:xfrm>
        </p:spPr>
        <p:txBody>
          <a:bodyPr>
            <a:noAutofit/>
          </a:bodyPr>
          <a:lstStyle/>
          <a:p>
            <a:r>
              <a:rPr lang="ru-RU" b="1" dirty="0"/>
              <a:t>История и философия науки</a:t>
            </a:r>
            <a:br>
              <a:rPr lang="ru-RU" b="1" dirty="0"/>
            </a:br>
            <a:br>
              <a:rPr lang="ru-RU" b="1" dirty="0"/>
            </a:br>
            <a:br>
              <a:rPr lang="ru-RU" b="1" dirty="0"/>
            </a:br>
            <a:r>
              <a:rPr lang="ru-RU" b="1" dirty="0"/>
              <a:t>СТИЛИ НАУЧНОГО МЫШЛЕНИЯ</a:t>
            </a:r>
          </a:p>
        </p:txBody>
      </p:sp>
      <p:sp>
        <p:nvSpPr>
          <p:cNvPr id="3" name="Подзаголовок 2"/>
          <p:cNvSpPr>
            <a:spLocks noGrp="1"/>
          </p:cNvSpPr>
          <p:nvPr>
            <p:ph type="subTitle" idx="1"/>
          </p:nvPr>
        </p:nvSpPr>
        <p:spPr>
          <a:xfrm>
            <a:off x="4733365" y="4797152"/>
            <a:ext cx="3309803" cy="884557"/>
          </a:xfrm>
        </p:spPr>
        <p:txBody>
          <a:bodyPr/>
          <a:lstStyle/>
          <a:p>
            <a:pPr algn="r"/>
            <a:r>
              <a:rPr lang="ru-RU" b="1" dirty="0" err="1"/>
              <a:t>Брылина</a:t>
            </a:r>
            <a:r>
              <a:rPr lang="ru-RU" b="1" dirty="0"/>
              <a:t> И.В., </a:t>
            </a:r>
          </a:p>
          <a:p>
            <a:pPr algn="r"/>
            <a:r>
              <a:rPr lang="ru-RU" b="1" dirty="0"/>
              <a:t>д.ф.н., проф. ТПУ</a:t>
            </a:r>
          </a:p>
        </p:txBody>
      </p:sp>
    </p:spTree>
    <p:extLst>
      <p:ext uri="{BB962C8B-B14F-4D97-AF65-F5344CB8AC3E}">
        <p14:creationId xmlns:p14="http://schemas.microsoft.com/office/powerpoint/2010/main" val="1329446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A35C1E-BDC3-45F9-B883-0D7B9666122A}"/>
              </a:ext>
            </a:extLst>
          </p:cNvPr>
          <p:cNvSpPr>
            <a:spLocks noGrp="1"/>
          </p:cNvSpPr>
          <p:nvPr>
            <p:ph type="title"/>
          </p:nvPr>
        </p:nvSpPr>
        <p:spPr>
          <a:xfrm>
            <a:off x="1043490" y="1027664"/>
            <a:ext cx="7024744" cy="673144"/>
          </a:xfrm>
        </p:spPr>
        <p:txBody>
          <a:bodyPr>
            <a:normAutofit fontScale="90000"/>
          </a:bodyPr>
          <a:lstStyle/>
          <a:p>
            <a:r>
              <a:rPr lang="ru-RU" altLang="ru-RU" b="1" i="1" dirty="0"/>
              <a:t>ВОПРОСЫ:</a:t>
            </a:r>
            <a:endParaRPr lang="ru-RU" dirty="0"/>
          </a:p>
        </p:txBody>
      </p:sp>
      <p:sp>
        <p:nvSpPr>
          <p:cNvPr id="3" name="Объект 2">
            <a:extLst>
              <a:ext uri="{FF2B5EF4-FFF2-40B4-BE49-F238E27FC236}">
                <a16:creationId xmlns:a16="http://schemas.microsoft.com/office/drawing/2014/main" id="{8EF6FB9D-990D-4D05-959B-9ED46DD5EAA8}"/>
              </a:ext>
            </a:extLst>
          </p:cNvPr>
          <p:cNvSpPr>
            <a:spLocks noGrp="1"/>
          </p:cNvSpPr>
          <p:nvPr>
            <p:ph idx="1"/>
          </p:nvPr>
        </p:nvSpPr>
        <p:spPr>
          <a:xfrm>
            <a:off x="683568" y="1988840"/>
            <a:ext cx="7560840" cy="3843789"/>
          </a:xfrm>
        </p:spPr>
        <p:txBody>
          <a:bodyPr>
            <a:normAutofit fontScale="92500" lnSpcReduction="20000"/>
          </a:bodyPr>
          <a:lstStyle/>
          <a:p>
            <a:pPr marL="525780" indent="-457200">
              <a:buFont typeface="+mj-lt"/>
              <a:buAutoNum type="arabicPeriod"/>
            </a:pPr>
            <a:r>
              <a:rPr lang="ru-RU" b="1" dirty="0"/>
              <a:t>Понятие «стиль научного мышления». Его функции в науке. (вопрос №43)</a:t>
            </a:r>
          </a:p>
          <a:p>
            <a:pPr marL="525780" indent="-457200">
              <a:buFont typeface="+mj-lt"/>
              <a:buAutoNum type="arabicPeriod"/>
            </a:pPr>
            <a:r>
              <a:rPr lang="ru-RU" b="1" dirty="0"/>
              <a:t>Стиль научного мышления – системообразующий  элемент науки. (вопрос №23)</a:t>
            </a:r>
          </a:p>
          <a:p>
            <a:pPr marL="525780" indent="-457200">
              <a:buFont typeface="+mj-lt"/>
              <a:buAutoNum type="arabicPeriod"/>
            </a:pPr>
            <a:r>
              <a:rPr lang="ru-RU" b="1" dirty="0"/>
              <a:t>Типология стилей научного мышления в истории науки: натуралистический, механический и современный стили научного мышления. (вопрос №34)</a:t>
            </a:r>
          </a:p>
          <a:p>
            <a:pPr marL="525780" indent="-457200">
              <a:buFont typeface="+mj-lt"/>
              <a:buAutoNum type="arabicPeriod"/>
            </a:pPr>
            <a:r>
              <a:rPr lang="ru-RU" b="1" dirty="0"/>
              <a:t>Наука как социокультурный феномен: соотношение фундаментальных и прикладных исследований в научной истории человечества. (вопрос № 22)</a:t>
            </a:r>
          </a:p>
          <a:p>
            <a:pPr marL="525780" indent="-457200">
              <a:buFont typeface="+mj-lt"/>
              <a:buAutoNum type="arabicPeriod"/>
            </a:pPr>
            <a:endParaRPr lang="ru-RU" b="1" dirty="0"/>
          </a:p>
          <a:p>
            <a:endParaRPr lang="ru-RU" dirty="0"/>
          </a:p>
        </p:txBody>
      </p:sp>
    </p:spTree>
    <p:extLst>
      <p:ext uri="{BB962C8B-B14F-4D97-AF65-F5344CB8AC3E}">
        <p14:creationId xmlns:p14="http://schemas.microsoft.com/office/powerpoint/2010/main" val="960911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673144"/>
          </a:xfrm>
        </p:spPr>
        <p:txBody>
          <a:bodyPr>
            <a:normAutofit fontScale="90000"/>
          </a:bodyPr>
          <a:lstStyle/>
          <a:p>
            <a:r>
              <a:rPr lang="ru-RU" b="1" dirty="0"/>
              <a:t>1. Стиль научного мышления</a:t>
            </a:r>
          </a:p>
        </p:txBody>
      </p:sp>
      <p:sp>
        <p:nvSpPr>
          <p:cNvPr id="3" name="Объект 2"/>
          <p:cNvSpPr>
            <a:spLocks noGrp="1"/>
          </p:cNvSpPr>
          <p:nvPr>
            <p:ph idx="1"/>
          </p:nvPr>
        </p:nvSpPr>
        <p:spPr>
          <a:xfrm>
            <a:off x="859624" y="1700808"/>
            <a:ext cx="7024744" cy="4392488"/>
          </a:xfrm>
        </p:spPr>
        <p:txBody>
          <a:bodyPr>
            <a:normAutofit fontScale="92500" lnSpcReduction="10000"/>
          </a:bodyPr>
          <a:lstStyle/>
          <a:p>
            <a:r>
              <a:rPr lang="ru-RU" dirty="0"/>
              <a:t>Стиль – наличие общих признаков, присущих какой-либо группе явлений, в т.ч. в области науки</a:t>
            </a:r>
          </a:p>
          <a:p>
            <a:r>
              <a:rPr lang="ru-RU" b="1" dirty="0"/>
              <a:t>Стиль научного мышления </a:t>
            </a:r>
            <a:r>
              <a:rPr lang="ru-RU" dirty="0"/>
              <a:t>— исторически сложившаяся совокупность методологических </a:t>
            </a:r>
            <a:r>
              <a:rPr lang="ru-RU" dirty="0" err="1"/>
              <a:t>регулятивов</a:t>
            </a:r>
            <a:r>
              <a:rPr lang="ru-RU" dirty="0"/>
              <a:t>, идеалов и норм науки, философских принципов,  определяющих содержание и направленность изменений науки на исторически-конкретном этапе ее развития. </a:t>
            </a:r>
          </a:p>
          <a:p>
            <a:endParaRPr lang="ru-RU" dirty="0"/>
          </a:p>
          <a:p>
            <a:r>
              <a:rPr lang="ru-RU" dirty="0"/>
              <a:t>Понятие введено Л. </a:t>
            </a:r>
            <a:r>
              <a:rPr lang="ru-RU" dirty="0" err="1"/>
              <a:t>Флеком</a:t>
            </a:r>
            <a:r>
              <a:rPr lang="ru-RU" dirty="0"/>
              <a:t>, </a:t>
            </a:r>
          </a:p>
          <a:p>
            <a:pPr marL="68580" indent="0">
              <a:buNone/>
            </a:pPr>
            <a:r>
              <a:rPr lang="ru-RU" dirty="0"/>
              <a:t>И М. Борном</a:t>
            </a:r>
          </a:p>
          <a:p>
            <a:endParaRPr lang="ru-RU"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4885090"/>
            <a:ext cx="2507947" cy="1585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0923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764567"/>
          </a:xfrm>
        </p:spPr>
        <p:txBody>
          <a:bodyPr/>
          <a:lstStyle/>
          <a:p>
            <a:r>
              <a:rPr lang="ru-RU" dirty="0" err="1"/>
              <a:t>Флек</a:t>
            </a:r>
            <a:r>
              <a:rPr lang="ru-RU" dirty="0"/>
              <a:t> Людвиг (1896-1961</a:t>
            </a:r>
          </a:p>
        </p:txBody>
      </p:sp>
      <p:sp>
        <p:nvSpPr>
          <p:cNvPr id="3" name="Объект 2"/>
          <p:cNvSpPr>
            <a:spLocks noGrp="1"/>
          </p:cNvSpPr>
          <p:nvPr>
            <p:ph idx="1"/>
          </p:nvPr>
        </p:nvSpPr>
        <p:spPr>
          <a:xfrm>
            <a:off x="796066" y="2204864"/>
            <a:ext cx="7024744" cy="3627765"/>
          </a:xfrm>
        </p:spPr>
        <p:txBody>
          <a:bodyPr/>
          <a:lstStyle/>
          <a:p>
            <a:r>
              <a:rPr lang="ru-RU" dirty="0"/>
              <a:t>«Возникновение и развитие научного факта» (1935) </a:t>
            </a:r>
          </a:p>
          <a:p>
            <a:r>
              <a:rPr lang="ru-RU" sz="1800" b="1" dirty="0">
                <a:solidFill>
                  <a:schemeClr val="accent1">
                    <a:lumMod val="50000"/>
                  </a:schemeClr>
                </a:solidFill>
              </a:rPr>
              <a:t>Стиль мышления </a:t>
            </a:r>
            <a:r>
              <a:rPr lang="ru-RU" sz="1800" dirty="0"/>
              <a:t>– условие и вместе с тем следствие коллективного характера познания, в ходе которого формируется, транслируется и преобразуется знание в виде понятий, теорий, моделей реальности</a:t>
            </a:r>
          </a:p>
          <a:p>
            <a:pPr marL="68580" indent="0" algn="ctr">
              <a:buNone/>
            </a:pPr>
            <a:r>
              <a:rPr lang="ru-RU" sz="1800" b="1" dirty="0">
                <a:solidFill>
                  <a:schemeClr val="accent1">
                    <a:lumMod val="50000"/>
                  </a:schemeClr>
                </a:solidFill>
              </a:rPr>
              <a:t>Теория познания</a:t>
            </a:r>
          </a:p>
          <a:p>
            <a:pPr marL="68580" indent="0" algn="ctr">
              <a:buNone/>
            </a:pPr>
            <a:r>
              <a:rPr lang="ru-RU" sz="1800" b="1" dirty="0">
                <a:solidFill>
                  <a:schemeClr val="accent1">
                    <a:lumMod val="50000"/>
                  </a:schemeClr>
                </a:solidFill>
              </a:rPr>
              <a:t>Субъект – </a:t>
            </a:r>
            <a:r>
              <a:rPr lang="ru-RU" sz="1800" b="1" i="1" dirty="0">
                <a:solidFill>
                  <a:srgbClr val="C00000"/>
                </a:solidFill>
              </a:rPr>
              <a:t>коллектив</a:t>
            </a:r>
            <a:r>
              <a:rPr lang="ru-RU" sz="1800" b="1" dirty="0">
                <a:solidFill>
                  <a:srgbClr val="C00000"/>
                </a:solidFill>
              </a:rPr>
              <a:t> </a:t>
            </a:r>
            <a:r>
              <a:rPr lang="ru-RU" sz="1800" b="1" dirty="0">
                <a:solidFill>
                  <a:schemeClr val="accent1">
                    <a:lumMod val="50000"/>
                  </a:schemeClr>
                </a:solidFill>
              </a:rPr>
              <a:t>– объект</a:t>
            </a:r>
          </a:p>
          <a:p>
            <a:pPr marL="68580" indent="0" algn="ctr">
              <a:buNone/>
            </a:pPr>
            <a:endParaRPr lang="ru-RU" sz="1800" dirty="0"/>
          </a:p>
          <a:p>
            <a:pPr marL="68580" indent="0" algn="ctr">
              <a:buNone/>
            </a:pPr>
            <a:r>
              <a:rPr lang="ru-RU" sz="1800" dirty="0"/>
              <a:t>детерминирует характер </a:t>
            </a:r>
            <a:r>
              <a:rPr lang="ru-RU" sz="1800" dirty="0" err="1"/>
              <a:t>мыследеятельности</a:t>
            </a:r>
            <a:r>
              <a:rPr lang="ru-RU" sz="1800" dirty="0"/>
              <a:t> индивида</a:t>
            </a:r>
            <a:endParaRPr lang="ru-RU" sz="1800" b="1" dirty="0">
              <a:solidFill>
                <a:schemeClr val="accent1">
                  <a:lumMod val="50000"/>
                </a:schemeClr>
              </a:solidFill>
            </a:endParaRPr>
          </a:p>
        </p:txBody>
      </p:sp>
      <p:sp>
        <p:nvSpPr>
          <p:cNvPr id="6" name="Стрелка вниз 5"/>
          <p:cNvSpPr/>
          <p:nvPr/>
        </p:nvSpPr>
        <p:spPr>
          <a:xfrm>
            <a:off x="4427984" y="4941168"/>
            <a:ext cx="14401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264325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169088"/>
          </a:xfrm>
        </p:spPr>
        <p:txBody>
          <a:bodyPr>
            <a:normAutofit fontScale="90000"/>
          </a:bodyPr>
          <a:lstStyle/>
          <a:p>
            <a:endParaRPr lang="ru-RU"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1560" y="4447131"/>
            <a:ext cx="2420042" cy="1929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4552" y="3890665"/>
            <a:ext cx="2000250"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259632" y="1188740"/>
            <a:ext cx="7056784" cy="923330"/>
          </a:xfrm>
          <a:prstGeom prst="rect">
            <a:avLst/>
          </a:prstGeom>
        </p:spPr>
        <p:txBody>
          <a:bodyPr wrap="square">
            <a:spAutoFit/>
          </a:bodyPr>
          <a:lstStyle/>
          <a:p>
            <a:r>
              <a:rPr lang="ru-RU" dirty="0"/>
              <a:t>не можем игнорировать социокультурные условия, поскольку они сказываются на содержании получаемого знания</a:t>
            </a:r>
          </a:p>
        </p:txBody>
      </p:sp>
      <p:sp>
        <p:nvSpPr>
          <p:cNvPr id="5" name="Прямоугольник 4"/>
          <p:cNvSpPr/>
          <p:nvPr/>
        </p:nvSpPr>
        <p:spPr>
          <a:xfrm>
            <a:off x="1043608" y="2182504"/>
            <a:ext cx="7344816" cy="646331"/>
          </a:xfrm>
          <a:prstGeom prst="rect">
            <a:avLst/>
          </a:prstGeom>
        </p:spPr>
        <p:txBody>
          <a:bodyPr wrap="square">
            <a:spAutoFit/>
          </a:bodyPr>
          <a:lstStyle/>
          <a:p>
            <a:r>
              <a:rPr lang="ru-RU" dirty="0"/>
              <a:t>проблема соотношения когнитивного и социокультурного в научном познании</a:t>
            </a:r>
          </a:p>
        </p:txBody>
      </p:sp>
      <p:sp>
        <p:nvSpPr>
          <p:cNvPr id="6" name="Стрелка вправо с вырезом 5"/>
          <p:cNvSpPr/>
          <p:nvPr/>
        </p:nvSpPr>
        <p:spPr>
          <a:xfrm>
            <a:off x="3563888" y="1917285"/>
            <a:ext cx="2304256" cy="16480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5580113" y="4581128"/>
            <a:ext cx="3096344" cy="1200329"/>
          </a:xfrm>
          <a:prstGeom prst="rect">
            <a:avLst/>
          </a:prstGeom>
          <a:noFill/>
        </p:spPr>
        <p:txBody>
          <a:bodyPr wrap="square" rtlCol="0">
            <a:spAutoFit/>
          </a:bodyPr>
          <a:lstStyle/>
          <a:p>
            <a:r>
              <a:rPr lang="ru-RU" dirty="0"/>
              <a:t>Причина осмысления – </a:t>
            </a:r>
          </a:p>
          <a:p>
            <a:r>
              <a:rPr lang="ru-RU" dirty="0"/>
              <a:t>Работа в концлагере </a:t>
            </a:r>
          </a:p>
          <a:p>
            <a:r>
              <a:rPr lang="ru-RU" dirty="0"/>
              <a:t>над вакциной против тифа</a:t>
            </a:r>
          </a:p>
        </p:txBody>
      </p:sp>
      <p:sp>
        <p:nvSpPr>
          <p:cNvPr id="9" name="Прямоугольник 8"/>
          <p:cNvSpPr/>
          <p:nvPr/>
        </p:nvSpPr>
        <p:spPr>
          <a:xfrm>
            <a:off x="971600" y="2967335"/>
            <a:ext cx="7344816" cy="923330"/>
          </a:xfrm>
          <a:prstGeom prst="rect">
            <a:avLst/>
          </a:prstGeom>
        </p:spPr>
        <p:txBody>
          <a:bodyPr wrap="square">
            <a:spAutoFit/>
          </a:bodyPr>
          <a:lstStyle/>
          <a:p>
            <a:r>
              <a:rPr lang="ru-RU" dirty="0"/>
              <a:t>Понятие истины должно быть поставлено в смысловую связь с понятиями: "стиль мышления", "мыслительный коллектив", "идеал познания", "консенсус"</a:t>
            </a:r>
          </a:p>
        </p:txBody>
      </p:sp>
      <p:sp>
        <p:nvSpPr>
          <p:cNvPr id="10" name="Стрелка вправо 9"/>
          <p:cNvSpPr/>
          <p:nvPr/>
        </p:nvSpPr>
        <p:spPr>
          <a:xfrm>
            <a:off x="3563888" y="2828835"/>
            <a:ext cx="2304256" cy="1842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820911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B164DEE-2414-4EA4-9A7A-4259FFCCEF42}"/>
              </a:ext>
            </a:extLst>
          </p:cNvPr>
          <p:cNvSpPr>
            <a:spLocks noGrp="1"/>
          </p:cNvSpPr>
          <p:nvPr>
            <p:ph type="title"/>
          </p:nvPr>
        </p:nvSpPr>
        <p:spPr>
          <a:xfrm>
            <a:off x="1059628" y="558625"/>
            <a:ext cx="7024744" cy="792088"/>
          </a:xfrm>
        </p:spPr>
        <p:txBody>
          <a:bodyPr/>
          <a:lstStyle/>
          <a:p>
            <a:r>
              <a:rPr lang="ru-RU" b="1" dirty="0"/>
              <a:t>2. Понятие С. Н. М. </a:t>
            </a:r>
          </a:p>
        </p:txBody>
      </p:sp>
      <p:sp>
        <p:nvSpPr>
          <p:cNvPr id="3" name="Объект 2">
            <a:extLst>
              <a:ext uri="{FF2B5EF4-FFF2-40B4-BE49-F238E27FC236}">
                <a16:creationId xmlns:a16="http://schemas.microsoft.com/office/drawing/2014/main" id="{18D1648F-F0E8-459C-A4B5-C55A54B21521}"/>
              </a:ext>
            </a:extLst>
          </p:cNvPr>
          <p:cNvSpPr>
            <a:spLocks noGrp="1"/>
          </p:cNvSpPr>
          <p:nvPr>
            <p:ph idx="1"/>
          </p:nvPr>
        </p:nvSpPr>
        <p:spPr>
          <a:xfrm>
            <a:off x="539552" y="1556792"/>
            <a:ext cx="7848872" cy="4752528"/>
          </a:xfrm>
        </p:spPr>
        <p:txBody>
          <a:bodyPr>
            <a:noAutofit/>
          </a:bodyPr>
          <a:lstStyle/>
          <a:p>
            <a:pPr algn="just"/>
            <a:r>
              <a:rPr lang="ru-RU" sz="1600" dirty="0"/>
              <a:t>относится к ряду средств </a:t>
            </a:r>
            <a:r>
              <a:rPr lang="ru-RU" sz="1600" dirty="0" err="1"/>
              <a:t>метатеоретического</a:t>
            </a:r>
            <a:r>
              <a:rPr lang="ru-RU" sz="1600" dirty="0"/>
              <a:t> исследования структуры и динамики науки. </a:t>
            </a:r>
            <a:r>
              <a:rPr lang="ru-RU" sz="1600" b="1" dirty="0"/>
              <a:t>Первоначально понятие СНМ </a:t>
            </a:r>
            <a:r>
              <a:rPr lang="ru-RU" sz="1600" dirty="0"/>
              <a:t>было связано с вопросом об особенностях фундаментальных исследований: предполагалось, что господствующая наука или лидирующая фундаментальная теория определенной эпохи полностью определяли СНМ этой эпохи. В ходе исследования феномена СНМ были уточнены представления о его сложной гетерогенной природе. СНМ является и социокультурным, и </a:t>
            </a:r>
            <a:r>
              <a:rPr lang="ru-RU" sz="1600" dirty="0" err="1"/>
              <a:t>внутринаучным</a:t>
            </a:r>
            <a:r>
              <a:rPr lang="ru-RU" sz="1600" dirty="0"/>
              <a:t> феноменом и формируется под их воздействием.</a:t>
            </a:r>
          </a:p>
          <a:p>
            <a:pPr algn="just"/>
            <a:r>
              <a:rPr lang="ru-RU" sz="1600" dirty="0"/>
              <a:t>Основной механизм социокультурной детерминации СНМ связан с системой конкретно-исторических норм и идеалов науки, уходящих корнями в культуру эпохи. Например, в период становления опытного естествознания </a:t>
            </a:r>
            <a:r>
              <a:rPr lang="ru-RU" sz="1600" b="1" dirty="0"/>
              <a:t>классическая механика определяла "видение", объяснение, описание, структуру строения теории не только всей механики, но и физики, химии, биологии, социальной философии.</a:t>
            </a:r>
            <a:r>
              <a:rPr lang="ru-RU" sz="1600" dirty="0"/>
              <a:t> Философские представления, идеи в структуре СНМ участвуют в процессе осмысления пределов </a:t>
            </a:r>
            <a:r>
              <a:rPr lang="ru-RU" sz="1600" dirty="0" err="1"/>
              <a:t>эвристичности</a:t>
            </a:r>
            <a:r>
              <a:rPr lang="ru-RU" sz="1600" dirty="0"/>
              <a:t> старых идеалов научности и формировании новых.</a:t>
            </a:r>
          </a:p>
        </p:txBody>
      </p:sp>
    </p:spTree>
    <p:extLst>
      <p:ext uri="{BB962C8B-B14F-4D97-AF65-F5344CB8AC3E}">
        <p14:creationId xmlns:p14="http://schemas.microsoft.com/office/powerpoint/2010/main" val="640034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C8FD74-74B2-4530-A23A-E0526EF6E5B5}"/>
              </a:ext>
            </a:extLst>
          </p:cNvPr>
          <p:cNvSpPr>
            <a:spLocks noGrp="1"/>
          </p:cNvSpPr>
          <p:nvPr>
            <p:ph type="title"/>
          </p:nvPr>
        </p:nvSpPr>
        <p:spPr>
          <a:xfrm>
            <a:off x="683568" y="1027664"/>
            <a:ext cx="7920880" cy="745152"/>
          </a:xfrm>
        </p:spPr>
        <p:txBody>
          <a:bodyPr>
            <a:noAutofit/>
          </a:bodyPr>
          <a:lstStyle/>
          <a:p>
            <a:r>
              <a:rPr lang="ru-RU" sz="2400" dirty="0">
                <a:latin typeface="Arial Black" panose="020B0A04020102020204" pitchFamily="34" charset="0"/>
              </a:rPr>
              <a:t>СТИЛЬ НАУЧНОГО МЫШЛЕНИЯ: ЭПОХАЛЬНАЯ  ИЛИ ДИСЦИПЛИНАРНАЯ  КОНЦЕПЦИЯ?</a:t>
            </a:r>
            <a:endParaRPr lang="ru-RU" sz="2400" dirty="0"/>
          </a:p>
        </p:txBody>
      </p:sp>
      <p:sp>
        <p:nvSpPr>
          <p:cNvPr id="3" name="Объект 2">
            <a:extLst>
              <a:ext uri="{FF2B5EF4-FFF2-40B4-BE49-F238E27FC236}">
                <a16:creationId xmlns:a16="http://schemas.microsoft.com/office/drawing/2014/main" id="{318AE117-FCE5-4281-8765-E0262E43CE5E}"/>
              </a:ext>
            </a:extLst>
          </p:cNvPr>
          <p:cNvSpPr>
            <a:spLocks noGrp="1"/>
          </p:cNvSpPr>
          <p:nvPr>
            <p:ph idx="1"/>
          </p:nvPr>
        </p:nvSpPr>
        <p:spPr>
          <a:xfrm>
            <a:off x="395536" y="1772816"/>
            <a:ext cx="8208912" cy="5085184"/>
          </a:xfrm>
        </p:spPr>
        <p:txBody>
          <a:bodyPr>
            <a:normAutofit fontScale="62500" lnSpcReduction="20000"/>
          </a:bodyPr>
          <a:lstStyle/>
          <a:p>
            <a:pPr algn="just"/>
            <a:r>
              <a:rPr lang="ru-RU" dirty="0"/>
              <a:t>В одних представлениях </a:t>
            </a:r>
            <a:r>
              <a:rPr lang="ru-RU" b="1" dirty="0"/>
              <a:t>стиль связывается с научной картиной мира (НКМ</a:t>
            </a:r>
            <a:r>
              <a:rPr lang="ru-RU" dirty="0"/>
              <a:t>): </a:t>
            </a:r>
            <a:r>
              <a:rPr lang="ru-RU" i="1" dirty="0"/>
              <a:t>«Стиль научного мышления может быть определен как способ функционирования научной картины мира, а НКМ как собственное предметно-логическое основание стиля научного мышления»</a:t>
            </a:r>
            <a:r>
              <a:rPr lang="ru-RU" dirty="0"/>
              <a:t> [Андрюхина, 1984]. </a:t>
            </a:r>
          </a:p>
          <a:p>
            <a:pPr algn="just"/>
            <a:r>
              <a:rPr lang="ru-RU" dirty="0"/>
              <a:t>Другие исследователи фокусируют внимание </a:t>
            </a:r>
            <a:r>
              <a:rPr lang="ru-RU" b="1" dirty="0"/>
              <a:t>на нормативной функции стиля</a:t>
            </a:r>
            <a:r>
              <a:rPr lang="ru-RU" dirty="0"/>
              <a:t>: </a:t>
            </a:r>
            <a:r>
              <a:rPr lang="ru-RU" i="1" dirty="0"/>
              <a:t>«Стиль научного мышления - это совокупность характерных для выделенного исторического этапа норм мышления, общепринятых представлений об идеальном научном знании и допустимых, правильных с точки зрения эпохи способах получения этого знания, это совокупность стереотипов научного мышления, соответствующих определенному историческому уровню развития науки»</a:t>
            </a:r>
            <a:r>
              <a:rPr lang="ru-RU" dirty="0"/>
              <a:t> [Кравец, 1981]. В целом можно говорить о двух аспектах: социокультурном, который и обусловливает разнообразие результатов стилевого анализа, и естественно-научном, основанном на научной картине мира.</a:t>
            </a:r>
          </a:p>
          <a:p>
            <a:pPr algn="just"/>
            <a:r>
              <a:rPr lang="ru-RU" b="1" i="1" dirty="0"/>
              <a:t>«Стиль, или способ мышления эпохи </a:t>
            </a:r>
            <a:r>
              <a:rPr lang="ru-RU" i="1" dirty="0"/>
              <a:t>– это совокупность глобальных по преимуществу имплицитных предпосылок теоретического мышления конкретной эпохи, те, почти незаметные для неё очки, через которые она смотрит на мир и которые не годятся для другой эпохи... Эта система изменяется во времени, она подчинена определенным циклам...Стиль мышления слагается под воздействием культуры как целого и является фактором, опосредующим её влияние на теоретическую деятельность и науку как частную и узкую область культуры». </a:t>
            </a:r>
            <a:r>
              <a:rPr lang="en-US" dirty="0"/>
              <a:t>[</a:t>
            </a:r>
            <a:r>
              <a:rPr lang="ru-RU" dirty="0"/>
              <a:t>Ивин А.А. Интеллектуальный консенсус исторической эпохи/ Познание в социальном контексте. –</a:t>
            </a:r>
            <a:r>
              <a:rPr lang="en-US" dirty="0"/>
              <a:t> </a:t>
            </a:r>
            <a:r>
              <a:rPr lang="ru-RU" dirty="0"/>
              <a:t>М.: ИФ РАН, с. 83-84.</a:t>
            </a:r>
            <a:r>
              <a:rPr lang="en-US" dirty="0"/>
              <a:t>]</a:t>
            </a:r>
            <a:endParaRPr lang="ru-RU" dirty="0"/>
          </a:p>
          <a:p>
            <a:endParaRPr lang="ru-RU" dirty="0"/>
          </a:p>
        </p:txBody>
      </p:sp>
    </p:spTree>
    <p:extLst>
      <p:ext uri="{BB962C8B-B14F-4D97-AF65-F5344CB8AC3E}">
        <p14:creationId xmlns:p14="http://schemas.microsoft.com/office/powerpoint/2010/main" val="3705665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ED2187-019F-4668-8629-5A9868A7CBB0}"/>
              </a:ext>
            </a:extLst>
          </p:cNvPr>
          <p:cNvSpPr>
            <a:spLocks noGrp="1"/>
          </p:cNvSpPr>
          <p:nvPr>
            <p:ph type="title"/>
          </p:nvPr>
        </p:nvSpPr>
        <p:spPr>
          <a:xfrm>
            <a:off x="1043490" y="620688"/>
            <a:ext cx="7024744" cy="576064"/>
          </a:xfrm>
        </p:spPr>
        <p:txBody>
          <a:bodyPr>
            <a:normAutofit fontScale="90000"/>
          </a:bodyPr>
          <a:lstStyle/>
          <a:p>
            <a:r>
              <a:rPr lang="ru-RU" dirty="0">
                <a:latin typeface="Arial Black" panose="020B0A04020102020204" pitchFamily="34" charset="0"/>
              </a:rPr>
              <a:t>Стилевые эпохи</a:t>
            </a:r>
            <a:endParaRPr lang="ru-RU" dirty="0"/>
          </a:p>
        </p:txBody>
      </p:sp>
      <p:sp>
        <p:nvSpPr>
          <p:cNvPr id="3" name="Объект 2">
            <a:extLst>
              <a:ext uri="{FF2B5EF4-FFF2-40B4-BE49-F238E27FC236}">
                <a16:creationId xmlns:a16="http://schemas.microsoft.com/office/drawing/2014/main" id="{EF1A1033-6209-4CA2-8C45-9A144224B673}"/>
              </a:ext>
            </a:extLst>
          </p:cNvPr>
          <p:cNvSpPr>
            <a:spLocks noGrp="1"/>
          </p:cNvSpPr>
          <p:nvPr>
            <p:ph idx="1"/>
          </p:nvPr>
        </p:nvSpPr>
        <p:spPr>
          <a:xfrm>
            <a:off x="395536" y="1196752"/>
            <a:ext cx="8208912" cy="5328592"/>
          </a:xfrm>
        </p:spPr>
        <p:txBody>
          <a:bodyPr>
            <a:normAutofit fontScale="62500" lnSpcReduction="20000"/>
          </a:bodyPr>
          <a:lstStyle/>
          <a:p>
            <a:pPr algn="just"/>
            <a:r>
              <a:rPr lang="ru-RU" sz="2700" dirty="0"/>
              <a:t>Понятие стиль мышления ввел в 1935 г. Л. </a:t>
            </a:r>
            <a:r>
              <a:rPr lang="ru-RU" sz="2700" dirty="0" err="1"/>
              <a:t>Флек</a:t>
            </a:r>
            <a:r>
              <a:rPr lang="ru-RU" sz="2700" dirty="0"/>
              <a:t>, который рассматривал его как основу, обеспечивающую мышление сообщества ученых в рамках определенного стандарта и тем самым позволяющую достичь взаимопонимания этому коллективу: «</a:t>
            </a:r>
            <a:r>
              <a:rPr lang="ru-RU" sz="2700" b="1" dirty="0"/>
              <a:t>Можно определить стиль мышления как направленное наблюдение вместе с соответствующей ментальной и предметной ассимиляцией воспринимаемого</a:t>
            </a:r>
            <a:r>
              <a:rPr lang="ru-RU" sz="2700" dirty="0"/>
              <a:t>. Для него характерны общие проблемы, которыми занимается коллектив, общие суждения, принимаемые за очевидные, общий метод, используемый как познавательное средство. Стилю мышления могут соответствовать технический и литературный стили, свойственные данной системе научного знания» [</a:t>
            </a:r>
            <a:r>
              <a:rPr lang="ru-RU" sz="2700" dirty="0" err="1"/>
              <a:t>Флек</a:t>
            </a:r>
            <a:r>
              <a:rPr lang="ru-RU" sz="2700" dirty="0"/>
              <a:t>, 1999: 121].</a:t>
            </a:r>
          </a:p>
          <a:p>
            <a:pPr algn="just"/>
            <a:r>
              <a:rPr lang="ru-RU" sz="2700" dirty="0"/>
              <a:t>Независимо от </a:t>
            </a:r>
            <a:r>
              <a:rPr lang="ru-RU" sz="2700" dirty="0" err="1"/>
              <a:t>Флека</a:t>
            </a:r>
            <a:r>
              <a:rPr lang="ru-RU" sz="2700" dirty="0"/>
              <a:t> понятие стиля мышления было применено физиками В. Паули, М. Борном, В. Гейзенбергом - к описанию иных явлений. Новые разделы физики - квантовую механику, теорию относительности - они попытались осмыслить с философских позиций. С их точки зрения, новые физические дисциплины по сравнению с классической механикой основываются на иных методологии и способе познания. Различия между ними были обозначены как </a:t>
            </a:r>
            <a:r>
              <a:rPr lang="ru-RU" sz="2700" b="1" dirty="0"/>
              <a:t>различия в стиле мышления</a:t>
            </a:r>
            <a:r>
              <a:rPr lang="ru-RU" sz="2700" dirty="0"/>
              <a:t>. </a:t>
            </a:r>
            <a:endParaRPr lang="en-US" sz="2700" dirty="0"/>
          </a:p>
          <a:p>
            <a:pPr algn="just"/>
            <a:r>
              <a:rPr lang="ru-RU" sz="2700" b="1" dirty="0"/>
              <a:t>По мнению Борна, стиль мышления - это понятие, обозначающее комплекс идей (принципов), устойчивых в течение определенной эпохи и определяющих ее характер [Борн, 1963</a:t>
            </a:r>
            <a:r>
              <a:rPr lang="en-US" sz="2700" b="1" dirty="0"/>
              <a:t>]</a:t>
            </a:r>
            <a:r>
              <a:rPr lang="ru-RU" sz="2700" b="1" dirty="0"/>
              <a:t> </a:t>
            </a:r>
          </a:p>
          <a:p>
            <a:endParaRPr lang="ru-RU" dirty="0"/>
          </a:p>
        </p:txBody>
      </p:sp>
    </p:spTree>
    <p:extLst>
      <p:ext uri="{BB962C8B-B14F-4D97-AF65-F5344CB8AC3E}">
        <p14:creationId xmlns:p14="http://schemas.microsoft.com/office/powerpoint/2010/main" val="42536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М. Борн, В. Гейзенберг</a:t>
            </a:r>
          </a:p>
        </p:txBody>
      </p:sp>
      <p:sp>
        <p:nvSpPr>
          <p:cNvPr id="3" name="Объект 2"/>
          <p:cNvSpPr>
            <a:spLocks noGrp="1"/>
          </p:cNvSpPr>
          <p:nvPr>
            <p:ph idx="1"/>
          </p:nvPr>
        </p:nvSpPr>
        <p:spPr/>
        <p:txBody>
          <a:bodyPr/>
          <a:lstStyle/>
          <a:p>
            <a:r>
              <a:rPr lang="ru-RU" dirty="0"/>
              <a:t>Осмысление квантовой механики</a:t>
            </a:r>
          </a:p>
          <a:p>
            <a:r>
              <a:rPr lang="ru-RU" dirty="0"/>
              <a:t>Другие методологические позиции</a:t>
            </a:r>
          </a:p>
          <a:p>
            <a:r>
              <a:rPr lang="ru-RU" dirty="0"/>
              <a:t>Различия обосновываются стилем мышления – комплексом идей, устойчивых в рамках одной эпохи и определяющих ее характер</a:t>
            </a:r>
          </a:p>
        </p:txBody>
      </p:sp>
    </p:spTree>
    <p:extLst>
      <p:ext uri="{BB962C8B-B14F-4D97-AF65-F5344CB8AC3E}">
        <p14:creationId xmlns:p14="http://schemas.microsoft.com/office/powerpoint/2010/main" val="2208208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solidFill>
                  <a:schemeClr val="accent1">
                    <a:lumMod val="50000"/>
                  </a:schemeClr>
                </a:solidFill>
              </a:rPr>
              <a:t>Стиль научного мышления:</a:t>
            </a:r>
            <a:br>
              <a:rPr lang="ru-RU" b="1" dirty="0">
                <a:solidFill>
                  <a:schemeClr val="accent1">
                    <a:lumMod val="50000"/>
                  </a:schemeClr>
                </a:solidFill>
              </a:rPr>
            </a:br>
            <a:endParaRPr lang="ru-RU" dirty="0"/>
          </a:p>
        </p:txBody>
      </p:sp>
      <p:sp>
        <p:nvSpPr>
          <p:cNvPr id="3" name="Объект 2"/>
          <p:cNvSpPr>
            <a:spLocks noGrp="1"/>
          </p:cNvSpPr>
          <p:nvPr>
            <p:ph idx="1"/>
          </p:nvPr>
        </p:nvSpPr>
        <p:spPr>
          <a:xfrm>
            <a:off x="796066" y="2323652"/>
            <a:ext cx="7376334" cy="3508977"/>
          </a:xfrm>
        </p:spPr>
        <p:txBody>
          <a:bodyPr>
            <a:normAutofit/>
          </a:bodyPr>
          <a:lstStyle/>
          <a:p>
            <a:pPr lvl="1"/>
            <a:r>
              <a:rPr lang="ru-RU" b="1" dirty="0"/>
              <a:t>внутренняя </a:t>
            </a:r>
            <a:r>
              <a:rPr lang="ru-RU" b="1" i="1" dirty="0"/>
              <a:t>смысловая целостность истории познания</a:t>
            </a:r>
            <a:r>
              <a:rPr lang="ru-RU" b="1" dirty="0"/>
              <a:t>, реализующейся в стиле как специфической характеристике языка различных периодов развития науки;</a:t>
            </a:r>
          </a:p>
          <a:p>
            <a:pPr lvl="1"/>
            <a:r>
              <a:rPr lang="ru-RU" b="1" dirty="0"/>
              <a:t> идея </a:t>
            </a:r>
            <a:r>
              <a:rPr lang="ru-RU" b="1" i="1" dirty="0" err="1"/>
              <a:t>поливариантности</a:t>
            </a:r>
            <a:r>
              <a:rPr lang="ru-RU" b="1" dirty="0"/>
              <a:t>, предполагающая стилистическое многообразие </a:t>
            </a:r>
            <a:r>
              <a:rPr lang="ru-RU" b="1" i="1" dirty="0"/>
              <a:t>выражения</a:t>
            </a:r>
            <a:r>
              <a:rPr lang="ru-RU" b="1" dirty="0"/>
              <a:t> в научном языке знания об одном и том же фрагменте мира</a:t>
            </a:r>
          </a:p>
          <a:p>
            <a:endParaRPr lang="ru-RU" dirty="0"/>
          </a:p>
        </p:txBody>
      </p:sp>
    </p:spTree>
    <p:extLst>
      <p:ext uri="{BB962C8B-B14F-4D97-AF65-F5344CB8AC3E}">
        <p14:creationId xmlns:p14="http://schemas.microsoft.com/office/powerpoint/2010/main" val="2888068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64704"/>
            <a:ext cx="7024744" cy="1405960"/>
          </a:xfrm>
        </p:spPr>
        <p:txBody>
          <a:bodyPr>
            <a:noAutofit/>
          </a:bodyPr>
          <a:lstStyle/>
          <a:p>
            <a:r>
              <a:rPr lang="ru-RU" sz="3200" b="1" dirty="0">
                <a:solidFill>
                  <a:schemeClr val="accent1">
                    <a:lumMod val="75000"/>
                  </a:schemeClr>
                </a:solidFill>
              </a:rPr>
              <a:t>3. Типология стилей научного мышления</a:t>
            </a:r>
            <a:br>
              <a:rPr lang="ru-RU" sz="3200" b="1" dirty="0">
                <a:solidFill>
                  <a:schemeClr val="accent1">
                    <a:lumMod val="75000"/>
                  </a:schemeClr>
                </a:solidFill>
              </a:rPr>
            </a:br>
            <a:r>
              <a:rPr lang="ru-RU" sz="1400" b="1" dirty="0">
                <a:solidFill>
                  <a:schemeClr val="accent1">
                    <a:lumMod val="75000"/>
                  </a:schemeClr>
                </a:solidFill>
              </a:rPr>
              <a:t>Автор- Ф.В. Сачков (российский философ)</a:t>
            </a:r>
          </a:p>
        </p:txBody>
      </p:sp>
      <p:sp>
        <p:nvSpPr>
          <p:cNvPr id="3" name="Объект 2"/>
          <p:cNvSpPr>
            <a:spLocks noGrp="1"/>
          </p:cNvSpPr>
          <p:nvPr>
            <p:ph idx="1"/>
          </p:nvPr>
        </p:nvSpPr>
        <p:spPr>
          <a:xfrm>
            <a:off x="683568" y="2323652"/>
            <a:ext cx="7632848" cy="3508977"/>
          </a:xfrm>
        </p:spPr>
        <p:txBody>
          <a:bodyPr>
            <a:normAutofit/>
          </a:bodyPr>
          <a:lstStyle/>
          <a:p>
            <a:r>
              <a:rPr lang="ru-RU" b="1" dirty="0"/>
              <a:t>Классический (И. Ньютон «Математические начала натуральной философии»)</a:t>
            </a:r>
          </a:p>
          <a:p>
            <a:r>
              <a:rPr lang="ru-RU" b="1" dirty="0"/>
              <a:t>Неклассический (вероятностный) </a:t>
            </a:r>
            <a:endParaRPr lang="en-US" b="1" dirty="0"/>
          </a:p>
          <a:p>
            <a:pPr marL="68580" indent="0">
              <a:buNone/>
            </a:pPr>
            <a:r>
              <a:rPr lang="ru-RU" b="1" dirty="0"/>
              <a:t>( Ч. Дарвин «Происхождение видов»), Применяются методы статистической математики</a:t>
            </a:r>
          </a:p>
          <a:p>
            <a:r>
              <a:rPr lang="ru-RU" b="1" dirty="0" err="1"/>
              <a:t>Постнеклассический</a:t>
            </a:r>
            <a:r>
              <a:rPr lang="ru-RU" b="1" dirty="0"/>
              <a:t> (кибернетический, синергетический)</a:t>
            </a:r>
          </a:p>
          <a:p>
            <a:endParaRPr lang="ru-RU" dirty="0"/>
          </a:p>
        </p:txBody>
      </p:sp>
    </p:spTree>
    <p:extLst>
      <p:ext uri="{BB962C8B-B14F-4D97-AF65-F5344CB8AC3E}">
        <p14:creationId xmlns:p14="http://schemas.microsoft.com/office/powerpoint/2010/main" val="167296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CFFCD5-52DF-43B3-B931-B4C4E6DD1780}"/>
              </a:ext>
            </a:extLst>
          </p:cNvPr>
          <p:cNvSpPr>
            <a:spLocks noGrp="1"/>
          </p:cNvSpPr>
          <p:nvPr>
            <p:ph type="title"/>
          </p:nvPr>
        </p:nvSpPr>
        <p:spPr>
          <a:xfrm>
            <a:off x="755576" y="764704"/>
            <a:ext cx="7848872" cy="936104"/>
          </a:xfrm>
        </p:spPr>
        <p:txBody>
          <a:bodyPr>
            <a:normAutofit fontScale="90000"/>
          </a:bodyPr>
          <a:lstStyle/>
          <a:p>
            <a:r>
              <a:rPr lang="ru-RU" dirty="0">
                <a:latin typeface="Arial Black" panose="020B0A04020102020204" pitchFamily="34" charset="0"/>
              </a:rPr>
              <a:t>Стиль мышления в классическую эпоху</a:t>
            </a:r>
            <a:endParaRPr lang="ru-RU" dirty="0"/>
          </a:p>
        </p:txBody>
      </p:sp>
      <p:sp>
        <p:nvSpPr>
          <p:cNvPr id="3" name="Объект 2">
            <a:extLst>
              <a:ext uri="{FF2B5EF4-FFF2-40B4-BE49-F238E27FC236}">
                <a16:creationId xmlns:a16="http://schemas.microsoft.com/office/drawing/2014/main" id="{E40D8902-C4CC-4C8F-ABA2-FB4BE6E74126}"/>
              </a:ext>
            </a:extLst>
          </p:cNvPr>
          <p:cNvSpPr>
            <a:spLocks noGrp="1"/>
          </p:cNvSpPr>
          <p:nvPr>
            <p:ph idx="1"/>
          </p:nvPr>
        </p:nvSpPr>
        <p:spPr>
          <a:xfrm>
            <a:off x="251520" y="1700808"/>
            <a:ext cx="8640960" cy="5157192"/>
          </a:xfrm>
        </p:spPr>
        <p:txBody>
          <a:bodyPr>
            <a:normAutofit fontScale="55000" lnSpcReduction="20000"/>
          </a:bodyPr>
          <a:lstStyle/>
          <a:p>
            <a:r>
              <a:rPr lang="ru-RU" sz="2700" dirty="0"/>
              <a:t>О некоторых аспектах выражения классического стиля, точнее, ограничениях или предрассудках, налагаемых им на мышление, следует напомнить. В первую очередь это стремление к всеобщей математизации, которое «опирается на убеждение, что в каждой науке столько знания, сколько в ней математики, и что все науки, включая и гуманитарные, требуют внедрения в них математических идей и методов» [Ивин, 2011: 35]. </a:t>
            </a:r>
            <a:endParaRPr lang="en-US" sz="2700" dirty="0"/>
          </a:p>
          <a:p>
            <a:r>
              <a:rPr lang="ru-RU" sz="2700" dirty="0"/>
              <a:t>Следовало бы говорить скорее о геометризации науки, поскольку в основе западноевропейской картины мира лежит коренная метафора пространства. Различие пространства и материальных объектов служит основой для дуализма, который обнаруживается во всех сферах, как в самом знании, так и в методах познания, а также в оценке знания и деятельности. Пространственная </a:t>
            </a:r>
            <a:r>
              <a:rPr lang="ru-RU" sz="2700" dirty="0" err="1"/>
              <a:t>разделенность</a:t>
            </a:r>
            <a:r>
              <a:rPr lang="ru-RU" sz="2700" dirty="0"/>
              <a:t> объектов обусловливает аналитичность мышления, т.е. «представление о дробности, существенной независимости друг от друга как "элементов мира", так и "элементов знания". Мир и знание мыслятся хорошо структурированными, слагающимися из четко очерченных и ясно отграниченных друг от друга элементов» [Ивин, 2011: 34]. </a:t>
            </a:r>
            <a:endParaRPr lang="en-US" sz="2700" dirty="0"/>
          </a:p>
          <a:p>
            <a:r>
              <a:rPr lang="ru-RU" sz="2700" dirty="0"/>
              <a:t>В отношении материальных объектов аналитичность мышления проявляется в представлении об </a:t>
            </a:r>
            <a:r>
              <a:rPr lang="ru-RU" sz="2700" dirty="0" err="1"/>
              <a:t>атомистичности</a:t>
            </a:r>
            <a:r>
              <a:rPr lang="ru-RU" sz="2700" dirty="0"/>
              <a:t> материальных тел, причем не только в их четкой </a:t>
            </a:r>
            <a:r>
              <a:rPr lang="ru-RU" sz="2700" dirty="0" err="1"/>
              <a:t>отграниченности</a:t>
            </a:r>
            <a:r>
              <a:rPr lang="ru-RU" sz="2700" dirty="0"/>
              <a:t> друг от друга, но и рассмотрении таких объектов как состоящих из более мелких элементов, которые в свою очередь также состоят из элементов и т.д. В отношении знания аналитичность мышления проявляется в представлении, что знание основывается на фактах, обладающих устойчивостью, независимостью друг от друга и теоретической </a:t>
            </a:r>
            <a:r>
              <a:rPr lang="ru-RU" sz="2700" dirty="0" err="1"/>
              <a:t>ненагруженностью</a:t>
            </a:r>
            <a:r>
              <a:rPr lang="ru-RU" sz="2700" dirty="0"/>
              <a:t>. Факты могут быть описаны на языке, независимом от теоретических представлений, в форме протокольных предложений. Отсюда «проблема истины ставится как проблема соответствия изолированного утверждения описываемому им фрагменту действительности» [Ивин, 2011: 35</a:t>
            </a:r>
            <a:r>
              <a:rPr lang="en-US" sz="2700" dirty="0"/>
              <a:t>}</a:t>
            </a:r>
            <a:endParaRPr lang="ru-RU" sz="2700" dirty="0"/>
          </a:p>
          <a:p>
            <a:endParaRPr lang="ru-RU" dirty="0"/>
          </a:p>
        </p:txBody>
      </p:sp>
    </p:spTree>
    <p:extLst>
      <p:ext uri="{BB962C8B-B14F-4D97-AF65-F5344CB8AC3E}">
        <p14:creationId xmlns:p14="http://schemas.microsoft.com/office/powerpoint/2010/main" val="2766276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730168-58A9-4CD4-ABDD-FC227A545A7F}"/>
              </a:ext>
            </a:extLst>
          </p:cNvPr>
          <p:cNvSpPr>
            <a:spLocks noGrp="1"/>
          </p:cNvSpPr>
          <p:nvPr>
            <p:ph type="title"/>
          </p:nvPr>
        </p:nvSpPr>
        <p:spPr>
          <a:xfrm>
            <a:off x="1043490" y="1027664"/>
            <a:ext cx="7024744" cy="601136"/>
          </a:xfrm>
        </p:spPr>
        <p:txBody>
          <a:bodyPr>
            <a:normAutofit fontScale="90000"/>
          </a:bodyPr>
          <a:lstStyle/>
          <a:p>
            <a:r>
              <a:rPr lang="ru-RU" dirty="0">
                <a:latin typeface="Arial Black" panose="020B0A04020102020204" pitchFamily="34" charset="0"/>
              </a:rPr>
              <a:t>Классическая эпоха</a:t>
            </a:r>
            <a:endParaRPr lang="ru-RU" dirty="0"/>
          </a:p>
        </p:txBody>
      </p:sp>
      <p:sp>
        <p:nvSpPr>
          <p:cNvPr id="3" name="Объект 2">
            <a:extLst>
              <a:ext uri="{FF2B5EF4-FFF2-40B4-BE49-F238E27FC236}">
                <a16:creationId xmlns:a16="http://schemas.microsoft.com/office/drawing/2014/main" id="{1A73B76F-0AE2-4B1D-A833-E74C39FB1107}"/>
              </a:ext>
            </a:extLst>
          </p:cNvPr>
          <p:cNvSpPr>
            <a:spLocks noGrp="1"/>
          </p:cNvSpPr>
          <p:nvPr>
            <p:ph idx="1"/>
          </p:nvPr>
        </p:nvSpPr>
        <p:spPr>
          <a:xfrm>
            <a:off x="467544" y="1844824"/>
            <a:ext cx="8136904" cy="4608512"/>
          </a:xfrm>
        </p:spPr>
        <p:txBody>
          <a:bodyPr>
            <a:normAutofit fontScale="92500" lnSpcReduction="20000"/>
          </a:bodyPr>
          <a:lstStyle/>
          <a:p>
            <a:pPr algn="just"/>
            <a:r>
              <a:rPr lang="ru-RU" i="1" dirty="0"/>
              <a:t>«Физики XVIII столетия, принимавшие механическую картину мира, стремились объяснить все физические явления как взаимодействие атомов и тел (принцип атомистического строения вещества), происходящее вследствие мгновенной передачи сил по прямой (принцип дальнодействия) таким образом, что состояние движения атомов и тел в момент времени t1 однозначно детерминирует их состояние в последующие моменты времени (принцип </a:t>
            </a:r>
            <a:r>
              <a:rPr lang="ru-RU" i="1" dirty="0" err="1"/>
              <a:t>лапласовского</a:t>
            </a:r>
            <a:r>
              <a:rPr lang="ru-RU" i="1" dirty="0"/>
              <a:t> детерминизма). Эти принципы объяснения явлений использовались не только в механике, но и в классической термодинамике и в электродинамике Ампера—Вебера». </a:t>
            </a:r>
          </a:p>
          <a:p>
            <a:pPr algn="just"/>
            <a:r>
              <a:rPr lang="ru-RU" dirty="0"/>
              <a:t>Стёпин В.С. Теоретическое знание. Структура, историческая эволюция. - Москва 2000.</a:t>
            </a:r>
          </a:p>
          <a:p>
            <a:endParaRPr lang="ru-RU" dirty="0"/>
          </a:p>
        </p:txBody>
      </p:sp>
    </p:spTree>
    <p:extLst>
      <p:ext uri="{BB962C8B-B14F-4D97-AF65-F5344CB8AC3E}">
        <p14:creationId xmlns:p14="http://schemas.microsoft.com/office/powerpoint/2010/main" val="3375759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Классический </a:t>
            </a:r>
            <a:br>
              <a:rPr lang="ru-RU" b="1" dirty="0"/>
            </a:br>
            <a:r>
              <a:rPr lang="ru-RU" b="1" dirty="0"/>
              <a:t>(Механистический)</a:t>
            </a:r>
          </a:p>
        </p:txBody>
      </p:sp>
      <p:sp>
        <p:nvSpPr>
          <p:cNvPr id="3" name="Объект 2"/>
          <p:cNvSpPr>
            <a:spLocks noGrp="1"/>
          </p:cNvSpPr>
          <p:nvPr>
            <p:ph idx="1"/>
          </p:nvPr>
        </p:nvSpPr>
        <p:spPr>
          <a:xfrm>
            <a:off x="796066" y="2323652"/>
            <a:ext cx="7448342" cy="3508977"/>
          </a:xfrm>
        </p:spPr>
        <p:txBody>
          <a:bodyPr>
            <a:normAutofit fontScale="85000" lnSpcReduction="10000"/>
          </a:bodyPr>
          <a:lstStyle/>
          <a:p>
            <a:r>
              <a:rPr lang="ru-RU" dirty="0"/>
              <a:t>Движение тел описано в соответствии к принципами классической механики – однозначное описание траектории движения, что требует применения математического аппарата</a:t>
            </a:r>
          </a:p>
          <a:p>
            <a:r>
              <a:rPr lang="ru-RU" dirty="0"/>
              <a:t>Неоднозначность или неопределенность трактуются как незнание</a:t>
            </a:r>
          </a:p>
          <a:p>
            <a:r>
              <a:rPr lang="ru-RU" dirty="0"/>
              <a:t>Мир и знание – структурированы. Мир состоит из атомов, знание – протокольные предложения</a:t>
            </a:r>
          </a:p>
          <a:p>
            <a:r>
              <a:rPr lang="ru-RU" dirty="0"/>
              <a:t>Детерминистическая терминология: материальная точка, пространство, время, масса, ускорение</a:t>
            </a:r>
          </a:p>
        </p:txBody>
      </p:sp>
    </p:spTree>
    <p:extLst>
      <p:ext uri="{BB962C8B-B14F-4D97-AF65-F5344CB8AC3E}">
        <p14:creationId xmlns:p14="http://schemas.microsoft.com/office/powerpoint/2010/main" val="532911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FF1182-6811-4961-89A9-2E9ECAE03C12}"/>
              </a:ext>
            </a:extLst>
          </p:cNvPr>
          <p:cNvSpPr>
            <a:spLocks noGrp="1"/>
          </p:cNvSpPr>
          <p:nvPr>
            <p:ph type="title"/>
          </p:nvPr>
        </p:nvSpPr>
        <p:spPr>
          <a:xfrm>
            <a:off x="1043490" y="764704"/>
            <a:ext cx="7024744" cy="432048"/>
          </a:xfrm>
        </p:spPr>
        <p:txBody>
          <a:bodyPr>
            <a:normAutofit fontScale="90000"/>
          </a:bodyPr>
          <a:lstStyle/>
          <a:p>
            <a:r>
              <a:rPr lang="ru-RU" dirty="0">
                <a:latin typeface="Arial Black" panose="020B0A04020102020204" pitchFamily="34" charset="0"/>
              </a:rPr>
              <a:t>Неклассический стиль</a:t>
            </a:r>
            <a:endParaRPr lang="ru-RU" dirty="0"/>
          </a:p>
        </p:txBody>
      </p:sp>
      <p:sp>
        <p:nvSpPr>
          <p:cNvPr id="3" name="Объект 2">
            <a:extLst>
              <a:ext uri="{FF2B5EF4-FFF2-40B4-BE49-F238E27FC236}">
                <a16:creationId xmlns:a16="http://schemas.microsoft.com/office/drawing/2014/main" id="{28FA102C-1899-4150-8B7B-330DCA295CFF}"/>
              </a:ext>
            </a:extLst>
          </p:cNvPr>
          <p:cNvSpPr>
            <a:spLocks noGrp="1"/>
          </p:cNvSpPr>
          <p:nvPr>
            <p:ph idx="1"/>
          </p:nvPr>
        </p:nvSpPr>
        <p:spPr>
          <a:xfrm>
            <a:off x="323528" y="1340768"/>
            <a:ext cx="8352928" cy="5517232"/>
          </a:xfrm>
        </p:spPr>
        <p:txBody>
          <a:bodyPr>
            <a:normAutofit fontScale="40000" lnSpcReduction="20000"/>
          </a:bodyPr>
          <a:lstStyle/>
          <a:p>
            <a:pPr algn="just"/>
            <a:r>
              <a:rPr lang="ru-RU" sz="3000" b="1" dirty="0"/>
              <a:t>Второй стиль мышления называют неклассическим, или вероятностным</a:t>
            </a:r>
            <a:r>
              <a:rPr lang="ru-RU" sz="3000" dirty="0"/>
              <a:t>. Основное содержание неклассической науки составляют </a:t>
            </a:r>
            <a:r>
              <a:rPr lang="ru-RU" sz="3000" dirty="0">
                <a:solidFill>
                  <a:srgbClr val="FF0000"/>
                </a:solidFill>
              </a:rPr>
              <a:t>квантовая механика и теория относительности</a:t>
            </a:r>
            <a:r>
              <a:rPr lang="ru-RU" sz="3000" dirty="0"/>
              <a:t>. Как считается, их характерной чертой является непосредственная связь познаваемых объектов со средствами и процедурами по их познанию. </a:t>
            </a:r>
          </a:p>
          <a:p>
            <a:pPr algn="just"/>
            <a:r>
              <a:rPr lang="ru-RU" sz="3000" dirty="0"/>
              <a:t>С этим стилем связаны некоторые биологические теории, теория газов, атомная физика, физика элементарных частиц. Его начало, по мнению Ю.В. Сачкова, маркируется появлением эволюционной теории Ч. Дарвина, хотя другие исследователи соотносят его возникновение с началом XX в. Для описания объектов применяются методы статистической математики. В этом случае предполагается, что </a:t>
            </a:r>
            <a:r>
              <a:rPr lang="ru-RU" sz="3000" b="1" dirty="0"/>
              <a:t>параметры, характеризующие каждый элемент, независимы друг от друга</a:t>
            </a:r>
            <a:r>
              <a:rPr lang="ru-RU" sz="3000" dirty="0"/>
              <a:t>, их значения рассматриваются как случайные события, однако распределение этих значений имеет строго определенный вид.</a:t>
            </a:r>
          </a:p>
          <a:p>
            <a:pPr algn="just"/>
            <a:r>
              <a:rPr lang="ru-RU" sz="3000" dirty="0"/>
              <a:t>Как уже говорилось, представление о стилях научного мышления связано с осознанием того, что квантовая механика в отличие от классической предполагает иную онтологию микрообъектов и иную методологию. Однако классическая механика продолжает существовать наряду с квантовой, причем вполне очевидно, что вероятностный подход бесполезен для расчета орбит планет. Точно так же применение разных наблюдательных приборов в астрономии может обусловливать только степень точности определения тех или иных параметров небесных объектов. </a:t>
            </a:r>
          </a:p>
          <a:p>
            <a:pPr algn="just"/>
            <a:r>
              <a:rPr lang="ru-RU" sz="3000" dirty="0"/>
              <a:t>Таким образом, предыдущий стиль не отмирает с утверждением нового, а сосуществует с ним: «В истории науки нет формально-логической связи между понятиями и их доказательствами: последние часто подгоняются к теоретическим концепциям и, наоборот, концепции подгоняются к доказательствам. Концепции не являются логическими системами, хотя всегда стремятся к этому, но они суть смысловые конструкты, соответствующие стилю мышления, и лишь в качестве таковых они развиваются или подлежат забвению, переходят в другие конструкты вместе с доказательствами. Как и всякая социальная структура, каждая историческая культурная эпоха имеет свои доминирующие концепции, но при этом сохраняет концепции, оставшиеся от прошлых эпох, а также зародыши концепций, которым суждено будущее» [</a:t>
            </a:r>
            <a:r>
              <a:rPr lang="ru-RU" sz="3000" dirty="0" err="1"/>
              <a:t>Флек</a:t>
            </a:r>
            <a:r>
              <a:rPr lang="ru-RU" sz="3000" dirty="0"/>
              <a:t>, 1999]. С этой точки зрения стили мышления не сменяют друг друга, а параллельно сосуществуют, хотя и возникают в разное время. Новый стиль формируется одновременно с новой дисциплиной, а затем пытается распространить свое влияние на смежные естественно-научные дисциплины. Например, в последнее время в естествознании тон задает синергетика, которая пытается распространить свое влияние не только на все естественные, но и на гуманитарные науки.</a:t>
            </a:r>
            <a:endParaRPr lang="ru-RU" dirty="0"/>
          </a:p>
        </p:txBody>
      </p:sp>
    </p:spTree>
    <p:extLst>
      <p:ext uri="{BB962C8B-B14F-4D97-AF65-F5344CB8AC3E}">
        <p14:creationId xmlns:p14="http://schemas.microsoft.com/office/powerpoint/2010/main" val="3586516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A426BA-5A62-4B31-A2BD-E394A8D97B68}"/>
              </a:ext>
            </a:extLst>
          </p:cNvPr>
          <p:cNvSpPr>
            <a:spLocks noGrp="1"/>
          </p:cNvSpPr>
          <p:nvPr>
            <p:ph type="title"/>
          </p:nvPr>
        </p:nvSpPr>
        <p:spPr>
          <a:xfrm>
            <a:off x="1043490" y="692696"/>
            <a:ext cx="7024744" cy="648072"/>
          </a:xfrm>
        </p:spPr>
        <p:txBody>
          <a:bodyPr>
            <a:normAutofit fontScale="90000"/>
          </a:bodyPr>
          <a:lstStyle/>
          <a:p>
            <a:r>
              <a:rPr lang="ru-RU" dirty="0" err="1">
                <a:latin typeface="Arial Black" panose="020B0A04020102020204" pitchFamily="34" charset="0"/>
              </a:rPr>
              <a:t>Неклассика</a:t>
            </a:r>
            <a:endParaRPr lang="ru-RU" dirty="0"/>
          </a:p>
        </p:txBody>
      </p:sp>
      <p:sp>
        <p:nvSpPr>
          <p:cNvPr id="3" name="Объект 2">
            <a:extLst>
              <a:ext uri="{FF2B5EF4-FFF2-40B4-BE49-F238E27FC236}">
                <a16:creationId xmlns:a16="http://schemas.microsoft.com/office/drawing/2014/main" id="{51F24077-3995-4751-8886-FC946B811AC3}"/>
              </a:ext>
            </a:extLst>
          </p:cNvPr>
          <p:cNvSpPr>
            <a:spLocks noGrp="1"/>
          </p:cNvSpPr>
          <p:nvPr>
            <p:ph idx="1"/>
          </p:nvPr>
        </p:nvSpPr>
        <p:spPr>
          <a:xfrm>
            <a:off x="395536" y="1340768"/>
            <a:ext cx="8379754" cy="5184576"/>
          </a:xfrm>
        </p:spPr>
        <p:txBody>
          <a:bodyPr>
            <a:normAutofit fontScale="47500" lnSpcReduction="20000"/>
          </a:bodyPr>
          <a:lstStyle/>
          <a:p>
            <a:pPr algn="just"/>
            <a:r>
              <a:rPr lang="ru-RU" sz="2900" dirty="0"/>
              <a:t>В к.19 – нач. 20 в. выход на арену биологии, популяционной генетики, возникновение системного и кибернетического подходов обнаружили ограниченность дарвиновской картины биологической реальности и ее </a:t>
            </a:r>
            <a:r>
              <a:rPr lang="ru-RU" sz="2900" dirty="0" err="1"/>
              <a:t>операциональной</a:t>
            </a:r>
            <a:r>
              <a:rPr lang="ru-RU" sz="2900" dirty="0"/>
              <a:t> составляющей - вероятностного стиля мышления в биологии. Становление синтетической теории эволюции ориентировалось на новую картину мира и новое понимание биообъекта. </a:t>
            </a:r>
          </a:p>
          <a:p>
            <a:pPr algn="just"/>
            <a:r>
              <a:rPr lang="ru-RU" sz="2900" dirty="0"/>
              <a:t>Биообъект стал представляться как сложная самоуправляемая и саморазвивающаяся система. Сформировались адекватные философские и методологические познавательные понятия и принципы: информация, саморегуляция, саморазвитие, целесообразность, прямая и обратная связь, автономность, эволюция и др., которые объективировали новый кибернетический СНМ в биологии. </a:t>
            </a:r>
          </a:p>
          <a:p>
            <a:pPr algn="just"/>
            <a:r>
              <a:rPr lang="ru-RU" sz="2900" dirty="0"/>
              <a:t>СНМ имеет сложную структуру. В нем можно как базовые выделить несколько уровней. </a:t>
            </a:r>
          </a:p>
          <a:p>
            <a:pPr algn="just"/>
            <a:r>
              <a:rPr lang="ru-RU" sz="2900" dirty="0"/>
              <a:t>Первый включает </a:t>
            </a:r>
            <a:r>
              <a:rPr lang="ru-RU" sz="2900" b="1" dirty="0"/>
              <a:t>идеалы и нормы</a:t>
            </a:r>
            <a:r>
              <a:rPr lang="ru-RU" sz="2900" dirty="0"/>
              <a:t>, выражающие специфику научной деятельности в целом: направленность на объективное знание, субъект-объектная расчлененность познавательной структуры и прочее. </a:t>
            </a:r>
          </a:p>
          <a:p>
            <a:pPr algn="just"/>
            <a:r>
              <a:rPr lang="ru-RU" sz="2900" dirty="0"/>
              <a:t>Второй уровень содержит </a:t>
            </a:r>
            <a:r>
              <a:rPr lang="ru-RU" sz="2900" b="1" dirty="0"/>
              <a:t>философские представления</a:t>
            </a:r>
            <a:r>
              <a:rPr lang="ru-RU" sz="2900" dirty="0"/>
              <a:t>, методологические предписания, нормы познания, общие для всех конкретных наук. Например, требования </a:t>
            </a:r>
            <a:r>
              <a:rPr lang="ru-RU" sz="2900" dirty="0" err="1"/>
              <a:t>лапласовского</a:t>
            </a:r>
            <a:r>
              <a:rPr lang="ru-RU" sz="2900" dirty="0"/>
              <a:t> детерминизма для наук к. 18 - первой пол. 19 в. </a:t>
            </a:r>
          </a:p>
          <a:p>
            <a:pPr algn="just"/>
            <a:r>
              <a:rPr lang="ru-RU" sz="2900" dirty="0"/>
              <a:t>Третий уровень конкретизирует первые два применительно к </a:t>
            </a:r>
            <a:r>
              <a:rPr lang="ru-RU" sz="2900" b="1" dirty="0"/>
              <a:t>специфике предметной области науки </a:t>
            </a:r>
            <a:r>
              <a:rPr lang="ru-RU" sz="2900" dirty="0"/>
              <a:t>и особенностям исторического развития самой данной науки. </a:t>
            </a:r>
          </a:p>
          <a:p>
            <a:pPr algn="just"/>
            <a:r>
              <a:rPr lang="ru-RU" sz="2900" i="1" dirty="0"/>
              <a:t>Например,</a:t>
            </a:r>
            <a:r>
              <a:rPr lang="ru-RU" sz="2900" dirty="0"/>
              <a:t> французский биолог 18 в. Ламарк, реализуя </a:t>
            </a:r>
            <a:r>
              <a:rPr lang="ru-RU" sz="2900" dirty="0" err="1"/>
              <a:t>лапласовские</a:t>
            </a:r>
            <a:r>
              <a:rPr lang="ru-RU" sz="2900" dirty="0"/>
              <a:t> механистические принципы, принял образ "лестницы существ" в качестве объяснительной схемы взаимодействия живых объектов. Это было относительно прямолинейное изображение ряда или цепи независимых групп организмов (</a:t>
            </a:r>
            <a:r>
              <a:rPr lang="ru-RU" sz="2900" dirty="0" err="1"/>
              <a:t>биовидов</a:t>
            </a:r>
            <a:r>
              <a:rPr lang="ru-RU" sz="2900" dirty="0"/>
              <a:t>). На этом уровне нормы и идеалы объяснения, описания, доказательства, обоснования, строения научной теории, составляющие основу структуры СНМ, приобретают адекватное конкретно-научное звучание и оформление.</a:t>
            </a:r>
          </a:p>
          <a:p>
            <a:endParaRPr lang="ru-RU" dirty="0"/>
          </a:p>
        </p:txBody>
      </p:sp>
    </p:spTree>
    <p:extLst>
      <p:ext uri="{BB962C8B-B14F-4D97-AF65-F5344CB8AC3E}">
        <p14:creationId xmlns:p14="http://schemas.microsoft.com/office/powerpoint/2010/main" val="11347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AA4CF5-293B-4F62-AE91-138D3F7F3E70}"/>
              </a:ext>
            </a:extLst>
          </p:cNvPr>
          <p:cNvSpPr>
            <a:spLocks noGrp="1"/>
          </p:cNvSpPr>
          <p:nvPr>
            <p:ph type="title"/>
          </p:nvPr>
        </p:nvSpPr>
        <p:spPr>
          <a:xfrm>
            <a:off x="1043490" y="692696"/>
            <a:ext cx="7024744" cy="1152128"/>
          </a:xfrm>
        </p:spPr>
        <p:txBody>
          <a:bodyPr>
            <a:normAutofit fontScale="90000"/>
          </a:bodyPr>
          <a:lstStyle/>
          <a:p>
            <a:r>
              <a:rPr lang="ru-RU" dirty="0">
                <a:latin typeface="Arial Black" panose="020B0A04020102020204" pitchFamily="34" charset="0"/>
              </a:rPr>
              <a:t>Функции стиля научного мышления в </a:t>
            </a:r>
            <a:r>
              <a:rPr lang="ru-RU" dirty="0" err="1">
                <a:latin typeface="Arial Black" panose="020B0A04020102020204" pitchFamily="34" charset="0"/>
              </a:rPr>
              <a:t>неклассике</a:t>
            </a:r>
            <a:endParaRPr lang="ru-RU" dirty="0"/>
          </a:p>
        </p:txBody>
      </p:sp>
      <p:sp>
        <p:nvSpPr>
          <p:cNvPr id="3" name="Объект 2">
            <a:extLst>
              <a:ext uri="{FF2B5EF4-FFF2-40B4-BE49-F238E27FC236}">
                <a16:creationId xmlns:a16="http://schemas.microsoft.com/office/drawing/2014/main" id="{EBE536BE-1838-440F-9367-73536D289825}"/>
              </a:ext>
            </a:extLst>
          </p:cNvPr>
          <p:cNvSpPr>
            <a:spLocks noGrp="1"/>
          </p:cNvSpPr>
          <p:nvPr>
            <p:ph idx="1"/>
          </p:nvPr>
        </p:nvSpPr>
        <p:spPr>
          <a:xfrm>
            <a:off x="611560" y="1988840"/>
            <a:ext cx="7920880" cy="4608512"/>
          </a:xfrm>
        </p:spPr>
        <p:txBody>
          <a:bodyPr>
            <a:normAutofit fontScale="62500" lnSpcReduction="20000"/>
          </a:bodyPr>
          <a:lstStyle/>
          <a:p>
            <a:pPr algn="just"/>
            <a:r>
              <a:rPr lang="ru-RU" dirty="0"/>
              <a:t>СНМ выполняет по отношению к формирующемуся научному знанию многообразные функции. СНМ выполняет </a:t>
            </a:r>
            <a:r>
              <a:rPr lang="ru-RU" b="1" dirty="0"/>
              <a:t>интегрирующую роль </a:t>
            </a:r>
            <a:r>
              <a:rPr lang="ru-RU" dirty="0"/>
              <a:t>по отношению к разнородным компонентам научно-теоретического знания: НКМ, философским основаниям науки, массиву конкретно-теоретического знания. </a:t>
            </a:r>
          </a:p>
          <a:p>
            <a:pPr algn="just"/>
            <a:r>
              <a:rPr lang="ru-RU" dirty="0"/>
              <a:t>СНМ </a:t>
            </a:r>
            <a:r>
              <a:rPr lang="ru-RU" b="1" dirty="0"/>
              <a:t>регулирует и ориентирует научное исследование в определенном</a:t>
            </a:r>
            <a:r>
              <a:rPr lang="ru-RU" dirty="0"/>
              <a:t>, заданном социумом и </a:t>
            </a:r>
            <a:r>
              <a:rPr lang="ru-RU" dirty="0" err="1"/>
              <a:t>внутринаучными</a:t>
            </a:r>
            <a:r>
              <a:rPr lang="ru-RU" dirty="0"/>
              <a:t> реалиями, </a:t>
            </a:r>
            <a:r>
              <a:rPr lang="ru-RU" b="1" dirty="0"/>
              <a:t>направлении. </a:t>
            </a:r>
          </a:p>
          <a:p>
            <a:pPr algn="just"/>
            <a:r>
              <a:rPr lang="ru-RU" dirty="0"/>
              <a:t>СНМ выступает также </a:t>
            </a:r>
            <a:r>
              <a:rPr lang="ru-RU" b="1" dirty="0"/>
              <a:t>как механизм, обеспечивающий диалог, связь между целями и потребностями науки и требованиями и возможностями социокультурного целого</a:t>
            </a:r>
            <a:r>
              <a:rPr lang="ru-RU" dirty="0"/>
              <a:t>, запросами исторического времени. </a:t>
            </a:r>
          </a:p>
          <a:p>
            <a:pPr algn="just"/>
            <a:r>
              <a:rPr lang="ru-RU" i="1" dirty="0"/>
              <a:t>Например,</a:t>
            </a:r>
            <a:r>
              <a:rPr lang="ru-RU" dirty="0"/>
              <a:t> особенностью современного, только формирующегося экологического СНМ можно считать признание </a:t>
            </a:r>
            <a:r>
              <a:rPr lang="ru-RU" b="1" dirty="0"/>
              <a:t>принципиальной неустранимости ценностной основы познания</a:t>
            </a:r>
            <a:r>
              <a:rPr lang="ru-RU" dirty="0"/>
              <a:t>. В экологическом стиле мышления в биологии обретают теоретический статус моральные экологические императивы, принцип </a:t>
            </a:r>
            <a:r>
              <a:rPr lang="ru-RU" dirty="0" err="1"/>
              <a:t>коэволюции</a:t>
            </a:r>
            <a:r>
              <a:rPr lang="ru-RU" dirty="0"/>
              <a:t> мира человека и мира природы. Человеческое измерение в современной физике, химии отражено в активной разработке и освоении антропного космологического принципа, идей неравновесности, концепции глобального эволюционизма. Перспектива современных исследований феномена СНМ определяется не только когнитивно-методологической, но и социологической, и психологической направленностью его разработки.</a:t>
            </a:r>
          </a:p>
          <a:p>
            <a:endParaRPr lang="ru-RU" dirty="0"/>
          </a:p>
        </p:txBody>
      </p:sp>
    </p:spTree>
    <p:extLst>
      <p:ext uri="{BB962C8B-B14F-4D97-AF65-F5344CB8AC3E}">
        <p14:creationId xmlns:p14="http://schemas.microsoft.com/office/powerpoint/2010/main" val="3786844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5371"/>
            <a:ext cx="7024744" cy="1035477"/>
          </a:xfrm>
        </p:spPr>
        <p:txBody>
          <a:bodyPr>
            <a:normAutofit fontScale="90000"/>
          </a:bodyPr>
          <a:lstStyle/>
          <a:p>
            <a:r>
              <a:rPr lang="ru-RU" b="1" dirty="0"/>
              <a:t>Неклассический</a:t>
            </a:r>
            <a:br>
              <a:rPr lang="ru-RU" b="1" dirty="0"/>
            </a:br>
            <a:r>
              <a:rPr lang="ru-RU" b="1" dirty="0"/>
              <a:t>(Релятивистский)</a:t>
            </a:r>
          </a:p>
        </p:txBody>
      </p:sp>
      <p:sp>
        <p:nvSpPr>
          <p:cNvPr id="3" name="Объект 2"/>
          <p:cNvSpPr>
            <a:spLocks noGrp="1"/>
          </p:cNvSpPr>
          <p:nvPr>
            <p:ph idx="1"/>
          </p:nvPr>
        </p:nvSpPr>
        <p:spPr/>
        <p:txBody>
          <a:bodyPr/>
          <a:lstStyle/>
          <a:p>
            <a:r>
              <a:rPr lang="ru-RU" dirty="0"/>
              <a:t>Связь познаваемых объектов со средствами познания</a:t>
            </a:r>
          </a:p>
          <a:p>
            <a:r>
              <a:rPr lang="ru-RU" dirty="0"/>
              <a:t>Биологические теории, теории газов, физика элементарных частиц</a:t>
            </a:r>
          </a:p>
          <a:p>
            <a:r>
              <a:rPr lang="ru-RU" dirty="0"/>
              <a:t>Вероятностная  терминология:  случайность, неустойчивость, вероятность, взаимообусловленность, дополнительность</a:t>
            </a:r>
          </a:p>
          <a:p>
            <a:endParaRPr lang="ru-RU" dirty="0"/>
          </a:p>
        </p:txBody>
      </p:sp>
    </p:spTree>
    <p:extLst>
      <p:ext uri="{BB962C8B-B14F-4D97-AF65-F5344CB8AC3E}">
        <p14:creationId xmlns:p14="http://schemas.microsoft.com/office/powerpoint/2010/main" val="769463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E5A27B-A095-4E25-8AB9-CE3C101D7D38}"/>
              </a:ext>
            </a:extLst>
          </p:cNvPr>
          <p:cNvSpPr>
            <a:spLocks noGrp="1"/>
          </p:cNvSpPr>
          <p:nvPr>
            <p:ph type="title"/>
          </p:nvPr>
        </p:nvSpPr>
        <p:spPr>
          <a:xfrm>
            <a:off x="1043490" y="836712"/>
            <a:ext cx="7024744" cy="1224136"/>
          </a:xfrm>
        </p:spPr>
        <p:txBody>
          <a:bodyPr>
            <a:normAutofit fontScale="90000"/>
          </a:bodyPr>
          <a:lstStyle/>
          <a:p>
            <a:r>
              <a:rPr lang="ru-RU" dirty="0" err="1">
                <a:latin typeface="Arial Black" panose="020B0A04020102020204" pitchFamily="34" charset="0"/>
              </a:rPr>
              <a:t>Постнеклассический</a:t>
            </a:r>
            <a:r>
              <a:rPr lang="ru-RU" dirty="0">
                <a:latin typeface="Arial Black" panose="020B0A04020102020204" pitchFamily="34" charset="0"/>
              </a:rPr>
              <a:t> стиль</a:t>
            </a:r>
            <a:endParaRPr lang="ru-RU" dirty="0"/>
          </a:p>
        </p:txBody>
      </p:sp>
      <p:sp>
        <p:nvSpPr>
          <p:cNvPr id="3" name="Объект 2">
            <a:extLst>
              <a:ext uri="{FF2B5EF4-FFF2-40B4-BE49-F238E27FC236}">
                <a16:creationId xmlns:a16="http://schemas.microsoft.com/office/drawing/2014/main" id="{8CC6C482-8674-4F54-93BA-C419E77D553E}"/>
              </a:ext>
            </a:extLst>
          </p:cNvPr>
          <p:cNvSpPr>
            <a:spLocks noGrp="1"/>
          </p:cNvSpPr>
          <p:nvPr>
            <p:ph idx="1"/>
          </p:nvPr>
        </p:nvSpPr>
        <p:spPr>
          <a:xfrm>
            <a:off x="395536" y="2323652"/>
            <a:ext cx="8352928" cy="3508977"/>
          </a:xfrm>
        </p:spPr>
        <p:txBody>
          <a:bodyPr>
            <a:normAutofit fontScale="70000" lnSpcReduction="20000"/>
          </a:bodyPr>
          <a:lstStyle/>
          <a:p>
            <a:pPr algn="just"/>
            <a:r>
              <a:rPr lang="ru-RU" b="1" dirty="0"/>
              <a:t>Третий стиль научного мышления называют </a:t>
            </a:r>
            <a:r>
              <a:rPr lang="ru-RU" b="1" dirty="0" err="1"/>
              <a:t>постнеклассическим</a:t>
            </a:r>
            <a:r>
              <a:rPr lang="ru-RU" dirty="0"/>
              <a:t>, кибернетическим, системным или синергетическим. </a:t>
            </a:r>
          </a:p>
          <a:p>
            <a:pPr algn="just"/>
            <a:r>
              <a:rPr lang="ru-RU" dirty="0" err="1"/>
              <a:t>Постнеклассическая</a:t>
            </a:r>
            <a:r>
              <a:rPr lang="ru-RU" dirty="0"/>
              <a:t> наука основывается на синергетических и ценностно-целевых установках, которые прилагаются главным образом к биологическим и социальным объектам. Также в область приложения этого стиля входят экономика, медицина, неравновесная термодинамика, техника. Научные исследования носят преимущественно междисциплинарный характер, причем одна наука заимствует у другой методы и принципы. Объекты рассматриваются как саморазвивающиеся системы, а картина мира строится на основе принципа универсального эволюционизма.</a:t>
            </a:r>
          </a:p>
          <a:p>
            <a:pPr algn="just"/>
            <a:r>
              <a:rPr lang="ru-RU" dirty="0"/>
              <a:t>В развитии техники также описывают три стиля (механистический, вероятностный и системотехнический), причем их периодизация проводится в тех же временных границах, что и для естественно-научных стилей мышления [</a:t>
            </a:r>
            <a:r>
              <a:rPr lang="ru-RU" dirty="0" err="1"/>
              <a:t>Шубас</a:t>
            </a:r>
            <a:r>
              <a:rPr lang="ru-RU" dirty="0"/>
              <a:t>, 1982].</a:t>
            </a:r>
          </a:p>
        </p:txBody>
      </p:sp>
    </p:spTree>
    <p:extLst>
      <p:ext uri="{BB962C8B-B14F-4D97-AF65-F5344CB8AC3E}">
        <p14:creationId xmlns:p14="http://schemas.microsoft.com/office/powerpoint/2010/main" val="584300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027664"/>
            <a:ext cx="8064896" cy="1143000"/>
          </a:xfrm>
        </p:spPr>
        <p:txBody>
          <a:bodyPr>
            <a:normAutofit fontScale="90000"/>
          </a:bodyPr>
          <a:lstStyle/>
          <a:p>
            <a:r>
              <a:rPr lang="ru-RU" b="1" dirty="0" err="1"/>
              <a:t>Постнеклассический</a:t>
            </a:r>
            <a:br>
              <a:rPr lang="ru-RU" b="1" dirty="0"/>
            </a:br>
            <a:r>
              <a:rPr lang="ru-RU" b="1" dirty="0"/>
              <a:t>(Эволюционно-синергетический)</a:t>
            </a:r>
          </a:p>
        </p:txBody>
      </p:sp>
      <p:sp>
        <p:nvSpPr>
          <p:cNvPr id="3" name="Объект 2"/>
          <p:cNvSpPr>
            <a:spLocks noGrp="1"/>
          </p:cNvSpPr>
          <p:nvPr>
            <p:ph idx="1"/>
          </p:nvPr>
        </p:nvSpPr>
        <p:spPr/>
        <p:txBody>
          <a:bodyPr/>
          <a:lstStyle/>
          <a:p>
            <a:r>
              <a:rPr lang="ru-RU" dirty="0"/>
              <a:t>Связь познаваемых объектов с ценностно-целевыми установками</a:t>
            </a:r>
          </a:p>
          <a:p>
            <a:r>
              <a:rPr lang="ru-RU" dirty="0"/>
              <a:t>Экономика, медицина, техника</a:t>
            </a:r>
          </a:p>
          <a:p>
            <a:r>
              <a:rPr lang="ru-RU" dirty="0"/>
              <a:t>Объекты – саморазвивающиеся системы</a:t>
            </a:r>
          </a:p>
          <a:p>
            <a:r>
              <a:rPr lang="ru-RU" dirty="0"/>
              <a:t>Терминология эволюционизма: аттрактор, бифуркация, нелинейность, открытая система</a:t>
            </a:r>
          </a:p>
          <a:p>
            <a:endParaRPr lang="ru-RU" dirty="0"/>
          </a:p>
        </p:txBody>
      </p:sp>
    </p:spTree>
    <p:extLst>
      <p:ext uri="{BB962C8B-B14F-4D97-AF65-F5344CB8AC3E}">
        <p14:creationId xmlns:p14="http://schemas.microsoft.com/office/powerpoint/2010/main" val="2513263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817160"/>
          </a:xfrm>
        </p:spPr>
        <p:txBody>
          <a:bodyPr>
            <a:normAutofit fontScale="90000"/>
          </a:bodyPr>
          <a:lstStyle/>
          <a:p>
            <a:r>
              <a:rPr lang="ru-RU" b="1" dirty="0"/>
              <a:t>Натуралистический </a:t>
            </a:r>
            <a:br>
              <a:rPr lang="ru-RU" b="1" dirty="0"/>
            </a:br>
            <a:r>
              <a:rPr lang="ru-RU" sz="1200" b="1" dirty="0"/>
              <a:t>(за пределами  представленной классификации)</a:t>
            </a:r>
          </a:p>
        </p:txBody>
      </p:sp>
      <p:sp>
        <p:nvSpPr>
          <p:cNvPr id="3" name="Объект 2"/>
          <p:cNvSpPr>
            <a:spLocks noGrp="1"/>
          </p:cNvSpPr>
          <p:nvPr>
            <p:ph idx="1"/>
          </p:nvPr>
        </p:nvSpPr>
        <p:spPr>
          <a:xfrm>
            <a:off x="796066" y="1988840"/>
            <a:ext cx="7272168" cy="4464496"/>
          </a:xfrm>
        </p:spPr>
        <p:txBody>
          <a:bodyPr>
            <a:normAutofit fontScale="92500" lnSpcReduction="10000"/>
          </a:bodyPr>
          <a:lstStyle/>
          <a:p>
            <a:r>
              <a:rPr lang="ru-RU" dirty="0"/>
              <a:t>Основа – натурфилософия  Античной эпохи в Древней Греции</a:t>
            </a:r>
          </a:p>
          <a:p>
            <a:r>
              <a:rPr lang="ru-RU" dirty="0"/>
              <a:t>Идея – познание природы</a:t>
            </a:r>
          </a:p>
          <a:p>
            <a:r>
              <a:rPr lang="ru-RU" dirty="0"/>
              <a:t>Метод – созерцательный, жизненный опыт, наблюдение (отсутствует эксперимент)</a:t>
            </a:r>
          </a:p>
          <a:p>
            <a:r>
              <a:rPr lang="ru-RU" dirty="0"/>
              <a:t>В трактовке Аристотеля: </a:t>
            </a:r>
          </a:p>
          <a:p>
            <a:pPr lvl="1"/>
            <a:r>
              <a:rPr lang="ru-RU" sz="1800" dirty="0"/>
              <a:t>в поисках причин отдельных явлений восходить ко всё более общим причинам и подняться до </a:t>
            </a:r>
            <a:r>
              <a:rPr lang="ru-RU" sz="1800" b="1" dirty="0"/>
              <a:t>всеобщих</a:t>
            </a:r>
            <a:r>
              <a:rPr lang="ru-RU" sz="1800" dirty="0"/>
              <a:t>, </a:t>
            </a:r>
            <a:r>
              <a:rPr lang="ru-RU" sz="1800" b="1" dirty="0"/>
              <a:t>первых начал</a:t>
            </a:r>
            <a:r>
              <a:rPr lang="ru-RU" sz="1800" dirty="0"/>
              <a:t> всего существующего; </a:t>
            </a:r>
          </a:p>
          <a:p>
            <a:pPr lvl="1"/>
            <a:r>
              <a:rPr lang="ru-RU" sz="1800" dirty="0"/>
              <a:t>остановиться на умозрительном «созерцании» этих начал; </a:t>
            </a:r>
          </a:p>
          <a:p>
            <a:pPr lvl="1"/>
            <a:r>
              <a:rPr lang="ru-RU" sz="1800" dirty="0"/>
              <a:t>в этом созерцании истинного, вечного и неизменного бытия достичь покоя, конечной цели, завершения процесса познания</a:t>
            </a:r>
          </a:p>
        </p:txBody>
      </p:sp>
    </p:spTree>
    <p:extLst>
      <p:ext uri="{BB962C8B-B14F-4D97-AF65-F5344CB8AC3E}">
        <p14:creationId xmlns:p14="http://schemas.microsoft.com/office/powerpoint/2010/main" val="2722039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Функции стиля научного мышления</a:t>
            </a:r>
          </a:p>
        </p:txBody>
      </p:sp>
      <p:sp>
        <p:nvSpPr>
          <p:cNvPr id="3" name="Объект 2"/>
          <p:cNvSpPr>
            <a:spLocks noGrp="1"/>
          </p:cNvSpPr>
          <p:nvPr>
            <p:ph idx="1"/>
          </p:nvPr>
        </p:nvSpPr>
        <p:spPr/>
        <p:txBody>
          <a:bodyPr/>
          <a:lstStyle/>
          <a:p>
            <a:pPr algn="ctr"/>
            <a:r>
              <a:rPr lang="ru-RU" b="1" dirty="0"/>
              <a:t>Мировоззренческая</a:t>
            </a:r>
          </a:p>
          <a:p>
            <a:pPr algn="ctr"/>
            <a:r>
              <a:rPr lang="ru-RU" b="1" dirty="0"/>
              <a:t>Методологическая</a:t>
            </a:r>
          </a:p>
          <a:p>
            <a:pPr algn="ctr"/>
            <a:r>
              <a:rPr lang="ru-RU" b="1" dirty="0"/>
              <a:t>Оценочная</a:t>
            </a:r>
          </a:p>
          <a:p>
            <a:pPr algn="ctr"/>
            <a:r>
              <a:rPr lang="ru-RU" b="1" dirty="0"/>
              <a:t>Эвристическая</a:t>
            </a:r>
          </a:p>
          <a:p>
            <a:endParaRPr lang="ru-RU" dirty="0"/>
          </a:p>
        </p:txBody>
      </p:sp>
    </p:spTree>
    <p:extLst>
      <p:ext uri="{BB962C8B-B14F-4D97-AF65-F5344CB8AC3E}">
        <p14:creationId xmlns:p14="http://schemas.microsoft.com/office/powerpoint/2010/main" val="1329552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F23631-C520-4836-A31B-8E86CAC73953}"/>
              </a:ext>
            </a:extLst>
          </p:cNvPr>
          <p:cNvSpPr>
            <a:spLocks noGrp="1"/>
          </p:cNvSpPr>
          <p:nvPr>
            <p:ph type="title"/>
          </p:nvPr>
        </p:nvSpPr>
        <p:spPr>
          <a:xfrm>
            <a:off x="827584" y="548680"/>
            <a:ext cx="7920880" cy="4608511"/>
          </a:xfrm>
        </p:spPr>
        <p:txBody>
          <a:bodyPr>
            <a:normAutofit/>
          </a:bodyPr>
          <a:lstStyle/>
          <a:p>
            <a:r>
              <a:rPr lang="ru-RU" b="1" dirty="0"/>
              <a:t>2. Наука как социокультурный феномен: соотношение фундаментальных и прикладных исследований в научной истории человечества</a:t>
            </a:r>
            <a:endParaRPr lang="ru-RU" dirty="0"/>
          </a:p>
        </p:txBody>
      </p:sp>
      <p:sp>
        <p:nvSpPr>
          <p:cNvPr id="4" name="Текст 3">
            <a:extLst>
              <a:ext uri="{FF2B5EF4-FFF2-40B4-BE49-F238E27FC236}">
                <a16:creationId xmlns:a16="http://schemas.microsoft.com/office/drawing/2014/main" id="{F92A32D4-285A-4557-855F-0706135C970E}"/>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740238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DA0B03-0CD0-4A8F-B146-C11BC93E420A}"/>
              </a:ext>
            </a:extLst>
          </p:cNvPr>
          <p:cNvSpPr>
            <a:spLocks noGrp="1"/>
          </p:cNvSpPr>
          <p:nvPr>
            <p:ph type="title"/>
          </p:nvPr>
        </p:nvSpPr>
        <p:spPr/>
        <p:txBody>
          <a:bodyPr>
            <a:normAutofit fontScale="90000"/>
          </a:bodyPr>
          <a:lstStyle/>
          <a:p>
            <a:r>
              <a:rPr lang="ru-RU" dirty="0"/>
              <a:t>МНОГОЛИКИЙ ОБРАЗ НАУКИ</a:t>
            </a:r>
          </a:p>
        </p:txBody>
      </p:sp>
      <p:sp>
        <p:nvSpPr>
          <p:cNvPr id="3" name="Объект 2">
            <a:extLst>
              <a:ext uri="{FF2B5EF4-FFF2-40B4-BE49-F238E27FC236}">
                <a16:creationId xmlns:a16="http://schemas.microsoft.com/office/drawing/2014/main" id="{EF2A872D-57E2-4E52-9817-911002965262}"/>
              </a:ext>
            </a:extLst>
          </p:cNvPr>
          <p:cNvSpPr>
            <a:spLocks noGrp="1"/>
          </p:cNvSpPr>
          <p:nvPr>
            <p:ph idx="1"/>
          </p:nvPr>
        </p:nvSpPr>
        <p:spPr>
          <a:xfrm>
            <a:off x="899592" y="2323652"/>
            <a:ext cx="7168642" cy="3508977"/>
          </a:xfrm>
        </p:spPr>
        <p:txBody>
          <a:bodyPr>
            <a:normAutofit fontScale="77500" lnSpcReduction="20000"/>
          </a:bodyPr>
          <a:lstStyle/>
          <a:p>
            <a:pPr algn="just"/>
            <a:r>
              <a:rPr lang="ru-RU" dirty="0"/>
              <a:t>Многосторонний  характер  науки обусловливает  необходимость  ее  комплексного  изучения - с точек зрения трех основных подходов: </a:t>
            </a:r>
            <a:endParaRPr lang="ru-RU" b="1" dirty="0"/>
          </a:p>
          <a:p>
            <a:pPr algn="just"/>
            <a:r>
              <a:rPr lang="ru-RU" b="1" dirty="0"/>
              <a:t>Логико-эпистемологический  подход</a:t>
            </a:r>
          </a:p>
          <a:p>
            <a:pPr algn="just"/>
            <a:r>
              <a:rPr lang="ru-RU" b="1" dirty="0"/>
              <a:t>Социологический  подход  </a:t>
            </a:r>
          </a:p>
          <a:p>
            <a:pPr algn="just"/>
            <a:r>
              <a:rPr lang="ru-RU" b="1" dirty="0"/>
              <a:t>Культурологический  подход  </a:t>
            </a:r>
            <a:r>
              <a:rPr lang="ru-RU" dirty="0"/>
              <a:t>исследует  науку  в  широком  контексте социально-культурных  взаимодействий  с  целью  выявления  ее  связи  с  более общими  социокультурными  основаниями  человеческой  деятельности,  не абстрагируясь  от  реальных  условий  деятельности  субъекта  науки,  а  учитывая все  разнообразие  внешних  культурных  факторов,  влияющих  на  развитие способов и форм научной деятельности.</a:t>
            </a:r>
            <a:endParaRPr lang="ru-RU" b="1" dirty="0"/>
          </a:p>
          <a:p>
            <a:endParaRPr lang="ru-RU" dirty="0"/>
          </a:p>
        </p:txBody>
      </p:sp>
    </p:spTree>
    <p:extLst>
      <p:ext uri="{BB962C8B-B14F-4D97-AF65-F5344CB8AC3E}">
        <p14:creationId xmlns:p14="http://schemas.microsoft.com/office/powerpoint/2010/main" val="1848099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3D7E63-9ECF-4F0F-9FB2-59E4905C6CAD}"/>
              </a:ext>
            </a:extLst>
          </p:cNvPr>
          <p:cNvSpPr>
            <a:spLocks noGrp="1"/>
          </p:cNvSpPr>
          <p:nvPr>
            <p:ph type="title"/>
          </p:nvPr>
        </p:nvSpPr>
        <p:spPr/>
        <p:txBody>
          <a:bodyPr>
            <a:normAutofit fontScale="90000"/>
          </a:bodyPr>
          <a:lstStyle/>
          <a:p>
            <a:r>
              <a:rPr lang="ru-RU" altLang="ru-RU" dirty="0">
                <a:solidFill>
                  <a:schemeClr val="tx1">
                    <a:lumMod val="75000"/>
                    <a:lumOff val="25000"/>
                  </a:schemeClr>
                </a:solidFill>
              </a:rPr>
              <a:t>По критерию практической значимости</a:t>
            </a:r>
            <a:endParaRPr lang="ru-RU" dirty="0"/>
          </a:p>
        </p:txBody>
      </p:sp>
      <p:sp>
        <p:nvSpPr>
          <p:cNvPr id="4" name="Текст 3">
            <a:extLst>
              <a:ext uri="{FF2B5EF4-FFF2-40B4-BE49-F238E27FC236}">
                <a16:creationId xmlns:a16="http://schemas.microsoft.com/office/drawing/2014/main" id="{353D0AF4-E05C-43AF-A2EA-9430717515C9}"/>
              </a:ext>
            </a:extLst>
          </p:cNvPr>
          <p:cNvSpPr>
            <a:spLocks noGrp="1"/>
          </p:cNvSpPr>
          <p:nvPr>
            <p:ph type="body" idx="1"/>
          </p:nvPr>
        </p:nvSpPr>
        <p:spPr/>
        <p:txBody>
          <a:bodyPr/>
          <a:lstStyle/>
          <a:p>
            <a:r>
              <a:rPr lang="ru-RU" altLang="ru-RU" dirty="0"/>
              <a:t>ИСТИНА</a:t>
            </a:r>
            <a:endParaRPr lang="ru-RU" dirty="0"/>
          </a:p>
        </p:txBody>
      </p:sp>
      <p:sp>
        <p:nvSpPr>
          <p:cNvPr id="5" name="Объект 4">
            <a:extLst>
              <a:ext uri="{FF2B5EF4-FFF2-40B4-BE49-F238E27FC236}">
                <a16:creationId xmlns:a16="http://schemas.microsoft.com/office/drawing/2014/main" id="{6C1A32F6-CB20-4D28-B84E-00685098B55C}"/>
              </a:ext>
            </a:extLst>
          </p:cNvPr>
          <p:cNvSpPr>
            <a:spLocks noGrp="1"/>
          </p:cNvSpPr>
          <p:nvPr>
            <p:ph sz="half" idx="2"/>
          </p:nvPr>
        </p:nvSpPr>
        <p:spPr>
          <a:xfrm>
            <a:off x="683568" y="2974694"/>
            <a:ext cx="3778009" cy="3550650"/>
          </a:xfrm>
        </p:spPr>
        <p:txBody>
          <a:bodyPr>
            <a:normAutofit fontScale="55000" lnSpcReduction="20000"/>
          </a:bodyPr>
          <a:lstStyle/>
          <a:p>
            <a:r>
              <a:rPr lang="ru-RU" altLang="ru-RU" sz="4400" dirty="0"/>
              <a:t>Фундаментальные - </a:t>
            </a:r>
          </a:p>
          <a:p>
            <a:r>
              <a:rPr lang="ru-RU" altLang="ru-RU" sz="2900" dirty="0"/>
              <a:t>это </a:t>
            </a:r>
            <a:r>
              <a:rPr lang="ru-RU" altLang="ru-RU" sz="2900" b="1" dirty="0"/>
              <a:t>науки, имеющие своей целью создание теоретических концепций и моделей, практическая применимость которых неочевидна</a:t>
            </a:r>
            <a:r>
              <a:rPr lang="ru-RU" altLang="ru-RU" sz="2900" dirty="0"/>
              <a:t>. </a:t>
            </a:r>
          </a:p>
          <a:p>
            <a:r>
              <a:rPr lang="ru-RU" altLang="ru-RU" sz="2900" dirty="0"/>
              <a:t>Задачей фундаментальных наук является познание законов, управляющих поведением и взаимодействием базисных структур природы, общества и мышления.</a:t>
            </a:r>
            <a:endParaRPr lang="ru-RU" sz="2900" dirty="0"/>
          </a:p>
        </p:txBody>
      </p:sp>
      <p:sp>
        <p:nvSpPr>
          <p:cNvPr id="6" name="Текст 5">
            <a:extLst>
              <a:ext uri="{FF2B5EF4-FFF2-40B4-BE49-F238E27FC236}">
                <a16:creationId xmlns:a16="http://schemas.microsoft.com/office/drawing/2014/main" id="{37DED995-0A7E-4E3D-8480-EF59CAE65600}"/>
              </a:ext>
            </a:extLst>
          </p:cNvPr>
          <p:cNvSpPr>
            <a:spLocks noGrp="1"/>
          </p:cNvSpPr>
          <p:nvPr>
            <p:ph type="body" sz="quarter" idx="3"/>
          </p:nvPr>
        </p:nvSpPr>
        <p:spPr/>
        <p:txBody>
          <a:bodyPr/>
          <a:lstStyle/>
          <a:p>
            <a:r>
              <a:rPr lang="ru-RU" altLang="ru-RU" dirty="0"/>
              <a:t>ПОЛЬЗА</a:t>
            </a:r>
            <a:endParaRPr lang="ru-RU" dirty="0"/>
          </a:p>
        </p:txBody>
      </p:sp>
      <p:sp>
        <p:nvSpPr>
          <p:cNvPr id="7" name="Объект 6">
            <a:extLst>
              <a:ext uri="{FF2B5EF4-FFF2-40B4-BE49-F238E27FC236}">
                <a16:creationId xmlns:a16="http://schemas.microsoft.com/office/drawing/2014/main" id="{3123EFEA-7B89-4A92-B52E-DFA8A72A6034}"/>
              </a:ext>
            </a:extLst>
          </p:cNvPr>
          <p:cNvSpPr>
            <a:spLocks noGrp="1"/>
          </p:cNvSpPr>
          <p:nvPr>
            <p:ph sz="quarter" idx="4"/>
          </p:nvPr>
        </p:nvSpPr>
        <p:spPr>
          <a:xfrm>
            <a:off x="4645152" y="2974694"/>
            <a:ext cx="3419856" cy="3406634"/>
          </a:xfrm>
        </p:spPr>
        <p:txBody>
          <a:bodyPr>
            <a:normAutofit fontScale="55000" lnSpcReduction="20000"/>
          </a:bodyPr>
          <a:lstStyle/>
          <a:p>
            <a:r>
              <a:rPr lang="ru-RU" altLang="ru-RU" sz="4400" dirty="0"/>
              <a:t>Прикладные - </a:t>
            </a:r>
          </a:p>
          <a:p>
            <a:r>
              <a:rPr lang="ru-RU" altLang="ru-RU" sz="2900" b="1" dirty="0"/>
              <a:t>свод знаний, в которых исследования и открытия имеют непосредственную, прямую ориентацию на практику</a:t>
            </a:r>
            <a:r>
              <a:rPr lang="ru-RU" altLang="ru-RU" sz="2900" dirty="0"/>
              <a:t>; </a:t>
            </a:r>
          </a:p>
          <a:p>
            <a:r>
              <a:rPr lang="ru-RU" altLang="ru-RU" sz="2900" dirty="0"/>
              <a:t>это науки, обеспечивающие разработку новых технологий, а именно: алгоритмов действия для получения желаемого продукта.</a:t>
            </a:r>
          </a:p>
          <a:p>
            <a:endParaRPr lang="ru-RU" dirty="0"/>
          </a:p>
        </p:txBody>
      </p:sp>
    </p:spTree>
    <p:extLst>
      <p:ext uri="{BB962C8B-B14F-4D97-AF65-F5344CB8AC3E}">
        <p14:creationId xmlns:p14="http://schemas.microsoft.com/office/powerpoint/2010/main" val="1601282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7E9248-3164-4C66-853D-FFD9A191EE31}"/>
              </a:ext>
            </a:extLst>
          </p:cNvPr>
          <p:cNvSpPr>
            <a:spLocks noGrp="1"/>
          </p:cNvSpPr>
          <p:nvPr>
            <p:ph type="title"/>
          </p:nvPr>
        </p:nvSpPr>
        <p:spPr/>
        <p:txBody>
          <a:bodyPr>
            <a:normAutofit fontScale="90000"/>
          </a:bodyPr>
          <a:lstStyle/>
          <a:p>
            <a:r>
              <a:rPr lang="ru-RU" b="1" dirty="0"/>
              <a:t>НАУКА в </a:t>
            </a:r>
            <a:r>
              <a:rPr lang="en-US" b="1" dirty="0"/>
              <a:t>XXI</a:t>
            </a:r>
            <a:r>
              <a:rPr lang="ru-RU" b="1" dirty="0"/>
              <a:t> веке:</a:t>
            </a:r>
            <a:br>
              <a:rPr lang="ru-RU" b="1" dirty="0"/>
            </a:br>
            <a:r>
              <a:rPr lang="ru-RU" b="1" dirty="0"/>
              <a:t>фундаментальная или прикладная?</a:t>
            </a:r>
            <a:endParaRPr lang="ru-RU" dirty="0"/>
          </a:p>
        </p:txBody>
      </p:sp>
      <p:sp>
        <p:nvSpPr>
          <p:cNvPr id="3" name="Объект 2">
            <a:extLst>
              <a:ext uri="{FF2B5EF4-FFF2-40B4-BE49-F238E27FC236}">
                <a16:creationId xmlns:a16="http://schemas.microsoft.com/office/drawing/2014/main" id="{B7FEC763-48BC-432A-B498-844F5220C5BD}"/>
              </a:ext>
            </a:extLst>
          </p:cNvPr>
          <p:cNvSpPr>
            <a:spLocks noGrp="1"/>
          </p:cNvSpPr>
          <p:nvPr>
            <p:ph idx="1"/>
          </p:nvPr>
        </p:nvSpPr>
        <p:spPr/>
        <p:txBody>
          <a:bodyPr>
            <a:normAutofit lnSpcReduction="10000"/>
          </a:bodyPr>
          <a:lstStyle/>
          <a:p>
            <a:pPr>
              <a:buFont typeface="Wingdings" panose="05000000000000000000" pitchFamily="2" charset="2"/>
              <a:buChar char="q"/>
            </a:pPr>
            <a:r>
              <a:rPr lang="ru-RU" altLang="ru-RU" dirty="0"/>
              <a:t>Никифоров А.Л. Фундаментальная наука а XXI веке // Вопросы философии, 2008. № 5.</a:t>
            </a:r>
          </a:p>
          <a:p>
            <a:pPr>
              <a:buFont typeface="Wingdings" panose="05000000000000000000" pitchFamily="2" charset="2"/>
              <a:buChar char="q"/>
            </a:pPr>
            <a:r>
              <a:rPr lang="ru-RU" altLang="ru-RU" dirty="0"/>
              <a:t> Котенко В.П. НАУКА XXI ВЕКА: ФУНДАМЕНТАЛЬНАЯ ИЛИ ПРИКЛАДНАЯ (ИЛИ ТЕХНОНАУКА)? // Дискурс, 2016. № 1</a:t>
            </a:r>
          </a:p>
          <a:p>
            <a:r>
              <a:rPr lang="ru-RU" altLang="ru-RU" dirty="0">
                <a:hlinkClick r:id="rId2"/>
              </a:rPr>
              <a:t>https://etu.ru/assets/files/Diskurs_1-2016.pdf</a:t>
            </a:r>
            <a:endParaRPr lang="ru-RU" altLang="ru-RU" dirty="0"/>
          </a:p>
          <a:p>
            <a:pPr marL="68580" indent="0">
              <a:buNone/>
            </a:pPr>
            <a:endParaRPr lang="ru-RU" dirty="0"/>
          </a:p>
        </p:txBody>
      </p:sp>
    </p:spTree>
    <p:extLst>
      <p:ext uri="{BB962C8B-B14F-4D97-AF65-F5344CB8AC3E}">
        <p14:creationId xmlns:p14="http://schemas.microsoft.com/office/powerpoint/2010/main" val="2220702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D7DD4C-2727-481E-87B1-632A799330E9}"/>
              </a:ext>
            </a:extLst>
          </p:cNvPr>
          <p:cNvSpPr>
            <a:spLocks noGrp="1"/>
          </p:cNvSpPr>
          <p:nvPr>
            <p:ph type="title"/>
          </p:nvPr>
        </p:nvSpPr>
        <p:spPr/>
        <p:txBody>
          <a:bodyPr>
            <a:normAutofit fontScale="90000"/>
          </a:bodyPr>
          <a:lstStyle/>
          <a:p>
            <a:r>
              <a:rPr lang="ru-RU" altLang="ru-RU" dirty="0"/>
              <a:t>Фундаментальная наука а XXI веке</a:t>
            </a:r>
            <a:endParaRPr lang="ru-RU" dirty="0"/>
          </a:p>
        </p:txBody>
      </p:sp>
      <p:sp>
        <p:nvSpPr>
          <p:cNvPr id="3" name="Объект 2">
            <a:extLst>
              <a:ext uri="{FF2B5EF4-FFF2-40B4-BE49-F238E27FC236}">
                <a16:creationId xmlns:a16="http://schemas.microsoft.com/office/drawing/2014/main" id="{19B3C0E3-4305-442F-A668-B68B1DCE4F65}"/>
              </a:ext>
            </a:extLst>
          </p:cNvPr>
          <p:cNvSpPr>
            <a:spLocks noGrp="1"/>
          </p:cNvSpPr>
          <p:nvPr>
            <p:ph idx="1"/>
          </p:nvPr>
        </p:nvSpPr>
        <p:spPr/>
        <p:txBody>
          <a:bodyPr/>
          <a:lstStyle/>
          <a:p>
            <a:r>
              <a:rPr lang="ru-RU" altLang="ru-RU" dirty="0"/>
              <a:t>Никифоров А.Л. Фундаментальная наука умирает?</a:t>
            </a:r>
          </a:p>
          <a:p>
            <a:r>
              <a:rPr lang="ru-RU" dirty="0"/>
              <a:t>Мамчур Е.А. Нет, она будет жить!</a:t>
            </a:r>
          </a:p>
          <a:p>
            <a:r>
              <a:rPr lang="ru-RU" dirty="0" err="1"/>
              <a:t>Пружинин</a:t>
            </a:r>
            <a:r>
              <a:rPr lang="ru-RU" dirty="0"/>
              <a:t> Б.И. Надеюсь, что будет жить</a:t>
            </a:r>
          </a:p>
        </p:txBody>
      </p:sp>
    </p:spTree>
    <p:extLst>
      <p:ext uri="{BB962C8B-B14F-4D97-AF65-F5344CB8AC3E}">
        <p14:creationId xmlns:p14="http://schemas.microsoft.com/office/powerpoint/2010/main" val="29635966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FCB10031-3716-4D46-844A-1DC71D795BE6}"/>
              </a:ext>
            </a:extLst>
          </p:cNvPr>
          <p:cNvSpPr>
            <a:spLocks noGrp="1"/>
          </p:cNvSpPr>
          <p:nvPr>
            <p:ph type="title"/>
          </p:nvPr>
        </p:nvSpPr>
        <p:spPr/>
        <p:txBody>
          <a:bodyPr/>
          <a:lstStyle/>
          <a:p>
            <a:r>
              <a:rPr lang="ru-RU" dirty="0"/>
              <a:t>Техника</a:t>
            </a:r>
          </a:p>
        </p:txBody>
      </p:sp>
      <p:sp>
        <p:nvSpPr>
          <p:cNvPr id="5" name="Объект 4">
            <a:extLst>
              <a:ext uri="{FF2B5EF4-FFF2-40B4-BE49-F238E27FC236}">
                <a16:creationId xmlns:a16="http://schemas.microsoft.com/office/drawing/2014/main" id="{501D3724-D64C-4F50-94D7-DD2BCF84B3C9}"/>
              </a:ext>
            </a:extLst>
          </p:cNvPr>
          <p:cNvSpPr>
            <a:spLocks noGrp="1"/>
          </p:cNvSpPr>
          <p:nvPr>
            <p:ph sz="quarter" idx="13"/>
          </p:nvPr>
        </p:nvSpPr>
        <p:spPr>
          <a:xfrm>
            <a:off x="1042416" y="2420888"/>
            <a:ext cx="3419856" cy="3385552"/>
          </a:xfrm>
        </p:spPr>
        <p:txBody>
          <a:bodyPr/>
          <a:lstStyle/>
          <a:p>
            <a:pPr marL="0" indent="0">
              <a:buNone/>
              <a:defRPr/>
            </a:pPr>
            <a:r>
              <a:rPr lang="ru-RU" b="1" dirty="0"/>
              <a:t>«ТЕХНЭ» –</a:t>
            </a:r>
          </a:p>
          <a:p>
            <a:pPr>
              <a:defRPr/>
            </a:pPr>
            <a:r>
              <a:rPr lang="ru-RU" b="1" dirty="0"/>
              <a:t>Искусство,</a:t>
            </a:r>
          </a:p>
          <a:p>
            <a:pPr>
              <a:defRPr/>
            </a:pPr>
            <a:r>
              <a:rPr lang="ru-RU" b="1" dirty="0"/>
              <a:t>Мастерство, </a:t>
            </a:r>
          </a:p>
          <a:p>
            <a:pPr>
              <a:defRPr/>
            </a:pPr>
            <a:r>
              <a:rPr lang="ru-RU" b="1" dirty="0"/>
              <a:t>Умение</a:t>
            </a:r>
          </a:p>
          <a:p>
            <a:pPr marL="68580" indent="0">
              <a:buNone/>
              <a:defRPr/>
            </a:pPr>
            <a:endParaRPr lang="ru-RU" b="1" dirty="0"/>
          </a:p>
          <a:p>
            <a:pPr marL="0" indent="0">
              <a:buNone/>
              <a:defRPr/>
            </a:pPr>
            <a:r>
              <a:rPr lang="ru-RU" b="1" dirty="0"/>
              <a:t>«МЕХАНЭ» –</a:t>
            </a:r>
          </a:p>
          <a:p>
            <a:pPr>
              <a:defRPr/>
            </a:pPr>
            <a:r>
              <a:rPr lang="ru-RU" b="1" dirty="0"/>
              <a:t>хитрость</a:t>
            </a:r>
          </a:p>
          <a:p>
            <a:endParaRPr lang="ru-RU" dirty="0"/>
          </a:p>
        </p:txBody>
      </p:sp>
      <p:pic>
        <p:nvPicPr>
          <p:cNvPr id="7" name="Объект 6">
            <a:extLst>
              <a:ext uri="{FF2B5EF4-FFF2-40B4-BE49-F238E27FC236}">
                <a16:creationId xmlns:a16="http://schemas.microsoft.com/office/drawing/2014/main" id="{C3B18E2A-7459-4427-B871-6EEEE8C8CAFB}"/>
              </a:ext>
            </a:extLst>
          </p:cNvPr>
          <p:cNvPicPr>
            <a:picLocks noGrp="1" noChangeAspect="1"/>
          </p:cNvPicPr>
          <p:nvPr>
            <p:ph sz="quarter" idx="14"/>
          </p:nvPr>
        </p:nvPicPr>
        <p:blipFill>
          <a:blip r:embed="rId2"/>
          <a:stretch>
            <a:fillRect/>
          </a:stretch>
        </p:blipFill>
        <p:spPr>
          <a:xfrm>
            <a:off x="4774439" y="2312988"/>
            <a:ext cx="3160646" cy="3494087"/>
          </a:xfrm>
          <a:prstGeom prst="rect">
            <a:avLst/>
          </a:prstGeom>
        </p:spPr>
      </p:pic>
    </p:spTree>
    <p:extLst>
      <p:ext uri="{BB962C8B-B14F-4D97-AF65-F5344CB8AC3E}">
        <p14:creationId xmlns:p14="http://schemas.microsoft.com/office/powerpoint/2010/main" val="25157980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D7D992-DD0F-4365-9D82-93902217C951}"/>
              </a:ext>
            </a:extLst>
          </p:cNvPr>
          <p:cNvSpPr>
            <a:spLocks noGrp="1"/>
          </p:cNvSpPr>
          <p:nvPr>
            <p:ph type="title"/>
          </p:nvPr>
        </p:nvSpPr>
        <p:spPr>
          <a:xfrm>
            <a:off x="1043490" y="1027664"/>
            <a:ext cx="7024744" cy="529128"/>
          </a:xfrm>
        </p:spPr>
        <p:txBody>
          <a:bodyPr>
            <a:normAutofit fontScale="90000"/>
          </a:bodyPr>
          <a:lstStyle/>
          <a:p>
            <a:r>
              <a:rPr lang="ru-RU" dirty="0"/>
              <a:t>Что такое техника?</a:t>
            </a:r>
          </a:p>
        </p:txBody>
      </p:sp>
      <p:sp>
        <p:nvSpPr>
          <p:cNvPr id="3" name="Объект 2">
            <a:extLst>
              <a:ext uri="{FF2B5EF4-FFF2-40B4-BE49-F238E27FC236}">
                <a16:creationId xmlns:a16="http://schemas.microsoft.com/office/drawing/2014/main" id="{930060EE-2ED8-44F8-85C7-E17497544F7D}"/>
              </a:ext>
            </a:extLst>
          </p:cNvPr>
          <p:cNvSpPr>
            <a:spLocks noGrp="1"/>
          </p:cNvSpPr>
          <p:nvPr>
            <p:ph idx="1"/>
          </p:nvPr>
        </p:nvSpPr>
        <p:spPr>
          <a:xfrm>
            <a:off x="467544" y="1772816"/>
            <a:ext cx="8136904" cy="4608512"/>
          </a:xfrm>
        </p:spPr>
        <p:txBody>
          <a:bodyPr>
            <a:normAutofit fontScale="85000" lnSpcReduction="20000"/>
          </a:bodyPr>
          <a:lstStyle/>
          <a:p>
            <a:pPr marL="525780" lvl="0" indent="-457200">
              <a:buFont typeface="+mj-lt"/>
              <a:buAutoNum type="alphaUcPeriod"/>
            </a:pPr>
            <a:r>
              <a:rPr lang="ru-RU" b="1" dirty="0"/>
              <a:t>совокупность устройств и приемов, применяемых человеком в производственной и непроизводственной деятельности для облегчения и ускорения трудовых процессов</a:t>
            </a:r>
          </a:p>
          <a:p>
            <a:pPr marL="525780" lvl="0" indent="-457200">
              <a:buFont typeface="+mj-lt"/>
              <a:buAutoNum type="alphaUcPeriod"/>
            </a:pPr>
            <a:r>
              <a:rPr lang="ru-RU" b="1" dirty="0"/>
              <a:t>здания и сооружения, дороги и каналы, средства общественного транспорта</a:t>
            </a:r>
          </a:p>
          <a:p>
            <a:pPr marL="525780" lvl="0" indent="-457200">
              <a:buFont typeface="+mj-lt"/>
              <a:buAutoNum type="alphaUcPeriod"/>
            </a:pPr>
            <a:r>
              <a:rPr lang="ru-RU" b="1" dirty="0"/>
              <a:t>специфическая деятельность, техническая деятельность, посредством которой человек выходит за пределы ограничений, налагаемых его собственной природой</a:t>
            </a:r>
          </a:p>
          <a:p>
            <a:pPr marL="525780" lvl="0" indent="-457200">
              <a:buFont typeface="+mj-lt"/>
              <a:buAutoNum type="alphaUcPeriod"/>
            </a:pPr>
            <a:r>
              <a:rPr lang="ru-RU" b="1" dirty="0"/>
              <a:t>система технических знаний, включающих в себя не только научные, но и различные конструктивные, технологические и другие подобные знания и эвристические приемы, выработанные в ходе технической практики</a:t>
            </a:r>
          </a:p>
          <a:p>
            <a:pPr marL="525780" lvl="0" indent="-457200">
              <a:buFont typeface="+mj-lt"/>
              <a:buAutoNum type="alphaUcPeriod"/>
            </a:pPr>
            <a:r>
              <a:rPr lang="ru-RU" b="1" dirty="0"/>
              <a:t>все ответы верны</a:t>
            </a:r>
          </a:p>
          <a:p>
            <a:endParaRPr lang="ru-RU" dirty="0"/>
          </a:p>
        </p:txBody>
      </p:sp>
    </p:spTree>
    <p:extLst>
      <p:ext uri="{BB962C8B-B14F-4D97-AF65-F5344CB8AC3E}">
        <p14:creationId xmlns:p14="http://schemas.microsoft.com/office/powerpoint/2010/main" val="2736955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F4C1EF-DA92-4A81-92AD-524E79AA988D}"/>
              </a:ext>
            </a:extLst>
          </p:cNvPr>
          <p:cNvSpPr>
            <a:spLocks noGrp="1"/>
          </p:cNvSpPr>
          <p:nvPr>
            <p:ph type="title"/>
          </p:nvPr>
        </p:nvSpPr>
        <p:spPr>
          <a:xfrm>
            <a:off x="1043490" y="1027664"/>
            <a:ext cx="6006624" cy="817160"/>
          </a:xfrm>
        </p:spPr>
        <p:txBody>
          <a:bodyPr/>
          <a:lstStyle/>
          <a:p>
            <a:r>
              <a:rPr lang="ru-RU" b="1" dirty="0"/>
              <a:t>Философия техники</a:t>
            </a:r>
          </a:p>
        </p:txBody>
      </p:sp>
      <p:sp>
        <p:nvSpPr>
          <p:cNvPr id="3" name="Объект 2">
            <a:extLst>
              <a:ext uri="{FF2B5EF4-FFF2-40B4-BE49-F238E27FC236}">
                <a16:creationId xmlns:a16="http://schemas.microsoft.com/office/drawing/2014/main" id="{68805241-DAFF-4429-BF12-3C4EDD2B6198}"/>
              </a:ext>
            </a:extLst>
          </p:cNvPr>
          <p:cNvSpPr>
            <a:spLocks noGrp="1"/>
          </p:cNvSpPr>
          <p:nvPr>
            <p:ph idx="1"/>
          </p:nvPr>
        </p:nvSpPr>
        <p:spPr>
          <a:xfrm>
            <a:off x="1043492" y="2132856"/>
            <a:ext cx="6777317" cy="3699773"/>
          </a:xfrm>
        </p:spPr>
        <p:txBody>
          <a:bodyPr>
            <a:normAutofit fontScale="92500" lnSpcReduction="10000"/>
          </a:bodyPr>
          <a:lstStyle/>
          <a:p>
            <a:r>
              <a:rPr lang="ru-RU" b="1" dirty="0"/>
              <a:t>ЭРНСТ КАПП (1808–1896)</a:t>
            </a:r>
            <a:r>
              <a:rPr lang="en-US" b="1" dirty="0"/>
              <a:t> – </a:t>
            </a:r>
            <a:endParaRPr lang="ru-RU" b="1" dirty="0"/>
          </a:p>
          <a:p>
            <a:pPr marL="68580" indent="0">
              <a:buNone/>
            </a:pPr>
            <a:r>
              <a:rPr lang="ru-RU" b="1" dirty="0"/>
              <a:t>родоначальник философии техники </a:t>
            </a:r>
          </a:p>
          <a:p>
            <a:pPr>
              <a:defRPr/>
            </a:pPr>
            <a:r>
              <a:rPr lang="ru-RU" b="1" dirty="0"/>
              <a:t>«Основные направления философии техники» (1877)</a:t>
            </a:r>
          </a:p>
          <a:p>
            <a:pPr algn="ctr">
              <a:buNone/>
              <a:defRPr/>
            </a:pPr>
            <a:r>
              <a:rPr lang="ru-RU" dirty="0"/>
              <a:t>Основа работы: </a:t>
            </a:r>
          </a:p>
          <a:p>
            <a:pPr>
              <a:buNone/>
              <a:defRPr/>
            </a:pPr>
            <a:r>
              <a:rPr lang="ru-RU" b="1" dirty="0"/>
              <a:t>принцип "</a:t>
            </a:r>
            <a:r>
              <a:rPr lang="ru-RU" b="1" dirty="0" err="1"/>
              <a:t>органопроекции</a:t>
            </a:r>
            <a:r>
              <a:rPr lang="ru-RU" b="1" dirty="0"/>
              <a:t>": </a:t>
            </a:r>
          </a:p>
          <a:p>
            <a:pPr>
              <a:buNone/>
              <a:defRPr/>
            </a:pPr>
            <a:r>
              <a:rPr lang="ru-RU" b="1" dirty="0"/>
              <a:t>человек во всех своих созданиях бессознательно воспроизводит свои органы и сам познает себя, исходя из этих искусственных созданий</a:t>
            </a:r>
          </a:p>
          <a:p>
            <a:endParaRPr lang="ru-RU" dirty="0"/>
          </a:p>
        </p:txBody>
      </p:sp>
      <p:pic>
        <p:nvPicPr>
          <p:cNvPr id="5" name="Рисунок 4">
            <a:extLst>
              <a:ext uri="{FF2B5EF4-FFF2-40B4-BE49-F238E27FC236}">
                <a16:creationId xmlns:a16="http://schemas.microsoft.com/office/drawing/2014/main" id="{6614CFC1-074E-4C1F-9C49-6079BC6EE2E6}"/>
              </a:ext>
            </a:extLst>
          </p:cNvPr>
          <p:cNvPicPr>
            <a:picLocks noChangeAspect="1"/>
          </p:cNvPicPr>
          <p:nvPr/>
        </p:nvPicPr>
        <p:blipFill>
          <a:blip r:embed="rId2"/>
          <a:stretch>
            <a:fillRect/>
          </a:stretch>
        </p:blipFill>
        <p:spPr>
          <a:xfrm>
            <a:off x="7050114" y="346327"/>
            <a:ext cx="2036240" cy="2505673"/>
          </a:xfrm>
          <a:prstGeom prst="rect">
            <a:avLst/>
          </a:prstGeom>
        </p:spPr>
      </p:pic>
    </p:spTree>
    <p:extLst>
      <p:ext uri="{BB962C8B-B14F-4D97-AF65-F5344CB8AC3E}">
        <p14:creationId xmlns:p14="http://schemas.microsoft.com/office/powerpoint/2010/main" val="3408489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5E1571-5403-43B2-8FBB-3096AB96BFDC}"/>
              </a:ext>
            </a:extLst>
          </p:cNvPr>
          <p:cNvSpPr>
            <a:spLocks noGrp="1"/>
          </p:cNvSpPr>
          <p:nvPr>
            <p:ph type="title"/>
          </p:nvPr>
        </p:nvSpPr>
        <p:spPr/>
        <p:txBody>
          <a:bodyPr>
            <a:normAutofit fontScale="90000"/>
          </a:bodyPr>
          <a:lstStyle/>
          <a:p>
            <a:r>
              <a:rPr lang="ru-RU" b="1" dirty="0"/>
              <a:t>ПРЕДМЕТ ФИЛОСОФИИ ТЕХНИКИ</a:t>
            </a:r>
            <a:endParaRPr lang="ru-RU" dirty="0"/>
          </a:p>
        </p:txBody>
      </p:sp>
      <p:sp>
        <p:nvSpPr>
          <p:cNvPr id="3" name="Объект 2">
            <a:extLst>
              <a:ext uri="{FF2B5EF4-FFF2-40B4-BE49-F238E27FC236}">
                <a16:creationId xmlns:a16="http://schemas.microsoft.com/office/drawing/2014/main" id="{BA9E340E-3E0F-4097-B209-584E9B88348D}"/>
              </a:ext>
            </a:extLst>
          </p:cNvPr>
          <p:cNvSpPr>
            <a:spLocks noGrp="1"/>
          </p:cNvSpPr>
          <p:nvPr>
            <p:ph idx="1"/>
          </p:nvPr>
        </p:nvSpPr>
        <p:spPr>
          <a:xfrm>
            <a:off x="683568" y="2323652"/>
            <a:ext cx="7488832" cy="3508977"/>
          </a:xfrm>
        </p:spPr>
        <p:txBody>
          <a:bodyPr>
            <a:normAutofit lnSpcReduction="10000"/>
          </a:bodyPr>
          <a:lstStyle/>
          <a:p>
            <a:pPr>
              <a:lnSpc>
                <a:spcPct val="90000"/>
              </a:lnSpc>
              <a:defRPr/>
            </a:pPr>
            <a:r>
              <a:rPr lang="ru-RU" b="1" dirty="0"/>
              <a:t>Осмысление понятия «техника»</a:t>
            </a:r>
          </a:p>
          <a:p>
            <a:pPr>
              <a:lnSpc>
                <a:spcPct val="90000"/>
              </a:lnSpc>
              <a:defRPr/>
            </a:pPr>
            <a:r>
              <a:rPr lang="ru-RU" b="1" dirty="0"/>
              <a:t>Вопрос о природе техники</a:t>
            </a:r>
          </a:p>
          <a:p>
            <a:pPr>
              <a:lnSpc>
                <a:spcPct val="90000"/>
              </a:lnSpc>
              <a:defRPr/>
            </a:pPr>
            <a:r>
              <a:rPr lang="ru-RU" b="1" dirty="0"/>
              <a:t>Вопрос об истории техники и этапах ее развития</a:t>
            </a:r>
          </a:p>
          <a:p>
            <a:pPr>
              <a:lnSpc>
                <a:spcPct val="90000"/>
              </a:lnSpc>
              <a:defRPr/>
            </a:pPr>
            <a:r>
              <a:rPr lang="ru-RU" b="1" dirty="0"/>
              <a:t>Вопрос о соотношении техники с другими отраслями человеческой деятельности (техника и наука, техника и культура)</a:t>
            </a:r>
          </a:p>
          <a:p>
            <a:pPr>
              <a:lnSpc>
                <a:spcPct val="90000"/>
              </a:lnSpc>
              <a:defRPr/>
            </a:pPr>
            <a:r>
              <a:rPr lang="ru-RU" b="1" dirty="0"/>
              <a:t>Проблемы инженерного образования</a:t>
            </a:r>
          </a:p>
          <a:p>
            <a:pPr>
              <a:lnSpc>
                <a:spcPct val="90000"/>
              </a:lnSpc>
              <a:defRPr/>
            </a:pPr>
            <a:r>
              <a:rPr lang="ru-RU" b="1" dirty="0"/>
              <a:t>Осмысление влияния техники на человека и будущее человечества</a:t>
            </a:r>
          </a:p>
          <a:p>
            <a:endParaRPr lang="ru-RU" dirty="0"/>
          </a:p>
        </p:txBody>
      </p:sp>
    </p:spTree>
    <p:extLst>
      <p:ext uri="{BB962C8B-B14F-4D97-AF65-F5344CB8AC3E}">
        <p14:creationId xmlns:p14="http://schemas.microsoft.com/office/powerpoint/2010/main" val="4137478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BB0166-D2E7-4EAB-83DC-510F0477632A}"/>
              </a:ext>
            </a:extLst>
          </p:cNvPr>
          <p:cNvSpPr>
            <a:spLocks noGrp="1"/>
          </p:cNvSpPr>
          <p:nvPr>
            <p:ph type="title"/>
          </p:nvPr>
        </p:nvSpPr>
        <p:spPr>
          <a:xfrm>
            <a:off x="755576" y="1027664"/>
            <a:ext cx="7632848" cy="961176"/>
          </a:xfrm>
        </p:spPr>
        <p:txBody>
          <a:bodyPr>
            <a:normAutofit fontScale="90000"/>
          </a:bodyPr>
          <a:lstStyle/>
          <a:p>
            <a:r>
              <a:rPr lang="ru-RU" b="1" dirty="0"/>
              <a:t>Соотношение науки и техники</a:t>
            </a:r>
            <a:endParaRPr lang="ru-RU" dirty="0"/>
          </a:p>
        </p:txBody>
      </p:sp>
      <p:sp>
        <p:nvSpPr>
          <p:cNvPr id="3" name="Объект 2">
            <a:extLst>
              <a:ext uri="{FF2B5EF4-FFF2-40B4-BE49-F238E27FC236}">
                <a16:creationId xmlns:a16="http://schemas.microsoft.com/office/drawing/2014/main" id="{9D23F12E-28FC-4C84-93FA-0CBB5AE7ABF7}"/>
              </a:ext>
            </a:extLst>
          </p:cNvPr>
          <p:cNvSpPr>
            <a:spLocks noGrp="1"/>
          </p:cNvSpPr>
          <p:nvPr>
            <p:ph idx="1"/>
          </p:nvPr>
        </p:nvSpPr>
        <p:spPr>
          <a:xfrm>
            <a:off x="755576" y="2323652"/>
            <a:ext cx="7920880" cy="3508977"/>
          </a:xfrm>
        </p:spPr>
        <p:txBody>
          <a:bodyPr>
            <a:normAutofit fontScale="92500" lnSpcReduction="20000"/>
          </a:bodyPr>
          <a:lstStyle/>
          <a:p>
            <a:pPr marL="514350" indent="-514350">
              <a:buFont typeface="Tahoma" panose="020B0604030504040204" pitchFamily="34" charset="0"/>
              <a:buAutoNum type="arabicPeriod"/>
            </a:pPr>
            <a:r>
              <a:rPr lang="ru-RU" altLang="ru-RU" dirty="0"/>
              <a:t>техника рассматривается как </a:t>
            </a:r>
            <a:r>
              <a:rPr lang="ru-RU" altLang="ru-RU" b="1" i="1" dirty="0"/>
              <a:t>прикладная</a:t>
            </a:r>
            <a:r>
              <a:rPr lang="ru-RU" altLang="ru-RU" b="1" dirty="0"/>
              <a:t> наука</a:t>
            </a:r>
          </a:p>
          <a:p>
            <a:pPr marL="514350" indent="-514350">
              <a:buFont typeface="Tahoma" panose="020B0604030504040204" pitchFamily="34" charset="0"/>
              <a:buAutoNum type="arabicPeriod"/>
            </a:pPr>
            <a:r>
              <a:rPr lang="ru-RU" altLang="ru-RU" dirty="0"/>
              <a:t>процессы развития науки и техники рассматриваются как </a:t>
            </a:r>
            <a:r>
              <a:rPr lang="ru-RU" altLang="ru-RU" b="1" i="1" dirty="0"/>
              <a:t>автономные, но скоординированные процессы</a:t>
            </a:r>
            <a:endParaRPr lang="ru-RU" altLang="ru-RU" b="1" dirty="0"/>
          </a:p>
          <a:p>
            <a:pPr marL="514350" indent="-514350">
              <a:buFont typeface="Tahoma" panose="020B0604030504040204" pitchFamily="34" charset="0"/>
              <a:buAutoNum type="arabicPeriod"/>
            </a:pPr>
            <a:r>
              <a:rPr lang="ru-RU" altLang="ru-RU" dirty="0"/>
              <a:t>наука развивалась, </a:t>
            </a:r>
            <a:r>
              <a:rPr lang="ru-RU" altLang="ru-RU" i="1" dirty="0"/>
              <a:t>ориентируясь на развитие технических аппаратов и инструментов</a:t>
            </a:r>
            <a:endParaRPr lang="ru-RU" altLang="ru-RU" dirty="0"/>
          </a:p>
          <a:p>
            <a:pPr marL="514350" indent="-514350">
              <a:buFont typeface="Tahoma" panose="020B0604030504040204" pitchFamily="34" charset="0"/>
              <a:buAutoNum type="arabicPeriod"/>
            </a:pPr>
            <a:r>
              <a:rPr lang="ru-RU" altLang="ru-RU" i="1" dirty="0"/>
              <a:t>техника науки</a:t>
            </a:r>
            <a:r>
              <a:rPr lang="ru-RU" altLang="ru-RU" dirty="0"/>
              <a:t> во все времена </a:t>
            </a:r>
            <a:r>
              <a:rPr lang="ru-RU" altLang="ru-RU" i="1" dirty="0"/>
              <a:t>обгоняла</a:t>
            </a:r>
            <a:r>
              <a:rPr lang="ru-RU" altLang="ru-RU" dirty="0"/>
              <a:t> технику повседневной жизни</a:t>
            </a:r>
          </a:p>
          <a:p>
            <a:pPr marL="514350" indent="-514350">
              <a:buFont typeface="Tahoma" panose="020B0604030504040204" pitchFamily="34" charset="0"/>
              <a:buAutoNum type="arabicPeriod"/>
            </a:pPr>
            <a:r>
              <a:rPr lang="ru-RU" altLang="ru-RU" dirty="0"/>
              <a:t>до к. XIX в. регулярного применения научных знаний в технической практике не было, но оно характерно для современных технических наук</a:t>
            </a:r>
          </a:p>
          <a:p>
            <a:endParaRPr lang="ru-RU" dirty="0"/>
          </a:p>
        </p:txBody>
      </p:sp>
    </p:spTree>
    <p:extLst>
      <p:ext uri="{BB962C8B-B14F-4D97-AF65-F5344CB8AC3E}">
        <p14:creationId xmlns:p14="http://schemas.microsoft.com/office/powerpoint/2010/main" val="109354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2A12865-5951-439F-91FE-DE8EBF6EE866}"/>
              </a:ext>
            </a:extLst>
          </p:cNvPr>
          <p:cNvSpPr>
            <a:spLocks noGrp="1"/>
          </p:cNvSpPr>
          <p:nvPr>
            <p:ph type="title"/>
          </p:nvPr>
        </p:nvSpPr>
        <p:spPr/>
        <p:txBody>
          <a:bodyPr>
            <a:normAutofit fontScale="90000"/>
          </a:bodyPr>
          <a:lstStyle/>
          <a:p>
            <a:r>
              <a:rPr lang="ru-RU" b="1" dirty="0"/>
              <a:t>Основные подходы к пониманию техники:</a:t>
            </a:r>
          </a:p>
        </p:txBody>
      </p:sp>
      <p:sp>
        <p:nvSpPr>
          <p:cNvPr id="3" name="Объект 2">
            <a:extLst>
              <a:ext uri="{FF2B5EF4-FFF2-40B4-BE49-F238E27FC236}">
                <a16:creationId xmlns:a16="http://schemas.microsoft.com/office/drawing/2014/main" id="{7B9EBF03-46E3-4152-820D-E6609B7FB847}"/>
              </a:ext>
            </a:extLst>
          </p:cNvPr>
          <p:cNvSpPr>
            <a:spLocks noGrp="1"/>
          </p:cNvSpPr>
          <p:nvPr>
            <p:ph idx="1"/>
          </p:nvPr>
        </p:nvSpPr>
        <p:spPr/>
        <p:txBody>
          <a:bodyPr/>
          <a:lstStyle/>
          <a:p>
            <a:pPr marL="609600" indent="-609600">
              <a:buFont typeface="Wingdings" panose="05000000000000000000" pitchFamily="2" charset="2"/>
              <a:buAutoNum type="arabicPeriod"/>
              <a:defRPr/>
            </a:pPr>
            <a:r>
              <a:rPr lang="ru-RU" dirty="0"/>
              <a:t>Линейная модель</a:t>
            </a:r>
          </a:p>
          <a:p>
            <a:pPr marL="609600" indent="-609600">
              <a:buFont typeface="Wingdings" panose="05000000000000000000" pitchFamily="2" charset="2"/>
              <a:buAutoNum type="arabicPeriod"/>
              <a:defRPr/>
            </a:pPr>
            <a:r>
              <a:rPr lang="ru-RU" dirty="0"/>
              <a:t>Эволюционная модель</a:t>
            </a:r>
          </a:p>
          <a:p>
            <a:pPr marL="68580" indent="0">
              <a:buNone/>
            </a:pPr>
            <a:endParaRPr lang="ru-RU" dirty="0"/>
          </a:p>
        </p:txBody>
      </p:sp>
    </p:spTree>
    <p:extLst>
      <p:ext uri="{BB962C8B-B14F-4D97-AF65-F5344CB8AC3E}">
        <p14:creationId xmlns:p14="http://schemas.microsoft.com/office/powerpoint/2010/main" val="194247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A61A1A-D1BD-431F-8FD0-47EA20C53CD5}"/>
              </a:ext>
            </a:extLst>
          </p:cNvPr>
          <p:cNvSpPr>
            <a:spLocks noGrp="1"/>
          </p:cNvSpPr>
          <p:nvPr>
            <p:ph type="title"/>
          </p:nvPr>
        </p:nvSpPr>
        <p:spPr/>
        <p:txBody>
          <a:bodyPr/>
          <a:lstStyle/>
          <a:p>
            <a:r>
              <a:rPr lang="ru-RU" b="1" dirty="0"/>
              <a:t>Линейная модель</a:t>
            </a:r>
          </a:p>
        </p:txBody>
      </p:sp>
      <p:sp>
        <p:nvSpPr>
          <p:cNvPr id="3" name="Объект 2">
            <a:extLst>
              <a:ext uri="{FF2B5EF4-FFF2-40B4-BE49-F238E27FC236}">
                <a16:creationId xmlns:a16="http://schemas.microsoft.com/office/drawing/2014/main" id="{C2E186B2-D4D3-4DAB-8524-38FBBF1F6C31}"/>
              </a:ext>
            </a:extLst>
          </p:cNvPr>
          <p:cNvSpPr>
            <a:spLocks noGrp="1"/>
          </p:cNvSpPr>
          <p:nvPr>
            <p:ph idx="1"/>
          </p:nvPr>
        </p:nvSpPr>
        <p:spPr/>
        <p:txBody>
          <a:bodyPr/>
          <a:lstStyle/>
          <a:p>
            <a:r>
              <a:rPr lang="ru-RU" dirty="0"/>
              <a:t>Техника – прикладная по отношению к фундаментальной науке дисциплина.</a:t>
            </a:r>
          </a:p>
          <a:p>
            <a:endParaRPr lang="ru-RU" dirty="0"/>
          </a:p>
        </p:txBody>
      </p:sp>
    </p:spTree>
    <p:extLst>
      <p:ext uri="{BB962C8B-B14F-4D97-AF65-F5344CB8AC3E}">
        <p14:creationId xmlns:p14="http://schemas.microsoft.com/office/powerpoint/2010/main" val="8459505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1A08C9-BAF0-4E24-AD1F-46C6C470BCA3}"/>
              </a:ext>
            </a:extLst>
          </p:cNvPr>
          <p:cNvSpPr>
            <a:spLocks noGrp="1"/>
          </p:cNvSpPr>
          <p:nvPr>
            <p:ph type="title"/>
          </p:nvPr>
        </p:nvSpPr>
        <p:spPr/>
        <p:txBody>
          <a:bodyPr/>
          <a:lstStyle/>
          <a:p>
            <a:r>
              <a:rPr lang="ru-RU" b="1" dirty="0"/>
              <a:t>Эволюционная модель</a:t>
            </a:r>
          </a:p>
        </p:txBody>
      </p:sp>
      <p:sp>
        <p:nvSpPr>
          <p:cNvPr id="4" name="Объект 3">
            <a:extLst>
              <a:ext uri="{FF2B5EF4-FFF2-40B4-BE49-F238E27FC236}">
                <a16:creationId xmlns:a16="http://schemas.microsoft.com/office/drawing/2014/main" id="{F9BF908C-EE6B-4AD3-A61D-18314EDC3D65}"/>
              </a:ext>
            </a:extLst>
          </p:cNvPr>
          <p:cNvSpPr>
            <a:spLocks noGrp="1"/>
          </p:cNvSpPr>
          <p:nvPr>
            <p:ph sz="quarter" idx="13"/>
          </p:nvPr>
        </p:nvSpPr>
        <p:spPr>
          <a:xfrm>
            <a:off x="539551" y="2313432"/>
            <a:ext cx="3959297" cy="3493008"/>
          </a:xfrm>
        </p:spPr>
        <p:txBody>
          <a:bodyPr>
            <a:normAutofit fontScale="92500" lnSpcReduction="20000"/>
          </a:bodyPr>
          <a:lstStyle/>
          <a:p>
            <a:r>
              <a:rPr lang="ru-RU" dirty="0"/>
              <a:t> наука на некоторых стадиях своего развития использует технику инструментально для получения собственных результатов, и наоборот - бывает так, что техника использует научные результаты в качестве инструмента для достижения своих целей </a:t>
            </a:r>
          </a:p>
          <a:p>
            <a:endParaRPr lang="ru-RU" dirty="0"/>
          </a:p>
        </p:txBody>
      </p:sp>
      <p:sp>
        <p:nvSpPr>
          <p:cNvPr id="5" name="Объект 4">
            <a:extLst>
              <a:ext uri="{FF2B5EF4-FFF2-40B4-BE49-F238E27FC236}">
                <a16:creationId xmlns:a16="http://schemas.microsoft.com/office/drawing/2014/main" id="{6104F6AA-3FE8-4C84-931E-AE395A9D8CB8}"/>
              </a:ext>
            </a:extLst>
          </p:cNvPr>
          <p:cNvSpPr>
            <a:spLocks noGrp="1"/>
          </p:cNvSpPr>
          <p:nvPr>
            <p:ph sz="quarter" idx="14"/>
          </p:nvPr>
        </p:nvSpPr>
        <p:spPr/>
        <p:txBody>
          <a:bodyPr>
            <a:normAutofit/>
          </a:bodyPr>
          <a:lstStyle/>
          <a:p>
            <a:pPr>
              <a:defRPr/>
            </a:pPr>
            <a:r>
              <a:rPr lang="ru-RU" dirty="0"/>
              <a:t>техника задает условия для выбора научных вариантов, а наука, в свою очередь, - технических </a:t>
            </a:r>
          </a:p>
          <a:p>
            <a:endParaRPr lang="ru-RU" dirty="0"/>
          </a:p>
        </p:txBody>
      </p:sp>
    </p:spTree>
    <p:extLst>
      <p:ext uri="{BB962C8B-B14F-4D97-AF65-F5344CB8AC3E}">
        <p14:creationId xmlns:p14="http://schemas.microsoft.com/office/powerpoint/2010/main" val="17903460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5C41F6-52ED-40C1-9826-D2D4ED866CCC}"/>
              </a:ext>
            </a:extLst>
          </p:cNvPr>
          <p:cNvSpPr>
            <a:spLocks noGrp="1"/>
          </p:cNvSpPr>
          <p:nvPr>
            <p:ph type="title"/>
          </p:nvPr>
        </p:nvSpPr>
        <p:spPr>
          <a:xfrm>
            <a:off x="1043490" y="1027664"/>
            <a:ext cx="7024744" cy="673144"/>
          </a:xfrm>
        </p:spPr>
        <p:txBody>
          <a:bodyPr>
            <a:normAutofit fontScale="90000"/>
          </a:bodyPr>
          <a:lstStyle/>
          <a:p>
            <a:r>
              <a:rPr lang="ru-RU" b="1" dirty="0"/>
              <a:t>Стивен </a:t>
            </a:r>
            <a:r>
              <a:rPr lang="ru-RU" b="1" dirty="0" err="1"/>
              <a:t>Тулмин</a:t>
            </a:r>
            <a:endParaRPr lang="ru-RU" b="1" dirty="0"/>
          </a:p>
        </p:txBody>
      </p:sp>
      <p:sp>
        <p:nvSpPr>
          <p:cNvPr id="3" name="Объект 2">
            <a:extLst>
              <a:ext uri="{FF2B5EF4-FFF2-40B4-BE49-F238E27FC236}">
                <a16:creationId xmlns:a16="http://schemas.microsoft.com/office/drawing/2014/main" id="{8B055D56-3BCC-41E1-8C23-174B6C137121}"/>
              </a:ext>
            </a:extLst>
          </p:cNvPr>
          <p:cNvSpPr>
            <a:spLocks noGrp="1"/>
          </p:cNvSpPr>
          <p:nvPr>
            <p:ph idx="1"/>
          </p:nvPr>
        </p:nvSpPr>
        <p:spPr>
          <a:xfrm>
            <a:off x="899592" y="1916832"/>
            <a:ext cx="6921217" cy="3915797"/>
          </a:xfrm>
        </p:spPr>
        <p:txBody>
          <a:bodyPr/>
          <a:lstStyle/>
          <a:p>
            <a:r>
              <a:rPr lang="ru-RU" b="1" dirty="0"/>
              <a:t>История науки и философии представляет собой смену рациональностей, обусловленных различными социокультурными факторами, причем решающая роль отводится смене культурных предпосылок (эволюционная эпистемология).</a:t>
            </a:r>
          </a:p>
        </p:txBody>
      </p:sp>
    </p:spTree>
    <p:extLst>
      <p:ext uri="{BB962C8B-B14F-4D97-AF65-F5344CB8AC3E}">
        <p14:creationId xmlns:p14="http://schemas.microsoft.com/office/powerpoint/2010/main" val="10150943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687843-239D-4B31-B638-E39F1BE0FAB8}"/>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A1582C1E-373D-4C4A-80DF-5A00673DF86A}"/>
              </a:ext>
            </a:extLst>
          </p:cNvPr>
          <p:cNvSpPr>
            <a:spLocks noGrp="1"/>
          </p:cNvSpPr>
          <p:nvPr>
            <p:ph idx="1"/>
          </p:nvPr>
        </p:nvSpPr>
        <p:spPr>
          <a:xfrm>
            <a:off x="1043492" y="2323652"/>
            <a:ext cx="7024742" cy="3508977"/>
          </a:xfrm>
        </p:spPr>
        <p:txBody>
          <a:bodyPr/>
          <a:lstStyle/>
          <a:p>
            <a:r>
              <a:rPr lang="ru-RU" b="1" dirty="0"/>
              <a:t>«В технике  для оценки новаций важны не только собственно технические критерии (например, эффективность или простота изготовления), но и - оригинальность, конструктивность и отсутствие негативных последствий». </a:t>
            </a:r>
          </a:p>
          <a:p>
            <a:endParaRPr lang="ru-RU" dirty="0"/>
          </a:p>
        </p:txBody>
      </p:sp>
    </p:spTree>
    <p:extLst>
      <p:ext uri="{BB962C8B-B14F-4D97-AF65-F5344CB8AC3E}">
        <p14:creationId xmlns:p14="http://schemas.microsoft.com/office/powerpoint/2010/main" val="3998168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811033-F8F3-4F44-98C3-A7CAF901E1B8}"/>
              </a:ext>
            </a:extLst>
          </p:cNvPr>
          <p:cNvSpPr>
            <a:spLocks noGrp="1"/>
          </p:cNvSpPr>
          <p:nvPr>
            <p:ph type="title"/>
          </p:nvPr>
        </p:nvSpPr>
        <p:spPr>
          <a:xfrm>
            <a:off x="1043490" y="1027664"/>
            <a:ext cx="7024744" cy="241096"/>
          </a:xfrm>
        </p:spPr>
        <p:txBody>
          <a:bodyPr>
            <a:normAutofit fontScale="90000"/>
          </a:bodyPr>
          <a:lstStyle/>
          <a:p>
            <a:endParaRPr lang="ru-RU" dirty="0"/>
          </a:p>
        </p:txBody>
      </p:sp>
      <p:sp>
        <p:nvSpPr>
          <p:cNvPr id="3" name="Объект 2">
            <a:extLst>
              <a:ext uri="{FF2B5EF4-FFF2-40B4-BE49-F238E27FC236}">
                <a16:creationId xmlns:a16="http://schemas.microsoft.com/office/drawing/2014/main" id="{2290396C-8C7C-4C14-8B3B-BA4242F58092}"/>
              </a:ext>
            </a:extLst>
          </p:cNvPr>
          <p:cNvSpPr>
            <a:spLocks noGrp="1"/>
          </p:cNvSpPr>
          <p:nvPr>
            <p:ph idx="1"/>
          </p:nvPr>
        </p:nvSpPr>
        <p:spPr>
          <a:xfrm>
            <a:off x="1043492" y="1556792"/>
            <a:ext cx="6777317" cy="4275837"/>
          </a:xfrm>
        </p:spPr>
        <p:txBody>
          <a:bodyPr/>
          <a:lstStyle/>
          <a:p>
            <a:pPr>
              <a:defRPr/>
            </a:pPr>
            <a:r>
              <a:rPr lang="ru-RU" dirty="0"/>
              <a:t>«Профессиональные ориентации инженеров и техников различны в географическом отношении: в одних странах инженеры более ориентированы на науку, в других - на коммерческие цели.» </a:t>
            </a:r>
          </a:p>
          <a:p>
            <a:pPr>
              <a:defRPr/>
            </a:pPr>
            <a:r>
              <a:rPr lang="ru-RU" dirty="0"/>
              <a:t>«Важную роль скорости нововведений в технической сфере играют социально-экономические факторы.» </a:t>
            </a:r>
          </a:p>
          <a:p>
            <a:endParaRPr lang="ru-RU" dirty="0"/>
          </a:p>
        </p:txBody>
      </p:sp>
    </p:spTree>
    <p:extLst>
      <p:ext uri="{BB962C8B-B14F-4D97-AF65-F5344CB8AC3E}">
        <p14:creationId xmlns:p14="http://schemas.microsoft.com/office/powerpoint/2010/main" val="38941308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204553-062F-45B2-AECD-EB2560DE7691}"/>
              </a:ext>
            </a:extLst>
          </p:cNvPr>
          <p:cNvSpPr>
            <a:spLocks noGrp="1"/>
          </p:cNvSpPr>
          <p:nvPr>
            <p:ph type="title"/>
          </p:nvPr>
        </p:nvSpPr>
        <p:spPr/>
        <p:txBody>
          <a:bodyPr/>
          <a:lstStyle/>
          <a:p>
            <a:pPr algn="ctr"/>
            <a:r>
              <a:rPr lang="ru-RU" b="1" dirty="0"/>
              <a:t>ЗАКЛЮЧЕНИЕ</a:t>
            </a:r>
          </a:p>
        </p:txBody>
      </p:sp>
      <p:sp>
        <p:nvSpPr>
          <p:cNvPr id="3" name="Объект 2">
            <a:extLst>
              <a:ext uri="{FF2B5EF4-FFF2-40B4-BE49-F238E27FC236}">
                <a16:creationId xmlns:a16="http://schemas.microsoft.com/office/drawing/2014/main" id="{784B33CA-50A2-41D3-8A29-E891EB115F1E}"/>
              </a:ext>
            </a:extLst>
          </p:cNvPr>
          <p:cNvSpPr>
            <a:spLocks noGrp="1"/>
          </p:cNvSpPr>
          <p:nvPr>
            <p:ph idx="1"/>
          </p:nvPr>
        </p:nvSpPr>
        <p:spPr>
          <a:xfrm>
            <a:off x="1043492" y="2323652"/>
            <a:ext cx="7024742" cy="3508977"/>
          </a:xfrm>
        </p:spPr>
        <p:txBody>
          <a:bodyPr/>
          <a:lstStyle/>
          <a:p>
            <a:pPr>
              <a:defRPr/>
            </a:pPr>
            <a:r>
              <a:rPr lang="ru-RU" dirty="0"/>
              <a:t>Наличие перекрестных связей между наукой и техникой.</a:t>
            </a:r>
          </a:p>
          <a:p>
            <a:pPr>
              <a:defRPr/>
            </a:pPr>
            <a:r>
              <a:rPr lang="ru-RU" dirty="0"/>
              <a:t>Соотношение науки и техники в разных культурах различно (Античность – «чистая математика и физика»; Китай – ремесленная техника)</a:t>
            </a:r>
          </a:p>
          <a:p>
            <a:endParaRPr lang="ru-RU" dirty="0"/>
          </a:p>
        </p:txBody>
      </p:sp>
    </p:spTree>
    <p:extLst>
      <p:ext uri="{BB962C8B-B14F-4D97-AF65-F5344CB8AC3E}">
        <p14:creationId xmlns:p14="http://schemas.microsoft.com/office/powerpoint/2010/main" val="36826119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60FAD3-2A7C-47EF-BC0E-32AE7E9A1707}"/>
              </a:ext>
            </a:extLst>
          </p:cNvPr>
          <p:cNvSpPr>
            <a:spLocks noGrp="1"/>
          </p:cNvSpPr>
          <p:nvPr>
            <p:ph type="title"/>
          </p:nvPr>
        </p:nvSpPr>
        <p:spPr>
          <a:xfrm>
            <a:off x="755576" y="2900829"/>
            <a:ext cx="7140537" cy="1362075"/>
          </a:xfrm>
        </p:spPr>
        <p:txBody>
          <a:bodyPr/>
          <a:lstStyle/>
          <a:p>
            <a:r>
              <a:rPr lang="ru-RU" b="1" dirty="0"/>
              <a:t>Благодарю за внимание!</a:t>
            </a:r>
          </a:p>
        </p:txBody>
      </p:sp>
      <p:sp>
        <p:nvSpPr>
          <p:cNvPr id="3" name="Текст 2">
            <a:extLst>
              <a:ext uri="{FF2B5EF4-FFF2-40B4-BE49-F238E27FC236}">
                <a16:creationId xmlns:a16="http://schemas.microsoft.com/office/drawing/2014/main" id="{8E1799DD-E081-457A-9C73-F07E238A29BE}"/>
              </a:ext>
            </a:extLst>
          </p:cNvPr>
          <p:cNvSpPr>
            <a:spLocks noGrp="1"/>
          </p:cNvSpPr>
          <p:nvPr>
            <p:ph type="body" idx="1"/>
          </p:nvPr>
        </p:nvSpPr>
        <p:spPr/>
        <p:txBody>
          <a:bodyPr/>
          <a:lstStyle/>
          <a:p>
            <a:endParaRPr lang="ru-RU"/>
          </a:p>
        </p:txBody>
      </p:sp>
    </p:spTree>
    <p:extLst>
      <p:ext uri="{BB962C8B-B14F-4D97-AF65-F5344CB8AC3E}">
        <p14:creationId xmlns:p14="http://schemas.microsoft.com/office/powerpoint/2010/main" val="29143801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стин">
  <a:themeElements>
    <a:clrScheme name="Остин">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649</TotalTime>
  <Words>3266</Words>
  <Application>Microsoft Office PowerPoint</Application>
  <PresentationFormat>Экран (4:3)</PresentationFormat>
  <Paragraphs>186</Paragraphs>
  <Slides>40</Slides>
  <Notes>3</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40</vt:i4>
      </vt:variant>
    </vt:vector>
  </HeadingPairs>
  <TitlesOfParts>
    <vt:vector size="47" baseType="lpstr">
      <vt:lpstr>Arial Black</vt:lpstr>
      <vt:lpstr>Calibri</vt:lpstr>
      <vt:lpstr>Century Gothic</vt:lpstr>
      <vt:lpstr>Tahoma</vt:lpstr>
      <vt:lpstr>Wingdings</vt:lpstr>
      <vt:lpstr>Wingdings 2</vt:lpstr>
      <vt:lpstr>Остин</vt:lpstr>
      <vt:lpstr>История и философия науки   СТИЛИ НАУЧНОГО МЫШЛЕНИЯ</vt:lpstr>
      <vt:lpstr>ВОПРОСЫ:</vt:lpstr>
      <vt:lpstr>1. Стиль научного мышления</vt:lpstr>
      <vt:lpstr>Флек Людвиг (1896-1961</vt:lpstr>
      <vt:lpstr>Презентация PowerPoint</vt:lpstr>
      <vt:lpstr>2. Понятие С. Н. М. </vt:lpstr>
      <vt:lpstr>СТИЛЬ НАУЧНОГО МЫШЛЕНИЯ: ЭПОХАЛЬНАЯ  ИЛИ ДИСЦИПЛИНАРНАЯ  КОНЦЕПЦИЯ?</vt:lpstr>
      <vt:lpstr>Стилевые эпохи</vt:lpstr>
      <vt:lpstr>М. Борн, В. Гейзенберг</vt:lpstr>
      <vt:lpstr>Стиль научного мышления: </vt:lpstr>
      <vt:lpstr>3. Типология стилей научного мышления Автор- Ф.В. Сачков (российский философ)</vt:lpstr>
      <vt:lpstr>Стиль мышления в классическую эпоху</vt:lpstr>
      <vt:lpstr>Классическая эпоха</vt:lpstr>
      <vt:lpstr>Классический  (Механистический)</vt:lpstr>
      <vt:lpstr>Неклассический стиль</vt:lpstr>
      <vt:lpstr>Неклассика</vt:lpstr>
      <vt:lpstr>Функции стиля научного мышления в неклассике</vt:lpstr>
      <vt:lpstr>Неклассический (Релятивистский)</vt:lpstr>
      <vt:lpstr>Постнеклассический стиль</vt:lpstr>
      <vt:lpstr>Постнеклассический (Эволюционно-синергетический)</vt:lpstr>
      <vt:lpstr>Натуралистический  (за пределами  представленной классификации)</vt:lpstr>
      <vt:lpstr>Функции стиля научного мышления</vt:lpstr>
      <vt:lpstr>2. Наука как социокультурный феномен: соотношение фундаментальных и прикладных исследований в научной истории человечества</vt:lpstr>
      <vt:lpstr>МНОГОЛИКИЙ ОБРАЗ НАУКИ</vt:lpstr>
      <vt:lpstr>По критерию практической значимости</vt:lpstr>
      <vt:lpstr>НАУКА в XXI веке: фундаментальная или прикладная?</vt:lpstr>
      <vt:lpstr>Фундаментальная наука а XXI веке</vt:lpstr>
      <vt:lpstr>Техника</vt:lpstr>
      <vt:lpstr>Что такое техника?</vt:lpstr>
      <vt:lpstr>Философия техники</vt:lpstr>
      <vt:lpstr>ПРЕДМЕТ ФИЛОСОФИИ ТЕХНИКИ</vt:lpstr>
      <vt:lpstr>Соотношение науки и техники</vt:lpstr>
      <vt:lpstr>Основные подходы к пониманию техники:</vt:lpstr>
      <vt:lpstr>Линейная модель</vt:lpstr>
      <vt:lpstr>Эволюционная модель</vt:lpstr>
      <vt:lpstr>Стивен Тулмин</vt:lpstr>
      <vt:lpstr>Презентация PowerPoint</vt:lpstr>
      <vt:lpstr>Презентация PowerPoint</vt:lpstr>
      <vt:lpstr>ЗАКЛЮЧЕНИЕ</vt:lpstr>
      <vt:lpstr>Благодарю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методология науки</dc:title>
  <dc:creator>Marina A. Makienko</dc:creator>
  <cp:lastModifiedBy>Пользователь Windows</cp:lastModifiedBy>
  <cp:revision>49</cp:revision>
  <dcterms:created xsi:type="dcterms:W3CDTF">2016-06-03T02:25:20Z</dcterms:created>
  <dcterms:modified xsi:type="dcterms:W3CDTF">2024-05-25T11:55:13Z</dcterms:modified>
</cp:coreProperties>
</file>