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48"/>
  </p:notesMasterIdLst>
  <p:sldIdLst>
    <p:sldId id="256" r:id="rId2"/>
    <p:sldId id="331" r:id="rId3"/>
    <p:sldId id="257" r:id="rId4"/>
    <p:sldId id="259" r:id="rId5"/>
    <p:sldId id="339" r:id="rId6"/>
    <p:sldId id="258" r:id="rId7"/>
    <p:sldId id="263" r:id="rId8"/>
    <p:sldId id="330" r:id="rId9"/>
    <p:sldId id="264" r:id="rId10"/>
    <p:sldId id="314" r:id="rId11"/>
    <p:sldId id="297" r:id="rId12"/>
    <p:sldId id="292" r:id="rId13"/>
    <p:sldId id="293" r:id="rId14"/>
    <p:sldId id="302" r:id="rId15"/>
    <p:sldId id="294" r:id="rId16"/>
    <p:sldId id="298" r:id="rId17"/>
    <p:sldId id="323" r:id="rId18"/>
    <p:sldId id="316" r:id="rId19"/>
    <p:sldId id="315" r:id="rId20"/>
    <p:sldId id="299" r:id="rId21"/>
    <p:sldId id="295" r:id="rId22"/>
    <p:sldId id="300" r:id="rId23"/>
    <p:sldId id="301" r:id="rId24"/>
    <p:sldId id="296" r:id="rId25"/>
    <p:sldId id="322" r:id="rId26"/>
    <p:sldId id="320" r:id="rId27"/>
    <p:sldId id="318" r:id="rId28"/>
    <p:sldId id="317" r:id="rId29"/>
    <p:sldId id="319" r:id="rId30"/>
    <p:sldId id="310" r:id="rId31"/>
    <p:sldId id="335" r:id="rId32"/>
    <p:sldId id="311" r:id="rId33"/>
    <p:sldId id="312" r:id="rId34"/>
    <p:sldId id="326" r:id="rId35"/>
    <p:sldId id="321" r:id="rId36"/>
    <p:sldId id="325" r:id="rId37"/>
    <p:sldId id="324" r:id="rId38"/>
    <p:sldId id="327" r:id="rId39"/>
    <p:sldId id="328" r:id="rId40"/>
    <p:sldId id="329" r:id="rId41"/>
    <p:sldId id="336" r:id="rId42"/>
    <p:sldId id="333" r:id="rId43"/>
    <p:sldId id="337" r:id="rId44"/>
    <p:sldId id="334" r:id="rId45"/>
    <p:sldId id="332" r:id="rId46"/>
    <p:sldId id="291" r:id="rId4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65" d="100"/>
          <a:sy n="65" d="100"/>
        </p:scale>
        <p:origin x="834"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E291D5-DB91-4AAB-97D9-A45E5785DA99}" type="datetimeFigureOut">
              <a:rPr lang="ru-RU" smtClean="0"/>
              <a:pPr/>
              <a:t>19.05.2024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70A86-9473-451E-9DB7-387DDE0C2D05}" type="slidenum">
              <a:rPr lang="ru-RU" smtClean="0"/>
              <a:pPr/>
              <a:t>‹#›</a:t>
            </a:fld>
            <a:endParaRPr lang="ru-RU"/>
          </a:p>
        </p:txBody>
      </p:sp>
    </p:spTree>
    <p:extLst>
      <p:ext uri="{BB962C8B-B14F-4D97-AF65-F5344CB8AC3E}">
        <p14:creationId xmlns:p14="http://schemas.microsoft.com/office/powerpoint/2010/main" val="4219021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Для Кузанского </a:t>
            </a:r>
            <a:r>
              <a:rPr lang="ru-RU" sz="1200" b="0" i="0" kern="1200" dirty="0">
                <a:solidFill>
                  <a:schemeClr val="tx1"/>
                </a:solidFill>
                <a:effectLst/>
                <a:latin typeface="+mn-lt"/>
                <a:ea typeface="+mn-ea"/>
                <a:cs typeface="+mn-cs"/>
              </a:rPr>
              <a:t>обстоятельство, что в чувственном мире ни одна вещь не тождественна другой и в силу изменчивости не остается тождественной себе, вызывает у него в отличие от Платона и Плотина восхищение этим необозримым множеством и несхожестью явлений.</a:t>
            </a:r>
            <a:endParaRPr lang="ru-RU" dirty="0"/>
          </a:p>
        </p:txBody>
      </p:sp>
      <p:sp>
        <p:nvSpPr>
          <p:cNvPr id="4" name="Номер слайда 3"/>
          <p:cNvSpPr>
            <a:spLocks noGrp="1"/>
          </p:cNvSpPr>
          <p:nvPr>
            <p:ph type="sldNum" sz="quarter" idx="10"/>
          </p:nvPr>
        </p:nvSpPr>
        <p:spPr/>
        <p:txBody>
          <a:bodyPr/>
          <a:lstStyle/>
          <a:p>
            <a:fld id="{E8470A86-9473-451E-9DB7-387DDE0C2D05}" type="slidenum">
              <a:rPr lang="ru-RU" smtClean="0"/>
              <a:pPr/>
              <a:t>7</a:t>
            </a:fld>
            <a:endParaRPr lang="ru-RU"/>
          </a:p>
        </p:txBody>
      </p:sp>
    </p:spTree>
    <p:extLst>
      <p:ext uri="{BB962C8B-B14F-4D97-AF65-F5344CB8AC3E}">
        <p14:creationId xmlns:p14="http://schemas.microsoft.com/office/powerpoint/2010/main" val="2112274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8470A86-9473-451E-9DB7-387DDE0C2D05}" type="slidenum">
              <a:rPr lang="ru-RU" smtClean="0"/>
              <a:pPr/>
              <a:t>12</a:t>
            </a:fld>
            <a:endParaRPr lang="ru-RU"/>
          </a:p>
        </p:txBody>
      </p:sp>
    </p:spTree>
    <p:extLst>
      <p:ext uri="{BB962C8B-B14F-4D97-AF65-F5344CB8AC3E}">
        <p14:creationId xmlns:p14="http://schemas.microsoft.com/office/powerpoint/2010/main" val="3306797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61E5083E-04C7-4728-8958-367506E7D41D}" type="datetimeFigureOut">
              <a:rPr lang="ru-RU" smtClean="0"/>
              <a:pPr/>
              <a:t>19.05.2024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1F4A7F-DB08-4424-88EE-FD58C0CE33E4}" type="slidenum">
              <a:rPr lang="ru-RU" smtClean="0"/>
              <a:pPr/>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09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1E5083E-04C7-4728-8958-367506E7D41D}" type="datetimeFigureOut">
              <a:rPr lang="ru-RU" smtClean="0"/>
              <a:pPr/>
              <a:t>19.05.2024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3029802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1E5083E-04C7-4728-8958-367506E7D41D}" type="datetimeFigureOut">
              <a:rPr lang="ru-RU" smtClean="0"/>
              <a:pPr/>
              <a:t>19.05.2024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1F4A7F-DB08-4424-88EE-FD58C0CE33E4}" type="slidenum">
              <a:rPr lang="ru-RU" smtClean="0"/>
              <a:pPr/>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554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1E5083E-04C7-4728-8958-367506E7D41D}" type="datetimeFigureOut">
              <a:rPr lang="ru-RU" smtClean="0"/>
              <a:pPr/>
              <a:t>19.05.2024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464505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61E5083E-04C7-4728-8958-367506E7D41D}" type="datetimeFigureOut">
              <a:rPr lang="ru-RU" smtClean="0"/>
              <a:pPr/>
              <a:t>19.05.2024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398663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1E5083E-04C7-4728-8958-367506E7D41D}" type="datetimeFigureOut">
              <a:rPr lang="ru-RU" smtClean="0"/>
              <a:pPr/>
              <a:t>19.05.2024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1437752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1E5083E-04C7-4728-8958-367506E7D41D}" type="datetimeFigureOut">
              <a:rPr lang="ru-RU" smtClean="0"/>
              <a:pPr/>
              <a:t>19.05.2024</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2686235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1E5083E-04C7-4728-8958-367506E7D41D}" type="datetimeFigureOut">
              <a:rPr lang="ru-RU" smtClean="0"/>
              <a:pPr/>
              <a:t>19.05.2024</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01F4A7F-DB08-4424-88EE-FD58C0CE33E4}" type="slidenum">
              <a:rPr lang="ru-RU" smtClean="0"/>
              <a:pPr/>
              <a:t>‹#›</a:t>
            </a:fld>
            <a:endParaRPr lang="ru-RU"/>
          </a:p>
        </p:txBody>
      </p:sp>
    </p:spTree>
    <p:extLst>
      <p:ext uri="{BB962C8B-B14F-4D97-AF65-F5344CB8AC3E}">
        <p14:creationId xmlns:p14="http://schemas.microsoft.com/office/powerpoint/2010/main" val="992924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61E5083E-04C7-4728-8958-367506E7D41D}" type="datetimeFigureOut">
              <a:rPr lang="ru-RU" smtClean="0"/>
              <a:pPr/>
              <a:t>19.05.2024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1391479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1E5083E-04C7-4728-8958-367506E7D41D}" type="datetimeFigureOut">
              <a:rPr lang="ru-RU" smtClean="0"/>
              <a:pPr/>
              <a:t>19.05.2024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1079383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1E5083E-04C7-4728-8958-367506E7D41D}" type="datetimeFigureOut">
              <a:rPr lang="ru-RU" smtClean="0"/>
              <a:pPr/>
              <a:t>19.05.2024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1F4A7F-DB08-4424-88EE-FD58C0CE33E4}" type="slidenum">
              <a:rPr lang="ru-RU" smtClean="0"/>
              <a:pPr/>
              <a:t>‹#›</a:t>
            </a:fld>
            <a:endParaRPr lang="ru-RU"/>
          </a:p>
        </p:txBody>
      </p:sp>
    </p:spTree>
    <p:extLst>
      <p:ext uri="{BB962C8B-B14F-4D97-AF65-F5344CB8AC3E}">
        <p14:creationId xmlns:p14="http://schemas.microsoft.com/office/powerpoint/2010/main" val="3195602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a:t>Образец заголовка</a:t>
            </a:r>
          </a:p>
        </p:txBody>
      </p:sp>
      <p:sp>
        <p:nvSpPr>
          <p:cNvPr id="3" name="Текст 2"/>
          <p:cNvSpPr>
            <a:spLocks noGrp="1"/>
          </p:cNvSpPr>
          <p:nvPr>
            <p:ph type="body" sz="half" idx="1"/>
          </p:nvPr>
        </p:nvSpPr>
        <p:spPr>
          <a:xfrm>
            <a:off x="609600" y="1600201"/>
            <a:ext cx="53848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0" y="1600201"/>
            <a:ext cx="53848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23"/>
          <p:cNvSpPr>
            <a:spLocks noGrp="1"/>
          </p:cNvSpPr>
          <p:nvPr>
            <p:ph type="dt" sz="half" idx="10"/>
          </p:nvPr>
        </p:nvSpPr>
        <p:spPr/>
        <p:txBody>
          <a:bodyPr/>
          <a:lstStyle>
            <a:lvl1pPr>
              <a:defRPr/>
            </a:lvl1pPr>
          </a:lstStyle>
          <a:p>
            <a:pPr>
              <a:defRPr/>
            </a:pPr>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CABB88D3-D1DD-4FB7-80F8-83888158FF62}" type="slidenum">
              <a:rPr lang="ru-RU"/>
              <a:pPr>
                <a:defRPr/>
              </a:pPr>
              <a:t>‹#›</a:t>
            </a:fld>
            <a:endParaRPr lang="ru-RU"/>
          </a:p>
        </p:txBody>
      </p:sp>
    </p:spTree>
    <p:extLst>
      <p:ext uri="{BB962C8B-B14F-4D97-AF65-F5344CB8AC3E}">
        <p14:creationId xmlns:p14="http://schemas.microsoft.com/office/powerpoint/2010/main" val="3651121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1E5083E-04C7-4728-8958-367506E7D41D}" type="datetimeFigureOut">
              <a:rPr lang="ru-RU" smtClean="0"/>
              <a:pPr/>
              <a:t>19.05.2024</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01F4A7F-DB08-4424-88EE-FD58C0CE33E4}" type="slidenum">
              <a:rPr lang="ru-RU" smtClean="0"/>
              <a:pPr/>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789227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platona.net/load/knigi_po_filosofii/istorija_nauki/gajdenko_istorija_novoevropejskoj_filosofii_svjazi_naukoj_uchebnoe_posobie_vuz/51-1-0-4106"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20181" y="1415846"/>
            <a:ext cx="8524566" cy="2595716"/>
          </a:xfrm>
        </p:spPr>
        <p:txBody>
          <a:bodyPr>
            <a:normAutofit/>
          </a:bodyPr>
          <a:lstStyle/>
          <a:p>
            <a:r>
              <a:rPr lang="ru-RU" sz="3100" u="sng" dirty="0"/>
              <a:t>История и философия науки</a:t>
            </a:r>
            <a:br>
              <a:rPr lang="ru-RU" sz="4800" dirty="0"/>
            </a:br>
            <a:r>
              <a:rPr lang="ru-RU" sz="4400" b="1" dirty="0"/>
              <a:t>Формы ненаучного знания </a:t>
            </a:r>
            <a:br>
              <a:rPr lang="ru-RU" sz="4400" b="1" dirty="0"/>
            </a:br>
            <a:endParaRPr lang="ru-RU" sz="4400" dirty="0"/>
          </a:p>
        </p:txBody>
      </p:sp>
      <p:sp>
        <p:nvSpPr>
          <p:cNvPr id="3" name="Подзаголовок 2"/>
          <p:cNvSpPr>
            <a:spLocks noGrp="1"/>
          </p:cNvSpPr>
          <p:nvPr>
            <p:ph type="subTitle" idx="1"/>
          </p:nvPr>
        </p:nvSpPr>
        <p:spPr/>
        <p:txBody>
          <a:bodyPr>
            <a:normAutofit/>
          </a:bodyPr>
          <a:lstStyle/>
          <a:p>
            <a:pPr algn="r"/>
            <a:r>
              <a:rPr lang="ru-RU" cap="none" dirty="0" err="1"/>
              <a:t>Брылина</a:t>
            </a:r>
            <a:r>
              <a:rPr lang="ru-RU" cap="none" dirty="0"/>
              <a:t> Ирина Владимировна,</a:t>
            </a:r>
          </a:p>
          <a:p>
            <a:pPr algn="r"/>
            <a:r>
              <a:rPr lang="ru-RU" cap="none" dirty="0"/>
              <a:t>Д.ф.н., профессор ОСГН ШОН</a:t>
            </a:r>
          </a:p>
          <a:p>
            <a:pPr lvl="0"/>
            <a:endParaRPr lang="ru-RU" b="1" dirty="0"/>
          </a:p>
        </p:txBody>
      </p:sp>
    </p:spTree>
    <p:extLst>
      <p:ext uri="{BB962C8B-B14F-4D97-AF65-F5344CB8AC3E}">
        <p14:creationId xmlns:p14="http://schemas.microsoft.com/office/powerpoint/2010/main" val="331490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43A26F-408D-4674-ADE9-3861FEBC440A}"/>
              </a:ext>
            </a:extLst>
          </p:cNvPr>
          <p:cNvSpPr>
            <a:spLocks noGrp="1"/>
          </p:cNvSpPr>
          <p:nvPr>
            <p:ph type="title"/>
          </p:nvPr>
        </p:nvSpPr>
        <p:spPr/>
        <p:txBody>
          <a:bodyPr/>
          <a:lstStyle/>
          <a:p>
            <a:r>
              <a:rPr lang="ru-RU" dirty="0"/>
              <a:t>ВОПРОСЫ:</a:t>
            </a:r>
          </a:p>
        </p:txBody>
      </p:sp>
      <p:sp>
        <p:nvSpPr>
          <p:cNvPr id="3" name="Объект 2">
            <a:extLst>
              <a:ext uri="{FF2B5EF4-FFF2-40B4-BE49-F238E27FC236}">
                <a16:creationId xmlns:a16="http://schemas.microsoft.com/office/drawing/2014/main" id="{95EB16CE-DDA8-4B01-944E-0A08416FB82B}"/>
              </a:ext>
            </a:extLst>
          </p:cNvPr>
          <p:cNvSpPr>
            <a:spLocks noGrp="1"/>
          </p:cNvSpPr>
          <p:nvPr>
            <p:ph idx="1"/>
          </p:nvPr>
        </p:nvSpPr>
        <p:spPr/>
        <p:txBody>
          <a:bodyPr/>
          <a:lstStyle/>
          <a:p>
            <a:pPr marL="514350" indent="-514350">
              <a:buFont typeface="+mj-lt"/>
              <a:buAutoNum type="arabicPeriod"/>
            </a:pPr>
            <a:r>
              <a:rPr lang="ru-RU" sz="2800" b="1" dirty="0"/>
              <a:t>Формы ненаучного знания (донаучное, </a:t>
            </a:r>
            <a:r>
              <a:rPr lang="ru-RU" sz="2800" b="1" dirty="0" err="1"/>
              <a:t>вненаучное</a:t>
            </a:r>
            <a:r>
              <a:rPr lang="ru-RU" sz="2800" b="1" dirty="0"/>
              <a:t>, обыденное; </a:t>
            </a:r>
            <a:r>
              <a:rPr lang="ru-RU" sz="2800" b="1" dirty="0" err="1"/>
              <a:t>паранормальная</a:t>
            </a:r>
            <a:r>
              <a:rPr lang="ru-RU" sz="2800" b="1" dirty="0"/>
              <a:t>, девиантная, народная наука): методологический анархизм или банкротство науки? (вопрос №18)</a:t>
            </a:r>
          </a:p>
          <a:p>
            <a:pPr marL="514350" indent="-514350">
              <a:buFont typeface="+mj-lt"/>
              <a:buAutoNum type="arabicPeriod"/>
            </a:pPr>
            <a:r>
              <a:rPr lang="ru-RU" sz="2800" b="1" dirty="0"/>
              <a:t>Роль теоретического и иррационального в науке. (вопрос №32)</a:t>
            </a:r>
          </a:p>
          <a:p>
            <a:endParaRPr lang="ru-RU" dirty="0"/>
          </a:p>
        </p:txBody>
      </p:sp>
    </p:spTree>
    <p:extLst>
      <p:ext uri="{BB962C8B-B14F-4D97-AF65-F5344CB8AC3E}">
        <p14:creationId xmlns:p14="http://schemas.microsoft.com/office/powerpoint/2010/main" val="763704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Научное и ненаучное знание</a:t>
            </a:r>
          </a:p>
        </p:txBody>
      </p:sp>
      <p:sp>
        <p:nvSpPr>
          <p:cNvPr id="3" name="Объект 2"/>
          <p:cNvSpPr>
            <a:spLocks noGrp="1"/>
          </p:cNvSpPr>
          <p:nvPr>
            <p:ph idx="1"/>
          </p:nvPr>
        </p:nvSpPr>
        <p:spPr>
          <a:xfrm>
            <a:off x="703213" y="2160589"/>
            <a:ext cx="10058400" cy="3926311"/>
          </a:xfrm>
        </p:spPr>
        <p:txBody>
          <a:bodyPr>
            <a:normAutofit/>
          </a:bodyPr>
          <a:lstStyle/>
          <a:p>
            <a:pPr lvl="0"/>
            <a:r>
              <a:rPr lang="ru-RU" sz="2800" dirty="0"/>
              <a:t>Формы ненаучного знания (донаучное, </a:t>
            </a:r>
            <a:r>
              <a:rPr lang="ru-RU" sz="2800" dirty="0" err="1"/>
              <a:t>вненаучное</a:t>
            </a:r>
            <a:r>
              <a:rPr lang="ru-RU" sz="2800" dirty="0"/>
              <a:t>, обыденное, </a:t>
            </a:r>
            <a:r>
              <a:rPr lang="ru-RU" sz="2800" dirty="0" err="1"/>
              <a:t>паранормальная</a:t>
            </a:r>
            <a:r>
              <a:rPr lang="ru-RU" sz="2800" dirty="0"/>
              <a:t>, девиантная, народная наука): методологический анархизм или банкротство науки? </a:t>
            </a:r>
          </a:p>
        </p:txBody>
      </p:sp>
    </p:spTree>
    <p:extLst>
      <p:ext uri="{BB962C8B-B14F-4D97-AF65-F5344CB8AC3E}">
        <p14:creationId xmlns:p14="http://schemas.microsoft.com/office/powerpoint/2010/main" val="2815268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1011255"/>
          </a:xfrm>
        </p:spPr>
        <p:txBody>
          <a:bodyPr/>
          <a:lstStyle/>
          <a:p>
            <a:r>
              <a:rPr lang="ru-RU" dirty="0"/>
              <a:t>Литература</a:t>
            </a:r>
          </a:p>
        </p:txBody>
      </p:sp>
      <p:sp>
        <p:nvSpPr>
          <p:cNvPr id="3" name="Объект 2"/>
          <p:cNvSpPr>
            <a:spLocks noGrp="1"/>
          </p:cNvSpPr>
          <p:nvPr>
            <p:ph idx="1"/>
          </p:nvPr>
        </p:nvSpPr>
        <p:spPr>
          <a:xfrm>
            <a:off x="634181" y="1297858"/>
            <a:ext cx="10825315" cy="5273540"/>
          </a:xfrm>
        </p:spPr>
        <p:txBody>
          <a:bodyPr>
            <a:normAutofit fontScale="85000" lnSpcReduction="10000"/>
          </a:bodyPr>
          <a:lstStyle/>
          <a:p>
            <a:r>
              <a:rPr lang="ru-RU" dirty="0"/>
              <a:t>Гайденко П.П. У истоков новоевропейской науки. - </a:t>
            </a:r>
            <a:r>
              <a:rPr lang="ru-RU" dirty="0" err="1"/>
              <a:t>Науковедение</a:t>
            </a:r>
            <a:r>
              <a:rPr lang="ru-RU" dirty="0"/>
              <a:t>. 1999. №2. С. 102-125.</a:t>
            </a:r>
          </a:p>
          <a:p>
            <a:r>
              <a:rPr lang="ru-RU" b="1" dirty="0">
                <a:hlinkClick r:id="rId2"/>
              </a:rPr>
              <a:t>Гайденко П.П. - История новоевропейской философии в ее связи с наукой: Учебное пособие для вузов (2000)</a:t>
            </a:r>
            <a:endParaRPr lang="ru-RU" b="1" dirty="0"/>
          </a:p>
          <a:p>
            <a:pPr lvl="0"/>
            <a:r>
              <a:rPr lang="ru-RU" dirty="0"/>
              <a:t>Дынин, В.И. </a:t>
            </a:r>
            <a:r>
              <a:rPr lang="ru-RU" dirty="0" err="1"/>
              <a:t>Вненаучное</a:t>
            </a:r>
            <a:r>
              <a:rPr lang="ru-RU" dirty="0"/>
              <a:t> знание и современный кризис научного мировоззрения [Текст] /В.И. Дынин, М.А. </a:t>
            </a:r>
            <a:r>
              <a:rPr lang="ru-RU" dirty="0" err="1"/>
              <a:t>Ельяшевич</a:t>
            </a:r>
            <a:r>
              <a:rPr lang="ru-RU" dirty="0"/>
              <a:t>, Е.А. Толкачев, Л.М. </a:t>
            </a:r>
            <a:r>
              <a:rPr lang="ru-RU" dirty="0" err="1"/>
              <a:t>Томильчик</a:t>
            </a:r>
            <a:r>
              <a:rPr lang="ru-RU" dirty="0"/>
              <a:t> //</a:t>
            </a:r>
            <a:r>
              <a:rPr lang="ru-RU" dirty="0" err="1"/>
              <a:t>Вопр</a:t>
            </a:r>
            <a:r>
              <a:rPr lang="ru-RU" dirty="0"/>
              <a:t>. философии. – 1994. - № 12. – С.122-134.</a:t>
            </a:r>
          </a:p>
          <a:p>
            <a:pPr lvl="0"/>
            <a:r>
              <a:rPr lang="ru-RU" dirty="0"/>
              <a:t>Жбанков, М.Р. </a:t>
            </a:r>
            <a:r>
              <a:rPr lang="ru-RU" dirty="0" err="1"/>
              <a:t>Паранаучное</a:t>
            </a:r>
            <a:r>
              <a:rPr lang="ru-RU" dirty="0"/>
              <a:t> знание [Текст] //Всемирная энциклопедия: Философия /Гл. </a:t>
            </a:r>
            <a:r>
              <a:rPr lang="ru-RU" dirty="0" err="1"/>
              <a:t>научн</a:t>
            </a:r>
            <a:r>
              <a:rPr lang="ru-RU" dirty="0"/>
              <a:t>. </a:t>
            </a:r>
            <a:r>
              <a:rPr lang="ru-RU" dirty="0" err="1"/>
              <a:t>ред</a:t>
            </a:r>
            <a:r>
              <a:rPr lang="ru-RU" dirty="0"/>
              <a:t> и сост. А.А. </a:t>
            </a:r>
            <a:r>
              <a:rPr lang="ru-RU" dirty="0" err="1"/>
              <a:t>Грицанов</a:t>
            </a:r>
            <a:r>
              <a:rPr lang="ru-RU" dirty="0"/>
              <a:t> /М.Р. Жбанков. – М.: АСТ, 2001. – 1312 с.</a:t>
            </a:r>
          </a:p>
          <a:p>
            <a:pPr lvl="0"/>
            <a:r>
              <a:rPr lang="ru-RU" dirty="0" err="1"/>
              <a:t>Леглер</a:t>
            </a:r>
            <a:r>
              <a:rPr lang="ru-RU" dirty="0"/>
              <a:t>, В.А. Наука, </a:t>
            </a:r>
            <a:r>
              <a:rPr lang="ru-RU" dirty="0" err="1"/>
              <a:t>квазинаука</a:t>
            </a:r>
            <a:r>
              <a:rPr lang="ru-RU" dirty="0"/>
              <a:t>, лженаука [Текст] /В.А. </a:t>
            </a:r>
            <a:r>
              <a:rPr lang="ru-RU" dirty="0" err="1"/>
              <a:t>Леглер</a:t>
            </a:r>
            <a:r>
              <a:rPr lang="ru-RU" dirty="0"/>
              <a:t> //</a:t>
            </a:r>
            <a:r>
              <a:rPr lang="ru-RU" dirty="0" err="1"/>
              <a:t>Вопр</a:t>
            </a:r>
            <a:r>
              <a:rPr lang="ru-RU" dirty="0"/>
              <a:t>. философии. – 1993. - № 2. – С 49-55.</a:t>
            </a:r>
          </a:p>
          <a:p>
            <a:pPr lvl="0"/>
            <a:r>
              <a:rPr lang="ru-RU" dirty="0"/>
              <a:t>Лекторский, В.А. Научное и </a:t>
            </a:r>
            <a:r>
              <a:rPr lang="ru-RU" dirty="0" err="1"/>
              <a:t>вненаучное</a:t>
            </a:r>
            <a:r>
              <a:rPr lang="ru-RU" dirty="0"/>
              <a:t> мышление: скользящая граница [Текст] /В.А. Лекторский //Научные и </a:t>
            </a:r>
            <a:r>
              <a:rPr lang="ru-RU" dirty="0" err="1"/>
              <a:t>вненаучные</a:t>
            </a:r>
            <a:r>
              <a:rPr lang="ru-RU" dirty="0"/>
              <a:t> формы мышления. – М.: Институт философии РАН, 1996. – 336 с.</a:t>
            </a:r>
          </a:p>
          <a:p>
            <a:pPr lvl="0"/>
            <a:r>
              <a:rPr lang="ru-RU" dirty="0" err="1"/>
              <a:t>Полани</a:t>
            </a:r>
            <a:r>
              <a:rPr lang="ru-RU" dirty="0"/>
              <a:t>, М. Личностное знание  [Текст] /М. </a:t>
            </a:r>
            <a:r>
              <a:rPr lang="ru-RU" dirty="0" err="1"/>
              <a:t>Полани</a:t>
            </a:r>
            <a:r>
              <a:rPr lang="ru-RU" dirty="0"/>
              <a:t>. – М., 1985.</a:t>
            </a:r>
          </a:p>
          <a:p>
            <a:pPr lvl="0"/>
            <a:r>
              <a:rPr lang="ru-RU" dirty="0" err="1"/>
              <a:t>Фейерабенд</a:t>
            </a:r>
            <a:r>
              <a:rPr lang="ru-RU" dirty="0"/>
              <a:t>, П. Избранные труды по методологии науки [Текст] /П. </a:t>
            </a:r>
            <a:r>
              <a:rPr lang="ru-RU" dirty="0" err="1"/>
              <a:t>Фейерабенд</a:t>
            </a:r>
            <a:r>
              <a:rPr lang="ru-RU" dirty="0"/>
              <a:t>. – М.: Прогресс, 1986. – 542 с.</a:t>
            </a:r>
          </a:p>
          <a:p>
            <a:pPr lvl="0"/>
            <a:r>
              <a:rPr lang="ru-RU" dirty="0" err="1"/>
              <a:t>Холтон</a:t>
            </a:r>
            <a:r>
              <a:rPr lang="ru-RU" dirty="0"/>
              <a:t>, Дж. Что такое «антинаука»? [Текст] /Дж. </a:t>
            </a:r>
            <a:r>
              <a:rPr lang="ru-RU" dirty="0" err="1"/>
              <a:t>Холтон</a:t>
            </a:r>
            <a:r>
              <a:rPr lang="ru-RU" dirty="0"/>
              <a:t> //</a:t>
            </a:r>
            <a:r>
              <a:rPr lang="ru-RU" dirty="0" err="1"/>
              <a:t>Вопр</a:t>
            </a:r>
            <a:r>
              <a:rPr lang="ru-RU" dirty="0"/>
              <a:t>. философии. – 1992. - № 2. – С.26-58.</a:t>
            </a:r>
          </a:p>
          <a:p>
            <a:r>
              <a:rPr lang="ru-RU" dirty="0" err="1"/>
              <a:t>Хюбнер</a:t>
            </a:r>
            <a:r>
              <a:rPr lang="ru-RU" dirty="0"/>
              <a:t>, К критике научного разума [Текст] /К. </a:t>
            </a:r>
            <a:r>
              <a:rPr lang="ru-RU" dirty="0" err="1"/>
              <a:t>Хюбнер</a:t>
            </a:r>
            <a:r>
              <a:rPr lang="ru-RU" dirty="0"/>
              <a:t>. – М.: Институт РАН, 1994. – 426 с.</a:t>
            </a:r>
          </a:p>
          <a:p>
            <a:pPr lvl="0"/>
            <a:r>
              <a:rPr lang="ru-RU" dirty="0" err="1"/>
              <a:t>Хюбнер</a:t>
            </a:r>
            <a:r>
              <a:rPr lang="ru-RU" dirty="0"/>
              <a:t>, К. Истина мифа [Текст] /К. </a:t>
            </a:r>
            <a:r>
              <a:rPr lang="ru-RU" dirty="0" err="1"/>
              <a:t>Хюбнер</a:t>
            </a:r>
            <a:r>
              <a:rPr lang="ru-RU" dirty="0"/>
              <a:t>. – М., 1996.</a:t>
            </a:r>
          </a:p>
          <a:p>
            <a:endParaRPr lang="ru-RU" sz="2400" dirty="0"/>
          </a:p>
          <a:p>
            <a:endParaRPr lang="ru-RU" sz="2400" b="1" dirty="0"/>
          </a:p>
        </p:txBody>
      </p:sp>
    </p:spTree>
    <p:extLst>
      <p:ext uri="{BB962C8B-B14F-4D97-AF65-F5344CB8AC3E}">
        <p14:creationId xmlns:p14="http://schemas.microsoft.com/office/powerpoint/2010/main" val="2784580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899077-BC22-4DBA-8494-3B625219B80B}"/>
              </a:ext>
            </a:extLst>
          </p:cNvPr>
          <p:cNvSpPr>
            <a:spLocks noGrp="1"/>
          </p:cNvSpPr>
          <p:nvPr>
            <p:ph type="title"/>
          </p:nvPr>
        </p:nvSpPr>
        <p:spPr/>
        <p:txBody>
          <a:bodyPr/>
          <a:lstStyle/>
          <a:p>
            <a:r>
              <a:rPr lang="ru-RU" dirty="0"/>
              <a:t>Научное и ненаучное знание</a:t>
            </a:r>
          </a:p>
        </p:txBody>
      </p:sp>
      <p:sp>
        <p:nvSpPr>
          <p:cNvPr id="3" name="Объект 2">
            <a:extLst>
              <a:ext uri="{FF2B5EF4-FFF2-40B4-BE49-F238E27FC236}">
                <a16:creationId xmlns:a16="http://schemas.microsoft.com/office/drawing/2014/main" id="{3332762A-2327-4732-8D8A-7D7DE9F0E08D}"/>
              </a:ext>
            </a:extLst>
          </p:cNvPr>
          <p:cNvSpPr>
            <a:spLocks noGrp="1"/>
          </p:cNvSpPr>
          <p:nvPr>
            <p:ph idx="1"/>
          </p:nvPr>
        </p:nvSpPr>
        <p:spPr/>
        <p:txBody>
          <a:bodyPr/>
          <a:lstStyle/>
          <a:p>
            <a:endParaRPr lang="ru-RU" dirty="0"/>
          </a:p>
        </p:txBody>
      </p:sp>
      <p:sp>
        <p:nvSpPr>
          <p:cNvPr id="8" name="Овал 7">
            <a:extLst>
              <a:ext uri="{FF2B5EF4-FFF2-40B4-BE49-F238E27FC236}">
                <a16:creationId xmlns:a16="http://schemas.microsoft.com/office/drawing/2014/main" id="{6F6BE9A4-4ED5-41CF-A31D-8D44B8E66175}"/>
              </a:ext>
            </a:extLst>
          </p:cNvPr>
          <p:cNvSpPr/>
          <p:nvPr/>
        </p:nvSpPr>
        <p:spPr>
          <a:xfrm>
            <a:off x="3687097" y="1845734"/>
            <a:ext cx="4675238" cy="43485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a:p>
            <a:pPr algn="ctr"/>
            <a:endParaRPr lang="ru-RU" dirty="0"/>
          </a:p>
          <a:p>
            <a:pPr algn="ctr"/>
            <a:endParaRPr lang="ru-RU" dirty="0"/>
          </a:p>
          <a:p>
            <a:pPr algn="ctr"/>
            <a:endParaRPr lang="ru-RU" dirty="0"/>
          </a:p>
          <a:p>
            <a:pPr algn="ctr"/>
            <a:endParaRPr lang="ru-RU" dirty="0"/>
          </a:p>
          <a:p>
            <a:pPr algn="ctr"/>
            <a:endParaRPr lang="ru-RU" dirty="0"/>
          </a:p>
          <a:p>
            <a:pPr algn="ctr"/>
            <a:endParaRPr lang="ru-RU" dirty="0"/>
          </a:p>
          <a:p>
            <a:pPr algn="ctr"/>
            <a:endParaRPr lang="ru-RU" dirty="0"/>
          </a:p>
          <a:p>
            <a:pPr algn="ctr"/>
            <a:endParaRPr lang="ru-RU" dirty="0"/>
          </a:p>
          <a:p>
            <a:pPr algn="ctr"/>
            <a:endParaRPr lang="ru-RU" dirty="0"/>
          </a:p>
          <a:p>
            <a:pPr algn="ctr"/>
            <a:r>
              <a:rPr lang="ru-RU" dirty="0"/>
              <a:t>Познание</a:t>
            </a:r>
          </a:p>
        </p:txBody>
      </p:sp>
      <p:sp>
        <p:nvSpPr>
          <p:cNvPr id="9" name="Овал 8">
            <a:extLst>
              <a:ext uri="{FF2B5EF4-FFF2-40B4-BE49-F238E27FC236}">
                <a16:creationId xmlns:a16="http://schemas.microsoft.com/office/drawing/2014/main" id="{0981A549-CFE7-4B5C-BD83-41F5F5DC1528}"/>
              </a:ext>
            </a:extLst>
          </p:cNvPr>
          <p:cNvSpPr/>
          <p:nvPr/>
        </p:nvSpPr>
        <p:spPr>
          <a:xfrm>
            <a:off x="5073445" y="3229898"/>
            <a:ext cx="1651820" cy="1696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Научное познание</a:t>
            </a:r>
          </a:p>
        </p:txBody>
      </p:sp>
    </p:spTree>
    <p:extLst>
      <p:ext uri="{BB962C8B-B14F-4D97-AF65-F5344CB8AC3E}">
        <p14:creationId xmlns:p14="http://schemas.microsoft.com/office/powerpoint/2010/main" val="2874314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3"/>
            <a:ext cx="9568420" cy="576039"/>
          </a:xfrm>
        </p:spPr>
        <p:txBody>
          <a:bodyPr>
            <a:normAutofit fontScale="90000"/>
          </a:bodyPr>
          <a:lstStyle/>
          <a:p>
            <a:r>
              <a:rPr lang="ru-RU" dirty="0"/>
              <a:t>Критерии научного знания</a:t>
            </a:r>
          </a:p>
        </p:txBody>
      </p:sp>
      <p:sp>
        <p:nvSpPr>
          <p:cNvPr id="3" name="Объект 2"/>
          <p:cNvSpPr>
            <a:spLocks noGrp="1"/>
          </p:cNvSpPr>
          <p:nvPr>
            <p:ph idx="1"/>
          </p:nvPr>
        </p:nvSpPr>
        <p:spPr>
          <a:xfrm>
            <a:off x="707923" y="940279"/>
            <a:ext cx="10791087" cy="4928815"/>
          </a:xfrm>
        </p:spPr>
        <p:txBody>
          <a:bodyPr>
            <a:normAutofit/>
          </a:bodyPr>
          <a:lstStyle/>
          <a:p>
            <a:pPr hangingPunct="0"/>
            <a:r>
              <a:rPr lang="ru-RU" dirty="0"/>
              <a:t>— Научное познание подразумевает получение </a:t>
            </a:r>
            <a:r>
              <a:rPr lang="ru-RU" b="1" i="1" dirty="0"/>
              <a:t>практически полезных</a:t>
            </a:r>
            <a:r>
              <a:rPr lang="ru-RU" i="1" dirty="0"/>
              <a:t>, </a:t>
            </a:r>
            <a:r>
              <a:rPr lang="ru-RU" dirty="0"/>
              <a:t>в конечном счете, знаний, позволяющих управлять природными и социальными процессами на основе знания их законов и с целью удовлетворения человеческих потребностей. «Знание — сила».</a:t>
            </a:r>
          </a:p>
          <a:p>
            <a:pPr hangingPunct="0"/>
            <a:r>
              <a:rPr lang="ru-RU" dirty="0"/>
              <a:t>— Научное познание должно </a:t>
            </a:r>
            <a:r>
              <a:rPr lang="ru-RU" b="1" i="1" dirty="0"/>
              <a:t>согласовываться с опытом </a:t>
            </a:r>
            <a:r>
              <a:rPr lang="ru-RU" dirty="0"/>
              <a:t>и предполагает возможность </a:t>
            </a:r>
            <a:r>
              <a:rPr lang="ru-RU" b="1" i="1" dirty="0"/>
              <a:t>опытной проверки </a:t>
            </a:r>
            <a:r>
              <a:rPr lang="ru-RU" dirty="0"/>
              <a:t>понятий и теорий, их подтверждения или опровержения фактами.</a:t>
            </a:r>
          </a:p>
          <a:p>
            <a:pPr hangingPunct="0"/>
            <a:r>
              <a:rPr lang="ru-RU" dirty="0"/>
              <a:t>— Научное познание требует </a:t>
            </a:r>
            <a:r>
              <a:rPr lang="ru-RU" b="1" i="1" dirty="0"/>
              <a:t>строгости, эмпирической обоснованности, логической связности и непротиворечивости</a:t>
            </a:r>
            <a:r>
              <a:rPr lang="ru-RU" dirty="0"/>
              <a:t> хода исследования и формулирования его результатов.</a:t>
            </a:r>
          </a:p>
          <a:p>
            <a:r>
              <a:rPr lang="ru-RU" dirty="0"/>
              <a:t>— Научное познание </a:t>
            </a:r>
            <a:r>
              <a:rPr lang="ru-RU" b="1" dirty="0"/>
              <a:t>организуется </a:t>
            </a:r>
            <a:r>
              <a:rPr lang="ru-RU" b="1" i="1" dirty="0"/>
              <a:t>методически</a:t>
            </a:r>
            <a:r>
              <a:rPr lang="ru-RU" i="1" dirty="0"/>
              <a:t>, </a:t>
            </a:r>
            <a:r>
              <a:rPr lang="ru-RU" dirty="0"/>
              <a:t>т.е. ведется с определенной целью и согласно определенному плану, осознанному методу действий.</a:t>
            </a:r>
          </a:p>
          <a:p>
            <a:r>
              <a:rPr lang="ru-RU" dirty="0"/>
              <a:t>— Научное знание представляет собой развивающуюся </a:t>
            </a:r>
            <a:r>
              <a:rPr lang="ru-RU" b="1" i="1" dirty="0"/>
              <a:t>систему</a:t>
            </a:r>
            <a:r>
              <a:rPr lang="ru-RU" i="1" dirty="0"/>
              <a:t>, </a:t>
            </a:r>
            <a:r>
              <a:rPr lang="ru-RU" dirty="0"/>
              <a:t>которая стремится к внутренней упорядоченности, согласованности, связности, логической непротиворечивости. Система периодически может испытывать основательные потрясения, крушения, но после кризиса вновь формируется системно упорядоченное знание, хотя упорядоченное уже на новых принципах. </a:t>
            </a:r>
            <a:endParaRPr lang="ru-RU" b="1" dirty="0"/>
          </a:p>
        </p:txBody>
      </p:sp>
    </p:spTree>
    <p:extLst>
      <p:ext uri="{BB962C8B-B14F-4D97-AF65-F5344CB8AC3E}">
        <p14:creationId xmlns:p14="http://schemas.microsoft.com/office/powerpoint/2010/main" val="1136230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stretch>
            <a:fillRect/>
          </a:stretch>
        </p:blipFill>
        <p:spPr>
          <a:xfrm>
            <a:off x="10140287" y="1529616"/>
            <a:ext cx="2051713" cy="1471464"/>
          </a:xfrm>
          <a:prstGeom prst="rect">
            <a:avLst/>
          </a:prstGeom>
        </p:spPr>
      </p:pic>
      <p:pic>
        <p:nvPicPr>
          <p:cNvPr id="9" name="Рисунок 8"/>
          <p:cNvPicPr>
            <a:picLocks noChangeAspect="1"/>
          </p:cNvPicPr>
          <p:nvPr/>
        </p:nvPicPr>
        <p:blipFill>
          <a:blip r:embed="rId4" cstate="print"/>
          <a:stretch>
            <a:fillRect/>
          </a:stretch>
        </p:blipFill>
        <p:spPr>
          <a:xfrm>
            <a:off x="10334031" y="3934995"/>
            <a:ext cx="1857969" cy="1974092"/>
          </a:xfrm>
          <a:prstGeom prst="rect">
            <a:avLst/>
          </a:prstGeom>
        </p:spPr>
      </p:pic>
      <p:cxnSp>
        <p:nvCxnSpPr>
          <p:cNvPr id="14" name="Прямая соединительная линия 13"/>
          <p:cNvCxnSpPr/>
          <p:nvPr/>
        </p:nvCxnSpPr>
        <p:spPr>
          <a:xfrm>
            <a:off x="245658" y="3838433"/>
            <a:ext cx="918494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Прямоугольник 1"/>
          <p:cNvSpPr/>
          <p:nvPr/>
        </p:nvSpPr>
        <p:spPr>
          <a:xfrm>
            <a:off x="319177" y="0"/>
            <a:ext cx="10014854" cy="7017306"/>
          </a:xfrm>
          <a:prstGeom prst="rect">
            <a:avLst/>
          </a:prstGeom>
        </p:spPr>
        <p:txBody>
          <a:bodyPr wrap="square">
            <a:spAutoFit/>
          </a:bodyPr>
          <a:lstStyle/>
          <a:p>
            <a:pPr indent="457200" algn="just" hangingPunct="0">
              <a:spcAft>
                <a:spcPts val="0"/>
              </a:spcAft>
            </a:pPr>
            <a:r>
              <a:rPr lang="ru-RU" b="1" dirty="0">
                <a:latin typeface="Times New Roman" panose="02020603050405020304" pitchFamily="18" charset="0"/>
                <a:ea typeface="Times New Roman" panose="02020603050405020304" pitchFamily="18" charset="0"/>
              </a:rPr>
              <a:t>Научное знание </a:t>
            </a:r>
            <a:r>
              <a:rPr lang="ru-RU" dirty="0">
                <a:latin typeface="Times New Roman" panose="02020603050405020304" pitchFamily="18" charset="0"/>
                <a:ea typeface="Times New Roman" panose="02020603050405020304" pitchFamily="18" charset="0"/>
              </a:rPr>
              <a:t>преимущественно </a:t>
            </a:r>
            <a:r>
              <a:rPr lang="ru-RU" b="1" i="1" dirty="0">
                <a:latin typeface="Times New Roman" panose="02020603050405020304" pitchFamily="18" charset="0"/>
                <a:ea typeface="Times New Roman" panose="02020603050405020304" pitchFamily="18" charset="0"/>
              </a:rPr>
              <a:t>выражается в понятийной форме </a:t>
            </a:r>
            <a:r>
              <a:rPr lang="ru-RU" dirty="0">
                <a:latin typeface="Times New Roman" panose="02020603050405020304" pitchFamily="18" charset="0"/>
                <a:ea typeface="Times New Roman" panose="02020603050405020304" pitchFamily="18" charset="0"/>
              </a:rPr>
              <a:t>и постигается посредством </a:t>
            </a:r>
            <a:r>
              <a:rPr lang="ru-RU" i="1" dirty="0">
                <a:latin typeface="Times New Roman" panose="02020603050405020304" pitchFamily="18" charset="0"/>
                <a:ea typeface="Times New Roman" panose="02020603050405020304" pitchFamily="18" charset="0"/>
              </a:rPr>
              <a:t>рассудка </a:t>
            </a:r>
            <a:r>
              <a:rPr lang="ru-RU" dirty="0">
                <a:latin typeface="Times New Roman" panose="02020603050405020304" pitchFamily="18" charset="0"/>
                <a:ea typeface="Times New Roman" panose="02020603050405020304" pitchFamily="18" charset="0"/>
              </a:rPr>
              <a:t>в отличие от религиозных или поэтических представлений, выражаемых в образной, иносказательной форме и постигаемых при помощи эмоций, иррациональной интуиции.</a:t>
            </a:r>
          </a:p>
          <a:p>
            <a:pPr indent="457200" algn="just" hangingPunct="0">
              <a:spcAft>
                <a:spcPts val="0"/>
              </a:spcAft>
            </a:pPr>
            <a:r>
              <a:rPr lang="ru-RU" dirty="0">
                <a:latin typeface="Times New Roman" panose="02020603050405020304" pitchFamily="18" charset="0"/>
                <a:ea typeface="Times New Roman" panose="02020603050405020304" pitchFamily="18" charset="0"/>
              </a:rPr>
              <a:t>— Научное познание стремится к </a:t>
            </a:r>
            <a:r>
              <a:rPr lang="ru-RU" b="1" i="1" dirty="0">
                <a:latin typeface="Times New Roman" panose="02020603050405020304" pitchFamily="18" charset="0"/>
                <a:ea typeface="Times New Roman" panose="02020603050405020304" pitchFamily="18" charset="0"/>
              </a:rPr>
              <a:t>объективности</a:t>
            </a:r>
            <a:r>
              <a:rPr lang="ru-RU" i="1"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т.е. к выражению действительного соотношения вещей, независимого от человеческого сознания.</a:t>
            </a:r>
          </a:p>
          <a:p>
            <a:pPr indent="457200" algn="just" hangingPunct="0">
              <a:spcAft>
                <a:spcPts val="0"/>
              </a:spcAft>
            </a:pPr>
            <a:r>
              <a:rPr lang="ru-RU" dirty="0">
                <a:latin typeface="Times New Roman" panose="02020603050405020304" pitchFamily="18" charset="0"/>
                <a:ea typeface="Times New Roman" panose="02020603050405020304" pitchFamily="18" charset="0"/>
              </a:rPr>
              <a:t>— Научное познание стремится к выявлению необходимых </a:t>
            </a:r>
            <a:r>
              <a:rPr lang="ru-RU" b="1" i="1" dirty="0">
                <a:latin typeface="Times New Roman" panose="02020603050405020304" pitchFamily="18" charset="0"/>
                <a:ea typeface="Times New Roman" panose="02020603050405020304" pitchFamily="18" charset="0"/>
              </a:rPr>
              <a:t>каузальных связей </a:t>
            </a:r>
            <a:r>
              <a:rPr lang="ru-RU" dirty="0">
                <a:latin typeface="Times New Roman" panose="02020603050405020304" pitchFamily="18" charset="0"/>
                <a:ea typeface="Times New Roman" panose="02020603050405020304" pitchFamily="18" charset="0"/>
              </a:rPr>
              <a:t>в мире. Знание и использование каузальных связей приходит на смену магическим формулам заклинания духов и моления богам.</a:t>
            </a:r>
          </a:p>
          <a:p>
            <a:pPr indent="457200" algn="just" hangingPunct="0">
              <a:spcAft>
                <a:spcPts val="0"/>
              </a:spcAft>
            </a:pPr>
            <a:r>
              <a:rPr lang="ru-RU" dirty="0">
                <a:latin typeface="Times New Roman" panose="02020603050405020304" pitchFamily="18" charset="0"/>
                <a:ea typeface="Times New Roman" panose="02020603050405020304" pitchFamily="18" charset="0"/>
              </a:rPr>
              <a:t>— Научное знание полностью </a:t>
            </a:r>
            <a:r>
              <a:rPr lang="ru-RU" b="1" i="1" dirty="0">
                <a:latin typeface="Times New Roman" panose="02020603050405020304" pitchFamily="18" charset="0"/>
                <a:ea typeface="Times New Roman" panose="02020603050405020304" pitchFamily="18" charset="0"/>
              </a:rPr>
              <a:t>открыто для критики</a:t>
            </a:r>
            <a:r>
              <a:rPr lang="ru-RU" i="1"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Этим оно отличается, например, от теологического знания, которое основывается на догматах, закрытых для сомнения и критики.</a:t>
            </a:r>
          </a:p>
          <a:p>
            <a:pPr indent="457200" algn="just" hangingPunct="0">
              <a:spcAft>
                <a:spcPts val="0"/>
              </a:spcAft>
            </a:pPr>
            <a:r>
              <a:rPr lang="ru-RU" dirty="0">
                <a:latin typeface="Times New Roman" panose="02020603050405020304" pitchFamily="18" charset="0"/>
                <a:ea typeface="Times New Roman" panose="02020603050405020304" pitchFamily="18" charset="0"/>
              </a:rPr>
              <a:t>— Научное познание является </a:t>
            </a:r>
            <a:r>
              <a:rPr lang="ru-RU" b="1" i="1" dirty="0">
                <a:latin typeface="Times New Roman" panose="02020603050405020304" pitchFamily="18" charset="0"/>
                <a:ea typeface="Times New Roman" panose="02020603050405020304" pitchFamily="18" charset="0"/>
              </a:rPr>
              <a:t>рефлексивным</a:t>
            </a:r>
            <a:r>
              <a:rPr lang="ru-RU" i="1"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или </a:t>
            </a:r>
            <a:r>
              <a:rPr lang="ru-RU" b="1" i="1" dirty="0">
                <a:latin typeface="Times New Roman" panose="02020603050405020304" pitchFamily="18" charset="0"/>
                <a:ea typeface="Times New Roman" panose="02020603050405020304" pitchFamily="18" charset="0"/>
              </a:rPr>
              <a:t>рефлектирующим,</a:t>
            </a:r>
            <a:r>
              <a:rPr lang="ru-RU" i="1"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т.е. оно осознает и контролирует само себя, свою рациональную и эмпирическую обоснованность и состоятельность. Этим оно отличается, например, от мифологического познания, для которого характерно доверчивое, некритическое восприятие каких-либо повествований.</a:t>
            </a:r>
          </a:p>
          <a:p>
            <a:pPr hangingPunct="0"/>
            <a:r>
              <a:rPr lang="ru-RU" dirty="0"/>
              <a:t>Научное познание </a:t>
            </a:r>
            <a:r>
              <a:rPr lang="ru-RU" i="1" dirty="0"/>
              <a:t>позволяет </a:t>
            </a:r>
            <a:r>
              <a:rPr lang="ru-RU" b="1" i="1" dirty="0"/>
              <a:t>прогнозировать</a:t>
            </a:r>
            <a:r>
              <a:rPr lang="ru-RU" i="1" dirty="0"/>
              <a:t> </a:t>
            </a:r>
            <a:r>
              <a:rPr lang="ru-RU" dirty="0"/>
              <a:t>ход событий, целенаправленно вызывать или упреждать их.</a:t>
            </a:r>
          </a:p>
          <a:p>
            <a:pPr hangingPunct="0"/>
            <a:r>
              <a:rPr lang="ru-RU" dirty="0"/>
              <a:t>— Результаты научного познания и ход их достижения должны быть </a:t>
            </a:r>
            <a:r>
              <a:rPr lang="ru-RU" b="1" i="1" dirty="0"/>
              <a:t>воспроизводимыми</a:t>
            </a:r>
            <a:r>
              <a:rPr lang="ru-RU" i="1" dirty="0"/>
              <a:t>, </a:t>
            </a:r>
            <a:r>
              <a:rPr lang="ru-RU" dirty="0"/>
              <a:t>чтобы заслуживать признание научного сообщества. Если полученные кем-то результаты никто не может воспроизвести в своих опытах, расчетах, рассуждениях, то они не вызывают доверия. Чья-то личная вера в правильность своих утверждений не является научным доказательством.</a:t>
            </a:r>
          </a:p>
          <a:p>
            <a:pPr hangingPunct="0"/>
            <a:r>
              <a:rPr lang="ru-RU" dirty="0"/>
              <a:t>— Результаты научного познания </a:t>
            </a:r>
            <a:r>
              <a:rPr lang="ru-RU" b="1" i="1" dirty="0"/>
              <a:t>не претендуют на абсолютную истинность</a:t>
            </a:r>
            <a:r>
              <a:rPr lang="ru-RU" i="1" dirty="0"/>
              <a:t>, </a:t>
            </a:r>
            <a:r>
              <a:rPr lang="ru-RU" dirty="0"/>
              <a:t>как, например, религиозные «истины», якобы вечные и неизменные. Научные знания предполагают возможность их изменения, усовершенствования или радикального пересмотра.</a:t>
            </a:r>
          </a:p>
          <a:p>
            <a:pPr indent="457200" algn="just" hangingPunct="0">
              <a:spcAft>
                <a:spcPts val="0"/>
              </a:spcAft>
            </a:pPr>
            <a:endParaRPr lang="ru-RU" dirty="0">
              <a:latin typeface="Times New Roman" panose="02020603050405020304" pitchFamily="18" charset="0"/>
              <a:ea typeface="Times New Roman" panose="02020603050405020304" pitchFamily="18" charset="0"/>
            </a:endParaRPr>
          </a:p>
          <a:p>
            <a:pPr indent="457200" algn="just" hangingPunct="0">
              <a:spcAft>
                <a:spcPts val="0"/>
              </a:spcAft>
            </a:pPr>
            <a:endParaRPr lang="ru-R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53070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C6A093-6D53-4C64-B3A8-EDFA16AA9842}"/>
              </a:ext>
            </a:extLst>
          </p:cNvPr>
          <p:cNvSpPr>
            <a:spLocks noGrp="1"/>
          </p:cNvSpPr>
          <p:nvPr>
            <p:ph type="title"/>
          </p:nvPr>
        </p:nvSpPr>
        <p:spPr>
          <a:xfrm>
            <a:off x="1097280" y="286604"/>
            <a:ext cx="10058400" cy="1196208"/>
          </a:xfrm>
        </p:spPr>
        <p:txBody>
          <a:bodyPr/>
          <a:lstStyle/>
          <a:p>
            <a:r>
              <a:rPr lang="ru-RU" b="1" dirty="0"/>
              <a:t>Формы </a:t>
            </a:r>
            <a:r>
              <a:rPr lang="ru-RU" b="1" dirty="0" err="1"/>
              <a:t>вненаучного</a:t>
            </a:r>
            <a:r>
              <a:rPr lang="ru-RU" b="1" dirty="0"/>
              <a:t> знания</a:t>
            </a:r>
          </a:p>
        </p:txBody>
      </p:sp>
      <p:sp>
        <p:nvSpPr>
          <p:cNvPr id="3" name="Объект 2">
            <a:extLst>
              <a:ext uri="{FF2B5EF4-FFF2-40B4-BE49-F238E27FC236}">
                <a16:creationId xmlns:a16="http://schemas.microsoft.com/office/drawing/2014/main" id="{C32BF3D1-294A-4585-86A6-9DFCE07DB0DB}"/>
              </a:ext>
            </a:extLst>
          </p:cNvPr>
          <p:cNvSpPr>
            <a:spLocks noGrp="1"/>
          </p:cNvSpPr>
          <p:nvPr>
            <p:ph idx="1"/>
          </p:nvPr>
        </p:nvSpPr>
        <p:spPr/>
        <p:txBody>
          <a:bodyPr>
            <a:normAutofit/>
          </a:bodyPr>
          <a:lstStyle/>
          <a:p>
            <a:pPr algn="ctr"/>
            <a:r>
              <a:rPr lang="ru-RU" sz="2800" b="1" u="sng" dirty="0"/>
              <a:t>Донаучное</a:t>
            </a:r>
            <a:r>
              <a:rPr lang="ru-RU" sz="2800" dirty="0"/>
              <a:t> – прототип научного знания</a:t>
            </a:r>
          </a:p>
          <a:p>
            <a:pPr algn="ctr"/>
            <a:r>
              <a:rPr lang="ru-RU" sz="2800" b="1" u="sng" dirty="0" err="1"/>
              <a:t>Вненаучное</a:t>
            </a:r>
            <a:r>
              <a:rPr lang="ru-RU" sz="2800" b="1" u="sng" dirty="0"/>
              <a:t> знание </a:t>
            </a:r>
            <a:r>
              <a:rPr lang="ru-RU" sz="2800" dirty="0"/>
              <a:t>охватывает все знание, лежащее за пределами науки, и является обобщающим. </a:t>
            </a:r>
          </a:p>
          <a:p>
            <a:pPr algn="ctr"/>
            <a:r>
              <a:rPr lang="ru-RU" sz="2800" b="1" u="sng" dirty="0"/>
              <a:t>Ненаучное</a:t>
            </a:r>
            <a:r>
              <a:rPr lang="ru-RU" sz="2800" dirty="0"/>
              <a:t> – неформализованное, несистематичное, противоречит существующей картине мира</a:t>
            </a:r>
          </a:p>
          <a:p>
            <a:pPr algn="ctr"/>
            <a:r>
              <a:rPr lang="ru-RU" sz="2800" b="1" u="sng" dirty="0" err="1"/>
              <a:t>Паранаучное</a:t>
            </a:r>
            <a:r>
              <a:rPr lang="ru-RU" sz="2800" dirty="0"/>
              <a:t> – несовместимое с имеющимися стандартами научности</a:t>
            </a:r>
          </a:p>
          <a:p>
            <a:endParaRPr lang="ru-RU" dirty="0"/>
          </a:p>
        </p:txBody>
      </p:sp>
    </p:spTree>
    <p:extLst>
      <p:ext uri="{BB962C8B-B14F-4D97-AF65-F5344CB8AC3E}">
        <p14:creationId xmlns:p14="http://schemas.microsoft.com/office/powerpoint/2010/main" val="2263137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a:xfrm>
            <a:off x="2104844" y="286603"/>
            <a:ext cx="9050835" cy="539307"/>
          </a:xfrm>
        </p:spPr>
        <p:txBody>
          <a:bodyPr>
            <a:noAutofit/>
          </a:bodyPr>
          <a:lstStyle/>
          <a:p>
            <a:pPr fontAlgn="auto">
              <a:spcAft>
                <a:spcPts val="0"/>
              </a:spcAft>
              <a:defRPr/>
            </a:pPr>
            <a:r>
              <a:rPr lang="ru-RU" sz="2800" b="1" dirty="0"/>
              <a:t>Донаучное знание</a:t>
            </a:r>
            <a:endParaRPr lang="ru-RU" sz="2800" b="1" dirty="0">
              <a:solidFill>
                <a:schemeClr val="tx2">
                  <a:satMod val="130000"/>
                </a:schemeClr>
              </a:solidFill>
            </a:endParaRPr>
          </a:p>
        </p:txBody>
      </p:sp>
      <p:sp>
        <p:nvSpPr>
          <p:cNvPr id="25603" name="Rectangle 3"/>
          <p:cNvSpPr>
            <a:spLocks noGrp="1" noChangeArrowheads="1"/>
          </p:cNvSpPr>
          <p:nvPr>
            <p:ph idx="1"/>
          </p:nvPr>
        </p:nvSpPr>
        <p:spPr>
          <a:xfrm>
            <a:off x="766916" y="825910"/>
            <a:ext cx="10990888" cy="5412658"/>
          </a:xfrm>
        </p:spPr>
        <p:txBody>
          <a:bodyPr>
            <a:normAutofit fontScale="92500" lnSpcReduction="10000"/>
          </a:bodyPr>
          <a:lstStyle/>
          <a:p>
            <a:pPr hangingPunct="0"/>
            <a:r>
              <a:rPr lang="ru-RU" sz="2400" dirty="0"/>
              <a:t>Под словом «</a:t>
            </a:r>
            <a:r>
              <a:rPr lang="ru-RU" sz="2400" dirty="0" err="1"/>
              <a:t>протонаука</a:t>
            </a:r>
            <a:r>
              <a:rPr lang="ru-RU" sz="2400" dirty="0"/>
              <a:t>» подразумеваются явления в древних культурах, родственные науке в ее нынешнем понимании, но не отвечающие тем или иным критериям, которые в совокупности характеризуют современную нам науку. Такие явления известны в истории Шумера, Вавилона, Древнего Египта, Индии, Китая, Греции.</a:t>
            </a:r>
          </a:p>
          <a:p>
            <a:pPr hangingPunct="0"/>
            <a:r>
              <a:rPr lang="ru-RU" sz="2400" dirty="0"/>
              <a:t>О древнейших истоках современной науки автор книги «Наука в истории общества» Дж. Бернал писал, что научная деятельность берет начало от практических и технических умений первобытного человека, а сложная современная цивилизация, основанная на науке и технике, развилась из ремесел и обычаев далекого прошлого. «...Еще задолго до того, как могла существовать какая-либо наука, человек уже имел внутреннюю и жизненно необходимую математическую логику в физическом обращении с определенными и абстрактными объектами» .</a:t>
            </a:r>
          </a:p>
          <a:p>
            <a:pPr hangingPunct="0"/>
            <a:r>
              <a:rPr lang="ru-RU" sz="2400" dirty="0"/>
              <a:t>Знания, относящиеся к области математики, астрономии, механики, медицины имели в древневосточных цивилизациях прикладной характер. Эти знания позволяли строить колоссальные гидротехнические и культовые сооружения, дворцы, создавать технику для строительства и боевых действий, производить землемерные работы, вести контроль, учет и расчеты хозяйственной деятельности, создавать календари, предсказывать соотношение светил, имевших магическое и религиозное значение, исцелять некоторые недуги.</a:t>
            </a:r>
          </a:p>
        </p:txBody>
      </p:sp>
    </p:spTree>
    <p:extLst>
      <p:ext uri="{BB962C8B-B14F-4D97-AF65-F5344CB8AC3E}">
        <p14:creationId xmlns:p14="http://schemas.microsoft.com/office/powerpoint/2010/main" val="1020274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tx1"/>
                </a:solidFill>
              </a:rPr>
              <a:t>Элементы науки в Египетской цивилизации </a:t>
            </a:r>
            <a:r>
              <a:rPr lang="ru-RU" sz="3600" dirty="0">
                <a:solidFill>
                  <a:schemeClr val="tx1"/>
                </a:solidFill>
              </a:rPr>
              <a:t>(середина </a:t>
            </a:r>
            <a:r>
              <a:rPr lang="en-US" sz="3600" dirty="0">
                <a:solidFill>
                  <a:schemeClr val="tx1"/>
                </a:solidFill>
              </a:rPr>
              <a:t>IV</a:t>
            </a:r>
            <a:r>
              <a:rPr lang="ru-RU" sz="3600" dirty="0">
                <a:solidFill>
                  <a:schemeClr val="tx1"/>
                </a:solidFill>
              </a:rPr>
              <a:t> тыс. до н.э.)</a:t>
            </a:r>
          </a:p>
        </p:txBody>
      </p:sp>
      <p:sp>
        <p:nvSpPr>
          <p:cNvPr id="3" name="Текст 2"/>
          <p:cNvSpPr>
            <a:spLocks noGrp="1"/>
          </p:cNvSpPr>
          <p:nvPr>
            <p:ph type="body" sz="half" idx="1"/>
          </p:nvPr>
        </p:nvSpPr>
        <p:spPr>
          <a:xfrm>
            <a:off x="1158240" y="1865990"/>
            <a:ext cx="4846320" cy="4114800"/>
          </a:xfrm>
        </p:spPr>
        <p:txBody>
          <a:bodyPr>
            <a:normAutofit fontScale="92500" lnSpcReduction="10000"/>
          </a:bodyPr>
          <a:lstStyle/>
          <a:p>
            <a:r>
              <a:rPr lang="ru-RU" sz="2520" b="1" dirty="0"/>
              <a:t>Математика:</a:t>
            </a:r>
          </a:p>
          <a:p>
            <a:pPr lvl="1"/>
            <a:r>
              <a:rPr lang="ru-RU" sz="1980" dirty="0"/>
              <a:t>Решение уравнений;</a:t>
            </a:r>
          </a:p>
          <a:p>
            <a:pPr lvl="1"/>
            <a:r>
              <a:rPr lang="ru-RU" sz="1980" dirty="0"/>
              <a:t>Вычисление площади прямоугольника, треугольника, трапеции;</a:t>
            </a:r>
          </a:p>
          <a:p>
            <a:pPr lvl="1"/>
            <a:r>
              <a:rPr lang="ru-RU" sz="1980" dirty="0"/>
              <a:t>Вычисление объема параллелепипеда, цилиндра, конуса, пирамид;</a:t>
            </a:r>
          </a:p>
          <a:p>
            <a:pPr marL="181051" lvl="1" indent="0">
              <a:buNone/>
            </a:pPr>
            <a:r>
              <a:rPr lang="ru-RU" sz="2520" b="1" dirty="0"/>
              <a:t>Астрономия</a:t>
            </a:r>
            <a:r>
              <a:rPr lang="ru-RU" sz="2160" b="1" dirty="0"/>
              <a:t>:</a:t>
            </a:r>
          </a:p>
          <a:p>
            <a:pPr lvl="1"/>
            <a:r>
              <a:rPr lang="ru-RU" sz="1980" dirty="0"/>
              <a:t>деление года  на 12 месяцев по 30 дней. Во 2 тыс. до н.э. деление суток на 12 дневных и 12 ночных часов</a:t>
            </a:r>
          </a:p>
          <a:p>
            <a:pPr marL="181051" lvl="1" indent="0">
              <a:buNone/>
            </a:pPr>
            <a:r>
              <a:rPr lang="ru-RU" sz="2520" b="1" dirty="0"/>
              <a:t>Химия:</a:t>
            </a:r>
          </a:p>
          <a:p>
            <a:pPr lvl="1"/>
            <a:r>
              <a:rPr lang="ru-RU" sz="2160" dirty="0"/>
              <a:t>Изготовление предметов подобных золоту и серебру;</a:t>
            </a:r>
          </a:p>
          <a:p>
            <a:pPr lvl="1"/>
            <a:r>
              <a:rPr lang="ru-RU" sz="2160" dirty="0"/>
              <a:t>Извлечение масел из растений</a:t>
            </a:r>
          </a:p>
        </p:txBody>
      </p:sp>
      <p:pic>
        <p:nvPicPr>
          <p:cNvPr id="9"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639342" y="2389022"/>
            <a:ext cx="4259306" cy="2842508"/>
          </a:xfrm>
          <a:noFill/>
          <a:ln/>
        </p:spPr>
      </p:pic>
    </p:spTree>
    <p:extLst>
      <p:ext uri="{BB962C8B-B14F-4D97-AF65-F5344CB8AC3E}">
        <p14:creationId xmlns:p14="http://schemas.microsoft.com/office/powerpoint/2010/main" val="2792319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3306" y="286604"/>
            <a:ext cx="9292374" cy="610544"/>
          </a:xfrm>
        </p:spPr>
        <p:txBody>
          <a:bodyPr>
            <a:normAutofit fontScale="90000"/>
          </a:bodyPr>
          <a:lstStyle/>
          <a:p>
            <a:r>
              <a:rPr lang="ru-RU" b="1" dirty="0"/>
              <a:t>Донаучное знание</a:t>
            </a:r>
          </a:p>
        </p:txBody>
      </p:sp>
      <p:sp>
        <p:nvSpPr>
          <p:cNvPr id="3" name="Объект 2"/>
          <p:cNvSpPr>
            <a:spLocks noGrp="1"/>
          </p:cNvSpPr>
          <p:nvPr>
            <p:ph idx="1"/>
          </p:nvPr>
        </p:nvSpPr>
        <p:spPr>
          <a:xfrm>
            <a:off x="516195" y="1000663"/>
            <a:ext cx="11069080" cy="5429633"/>
          </a:xfrm>
        </p:spPr>
        <p:txBody>
          <a:bodyPr>
            <a:normAutofit fontScale="85000" lnSpcReduction="20000"/>
          </a:bodyPr>
          <a:lstStyle/>
          <a:p>
            <a:pPr hangingPunct="0"/>
            <a:r>
              <a:rPr lang="ru-RU" dirty="0"/>
              <a:t>Уже древние ученые осознавали, что возникновение знаний обусловлено потребностями практики. Так, </a:t>
            </a:r>
            <a:r>
              <a:rPr lang="ru-RU" dirty="0" err="1"/>
              <a:t>Евдем</a:t>
            </a:r>
            <a:r>
              <a:rPr lang="ru-RU" dirty="0"/>
              <a:t> (2-я пол. </a:t>
            </a:r>
            <a:r>
              <a:rPr lang="en-US" dirty="0"/>
              <a:t>IV</a:t>
            </a:r>
            <a:r>
              <a:rPr lang="ru-RU" dirty="0"/>
              <a:t> в. до н.э.) отмечал: «Как у финикийцев начало точному знанию чисел было положено благодаря торговле и сделкам, так и у египтян геометрия была изобретена по указанной причине» </a:t>
            </a:r>
            <a:r>
              <a:rPr lang="ru-RU" baseline="30000" dirty="0"/>
              <a:t>2</a:t>
            </a:r>
            <a:r>
              <a:rPr lang="ru-RU" dirty="0"/>
              <a:t>.</a:t>
            </a:r>
          </a:p>
          <a:p>
            <a:pPr hangingPunct="0"/>
            <a:r>
              <a:rPr lang="ru-RU" dirty="0"/>
              <a:t>Зачастую эти знания имели сакральный и тайный характер. Они предназначались для определенного клана, касты, передавались посвященным или же доставались от родителей детям.</a:t>
            </a:r>
          </a:p>
          <a:p>
            <a:pPr hangingPunct="0"/>
            <a:r>
              <a:rPr lang="ru-RU" dirty="0"/>
              <a:t>В философско-религиозной мысли Древней Индии внешний мир нередко представлялся иллюзией (майя), а целью считалось освобождение от мира (мокша), и с этой точки зрения познание внешнего мира не представлялось чем-то важным.</a:t>
            </a:r>
          </a:p>
          <a:p>
            <a:pPr hangingPunct="0"/>
            <a:r>
              <a:rPr lang="ru-RU" dirty="0"/>
              <a:t>Древние греки заимствовали некоторые математические и астрономические знания в странах Востока. Например, знание о соотношении сторон прямоугольного треугольника, сформулированное в теореме Пифагора, появилось в Древнем Египте, Вавилоне, Китае, Индии раньше, чем у греков . Иосиф Флавий засвидетельствовал: «Все единогласно признают, что первые эллинские философы, размышлявшие о вещах небесных и божественных, как, например, Пифагор и Фалес, были учениками египтян и халдеев...» </a:t>
            </a:r>
          </a:p>
          <a:p>
            <a:pPr hangingPunct="0"/>
            <a:r>
              <a:rPr lang="ru-RU" dirty="0"/>
              <a:t>Вместе с тем греки привнесли в науку нечто принципиально новое: </a:t>
            </a:r>
            <a:r>
              <a:rPr lang="ru-RU" b="1" dirty="0"/>
              <a:t>теоретическое рассмотрение и доказательство. Теория — особый вид знания, отличающийся от интуитивных догадок и обобщений опыта, каковыми и были по сути знания восточных ученых. Теория — это не совокупность отдельных утверждений, а система логически связанных друг с другом положений. Эта система выстраивается дедуктивным методом, «сверху вниз» — от общих понятий, принципов к выводам, которые с </a:t>
            </a:r>
            <a:r>
              <a:rPr lang="ru-RU" b="1" i="1" dirty="0"/>
              <a:t>необходимостью </a:t>
            </a:r>
            <a:r>
              <a:rPr lang="ru-RU" b="1" dirty="0"/>
              <a:t>логически следуют из принципов. Таким образом, знания (суждения), входящие в состав теории, оказываются не случайными, непонятно откуда взявшимися, а </a:t>
            </a:r>
            <a:r>
              <a:rPr lang="ru-RU" b="1" i="1" dirty="0"/>
              <a:t>основанными </a:t>
            </a:r>
            <a:r>
              <a:rPr lang="ru-RU" b="1" dirty="0"/>
              <a:t>на принципах, внушающих доверие. На основе принципов знания получают </a:t>
            </a:r>
            <a:r>
              <a:rPr lang="ru-RU" b="1" i="1" dirty="0"/>
              <a:t>объяснение </a:t>
            </a:r>
            <a:r>
              <a:rPr lang="ru-RU" b="1" dirty="0"/>
              <a:t>и </a:t>
            </a:r>
            <a:r>
              <a:rPr lang="ru-RU" b="1" i="1" dirty="0"/>
              <a:t>доказательство, </a:t>
            </a:r>
            <a:r>
              <a:rPr lang="ru-RU" b="1" dirty="0"/>
              <a:t>поскольку они с логической необходимостью выводятся из принципов.</a:t>
            </a:r>
          </a:p>
          <a:p>
            <a:pPr hangingPunct="0"/>
            <a:r>
              <a:rPr lang="ru-RU" dirty="0"/>
              <a:t>Итак, идеалом античной науки стало доказательное, теоретическое, каузально-логическое мышление и знание.</a:t>
            </a:r>
          </a:p>
          <a:p>
            <a:pPr hangingPunct="0"/>
            <a:endParaRPr lang="ru-RU" dirty="0"/>
          </a:p>
        </p:txBody>
      </p:sp>
    </p:spTree>
    <p:extLst>
      <p:ext uri="{BB962C8B-B14F-4D97-AF65-F5344CB8AC3E}">
        <p14:creationId xmlns:p14="http://schemas.microsoft.com/office/powerpoint/2010/main" val="1915656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7426" y="663676"/>
            <a:ext cx="9318254" cy="693175"/>
          </a:xfrm>
        </p:spPr>
        <p:txBody>
          <a:bodyPr>
            <a:normAutofit fontScale="90000"/>
          </a:bodyPr>
          <a:lstStyle/>
          <a:p>
            <a:r>
              <a:rPr lang="ru-RU" b="1" dirty="0" err="1"/>
              <a:t>Вненаучное</a:t>
            </a:r>
            <a:r>
              <a:rPr lang="ru-RU" b="1" dirty="0"/>
              <a:t> знание</a:t>
            </a:r>
          </a:p>
        </p:txBody>
      </p:sp>
      <p:sp>
        <p:nvSpPr>
          <p:cNvPr id="3" name="Объект 2"/>
          <p:cNvSpPr>
            <a:spLocks noGrp="1"/>
          </p:cNvSpPr>
          <p:nvPr>
            <p:ph idx="1"/>
          </p:nvPr>
        </p:nvSpPr>
        <p:spPr>
          <a:xfrm>
            <a:off x="796414" y="1725562"/>
            <a:ext cx="10958052" cy="4143532"/>
          </a:xfrm>
        </p:spPr>
        <p:txBody>
          <a:bodyPr>
            <a:noAutofit/>
          </a:bodyPr>
          <a:lstStyle/>
          <a:p>
            <a:pPr hangingPunct="0"/>
            <a:r>
              <a:rPr lang="ru-RU" sz="2400" dirty="0"/>
              <a:t>С эпохи Просвещения научное познание и его результаты приобретали все большее влияние в мире по сравнению с до- и </a:t>
            </a:r>
            <a:r>
              <a:rPr lang="ru-RU" sz="2400" dirty="0" err="1"/>
              <a:t>вненаучными</a:t>
            </a:r>
            <a:r>
              <a:rPr lang="ru-RU" sz="2400" dirty="0"/>
              <a:t> знаниями. У некоторых адептов науки сформировалось убеждение, что научные знания должны со временем вытеснить из общественного сознания ненаучные представления как пустые или вредные предрассудки.</a:t>
            </a:r>
          </a:p>
          <a:p>
            <a:pPr hangingPunct="0"/>
            <a:r>
              <a:rPr lang="ru-RU" sz="2400" dirty="0"/>
              <a:t>К ненаучным представлениям должны, в принципе, относиться все представления, не соответствующие критериям научности. Таковыми являются, например, </a:t>
            </a:r>
            <a:r>
              <a:rPr lang="ru-RU" sz="2400" b="1" dirty="0">
                <a:solidFill>
                  <a:schemeClr val="accent2">
                    <a:lumMod val="75000"/>
                  </a:schemeClr>
                </a:solidFill>
              </a:rPr>
              <a:t>обыденные, мифологические, религиозные и философские познания</a:t>
            </a:r>
            <a:r>
              <a:rPr lang="ru-RU" sz="2400" dirty="0">
                <a:solidFill>
                  <a:schemeClr val="accent2">
                    <a:lumMod val="75000"/>
                  </a:schemeClr>
                </a:solidFill>
              </a:rPr>
              <a:t>.</a:t>
            </a:r>
          </a:p>
          <a:p>
            <a:pPr hangingPunct="0"/>
            <a:r>
              <a:rPr lang="ru-RU" sz="2400" dirty="0"/>
              <a:t>Однако в </a:t>
            </a:r>
            <a:r>
              <a:rPr lang="en-US" sz="2400" dirty="0"/>
              <a:t>XX</a:t>
            </a:r>
            <a:r>
              <a:rPr lang="ru-RU" sz="2400" dirty="0"/>
              <a:t> в. возникло и постепенно утвердилось ясное понимание того, что </a:t>
            </a:r>
            <a:r>
              <a:rPr lang="ru-RU" sz="2400" dirty="0" err="1"/>
              <a:t>вненаучное</a:t>
            </a:r>
            <a:r>
              <a:rPr lang="ru-RU" sz="2400" dirty="0"/>
              <a:t> познание не только </a:t>
            </a:r>
            <a:r>
              <a:rPr lang="ru-RU" sz="2400" b="1" dirty="0">
                <a:solidFill>
                  <a:schemeClr val="accent2">
                    <a:lumMod val="75000"/>
                  </a:schemeClr>
                </a:solidFill>
              </a:rPr>
              <a:t>неискоренимо, но, более того, оно совершенно необходимо как предпосылка научного познания.</a:t>
            </a:r>
          </a:p>
        </p:txBody>
      </p:sp>
    </p:spTree>
    <p:extLst>
      <p:ext uri="{BB962C8B-B14F-4D97-AF65-F5344CB8AC3E}">
        <p14:creationId xmlns:p14="http://schemas.microsoft.com/office/powerpoint/2010/main" val="3879561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3306" y="286604"/>
            <a:ext cx="9292374" cy="524280"/>
          </a:xfrm>
        </p:spPr>
        <p:txBody>
          <a:bodyPr>
            <a:normAutofit fontScale="90000"/>
          </a:bodyPr>
          <a:lstStyle/>
          <a:p>
            <a:r>
              <a:rPr lang="ru-RU" b="1" dirty="0"/>
              <a:t>Обыденное знание</a:t>
            </a:r>
          </a:p>
        </p:txBody>
      </p:sp>
      <p:sp>
        <p:nvSpPr>
          <p:cNvPr id="3" name="Объект 2"/>
          <p:cNvSpPr>
            <a:spLocks noGrp="1"/>
          </p:cNvSpPr>
          <p:nvPr>
            <p:ph idx="1"/>
          </p:nvPr>
        </p:nvSpPr>
        <p:spPr>
          <a:xfrm>
            <a:off x="634182" y="810884"/>
            <a:ext cx="11179276" cy="6047116"/>
          </a:xfrm>
        </p:spPr>
        <p:txBody>
          <a:bodyPr>
            <a:normAutofit lnSpcReduction="10000"/>
          </a:bodyPr>
          <a:lstStyle/>
          <a:p>
            <a:pPr algn="just"/>
            <a:r>
              <a:rPr lang="ru-RU" sz="1900" dirty="0"/>
              <a:t>Сфера обыденного знания, несмотря на свою естественность и, казалось бы, элементарность, с трудом поддается философской рефлексии. В немалой степени причина этого кроется в пренебрежительном отношении классической, рациональной науки к субъективности, эмпирическим характеристикам познания. Одной из причин, обусловливающих актуальность обращения к данной проблематике, явился свершившийся переход от прежней картины мира, характеризующейся верой в абсолютный, конструктивный авторитет разума, к мировоззрению постмодернизма с обозначением горизонта познания. Современная наука не только допускает плюрализм и диалог различных концепций, но и учитывает многочисленные факторы различной природы, которые обусловливают познавательную деятельность. К такому фундаментальному фактору относится обыденное знание, которое является неотъемлемым и довольно значимым элементом познавательной деятельности. Оно представляет собой основу, обеспечивающую базовую систему представлений человека о повседневной реальности.</a:t>
            </a:r>
          </a:p>
          <a:p>
            <a:pPr algn="just"/>
            <a:r>
              <a:rPr lang="ru-RU" sz="1900" dirty="0"/>
              <a:t>По своей природе обыденное знание представляет собой весьма сложную, многоплановую систему. Причем все теоретические трудности по выявлению природы такого знания связаны с тем, что оно не имеет четко выраженной структуры (как, например, научное знание). Принято считать, что знания, которые мы получаем в обыденном познании, являются довольно простыми. Тем не менее, в действительности все общеизвестные обыденные знания отнюдь не просты ни по содержанию, ни по структуре, ни по способам функционирования в повседневной практике.</a:t>
            </a:r>
          </a:p>
          <a:p>
            <a:pPr algn="just"/>
            <a:r>
              <a:rPr lang="ru-RU" sz="1900" b="1" dirty="0"/>
              <a:t>Обыденный мир</a:t>
            </a:r>
            <a:r>
              <a:rPr lang="ru-RU" sz="1900" dirty="0"/>
              <a:t>-самодостаточен, самоочевиден, привычен, </a:t>
            </a:r>
            <a:r>
              <a:rPr lang="ru-RU" sz="1900" dirty="0" err="1"/>
              <a:t>профанен</a:t>
            </a:r>
            <a:r>
              <a:rPr lang="ru-RU" sz="1900" dirty="0"/>
              <a:t>, тавтологичен.</a:t>
            </a:r>
          </a:p>
          <a:p>
            <a:pPr algn="just"/>
            <a:r>
              <a:rPr lang="ru-RU" sz="1900" b="1" dirty="0"/>
              <a:t>Обыденное сознание </a:t>
            </a:r>
            <a:r>
              <a:rPr lang="ru-RU" sz="1900" dirty="0"/>
              <a:t>характеризуется эмоциональностью, </a:t>
            </a:r>
            <a:r>
              <a:rPr lang="ru-RU" sz="1900" dirty="0" err="1"/>
              <a:t>аффективностью</a:t>
            </a:r>
            <a:r>
              <a:rPr lang="ru-RU" sz="1900" dirty="0"/>
              <a:t>, образностью, синкретизмом, </a:t>
            </a:r>
            <a:r>
              <a:rPr lang="ru-RU" sz="1900" dirty="0" err="1"/>
              <a:t>архитипичностью</a:t>
            </a:r>
            <a:r>
              <a:rPr lang="ru-RU" sz="1900" dirty="0"/>
              <a:t>, несистематичностью, бессознательностью, отсутствием жесткой понятийной структуры, </a:t>
            </a:r>
            <a:r>
              <a:rPr lang="ru-RU" sz="1900" dirty="0" err="1"/>
              <a:t>нерефлексивностью</a:t>
            </a:r>
            <a:r>
              <a:rPr lang="ru-RU" sz="1900" dirty="0"/>
              <a:t>. Стихийно складывающаяся системность и рациональность</a:t>
            </a:r>
          </a:p>
          <a:p>
            <a:pPr algn="just"/>
            <a:endParaRPr lang="ru-RU" sz="1800" dirty="0"/>
          </a:p>
          <a:p>
            <a:endParaRPr lang="ru-RU" dirty="0"/>
          </a:p>
        </p:txBody>
      </p:sp>
    </p:spTree>
    <p:extLst>
      <p:ext uri="{BB962C8B-B14F-4D97-AF65-F5344CB8AC3E}">
        <p14:creationId xmlns:p14="http://schemas.microsoft.com/office/powerpoint/2010/main" val="3252730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09954" y="286604"/>
            <a:ext cx="9145725" cy="524280"/>
          </a:xfrm>
        </p:spPr>
        <p:txBody>
          <a:bodyPr>
            <a:normAutofit/>
          </a:bodyPr>
          <a:lstStyle/>
          <a:p>
            <a:r>
              <a:rPr lang="ru-RU" sz="3200" b="1" dirty="0"/>
              <a:t>Функции обыденного знания</a:t>
            </a:r>
          </a:p>
        </p:txBody>
      </p:sp>
      <p:sp>
        <p:nvSpPr>
          <p:cNvPr id="3" name="Объект 2"/>
          <p:cNvSpPr>
            <a:spLocks noGrp="1"/>
          </p:cNvSpPr>
          <p:nvPr>
            <p:ph idx="1"/>
          </p:nvPr>
        </p:nvSpPr>
        <p:spPr>
          <a:xfrm>
            <a:off x="191729" y="923026"/>
            <a:ext cx="11769213" cy="5648370"/>
          </a:xfrm>
        </p:spPr>
        <p:txBody>
          <a:bodyPr>
            <a:normAutofit/>
          </a:bodyPr>
          <a:lstStyle/>
          <a:p>
            <a:r>
              <a:rPr lang="ru-RU" sz="1800" dirty="0"/>
              <a:t>Рассматривая сущностные характеристики обыденного знания, можно выделить его наиболее важные функции:</a:t>
            </a:r>
          </a:p>
          <a:p>
            <a:r>
              <a:rPr lang="ru-RU" sz="1800" b="1" dirty="0"/>
              <a:t>1) гносеологическая (познавательная) </a:t>
            </a:r>
            <a:r>
              <a:rPr lang="ru-RU" sz="1800" dirty="0"/>
              <a:t>-заключается в том, что обыденное эмпирическое знание дает нам достоверные факты о предметах и явлениях окружающего мира; такие знания, полученные непосредственно из жизненной практики и повседневного опыта человека, транслируются от поколения к поколению;</a:t>
            </a:r>
          </a:p>
          <a:p>
            <a:r>
              <a:rPr lang="ru-RU" sz="1800" b="1" dirty="0"/>
              <a:t>2) прогностическая </a:t>
            </a:r>
            <a:r>
              <a:rPr lang="ru-RU" sz="1800" dirty="0"/>
              <a:t>- выражается в том, что такое знание позволяет нам предвидеть, что является существенным моментом познания; сразу же заметим, что обыденные предсказания существуют только на уровне догадки, они менее обоснованы и достоверны по сравнению с научными, но, тем не менее, упорядочивают повседневную деятельность; обыденное предвидение может быть как рациональным, основанным на здравом смысле, знании и опыте, так и интуитивным, построенным на предчувствии, предвосхищении;</a:t>
            </a:r>
          </a:p>
          <a:p>
            <a:r>
              <a:rPr lang="ru-RU" sz="1800" b="1" dirty="0"/>
              <a:t>3) базисная </a:t>
            </a:r>
            <a:r>
              <a:rPr lang="ru-RU" sz="1800" dirty="0"/>
              <a:t>- проявляется, когда обыденное знание, обобщая повседневный опыт людей, постепенно создает ту платформу, на которой в процессе длительного развития человеческого познания создавались предпосылки (в виде эмпирических знаний) для возникновения эмпирического базиса науки; это тот фундамент, на основе которого происходит усвоение научных знаний; приобщение индивида к науке возможно лишь при наличии определенного запаса эмпирических знаний, накопленных в процессе повседневной практики;</a:t>
            </a:r>
          </a:p>
          <a:p>
            <a:r>
              <a:rPr lang="ru-RU" sz="1800" b="1" dirty="0"/>
              <a:t>4) аксиологическая </a:t>
            </a:r>
            <a:r>
              <a:rPr lang="ru-RU" sz="1800" dirty="0"/>
              <a:t>- находит свое выражение в том, что такое знание содержит оценку действительности, субъект познания оценивает и сравнивает буквально все ситуации, объекты познания, возможности взаимодействия; знания здесь превращаются в оценки, которые определяют направления и характер принимаемых субъектом решений; оценочный аспект, конечно же, присущ познанию в целом, но на обыденном уровне он наиболее значим как основной регулирующий фактор практической и познавательной деятельности.</a:t>
            </a:r>
          </a:p>
        </p:txBody>
      </p:sp>
    </p:spTree>
    <p:extLst>
      <p:ext uri="{BB962C8B-B14F-4D97-AF65-F5344CB8AC3E}">
        <p14:creationId xmlns:p14="http://schemas.microsoft.com/office/powerpoint/2010/main" val="864117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7208" y="286603"/>
            <a:ext cx="9128472" cy="791699"/>
          </a:xfrm>
        </p:spPr>
        <p:txBody>
          <a:bodyPr/>
          <a:lstStyle/>
          <a:p>
            <a:r>
              <a:rPr lang="ru-RU" b="1" dirty="0" err="1"/>
              <a:t>Паранормальная</a:t>
            </a:r>
            <a:r>
              <a:rPr lang="ru-RU" b="1" dirty="0"/>
              <a:t> наука</a:t>
            </a:r>
          </a:p>
        </p:txBody>
      </p:sp>
      <p:sp>
        <p:nvSpPr>
          <p:cNvPr id="3" name="Объект 2"/>
          <p:cNvSpPr>
            <a:spLocks noGrp="1"/>
          </p:cNvSpPr>
          <p:nvPr>
            <p:ph idx="1"/>
          </p:nvPr>
        </p:nvSpPr>
        <p:spPr>
          <a:xfrm>
            <a:off x="516195" y="1147313"/>
            <a:ext cx="11341508" cy="5150248"/>
          </a:xfrm>
        </p:spPr>
        <p:txBody>
          <a:bodyPr/>
          <a:lstStyle/>
          <a:p>
            <a:pPr hangingPunct="0"/>
            <a:r>
              <a:rPr lang="ru-RU" sz="2200" b="1" i="1" dirty="0" err="1"/>
              <a:t>Паранаукой</a:t>
            </a:r>
            <a:r>
              <a:rPr lang="ru-RU" sz="2200" b="1" i="1" dirty="0"/>
              <a:t> </a:t>
            </a:r>
            <a:r>
              <a:rPr lang="ru-RU" sz="2200" dirty="0"/>
              <a:t>называют воззрения, которые претендуют на научный статус, однако не признаются официальными научными кругами в качестве научных, поскольку эти воззрения не соответствуют критериям научности.</a:t>
            </a:r>
          </a:p>
          <a:p>
            <a:pPr hangingPunct="0"/>
            <a:r>
              <a:rPr lang="ru-RU" sz="2200" dirty="0"/>
              <a:t>Различие между </a:t>
            </a:r>
            <a:r>
              <a:rPr lang="ru-RU" sz="2200" b="1" dirty="0"/>
              <a:t>наукой и </a:t>
            </a:r>
            <a:r>
              <a:rPr lang="ru-RU" sz="2200" b="1" dirty="0" err="1"/>
              <a:t>паранаукой</a:t>
            </a:r>
            <a:r>
              <a:rPr lang="ru-RU" sz="2200" b="1" dirty="0"/>
              <a:t> </a:t>
            </a:r>
            <a:r>
              <a:rPr lang="ru-RU" sz="2200" dirty="0"/>
              <a:t>подразумевает, что имеется официально признанное научное сообщество, которому доверено решать, какие воззрения являются научными, а какие нет. Так, в 1660 году было учреждено Лондонское Королевское общество, санкционированное Королевской хартией в 1662 году, которое записало в своем уставе, что целью Общества является </a:t>
            </a:r>
            <a:r>
              <a:rPr lang="ru-RU" sz="2200" i="1" dirty="0"/>
              <a:t>«совершенствование знания о естественных предметах и всех полезных искусствах... с помощью экспериментов». </a:t>
            </a:r>
            <a:r>
              <a:rPr lang="ru-RU" sz="2200" dirty="0"/>
              <a:t>Королевское общество решительно не признавало те работы, предложенные на его рассмотрение, которые не подтверждались экспериментами и не сулили реальной пользы.</a:t>
            </a:r>
          </a:p>
          <a:p>
            <a:pPr hangingPunct="0"/>
            <a:r>
              <a:rPr lang="ru-RU" sz="2200" dirty="0"/>
              <a:t>Официальные научные учреждения могут объявлять определенные направления исследований бесперспективными и ненаучными, избавляя себя от напрасной траты времени и сил на проверку несостоятельных разработок. Например, Французская Академия наук с 1775 года отказалась рассматривать проекты «вечных двигателей».</a:t>
            </a:r>
          </a:p>
          <a:p>
            <a:pPr hangingPunct="0"/>
            <a:endParaRPr lang="ru-RU" dirty="0"/>
          </a:p>
        </p:txBody>
      </p:sp>
    </p:spTree>
    <p:extLst>
      <p:ext uri="{BB962C8B-B14F-4D97-AF65-F5344CB8AC3E}">
        <p14:creationId xmlns:p14="http://schemas.microsoft.com/office/powerpoint/2010/main" val="3414636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11878" y="286603"/>
            <a:ext cx="8843801" cy="489774"/>
          </a:xfrm>
        </p:spPr>
        <p:txBody>
          <a:bodyPr>
            <a:noAutofit/>
          </a:bodyPr>
          <a:lstStyle/>
          <a:p>
            <a:r>
              <a:rPr lang="ru-RU" sz="2400" b="1" dirty="0"/>
              <a:t>ПАРАНАУКА</a:t>
            </a:r>
          </a:p>
        </p:txBody>
      </p:sp>
      <p:sp>
        <p:nvSpPr>
          <p:cNvPr id="3" name="Объект 2"/>
          <p:cNvSpPr>
            <a:spLocks noGrp="1"/>
          </p:cNvSpPr>
          <p:nvPr>
            <p:ph idx="1"/>
          </p:nvPr>
        </p:nvSpPr>
        <p:spPr>
          <a:xfrm>
            <a:off x="840659" y="899652"/>
            <a:ext cx="10943024" cy="4969442"/>
          </a:xfrm>
        </p:spPr>
        <p:txBody>
          <a:bodyPr>
            <a:normAutofit lnSpcReduction="10000"/>
          </a:bodyPr>
          <a:lstStyle/>
          <a:p>
            <a:pPr algn="just" hangingPunct="0"/>
            <a:r>
              <a:rPr lang="ru-RU" dirty="0"/>
              <a:t>Ненаучные представления имели широкое распространение во все времена у всех народов. Научное знание в отличие от разнообразных магических и оккультных «знаний» позволяет людям приобрести реальную, а не мнимую власть над природными и социальными явлениями. </a:t>
            </a:r>
          </a:p>
          <a:p>
            <a:pPr algn="just" hangingPunct="0"/>
            <a:r>
              <a:rPr lang="ru-RU" dirty="0"/>
              <a:t>Ввиду реальной пользы научных знаний наука в «просвещенных странах» получает государственную поддержку, в том числе финансовую. Научные занятия могут приносить доход и престиж тем, кто считается ученым. Поэтому неудивительно, что адепты ненаучных, ложных идей и учений пытаются выдавать свои идеи за научные, паразитируют на авторитете науки.</a:t>
            </a:r>
          </a:p>
          <a:p>
            <a:pPr algn="just"/>
            <a:r>
              <a:rPr lang="ru-RU" dirty="0"/>
              <a:t>На вопрос о том, как различить научное и ненаучное знание, нет однозначного ответа. Бывают ситуации, когда какая-то теория длительное время не получает признания со стороны официальной науки потому, что она не вписывается в систему общепринятых научных представлений и не имеет надежного эмпирического доказательства, хотя по прошествии некоторого времени она находит экспериментальное подтверждение, получает признание и приводит к существенной перестройке системы научных знаний. Бывает, что ученый искренне заблуждается, отстаивая ошибочную теорию. Но бывает и так, что предприимчивые люди сознательно и искусно вводят в заблуждение общественность и государство, выдавая сомнительные или заведомо ложные представления за научные знания, чтобы получить субсидии под их разработку и реализацию.</a:t>
            </a:r>
          </a:p>
          <a:p>
            <a:endParaRPr lang="ru-RU" dirty="0"/>
          </a:p>
        </p:txBody>
      </p:sp>
    </p:spTree>
    <p:extLst>
      <p:ext uri="{BB962C8B-B14F-4D97-AF65-F5344CB8AC3E}">
        <p14:creationId xmlns:p14="http://schemas.microsoft.com/office/powerpoint/2010/main" val="2627399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0C1449-08F9-48CA-A830-E402A763DED7}"/>
              </a:ext>
            </a:extLst>
          </p:cNvPr>
          <p:cNvSpPr>
            <a:spLocks noGrp="1"/>
          </p:cNvSpPr>
          <p:nvPr>
            <p:ph type="title"/>
          </p:nvPr>
        </p:nvSpPr>
        <p:spPr>
          <a:xfrm>
            <a:off x="1097280" y="286604"/>
            <a:ext cx="10058400" cy="1571694"/>
          </a:xfrm>
        </p:spPr>
        <p:txBody>
          <a:bodyPr>
            <a:normAutofit fontScale="90000"/>
          </a:bodyPr>
          <a:lstStyle/>
          <a:p>
            <a:r>
              <a:rPr lang="ru-RU" dirty="0" err="1"/>
              <a:t>Паранаука</a:t>
            </a:r>
            <a:r>
              <a:rPr lang="ru-RU" dirty="0"/>
              <a:t> (магия, мистика, спиритизм, теософия, экстрасенсорика – ясновидение, телепатия и др.)</a:t>
            </a:r>
          </a:p>
        </p:txBody>
      </p:sp>
      <p:sp>
        <p:nvSpPr>
          <p:cNvPr id="3" name="Объект 2">
            <a:extLst>
              <a:ext uri="{FF2B5EF4-FFF2-40B4-BE49-F238E27FC236}">
                <a16:creationId xmlns:a16="http://schemas.microsoft.com/office/drawing/2014/main" id="{C5AEE6F2-9E92-44C8-AED2-331EE56D4041}"/>
              </a:ext>
            </a:extLst>
          </p:cNvPr>
          <p:cNvSpPr>
            <a:spLocks noGrp="1"/>
          </p:cNvSpPr>
          <p:nvPr>
            <p:ph idx="1"/>
          </p:nvPr>
        </p:nvSpPr>
        <p:spPr>
          <a:xfrm>
            <a:off x="1097280" y="2212258"/>
            <a:ext cx="10058400" cy="3656835"/>
          </a:xfrm>
        </p:spPr>
        <p:txBody>
          <a:bodyPr/>
          <a:lstStyle/>
          <a:p>
            <a:pPr>
              <a:buFont typeface="Wingdings" panose="05000000000000000000" pitchFamily="2" charset="2"/>
              <a:buChar char="q"/>
            </a:pPr>
            <a:r>
              <a:rPr lang="ru-RU" sz="2800" dirty="0"/>
              <a:t>Учение о тайных природных и психических явлениях</a:t>
            </a:r>
          </a:p>
          <a:p>
            <a:pPr>
              <a:buFont typeface="Wingdings" panose="05000000000000000000" pitchFamily="2" charset="2"/>
              <a:buChar char="q"/>
            </a:pPr>
            <a:r>
              <a:rPr lang="ru-RU" sz="2800" dirty="0"/>
              <a:t>Способы получения – не прибегая к непосредственному контакту с предметом (сновидение, телепатия, телекинез и т.д.)</a:t>
            </a:r>
          </a:p>
          <a:p>
            <a:pPr>
              <a:buFont typeface="Wingdings" panose="05000000000000000000" pitchFamily="2" charset="2"/>
              <a:buChar char="q"/>
            </a:pPr>
            <a:r>
              <a:rPr lang="ru-RU" sz="2800" dirty="0"/>
              <a:t>Результаты экспериментов невозможно прогнозировать и повторить</a:t>
            </a:r>
          </a:p>
          <a:p>
            <a:pPr>
              <a:buFont typeface="Wingdings" panose="05000000000000000000" pitchFamily="2" charset="2"/>
              <a:buChar char="q"/>
            </a:pPr>
            <a:r>
              <a:rPr lang="ru-RU" sz="2800" dirty="0"/>
              <a:t>Сенсационный характер</a:t>
            </a:r>
          </a:p>
          <a:p>
            <a:endParaRPr lang="ru-RU" dirty="0"/>
          </a:p>
        </p:txBody>
      </p:sp>
    </p:spTree>
    <p:extLst>
      <p:ext uri="{BB962C8B-B14F-4D97-AF65-F5344CB8AC3E}">
        <p14:creationId xmlns:p14="http://schemas.microsoft.com/office/powerpoint/2010/main" val="1583515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86400" y="980331"/>
            <a:ext cx="6489290" cy="3821687"/>
          </a:xfrm>
          <a:prstGeom prst="rect">
            <a:avLst/>
          </a:prstGeom>
        </p:spPr>
        <p:txBody>
          <a:bodyPr wrap="square">
            <a:spAutoFit/>
          </a:bodyPr>
          <a:lstStyle/>
          <a:p>
            <a:pPr marL="640080" indent="-640080">
              <a:lnSpc>
                <a:spcPct val="80000"/>
              </a:lnSpc>
            </a:pPr>
            <a:r>
              <a:rPr lang="ru-RU" altLang="ru-RU" sz="2160" i="1" dirty="0"/>
              <a:t>"Алхимия есть наука, указывающая, как приготовлять и получать некоторое средство, эликсир, которое, брошенное на металл или несовершенное вещество, делает их совершенными в момент прикосновения"</a:t>
            </a:r>
            <a:r>
              <a:rPr lang="ru-RU" altLang="ru-RU" sz="2160" dirty="0"/>
              <a:t>. </a:t>
            </a:r>
          </a:p>
          <a:p>
            <a:pPr marL="640080" indent="-640080">
              <a:lnSpc>
                <a:spcPct val="80000"/>
              </a:lnSpc>
            </a:pPr>
            <a:r>
              <a:rPr lang="ru-RU" altLang="ru-RU" sz="2160" dirty="0"/>
              <a:t>3 стадии приготовления эликсира из "первичной субстанции"–</a:t>
            </a:r>
          </a:p>
          <a:p>
            <a:pPr marL="640080" indent="-640080">
              <a:lnSpc>
                <a:spcPct val="80000"/>
              </a:lnSpc>
              <a:buFontTx/>
              <a:buAutoNum type="arabicPeriod"/>
            </a:pPr>
            <a:r>
              <a:rPr lang="ru-RU" altLang="ru-RU" sz="2160" i="1" dirty="0" err="1"/>
              <a:t>нигредо</a:t>
            </a:r>
            <a:r>
              <a:rPr lang="ru-RU" altLang="ru-RU" sz="2160" dirty="0"/>
              <a:t> (чёрная стадия), </a:t>
            </a:r>
          </a:p>
          <a:p>
            <a:pPr marL="640080" indent="-640080">
              <a:lnSpc>
                <a:spcPct val="80000"/>
              </a:lnSpc>
              <a:buFontTx/>
              <a:buAutoNum type="arabicPeriod"/>
            </a:pPr>
            <a:r>
              <a:rPr lang="ru-RU" altLang="ru-RU" sz="2160" i="1" dirty="0"/>
              <a:t>альбедо</a:t>
            </a:r>
            <a:r>
              <a:rPr lang="ru-RU" altLang="ru-RU" sz="2160" dirty="0"/>
              <a:t> (белая, в результате которой получается малый эликсир, способный превращать металлы в серебро) </a:t>
            </a:r>
          </a:p>
          <a:p>
            <a:pPr marL="640080" indent="-640080">
              <a:lnSpc>
                <a:spcPct val="80000"/>
              </a:lnSpc>
              <a:buFontTx/>
              <a:buAutoNum type="arabicPeriod"/>
            </a:pPr>
            <a:r>
              <a:rPr lang="ru-RU" altLang="ru-RU" sz="2160" i="1" dirty="0" err="1"/>
              <a:t>рубедо</a:t>
            </a:r>
            <a:r>
              <a:rPr lang="ru-RU" altLang="ru-RU" sz="2160" dirty="0"/>
              <a:t> (красная, продуктом которой и является </a:t>
            </a:r>
            <a:r>
              <a:rPr lang="ru-RU" altLang="ru-RU" sz="2160" i="1" dirty="0"/>
              <a:t>великий эликсир</a:t>
            </a:r>
            <a:r>
              <a:rPr lang="ru-RU" altLang="ru-RU" sz="2160" dirty="0"/>
              <a:t> – </a:t>
            </a:r>
            <a:r>
              <a:rPr lang="ru-RU" altLang="ru-RU" sz="2160" i="1" dirty="0" err="1"/>
              <a:t>магистерий</a:t>
            </a:r>
            <a:r>
              <a:rPr lang="ru-RU" altLang="ru-RU" sz="2160" dirty="0"/>
              <a:t>).</a:t>
            </a:r>
          </a:p>
          <a:p>
            <a:pPr marL="640080" indent="-640080">
              <a:lnSpc>
                <a:spcPct val="80000"/>
              </a:lnSpc>
            </a:pPr>
            <a:r>
              <a:rPr lang="ru-RU" altLang="ru-RU" sz="2160" dirty="0"/>
              <a:t>                                               Р. Бэкон </a:t>
            </a:r>
          </a:p>
        </p:txBody>
      </p:sp>
      <p:pic>
        <p:nvPicPr>
          <p:cNvPr id="3" name="Рисунок 2">
            <a:extLst>
              <a:ext uri="{FF2B5EF4-FFF2-40B4-BE49-F238E27FC236}">
                <a16:creationId xmlns:a16="http://schemas.microsoft.com/office/drawing/2014/main" id="{D992AE13-5E8E-4147-8C80-27C3FCCC0A38}"/>
              </a:ext>
            </a:extLst>
          </p:cNvPr>
          <p:cNvPicPr>
            <a:picLocks noChangeAspect="1"/>
          </p:cNvPicPr>
          <p:nvPr/>
        </p:nvPicPr>
        <p:blipFill>
          <a:blip r:embed="rId2"/>
          <a:stretch>
            <a:fillRect/>
          </a:stretch>
        </p:blipFill>
        <p:spPr>
          <a:xfrm>
            <a:off x="216310" y="980331"/>
            <a:ext cx="4798141" cy="3593975"/>
          </a:xfrm>
          <a:prstGeom prst="rect">
            <a:avLst/>
          </a:prstGeom>
        </p:spPr>
      </p:pic>
    </p:spTree>
    <p:extLst>
      <p:ext uri="{BB962C8B-B14F-4D97-AF65-F5344CB8AC3E}">
        <p14:creationId xmlns:p14="http://schemas.microsoft.com/office/powerpoint/2010/main" val="2896641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93978" y="231845"/>
            <a:ext cx="3803477" cy="424732"/>
          </a:xfrm>
          <a:prstGeom prst="rect">
            <a:avLst/>
          </a:prstGeom>
        </p:spPr>
        <p:txBody>
          <a:bodyPr wrap="none">
            <a:spAutoFit/>
          </a:bodyPr>
          <a:lstStyle/>
          <a:p>
            <a:r>
              <a:rPr lang="ru-RU" sz="2160" dirty="0" err="1">
                <a:solidFill>
                  <a:schemeClr val="bg1"/>
                </a:solidFill>
              </a:rPr>
              <a:t>лхимии</a:t>
            </a:r>
            <a:r>
              <a:rPr lang="ru-RU" sz="2160" dirty="0">
                <a:solidFill>
                  <a:schemeClr val="bg1"/>
                </a:solidFill>
              </a:rPr>
              <a:t> в европейской науке</a:t>
            </a:r>
            <a:r>
              <a:rPr lang="ru-RU" sz="2160" dirty="0">
                <a:solidFill>
                  <a:schemeClr val="tx2">
                    <a:satMod val="130000"/>
                  </a:schemeClr>
                </a:solidFill>
              </a:rPr>
              <a:t>:</a:t>
            </a:r>
            <a:endParaRPr lang="ru-RU" sz="2160" dirty="0"/>
          </a:p>
        </p:txBody>
      </p:sp>
      <p:sp>
        <p:nvSpPr>
          <p:cNvPr id="3" name="Прямоугольник 2"/>
          <p:cNvSpPr/>
          <p:nvPr/>
        </p:nvSpPr>
        <p:spPr>
          <a:xfrm>
            <a:off x="1343472" y="980331"/>
            <a:ext cx="9332237" cy="2784993"/>
          </a:xfrm>
          <a:prstGeom prst="rect">
            <a:avLst/>
          </a:prstGeom>
        </p:spPr>
        <p:txBody>
          <a:bodyPr wrap="square">
            <a:spAutoFit/>
          </a:bodyPr>
          <a:lstStyle/>
          <a:p>
            <a:pPr marL="342900" indent="-342900">
              <a:lnSpc>
                <a:spcPct val="90000"/>
              </a:lnSpc>
              <a:buFont typeface="Arial" panose="020B0604020202020204" pitchFamily="34" charset="0"/>
              <a:buChar char="•"/>
            </a:pPr>
            <a:r>
              <a:rPr lang="ru-RU" altLang="ru-RU" sz="2160" dirty="0"/>
              <a:t>открытие или усовершенствование способов получения практически ценных соединений и смесей (минеральных и растительных красок, стекол, эмалей, металлических сплавов, кислот, щелочей, солей, лекарственных препаратов),</a:t>
            </a:r>
          </a:p>
          <a:p>
            <a:pPr marL="342900" indent="-342900">
              <a:lnSpc>
                <a:spcPct val="90000"/>
              </a:lnSpc>
              <a:buFont typeface="Arial" panose="020B0604020202020204" pitchFamily="34" charset="0"/>
              <a:buChar char="•"/>
            </a:pPr>
            <a:r>
              <a:rPr lang="ru-RU" altLang="ru-RU" sz="2160" dirty="0"/>
              <a:t>создание или улучшение приемов лабораторной работы (перегонка, возгонка, фильтрование), изобретение новых лабораторных приборов (например, печей для длительного нагревания, перегонных кубов),</a:t>
            </a:r>
          </a:p>
          <a:p>
            <a:pPr marL="342900" indent="-342900">
              <a:lnSpc>
                <a:spcPct val="90000"/>
              </a:lnSpc>
              <a:buFont typeface="Arial" panose="020B0604020202020204" pitchFamily="34" charset="0"/>
              <a:buChar char="•"/>
            </a:pPr>
            <a:r>
              <a:rPr lang="ru-RU" altLang="ru-RU" sz="2160" dirty="0"/>
              <a:t>натурфилософские обобщения (идея генезиса металлов, основанная на материальном единстве мира ).</a:t>
            </a:r>
          </a:p>
        </p:txBody>
      </p:sp>
      <p:pic>
        <p:nvPicPr>
          <p:cNvPr id="4" name="Picture 7" descr="Iraq_Baghd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9811" y="4089078"/>
            <a:ext cx="4528129" cy="2348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1707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11878" y="286604"/>
            <a:ext cx="8843801" cy="472522"/>
          </a:xfrm>
        </p:spPr>
        <p:txBody>
          <a:bodyPr>
            <a:normAutofit fontScale="90000"/>
          </a:bodyPr>
          <a:lstStyle/>
          <a:p>
            <a:r>
              <a:rPr lang="ru-RU" b="1" dirty="0" err="1"/>
              <a:t>Паранаука</a:t>
            </a:r>
            <a:endParaRPr lang="ru-RU" b="1" dirty="0"/>
          </a:p>
        </p:txBody>
      </p:sp>
      <p:sp>
        <p:nvSpPr>
          <p:cNvPr id="3" name="Объект 2"/>
          <p:cNvSpPr>
            <a:spLocks noGrp="1"/>
          </p:cNvSpPr>
          <p:nvPr>
            <p:ph idx="1"/>
          </p:nvPr>
        </p:nvSpPr>
        <p:spPr>
          <a:xfrm>
            <a:off x="534838" y="827816"/>
            <a:ext cx="10620841" cy="4986387"/>
          </a:xfrm>
        </p:spPr>
        <p:txBody>
          <a:bodyPr>
            <a:normAutofit/>
          </a:bodyPr>
          <a:lstStyle/>
          <a:p>
            <a:pPr algn="just" hangingPunct="0"/>
            <a:r>
              <a:rPr lang="ru-RU" sz="2400" dirty="0"/>
              <a:t>Так, в России в 90-е годы появилось около 120 самозваных академий . Их деятельность широко рекламируется в средствах массовой информации. Идеи </a:t>
            </a:r>
            <a:r>
              <a:rPr lang="ru-RU" sz="2400" dirty="0" err="1"/>
              <a:t>паранауки</a:t>
            </a:r>
            <a:r>
              <a:rPr lang="ru-RU" sz="2400" dirty="0"/>
              <a:t> проникают в учебные курсы вузов, излагаются в учебных пособиях.</a:t>
            </a:r>
          </a:p>
          <a:p>
            <a:pPr algn="just"/>
            <a:r>
              <a:rPr lang="ru-RU" sz="2400" dirty="0"/>
              <a:t>В 1998 году при Президиуме РАН была создана Комиссия по борьбе с лженаукой и фальсификацией научных исследований, которую возглавил академик Э.П. Кругляков.</a:t>
            </a:r>
          </a:p>
          <a:p>
            <a:pPr algn="just"/>
            <a:r>
              <a:rPr lang="ru-RU" sz="2400" dirty="0"/>
              <a:t> Комиссия выступила с обращением к научным работникам России, профессорам и преподавателям вузов, учителям школ и техникумов, всем членам российского интеллектуального сообщества. В нем говорится, что в России </a:t>
            </a:r>
            <a:r>
              <a:rPr lang="ru-RU" sz="2400" i="1" dirty="0"/>
              <a:t>«широко и беспрепятственно распространяются и пропагандируются псевдонаука и </a:t>
            </a:r>
            <a:r>
              <a:rPr lang="ru-RU" sz="2400" i="1" dirty="0" err="1"/>
              <a:t>паранормальные</a:t>
            </a:r>
            <a:r>
              <a:rPr lang="ru-RU" sz="2400" i="1" dirty="0"/>
              <a:t> верования...»</a:t>
            </a:r>
          </a:p>
        </p:txBody>
      </p:sp>
    </p:spTree>
    <p:extLst>
      <p:ext uri="{BB962C8B-B14F-4D97-AF65-F5344CB8AC3E}">
        <p14:creationId xmlns:p14="http://schemas.microsoft.com/office/powerpoint/2010/main" val="2764737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92702" y="286603"/>
            <a:ext cx="9162978" cy="714061"/>
          </a:xfrm>
        </p:spPr>
        <p:txBody>
          <a:bodyPr>
            <a:normAutofit fontScale="90000"/>
          </a:bodyPr>
          <a:lstStyle/>
          <a:p>
            <a:r>
              <a:rPr lang="ru-RU" b="1" dirty="0"/>
              <a:t>ДЕВИАНТНАЯ НАУКА И ЭЗОТЕРИЗМ</a:t>
            </a:r>
          </a:p>
        </p:txBody>
      </p:sp>
      <p:sp>
        <p:nvSpPr>
          <p:cNvPr id="3" name="Объект 2"/>
          <p:cNvSpPr>
            <a:spLocks noGrp="1"/>
          </p:cNvSpPr>
          <p:nvPr>
            <p:ph idx="1"/>
          </p:nvPr>
        </p:nvSpPr>
        <p:spPr>
          <a:xfrm>
            <a:off x="471948" y="888521"/>
            <a:ext cx="11406626" cy="5423789"/>
          </a:xfrm>
        </p:spPr>
        <p:txBody>
          <a:bodyPr>
            <a:normAutofit fontScale="92500" lnSpcReduction="10000"/>
          </a:bodyPr>
          <a:lstStyle/>
          <a:p>
            <a:pPr algn="just" hangingPunct="0"/>
            <a:r>
              <a:rPr lang="ru-RU" dirty="0"/>
              <a:t>Слово </a:t>
            </a:r>
            <a:r>
              <a:rPr lang="ru-RU" b="1" i="1" dirty="0" err="1"/>
              <a:t>эзотеризм</a:t>
            </a:r>
            <a:r>
              <a:rPr lang="ru-RU" i="1" dirty="0"/>
              <a:t> </a:t>
            </a:r>
            <a:r>
              <a:rPr lang="ru-RU" dirty="0"/>
              <a:t>образовано от греческого </a:t>
            </a:r>
            <a:r>
              <a:rPr lang="el-GR" dirty="0"/>
              <a:t>εσωτερικός</a:t>
            </a:r>
            <a:r>
              <a:rPr lang="ru-RU" dirty="0"/>
              <a:t>, которое буквально означает «внутренний», а в переносном смысле — «</a:t>
            </a:r>
            <a:r>
              <a:rPr lang="ru-RU" dirty="0" err="1"/>
              <a:t>эсотерический</a:t>
            </a:r>
            <a:r>
              <a:rPr lang="ru-RU" dirty="0"/>
              <a:t>, сокровенный, предназначенный только для посвященных» . </a:t>
            </a:r>
            <a:r>
              <a:rPr lang="ru-RU" dirty="0" err="1"/>
              <a:t>Эзотеризм</a:t>
            </a:r>
            <a:r>
              <a:rPr lang="ru-RU" dirty="0"/>
              <a:t> имеет место как в науке, так и вне ее.</a:t>
            </a:r>
          </a:p>
          <a:p>
            <a:pPr algn="just" hangingPunct="0"/>
            <a:r>
              <a:rPr lang="ru-RU" dirty="0"/>
              <a:t>Под </a:t>
            </a:r>
            <a:r>
              <a:rPr lang="ru-RU" dirty="0" err="1"/>
              <a:t>эзотеризмом</a:t>
            </a:r>
            <a:r>
              <a:rPr lang="ru-RU" dirty="0"/>
              <a:t> в науке понимают недоступность определенных идей, понятий, теоретических построений для понимания человека, не имеющего специальной научной подготовки. Так, Т. Кун полагает, что при наличии устоявшейся научной парадигмы, когда общие научные проблемы представляются решенными, возникает тенденция к </a:t>
            </a:r>
            <a:r>
              <a:rPr lang="ru-RU" dirty="0" err="1"/>
              <a:t>эзотеризму</a:t>
            </a:r>
            <a:r>
              <a:rPr lang="ru-RU" dirty="0"/>
              <a:t>, т.е. к узкой профессионализации, к сужению круга интересов ученых и их углублению в специальные области, непонятные для тех, кто специализируется в других областях. «Формирование парадигмы и появление на ее основе более эзотерического типа исследования является признаком зрелости развития любой научной дисциплины», — пишет Т. Кун. «...Принятие однажды общей парадигмы освобождает научное сообщество от необходимости постоянно пересматривать свои основные принципы; члены такого сообщества могут концентрировать внимание исключительно на тончайших и наиболее эзотерических явлениях, которые его интересуют» .</a:t>
            </a:r>
          </a:p>
          <a:p>
            <a:pPr algn="just" hangingPunct="0"/>
            <a:r>
              <a:rPr lang="ru-RU" dirty="0"/>
              <a:t>Эзотерическим в науке может быть не только предмет исследования, но и язык. Так, Т.М. </a:t>
            </a:r>
            <a:r>
              <a:rPr lang="ru-RU" dirty="0" err="1"/>
              <a:t>Тузова</a:t>
            </a:r>
            <a:r>
              <a:rPr lang="ru-RU" dirty="0"/>
              <a:t>, утверждает, что в философии, как и в других науках (но в философии особенно), </a:t>
            </a:r>
            <a:r>
              <a:rPr lang="ru-RU" dirty="0" err="1"/>
              <a:t>эзотеризм</a:t>
            </a:r>
            <a:r>
              <a:rPr lang="ru-RU" dirty="0"/>
              <a:t> оправдан и необходим, чтобы речь философа не смешивалась с обыденной речью и не создавала у обывателя иллюзию, будто ему понятны слова философа — в их обывательской интерпретации. </a:t>
            </a:r>
            <a:r>
              <a:rPr lang="ru-RU" i="1" dirty="0"/>
              <a:t>«...Причин для отказа от эзотерики (если под ней понимать профессионализм) философии не только нет, но и не предвидится ни в каком самом отдаленном и благополучном будущем»</a:t>
            </a:r>
            <a:r>
              <a:rPr lang="ru-RU" dirty="0"/>
              <a:t> . Таким образом, можно говорить о профессиональном научном </a:t>
            </a:r>
            <a:r>
              <a:rPr lang="ru-RU" dirty="0" err="1"/>
              <a:t>эзотеризме</a:t>
            </a:r>
            <a:r>
              <a:rPr lang="ru-RU" dirty="0"/>
              <a:t>. Впрочем, </a:t>
            </a:r>
            <a:r>
              <a:rPr lang="ru-RU" dirty="0" err="1"/>
              <a:t>эзотеризм</a:t>
            </a:r>
            <a:r>
              <a:rPr lang="ru-RU" dirty="0"/>
              <a:t> такого рода возможен и в искусстве.</a:t>
            </a:r>
          </a:p>
          <a:p>
            <a:pPr algn="just" hangingPunct="0"/>
            <a:endParaRPr lang="ru-RU" dirty="0"/>
          </a:p>
          <a:p>
            <a:pPr algn="just"/>
            <a:endParaRPr lang="ru-RU" dirty="0"/>
          </a:p>
        </p:txBody>
      </p:sp>
    </p:spTree>
    <p:extLst>
      <p:ext uri="{BB962C8B-B14F-4D97-AF65-F5344CB8AC3E}">
        <p14:creationId xmlns:p14="http://schemas.microsoft.com/office/powerpoint/2010/main" val="1483508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1056" y="286604"/>
            <a:ext cx="8524623" cy="645050"/>
          </a:xfrm>
        </p:spPr>
        <p:txBody>
          <a:bodyPr>
            <a:normAutofit fontScale="90000"/>
          </a:bodyPr>
          <a:lstStyle/>
          <a:p>
            <a:r>
              <a:rPr lang="ru-RU" b="1" dirty="0"/>
              <a:t>ЭЗОТЕРИЗМ</a:t>
            </a:r>
          </a:p>
        </p:txBody>
      </p:sp>
      <p:sp>
        <p:nvSpPr>
          <p:cNvPr id="3" name="Объект 2"/>
          <p:cNvSpPr>
            <a:spLocks noGrp="1"/>
          </p:cNvSpPr>
          <p:nvPr>
            <p:ph idx="1"/>
          </p:nvPr>
        </p:nvSpPr>
        <p:spPr>
          <a:xfrm>
            <a:off x="1097280" y="1009291"/>
            <a:ext cx="10574260" cy="4859803"/>
          </a:xfrm>
        </p:spPr>
        <p:txBody>
          <a:bodyPr>
            <a:normAutofit fontScale="92500" lnSpcReduction="10000"/>
          </a:bodyPr>
          <a:lstStyle/>
          <a:p>
            <a:pPr algn="just" hangingPunct="0"/>
            <a:r>
              <a:rPr lang="ru-RU" dirty="0"/>
              <a:t>С конца </a:t>
            </a:r>
            <a:r>
              <a:rPr lang="en-US" dirty="0"/>
              <a:t>XX</a:t>
            </a:r>
            <a:r>
              <a:rPr lang="ru-RU" dirty="0"/>
              <a:t> в. под </a:t>
            </a:r>
            <a:r>
              <a:rPr lang="ru-RU" dirty="0" err="1"/>
              <a:t>эзотерикой</a:t>
            </a:r>
            <a:r>
              <a:rPr lang="ru-RU" dirty="0"/>
              <a:t> чаще всего подразумевают разнообразные учения, синтезирующие новоевропейские идеи с религиозными представлениями Востока, использующие понятия и терминологию индуизма, буддизма, египетской религии, оккультизма, каббалы, гностических учений. В более узком смысле </a:t>
            </a:r>
            <a:r>
              <a:rPr lang="ru-RU" dirty="0" err="1"/>
              <a:t>эзотерикой</a:t>
            </a:r>
            <a:r>
              <a:rPr lang="ru-RU" dirty="0"/>
              <a:t> называют популярнейшие из этих учений — теософию Е. П. Блаватской, антропософию Р. Штейнера, </a:t>
            </a:r>
            <a:r>
              <a:rPr lang="ru-RU" dirty="0" err="1"/>
              <a:t>агни</a:t>
            </a:r>
            <a:r>
              <a:rPr lang="ru-RU" dirty="0"/>
              <a:t>-йогу Е. И. Шапошниковой-Рерих. В суждениях о соотношении между наукой и эзотерикой наметилась тенденция к сближению этих понятий, к интерпретации эзотерики </a:t>
            </a:r>
            <a:r>
              <a:rPr lang="ru-RU" b="1" dirty="0"/>
              <a:t>как «альтернативной» или «девиантной» науки.</a:t>
            </a:r>
          </a:p>
          <a:p>
            <a:pPr algn="just" hangingPunct="0"/>
            <a:r>
              <a:rPr lang="ru-RU" dirty="0"/>
              <a:t>Под выражением «</a:t>
            </a:r>
            <a:r>
              <a:rPr lang="ru-RU" dirty="0" err="1"/>
              <a:t>девиантная</a:t>
            </a:r>
            <a:r>
              <a:rPr lang="ru-RU" dirty="0"/>
              <a:t> наука» (от лат. </a:t>
            </a:r>
            <a:r>
              <a:rPr lang="la-Latn" dirty="0"/>
              <a:t>deviatio </a:t>
            </a:r>
            <a:r>
              <a:rPr lang="ru-RU" dirty="0"/>
              <a:t>= уклонение) подразумеваются воззрения, отклоняющиеся от признанных научных воззрений. Таковыми могут быть новаторские теории, противоречащие привычным нормам и не получившие пока убедительных эмпирических доказательств, например, гипотеза Коперника, явившаяся отклонением от общепринятой геоцентрической теории Птолемея; геометрия Лобачевского, отклонившаяся в одном из постулатов от евклидовой геометрии. Впрочем, </a:t>
            </a:r>
            <a:r>
              <a:rPr lang="ru-RU" dirty="0" err="1"/>
              <a:t>девиантные</a:t>
            </a:r>
            <a:r>
              <a:rPr lang="ru-RU" dirty="0"/>
              <a:t> теории во многих случаях так и остаются за рамками нормальной науки, не доказав свою состоятельность и плодотворность.</a:t>
            </a:r>
          </a:p>
          <a:p>
            <a:pPr algn="just" hangingPunct="0"/>
            <a:r>
              <a:rPr lang="ru-RU" dirty="0"/>
              <a:t>Однако, что касается эзотерики (в смысле «тайного учения»), то ее не следует рассматривать в качестве </a:t>
            </a:r>
            <a:r>
              <a:rPr lang="ru-RU" dirty="0" err="1"/>
              <a:t>девиантной</a:t>
            </a:r>
            <a:r>
              <a:rPr lang="ru-RU" dirty="0"/>
              <a:t> науки, поскольку она по своей природе и назначению вообще не является наукой, т.е. деятельностью, направленной на выработку нового знания, пригодного для управления природными и социальными процессами в интересах человека.</a:t>
            </a:r>
          </a:p>
          <a:p>
            <a:endParaRPr lang="ru-RU" dirty="0"/>
          </a:p>
        </p:txBody>
      </p:sp>
    </p:spTree>
    <p:extLst>
      <p:ext uri="{BB962C8B-B14F-4D97-AF65-F5344CB8AC3E}">
        <p14:creationId xmlns:p14="http://schemas.microsoft.com/office/powerpoint/2010/main" val="2297571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51494" y="286603"/>
            <a:ext cx="8904186" cy="636423"/>
          </a:xfrm>
        </p:spPr>
        <p:txBody>
          <a:bodyPr>
            <a:normAutofit/>
          </a:bodyPr>
          <a:lstStyle/>
          <a:p>
            <a:r>
              <a:rPr lang="ru-RU" sz="4000" b="1" dirty="0"/>
              <a:t>ЭЗОТЕРИЗМ</a:t>
            </a:r>
          </a:p>
        </p:txBody>
      </p:sp>
      <p:sp>
        <p:nvSpPr>
          <p:cNvPr id="3" name="Объект 2"/>
          <p:cNvSpPr>
            <a:spLocks noGrp="1"/>
          </p:cNvSpPr>
          <p:nvPr>
            <p:ph idx="1"/>
          </p:nvPr>
        </p:nvSpPr>
        <p:spPr>
          <a:xfrm>
            <a:off x="132735" y="923026"/>
            <a:ext cx="11556057" cy="5831735"/>
          </a:xfrm>
        </p:spPr>
        <p:txBody>
          <a:bodyPr>
            <a:noAutofit/>
          </a:bodyPr>
          <a:lstStyle/>
          <a:p>
            <a:pPr algn="just" hangingPunct="0"/>
            <a:r>
              <a:rPr lang="ru-RU" sz="2400" dirty="0"/>
              <a:t>Прежде всего следует заметить, что эзотерика не вырабатывает новые знания с использованием научных средств, теоретических и эмпирических методов, а как бы передает «из уст в уста» знания «древних». Далее, эзотерические знания не подвергаются критической проверке, не доказываются, не обосновываются, как в науке, а только повествуются, даются в «откровении» и принимаются на веру, как в мифе или религиозном учении. Наконец, назначение эзотерических знаний состоит не в том, чтобы преобразовывать мир объектов, опираясь на знание их закономерностей, а в том, чтобы адепты </a:t>
            </a:r>
            <a:r>
              <a:rPr lang="ru-RU" sz="2400" dirty="0" err="1"/>
              <a:t>эзотеризма</a:t>
            </a:r>
            <a:r>
              <a:rPr lang="ru-RU" sz="2400" dirty="0"/>
              <a:t> сами внутренне настраивали себя определенным образом, преобразовывали себя как субъектов. Настройка самих себя тоже имеет смысл в плане психофизической </a:t>
            </a:r>
            <a:r>
              <a:rPr lang="ru-RU" sz="2400" dirty="0" err="1"/>
              <a:t>саморегуляции</a:t>
            </a:r>
            <a:r>
              <a:rPr lang="ru-RU" sz="2400" dirty="0"/>
              <a:t>, преодоления чувства оторванности от мира, ориентации на гуманистические ценности, но это не та задача, которую ставит перед собой наука. Эзотерика не может служить альтернативой или заменой научного познания, имеющего в виду каузальное, а не вербально-символическое воздействие на объективную реальность. Эзотерика способна впитывать в себя, ассимилировать результаты научного познания, как способны на это религия, искусство, литература, однако вследствие этого они все же не становятся наукой, ни нормальной, ни </a:t>
            </a:r>
            <a:r>
              <a:rPr lang="ru-RU" sz="2400" dirty="0" err="1"/>
              <a:t>девиантной</a:t>
            </a:r>
            <a:r>
              <a:rPr lang="ru-RU" sz="2400" dirty="0"/>
              <a:t>.</a:t>
            </a:r>
          </a:p>
        </p:txBody>
      </p:sp>
    </p:spTree>
    <p:extLst>
      <p:ext uri="{BB962C8B-B14F-4D97-AF65-F5344CB8AC3E}">
        <p14:creationId xmlns:p14="http://schemas.microsoft.com/office/powerpoint/2010/main" val="1183308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6218" y="286604"/>
            <a:ext cx="9059461" cy="688182"/>
          </a:xfrm>
        </p:spPr>
        <p:txBody>
          <a:bodyPr>
            <a:normAutofit fontScale="90000"/>
          </a:bodyPr>
          <a:lstStyle/>
          <a:p>
            <a:r>
              <a:rPr lang="ru-RU" b="1" dirty="0"/>
              <a:t>НАРОДНАЯ  НАУКА</a:t>
            </a:r>
          </a:p>
        </p:txBody>
      </p:sp>
      <p:sp>
        <p:nvSpPr>
          <p:cNvPr id="3" name="Объект 2"/>
          <p:cNvSpPr>
            <a:spLocks noGrp="1"/>
          </p:cNvSpPr>
          <p:nvPr>
            <p:ph idx="1"/>
          </p:nvPr>
        </p:nvSpPr>
        <p:spPr>
          <a:xfrm>
            <a:off x="568411" y="1696065"/>
            <a:ext cx="10820182" cy="4506326"/>
          </a:xfrm>
        </p:spPr>
        <p:txBody>
          <a:bodyPr>
            <a:normAutofit/>
          </a:bodyPr>
          <a:lstStyle/>
          <a:p>
            <a:pPr>
              <a:buFont typeface="Wingdings" panose="05000000000000000000" pitchFamily="2" charset="2"/>
              <a:buChar char="q"/>
            </a:pPr>
            <a:r>
              <a:rPr lang="ru-RU" sz="2800" b="1" dirty="0"/>
              <a:t>знание знахарей, целителей, шаманов, жрецов;</a:t>
            </a:r>
          </a:p>
          <a:p>
            <a:pPr>
              <a:buFont typeface="Wingdings" panose="05000000000000000000" pitchFamily="2" charset="2"/>
              <a:buChar char="q"/>
            </a:pPr>
            <a:r>
              <a:rPr lang="ru-RU" sz="2800" b="1" dirty="0"/>
              <a:t>связано с конкретным этносом;</a:t>
            </a:r>
          </a:p>
          <a:p>
            <a:pPr>
              <a:buFont typeface="Wingdings" panose="05000000000000000000" pitchFamily="2" charset="2"/>
              <a:buChar char="q"/>
            </a:pPr>
            <a:r>
              <a:rPr lang="ru-RU" sz="2800" b="1" dirty="0"/>
              <a:t>передается на личностном уровне;</a:t>
            </a:r>
          </a:p>
          <a:p>
            <a:pPr>
              <a:buFont typeface="Wingdings" panose="05000000000000000000" pitchFamily="2" charset="2"/>
              <a:buChar char="q"/>
            </a:pPr>
            <a:r>
              <a:rPr lang="ru-RU" sz="2800" b="1" dirty="0"/>
              <a:t>легко утрачивается</a:t>
            </a:r>
          </a:p>
          <a:p>
            <a:pPr algn="just"/>
            <a:endParaRPr lang="ru-RU" dirty="0"/>
          </a:p>
        </p:txBody>
      </p:sp>
    </p:spTree>
    <p:extLst>
      <p:ext uri="{BB962C8B-B14F-4D97-AF65-F5344CB8AC3E}">
        <p14:creationId xmlns:p14="http://schemas.microsoft.com/office/powerpoint/2010/main" val="3864415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6218" y="286604"/>
            <a:ext cx="9059461" cy="688182"/>
          </a:xfrm>
        </p:spPr>
        <p:txBody>
          <a:bodyPr>
            <a:normAutofit fontScale="90000"/>
          </a:bodyPr>
          <a:lstStyle/>
          <a:p>
            <a:r>
              <a:rPr lang="ru-RU" b="1" dirty="0"/>
              <a:t>НАРОДНАЯ  НАУКА</a:t>
            </a:r>
          </a:p>
        </p:txBody>
      </p:sp>
      <p:sp>
        <p:nvSpPr>
          <p:cNvPr id="3" name="Объект 2"/>
          <p:cNvSpPr>
            <a:spLocks noGrp="1"/>
          </p:cNvSpPr>
          <p:nvPr>
            <p:ph idx="1"/>
          </p:nvPr>
        </p:nvSpPr>
        <p:spPr>
          <a:xfrm>
            <a:off x="517585" y="1121114"/>
            <a:ext cx="10871008" cy="5081277"/>
          </a:xfrm>
        </p:spPr>
        <p:txBody>
          <a:bodyPr>
            <a:normAutofit fontScale="85000" lnSpcReduction="20000"/>
          </a:bodyPr>
          <a:lstStyle/>
          <a:p>
            <a:pPr algn="just"/>
            <a:r>
              <a:rPr lang="ru-RU" b="1" dirty="0"/>
              <a:t>Народная наука (от англ. </a:t>
            </a:r>
            <a:r>
              <a:rPr lang="ru-RU" b="1" dirty="0" err="1"/>
              <a:t>citizen</a:t>
            </a:r>
            <a:r>
              <a:rPr lang="ru-RU" b="1" dirty="0"/>
              <a:t> </a:t>
            </a:r>
            <a:r>
              <a:rPr lang="ru-RU" b="1" dirty="0" err="1"/>
              <a:t>science</a:t>
            </a:r>
            <a:r>
              <a:rPr lang="ru-RU" b="1" dirty="0"/>
              <a:t>)</a:t>
            </a:r>
            <a:r>
              <a:rPr lang="ru-RU" dirty="0"/>
              <a:t> – так называют, например, любителей природы, которые собирают интересный материал для ученых и </a:t>
            </a:r>
            <a:r>
              <a:rPr lang="ru-RU" dirty="0" err="1"/>
              <a:t>природоохранников</a:t>
            </a:r>
            <a:r>
              <a:rPr lang="ru-RU" dirty="0"/>
              <a:t>. Такие наблюдения, при выполнении простых условий, могут быть очень полезными для ученых и науки. В Европе и США армия «народных ученых» растет с каждым годом.</a:t>
            </a:r>
            <a:br>
              <a:rPr lang="ru-RU" dirty="0"/>
            </a:br>
            <a:br>
              <a:rPr lang="ru-RU" dirty="0"/>
            </a:br>
            <a:r>
              <a:rPr lang="ru-RU" b="1" dirty="0"/>
              <a:t>Для того, чтобы  наблюдения были максимально полезными и точными, давайте учиться считать птиц правильно: </a:t>
            </a:r>
            <a:endParaRPr lang="ru-RU" dirty="0"/>
          </a:p>
          <a:p>
            <a:pPr algn="just"/>
            <a:r>
              <a:rPr lang="ru-RU" b="1" dirty="0"/>
              <a:t>Наблюдать за кормушкой лучше всего в течение 1 часа</a:t>
            </a:r>
            <a:r>
              <a:rPr lang="ru-RU" dirty="0"/>
              <a:t>. Если увлеклись (а зрелище и правда захватывает!), занесите свои наблюдения через форму несколько раз, с учетом 1 наблюдение – 1 час.</a:t>
            </a:r>
          </a:p>
          <a:p>
            <a:pPr algn="just"/>
            <a:r>
              <a:rPr lang="ru-RU" b="1" dirty="0"/>
              <a:t>Для каждого вида птиц отметьте в финальной форме самое максимальное количество особей этого вида  за час.</a:t>
            </a:r>
            <a:r>
              <a:rPr lang="ru-RU" dirty="0"/>
              <a:t> Например, вы видели, как подлетали и кормились 4 зеленушки, а потом прилетели еще, и за час максимальное их количество составило 10, вот это число и ставим в форме, указывая количество зеленушек.</a:t>
            </a:r>
          </a:p>
          <a:p>
            <a:pPr algn="just"/>
            <a:r>
              <a:rPr lang="ru-RU" b="1" dirty="0"/>
              <a:t>Чтобы не дублировать</a:t>
            </a:r>
            <a:r>
              <a:rPr lang="ru-RU" dirty="0"/>
              <a:t> в подсчетах одних и тех же синичек, а посчитать всю стайку,  нужно или заметить какую-то особенную синицу (иногда птицы одного вида отличаются друг от друга) или лазоревку в стае больших синиц, и считать птиц между прилетами замеченной особи.  Например, прилетела лазоревка, взяла семечку, улетела кушать. В это время вы считаете других синиц и продолжаете до прилета лазоревки  за новой </a:t>
            </a:r>
            <a:r>
              <a:rPr lang="ru-RU" dirty="0" err="1"/>
              <a:t>семечкой</a:t>
            </a:r>
            <a:r>
              <a:rPr lang="ru-RU" dirty="0"/>
              <a:t>.</a:t>
            </a:r>
          </a:p>
          <a:p>
            <a:pPr algn="just"/>
            <a:r>
              <a:rPr lang="ru-RU" dirty="0"/>
              <a:t>Если есть возможность, </a:t>
            </a:r>
            <a:r>
              <a:rPr lang="ru-RU" b="1" dirty="0"/>
              <a:t>осмотрите деревья и кусты вокруг кормушки</a:t>
            </a:r>
            <a:r>
              <a:rPr lang="ru-RU" dirty="0"/>
              <a:t>. Посчитайте, сколько птиц вокруг ест семечки.</a:t>
            </a:r>
          </a:p>
          <a:p>
            <a:pPr algn="just"/>
            <a:r>
              <a:rPr lang="ru-RU" b="1" dirty="0"/>
              <a:t>Грачей и ворон считать тоже надо</a:t>
            </a:r>
            <a:r>
              <a:rPr lang="ru-RU" dirty="0"/>
              <a:t>, если они интересуются кормушкой.</a:t>
            </a:r>
          </a:p>
          <a:p>
            <a:pPr algn="just"/>
            <a:r>
              <a:rPr lang="ru-RU" b="1" dirty="0"/>
              <a:t>Начинать часовой подсчет лучше с прилета стайки</a:t>
            </a:r>
            <a:r>
              <a:rPr lang="ru-RU" dirty="0"/>
              <a:t>: в удобное вам выбранное время на кормушке может не оказаться птиц. </a:t>
            </a:r>
          </a:p>
        </p:txBody>
      </p:sp>
    </p:spTree>
    <p:extLst>
      <p:ext uri="{BB962C8B-B14F-4D97-AF65-F5344CB8AC3E}">
        <p14:creationId xmlns:p14="http://schemas.microsoft.com/office/powerpoint/2010/main" val="817975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6678B3-14AE-4ABA-AFAB-C4FC17F3018D}"/>
              </a:ext>
            </a:extLst>
          </p:cNvPr>
          <p:cNvSpPr>
            <a:spLocks noGrp="1"/>
          </p:cNvSpPr>
          <p:nvPr>
            <p:ph type="title"/>
          </p:nvPr>
        </p:nvSpPr>
        <p:spPr>
          <a:xfrm>
            <a:off x="1097280" y="286604"/>
            <a:ext cx="10058400" cy="998500"/>
          </a:xfrm>
        </p:spPr>
        <p:txBody>
          <a:bodyPr/>
          <a:lstStyle/>
          <a:p>
            <a:r>
              <a:rPr lang="ru-RU" b="1" dirty="0"/>
              <a:t>Формы ненаучного знания</a:t>
            </a:r>
          </a:p>
        </p:txBody>
      </p:sp>
      <p:sp>
        <p:nvSpPr>
          <p:cNvPr id="3" name="Объект 2">
            <a:extLst>
              <a:ext uri="{FF2B5EF4-FFF2-40B4-BE49-F238E27FC236}">
                <a16:creationId xmlns:a16="http://schemas.microsoft.com/office/drawing/2014/main" id="{3715A89E-C6C0-45E9-9986-711C465B9828}"/>
              </a:ext>
            </a:extLst>
          </p:cNvPr>
          <p:cNvSpPr>
            <a:spLocks noGrp="1"/>
          </p:cNvSpPr>
          <p:nvPr>
            <p:ph idx="1"/>
          </p:nvPr>
        </p:nvSpPr>
        <p:spPr/>
        <p:txBody>
          <a:bodyPr/>
          <a:lstStyle/>
          <a:p>
            <a:pPr algn="ctr"/>
            <a:r>
              <a:rPr lang="ru-RU" sz="2800" b="1" u="sng" dirty="0"/>
              <a:t>Антинаучное</a:t>
            </a:r>
            <a:r>
              <a:rPr lang="ru-RU" sz="2800" dirty="0"/>
              <a:t> – сознательное искажение действительности, предмет и способы исследования противоположны науке (лекарство от всех болезней)</a:t>
            </a:r>
          </a:p>
          <a:p>
            <a:pPr algn="ctr"/>
            <a:r>
              <a:rPr lang="ru-RU" sz="2800" b="1" u="sng" dirty="0"/>
              <a:t>Псевдонаучное</a:t>
            </a:r>
            <a:r>
              <a:rPr lang="ru-RU" sz="2800" dirty="0"/>
              <a:t> – попытка </a:t>
            </a:r>
            <a:r>
              <a:rPr lang="ru-RU" sz="2800" dirty="0" err="1"/>
              <a:t>расширени</a:t>
            </a:r>
            <a:r>
              <a:rPr lang="ru-RU" sz="2800" dirty="0"/>
              <a:t> сферы научного поиска путем построения теории на </a:t>
            </a:r>
            <a:r>
              <a:rPr lang="ru-RU" sz="2800" dirty="0" err="1"/>
              <a:t>вненаучных</a:t>
            </a:r>
            <a:r>
              <a:rPr lang="ru-RU" sz="2800" dirty="0"/>
              <a:t> основаниях, например: спекуляция на общественном интересе (снежный человек, Атлантида)</a:t>
            </a:r>
          </a:p>
          <a:p>
            <a:endParaRPr lang="ru-RU" dirty="0"/>
          </a:p>
        </p:txBody>
      </p:sp>
    </p:spTree>
    <p:extLst>
      <p:ext uri="{BB962C8B-B14F-4D97-AF65-F5344CB8AC3E}">
        <p14:creationId xmlns:p14="http://schemas.microsoft.com/office/powerpoint/2010/main" val="3032189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8BCFC1-C3B7-4028-B991-8C1E0E68C96A}"/>
              </a:ext>
            </a:extLst>
          </p:cNvPr>
          <p:cNvSpPr>
            <a:spLocks noGrp="1"/>
          </p:cNvSpPr>
          <p:nvPr>
            <p:ph type="title"/>
          </p:nvPr>
        </p:nvSpPr>
        <p:spPr/>
        <p:txBody>
          <a:bodyPr/>
          <a:lstStyle/>
          <a:p>
            <a:r>
              <a:rPr lang="ru-RU" b="1" u="sng" dirty="0"/>
              <a:t>Лженаучное</a:t>
            </a:r>
            <a:r>
              <a:rPr lang="ru-RU" b="1" dirty="0"/>
              <a:t> </a:t>
            </a:r>
          </a:p>
        </p:txBody>
      </p:sp>
      <p:sp>
        <p:nvSpPr>
          <p:cNvPr id="3" name="Объект 2">
            <a:extLst>
              <a:ext uri="{FF2B5EF4-FFF2-40B4-BE49-F238E27FC236}">
                <a16:creationId xmlns:a16="http://schemas.microsoft.com/office/drawing/2014/main" id="{693B25C2-8228-45B8-855C-26DBBC830F9B}"/>
              </a:ext>
            </a:extLst>
          </p:cNvPr>
          <p:cNvSpPr>
            <a:spLocks noGrp="1"/>
          </p:cNvSpPr>
          <p:nvPr>
            <p:ph idx="1"/>
          </p:nvPr>
        </p:nvSpPr>
        <p:spPr/>
        <p:txBody>
          <a:bodyPr/>
          <a:lstStyle/>
          <a:p>
            <a:pPr marL="118872" indent="0" algn="ctr">
              <a:buNone/>
            </a:pPr>
            <a:r>
              <a:rPr lang="ru-RU" dirty="0"/>
              <a:t>основано на предрассудках, </a:t>
            </a:r>
            <a:r>
              <a:rPr lang="ru-RU" dirty="0" err="1"/>
              <a:t>коньюнктурно</a:t>
            </a:r>
            <a:r>
              <a:rPr lang="ru-RU" dirty="0"/>
              <a:t>, нетерпимо к опровержениям</a:t>
            </a:r>
          </a:p>
          <a:p>
            <a:pPr marL="118872" indent="0" algn="ctr">
              <a:buNone/>
            </a:pPr>
            <a:r>
              <a:rPr lang="ru-RU" dirty="0"/>
              <a:t>Комиссия по борьбе со лженаукой при РАН 1998 по инициативе В. Гинзбурга</a:t>
            </a:r>
          </a:p>
          <a:p>
            <a:pPr marL="118872" indent="0" algn="ctr">
              <a:buNone/>
            </a:pPr>
            <a:r>
              <a:rPr lang="ru-RU" b="1" i="1" dirty="0"/>
              <a:t>Лженаука</a:t>
            </a:r>
            <a:r>
              <a:rPr lang="ru-RU" dirty="0"/>
              <a:t> — это всякие построения, научные гипотезы и так далее, которые противоречат твердо установленным научным фактам. Я могу это проиллюстрировать на примере. Вот, например, природа теплоты. Мы сейчас знаем, что теплота — это мера хаотического движения молекул. Но это когда-то не было известно. И были другие теории, в том числе теория теплорода, состоящая в том, что есть какая-то жидкость, которая переливается и переносит тепло. И тогда это не было лженаукой, вот что я хочу подчеркнуть. Но если сейчас к вам придёт человек с теорией теплорода, то это невежда или жулик. Лженаука — это то, что заведомо неверно.</a:t>
            </a:r>
          </a:p>
          <a:p>
            <a:pPr marL="118872" indent="0" algn="ctr">
              <a:buNone/>
            </a:pPr>
            <a:r>
              <a:rPr lang="ru-RU" dirty="0"/>
              <a:t>В. Гинзбург</a:t>
            </a:r>
          </a:p>
          <a:p>
            <a:endParaRPr lang="ru-RU" dirty="0"/>
          </a:p>
        </p:txBody>
      </p:sp>
    </p:spTree>
    <p:extLst>
      <p:ext uri="{BB962C8B-B14F-4D97-AF65-F5344CB8AC3E}">
        <p14:creationId xmlns:p14="http://schemas.microsoft.com/office/powerpoint/2010/main" val="2832645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B25C82B-1204-4724-92CE-05E46B7507D8}"/>
              </a:ext>
            </a:extLst>
          </p:cNvPr>
          <p:cNvSpPr>
            <a:spLocks noGrp="1"/>
          </p:cNvSpPr>
          <p:nvPr>
            <p:ph type="title"/>
          </p:nvPr>
        </p:nvSpPr>
        <p:spPr>
          <a:xfrm>
            <a:off x="1097280" y="286603"/>
            <a:ext cx="10058400" cy="185345"/>
          </a:xfrm>
        </p:spPr>
        <p:txBody>
          <a:bodyPr>
            <a:normAutofit fontScale="90000"/>
          </a:bodyPr>
          <a:lstStyle/>
          <a:p>
            <a:endParaRPr lang="ru-RU" dirty="0"/>
          </a:p>
        </p:txBody>
      </p:sp>
      <p:pic>
        <p:nvPicPr>
          <p:cNvPr id="4" name="Объект 3">
            <a:extLst>
              <a:ext uri="{FF2B5EF4-FFF2-40B4-BE49-F238E27FC236}">
                <a16:creationId xmlns:a16="http://schemas.microsoft.com/office/drawing/2014/main" id="{FF9B9D82-DC69-4F7C-B873-245A95E1B93A}"/>
              </a:ext>
            </a:extLst>
          </p:cNvPr>
          <p:cNvPicPr>
            <a:picLocks noGrp="1" noChangeAspect="1"/>
          </p:cNvPicPr>
          <p:nvPr>
            <p:ph idx="1"/>
          </p:nvPr>
        </p:nvPicPr>
        <p:blipFill>
          <a:blip r:embed="rId2"/>
          <a:stretch>
            <a:fillRect/>
          </a:stretch>
        </p:blipFill>
        <p:spPr>
          <a:xfrm>
            <a:off x="647977" y="1"/>
            <a:ext cx="10841017" cy="6335784"/>
          </a:xfrm>
          <a:prstGeom prst="rect">
            <a:avLst/>
          </a:prstGeom>
        </p:spPr>
      </p:pic>
    </p:spTree>
    <p:extLst>
      <p:ext uri="{BB962C8B-B14F-4D97-AF65-F5344CB8AC3E}">
        <p14:creationId xmlns:p14="http://schemas.microsoft.com/office/powerpoint/2010/main" val="2224897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AB56B8-FC18-405D-9641-552FD6D0D4B0}"/>
              </a:ext>
            </a:extLst>
          </p:cNvPr>
          <p:cNvSpPr>
            <a:spLocks noGrp="1"/>
          </p:cNvSpPr>
          <p:nvPr>
            <p:ph type="title"/>
          </p:nvPr>
        </p:nvSpPr>
        <p:spPr>
          <a:xfrm>
            <a:off x="1097280" y="286603"/>
            <a:ext cx="10058400" cy="1023213"/>
          </a:xfrm>
        </p:spPr>
        <p:txBody>
          <a:bodyPr/>
          <a:lstStyle/>
          <a:p>
            <a:r>
              <a:rPr lang="ru-RU" b="1" dirty="0"/>
              <a:t>Основное направление деятельности</a:t>
            </a:r>
          </a:p>
        </p:txBody>
      </p:sp>
      <p:sp>
        <p:nvSpPr>
          <p:cNvPr id="3" name="Объект 2">
            <a:extLst>
              <a:ext uri="{FF2B5EF4-FFF2-40B4-BE49-F238E27FC236}">
                <a16:creationId xmlns:a16="http://schemas.microsoft.com/office/drawing/2014/main" id="{48DF76EC-EB40-44E9-B684-D55B0C8071ED}"/>
              </a:ext>
            </a:extLst>
          </p:cNvPr>
          <p:cNvSpPr>
            <a:spLocks noGrp="1"/>
          </p:cNvSpPr>
          <p:nvPr>
            <p:ph idx="1"/>
          </p:nvPr>
        </p:nvSpPr>
        <p:spPr/>
        <p:txBody>
          <a:bodyPr>
            <a:normAutofit/>
          </a:bodyPr>
          <a:lstStyle/>
          <a:p>
            <a:pPr marL="118872" indent="0">
              <a:buNone/>
            </a:pPr>
            <a:r>
              <a:rPr lang="ru-RU" sz="2400" b="1" dirty="0"/>
              <a:t>экспертиза теорий и разработок, претендующих на государственное финансирование</a:t>
            </a:r>
          </a:p>
          <a:p>
            <a:pPr marL="118872" indent="0">
              <a:buNone/>
            </a:pPr>
            <a:endParaRPr lang="ru-RU" sz="2400" b="1" dirty="0"/>
          </a:p>
          <a:p>
            <a:pPr marL="118872" indent="0">
              <a:buNone/>
            </a:pPr>
            <a:r>
              <a:rPr lang="ru-RU" sz="2400" b="1" dirty="0"/>
              <a:t>Примеры:</a:t>
            </a:r>
          </a:p>
          <a:p>
            <a:pPr marL="576072" indent="-457200">
              <a:buAutoNum type="arabicPeriod"/>
            </a:pPr>
            <a:r>
              <a:rPr lang="ru-RU" sz="2400" b="1" dirty="0"/>
              <a:t>Проект переброски части стока северных рек в бассейн Волги и Каспийского моря, разрабо­танный НИИ «</a:t>
            </a:r>
            <a:r>
              <a:rPr lang="ru-RU" sz="2400" b="1" dirty="0" err="1"/>
              <a:t>Союзгипроводхоз</a:t>
            </a:r>
            <a:r>
              <a:rPr lang="ru-RU" sz="2400" b="1" dirty="0"/>
              <a:t>» в 1982 г.</a:t>
            </a:r>
          </a:p>
          <a:p>
            <a:pPr marL="576072" indent="-457200">
              <a:buAutoNum type="arabicPeriod"/>
            </a:pPr>
            <a:r>
              <a:rPr lang="ru-RU" sz="2400" b="1" dirty="0"/>
              <a:t>Проект  «Чистая вода»(соавторы - Борис Грызлов и изобретатель Виктор Петрик. Стоимость – 15 трлн. Руб.)</a:t>
            </a:r>
          </a:p>
        </p:txBody>
      </p:sp>
    </p:spTree>
    <p:extLst>
      <p:ext uri="{BB962C8B-B14F-4D97-AF65-F5344CB8AC3E}">
        <p14:creationId xmlns:p14="http://schemas.microsoft.com/office/powerpoint/2010/main" val="2301614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3848" y="138023"/>
            <a:ext cx="11291977" cy="5335691"/>
          </a:xfrm>
          <a:prstGeom prst="rect">
            <a:avLst/>
          </a:prstGeom>
        </p:spPr>
        <p:txBody>
          <a:bodyPr wrap="square">
            <a:spAutoFit/>
          </a:bodyPr>
          <a:lstStyle/>
          <a:p>
            <a:pPr algn="just">
              <a:lnSpc>
                <a:spcPct val="107000"/>
              </a:lnSpc>
              <a:spcAft>
                <a:spcPts val="80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3. Пример </a:t>
            </a:r>
            <a:r>
              <a:rPr lang="ru-RU" b="1" dirty="0" err="1">
                <a:latin typeface="Times New Roman" panose="02020603050405020304" pitchFamily="18" charset="0"/>
                <a:ea typeface="Times New Roman" panose="02020603050405020304" pitchFamily="18" charset="0"/>
                <a:cs typeface="Times New Roman" panose="02020603050405020304" pitchFamily="18" charset="0"/>
              </a:rPr>
              <a:t>вненаучного</a:t>
            </a:r>
            <a:r>
              <a:rPr lang="ru-RU" b="1" dirty="0">
                <a:latin typeface="Times New Roman" panose="02020603050405020304" pitchFamily="18" charset="0"/>
                <a:ea typeface="Times New Roman" panose="02020603050405020304" pitchFamily="18" charset="0"/>
                <a:cs typeface="Times New Roman" panose="02020603050405020304" pitchFamily="18" charset="0"/>
              </a:rPr>
              <a:t> знания </a:t>
            </a:r>
            <a:r>
              <a:rPr lang="ru-RU" dirty="0">
                <a:latin typeface="Times New Roman" panose="02020603050405020304" pitchFamily="18" charset="0"/>
                <a:ea typeface="Times New Roman" panose="02020603050405020304" pitchFamily="18" charset="0"/>
                <a:cs typeface="Times New Roman" panose="02020603050405020304" pitchFamily="18" charset="0"/>
              </a:rPr>
              <a:t>:В июне 2001 года Э.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Мулдашев</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страницах газеты “Аргументы и факты” (тираж 2 921 170 экз.) выступил с новой гипотезой. При Всемирном потопе ось земли сместилась на 60 градусов — это третья часть полуокружности Земли, что в километрах будет 6666. Значит, окружность Земли составляет шесть участков по 6666 километров. Зная нынешнее и предыдущее положение полюса, можно высчитать, где будет грядущее… По расчетам Э.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Мулдашева</a:t>
            </a:r>
            <a:r>
              <a:rPr lang="ru-RU" dirty="0">
                <a:latin typeface="Times New Roman" panose="02020603050405020304" pitchFamily="18" charset="0"/>
                <a:ea typeface="Times New Roman" panose="02020603050405020304" pitchFamily="18" charset="0"/>
                <a:cs typeface="Times New Roman" panose="02020603050405020304" pitchFamily="18" charset="0"/>
              </a:rPr>
              <a:t>, это место находится в США, в штате Вайоминг. Указанное место с незапамятных времен пользовалось самой дурной репутацией. Там находится Башня дьявола, огромный каменный, в длинных глубоких царапинах, вырост высотой в 290 метров, правильной формы, сильно напоминающий пирамиду со срезанной вершиной. Он стоит на плоскогорье, совершенно чуждый здешнему пейзажу, и виден издалека.</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Камень окружен зловещими легендами; самая популярная из них — о медведе, дьяволе и людоеде: люди спасались от него на вершине камня, а медведь, стараясь влезть на башню, исцарапал ее когтями. Из-за этой легенды башню называют Жилищем медведя. Но задолго до этого индейцы именовали ее Башней плохих богов и в ее окрестностях никогда не селились</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Мистика понятная: 6 — плохое число, 666 — число зверя, тогда 6666 — знак беды, число, символизирующее глобальную катастрофу, и место, меченное этим числом, хорошим быть не может. И легенда говорила об этом за тысячи лет до того, как Э.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Мулдашев</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провел на глобусе линию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Кайлас</a:t>
            </a:r>
            <a:r>
              <a:rPr lang="ru-RU" dirty="0">
                <a:latin typeface="Times New Roman" panose="02020603050405020304" pitchFamily="18" charset="0"/>
                <a:ea typeface="Times New Roman" panose="02020603050405020304" pitchFamily="18" charset="0"/>
                <a:cs typeface="Times New Roman" panose="02020603050405020304" pitchFamily="18" charset="0"/>
              </a:rPr>
              <a:t>—Северный полюс — Остров Пасхи и циркулем отложил на ней от полюса 6666 километров.</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06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EFFCCF-5178-4337-B8BB-966D2B75C80E}"/>
              </a:ext>
            </a:extLst>
          </p:cNvPr>
          <p:cNvSpPr>
            <a:spLocks noGrp="1"/>
          </p:cNvSpPr>
          <p:nvPr>
            <p:ph type="title"/>
          </p:nvPr>
        </p:nvSpPr>
        <p:spPr/>
        <p:txBody>
          <a:bodyPr>
            <a:normAutofit/>
          </a:bodyPr>
          <a:lstStyle/>
          <a:p>
            <a:r>
              <a:rPr lang="ru-RU" dirty="0"/>
              <a:t>Эрнст </a:t>
            </a:r>
            <a:r>
              <a:rPr lang="ru-RU" dirty="0" err="1"/>
              <a:t>Мулдашев</a:t>
            </a:r>
            <a:endParaRPr lang="ru-RU" dirty="0"/>
          </a:p>
        </p:txBody>
      </p:sp>
      <p:sp>
        <p:nvSpPr>
          <p:cNvPr id="3" name="Объект 2">
            <a:extLst>
              <a:ext uri="{FF2B5EF4-FFF2-40B4-BE49-F238E27FC236}">
                <a16:creationId xmlns:a16="http://schemas.microsoft.com/office/drawing/2014/main" id="{1E8CECFD-41BA-4CFD-8AC3-10B6C0C7E8D4}"/>
              </a:ext>
            </a:extLst>
          </p:cNvPr>
          <p:cNvSpPr>
            <a:spLocks noGrp="1"/>
          </p:cNvSpPr>
          <p:nvPr>
            <p:ph sz="half" idx="1"/>
          </p:nvPr>
        </p:nvSpPr>
        <p:spPr/>
        <p:txBody>
          <a:bodyPr>
            <a:normAutofit lnSpcReduction="10000"/>
          </a:bodyPr>
          <a:lstStyle/>
          <a:p>
            <a:r>
              <a:rPr lang="ru-RU" sz="2400" dirty="0"/>
              <a:t>Получил известность как автор ряда эзотерических книг, газетных публикаций и фильмов на мистические темы, связанных с экспедициями на Крит, в Египет и Тибет для изучения древних цивилизаций. </a:t>
            </a:r>
          </a:p>
          <a:p>
            <a:r>
              <a:rPr lang="ru-RU" sz="2400" dirty="0"/>
              <a:t>В 2016 году в связи со своими псевдонаучными теориями вошёл в десятку </a:t>
            </a:r>
            <a:r>
              <a:rPr lang="ru-RU" sz="2400" b="1" dirty="0"/>
              <a:t>полуфиналистов антипремии «Почётный академик „ВРАЛ“».</a:t>
            </a:r>
          </a:p>
        </p:txBody>
      </p:sp>
      <p:pic>
        <p:nvPicPr>
          <p:cNvPr id="8" name="Объект 7">
            <a:extLst>
              <a:ext uri="{FF2B5EF4-FFF2-40B4-BE49-F238E27FC236}">
                <a16:creationId xmlns:a16="http://schemas.microsoft.com/office/drawing/2014/main" id="{1DF3E021-181A-451F-BFC8-22BE6B5E00D8}"/>
              </a:ext>
            </a:extLst>
          </p:cNvPr>
          <p:cNvPicPr>
            <a:picLocks noGrp="1" noChangeAspect="1"/>
          </p:cNvPicPr>
          <p:nvPr>
            <p:ph sz="half" idx="2"/>
          </p:nvPr>
        </p:nvPicPr>
        <p:blipFill>
          <a:blip r:embed="rId2"/>
          <a:stretch>
            <a:fillRect/>
          </a:stretch>
        </p:blipFill>
        <p:spPr>
          <a:xfrm>
            <a:off x="7485728" y="1737360"/>
            <a:ext cx="2160120" cy="2304128"/>
          </a:xfrm>
          <a:prstGeom prst="rect">
            <a:avLst/>
          </a:prstGeom>
        </p:spPr>
      </p:pic>
    </p:spTree>
    <p:extLst>
      <p:ext uri="{BB962C8B-B14F-4D97-AF65-F5344CB8AC3E}">
        <p14:creationId xmlns:p14="http://schemas.microsoft.com/office/powerpoint/2010/main" val="3898100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5615" y="215660"/>
            <a:ext cx="8930065" cy="396816"/>
          </a:xfrm>
        </p:spPr>
        <p:txBody>
          <a:bodyPr>
            <a:noAutofit/>
          </a:bodyPr>
          <a:lstStyle/>
          <a:p>
            <a:r>
              <a:rPr lang="ru-RU" sz="3200" b="1" dirty="0"/>
              <a:t>ЛЖЕНАУКА</a:t>
            </a:r>
          </a:p>
        </p:txBody>
      </p:sp>
      <p:sp>
        <p:nvSpPr>
          <p:cNvPr id="3" name="Объект 2"/>
          <p:cNvSpPr>
            <a:spLocks noGrp="1"/>
          </p:cNvSpPr>
          <p:nvPr>
            <p:ph idx="1"/>
          </p:nvPr>
        </p:nvSpPr>
        <p:spPr>
          <a:xfrm>
            <a:off x="422694" y="732927"/>
            <a:ext cx="10836503" cy="5486718"/>
          </a:xfrm>
        </p:spPr>
        <p:txBody>
          <a:bodyPr>
            <a:normAutofit fontScale="55000" lnSpcReduction="20000"/>
          </a:bodyPr>
          <a:lstStyle/>
          <a:p>
            <a:r>
              <a:rPr lang="ru-RU" sz="2900" b="1" dirty="0"/>
              <a:t>4. «</a:t>
            </a:r>
            <a:r>
              <a:rPr lang="ru-RU" sz="3400" b="1" dirty="0" err="1"/>
              <a:t>Но́вая</a:t>
            </a:r>
            <a:r>
              <a:rPr lang="ru-RU" sz="3400" b="1" dirty="0"/>
              <a:t> </a:t>
            </a:r>
            <a:r>
              <a:rPr lang="ru-RU" sz="3400" b="1" dirty="0" err="1"/>
              <a:t>хроноло́гия</a:t>
            </a:r>
            <a:r>
              <a:rPr lang="ru-RU" sz="3400" b="1" dirty="0"/>
              <a:t>» (сокращённо НХ) </a:t>
            </a:r>
            <a:r>
              <a:rPr lang="ru-RU" sz="3400" dirty="0"/>
              <a:t>— псевдонаучная теория радикального пересмотра всемирной истории, созданная группой под руководством академика РАН, математика А. Т. Фоменко.</a:t>
            </a:r>
          </a:p>
          <a:p>
            <a:r>
              <a:rPr lang="ru-RU" sz="3400" dirty="0"/>
              <a:t>Отвергнута научным сообществом как противоречащая установленным фактам, а её методы и гипотезы были опровергнуты. В частности, против «Новой  хронологии» выступили историки, археологи, лингвисты, математики, физики, астрономы, химики и представители других наук.</a:t>
            </a:r>
          </a:p>
          <a:p>
            <a:pPr algn="just"/>
            <a:r>
              <a:rPr lang="ru-RU" sz="3400" dirty="0"/>
              <a:t>Теория утверждает, что существующая хронология исторических событий в целом неверна, что письменная история человечества значительно короче, чем принято считать, и не прослеживается далее X века нашей эры, а древние цивилизации и государства Античности и раннего Средневековья являются «фантомными отражениями» гораздо более поздних культур, вписанными в историческую летопись из-за неправильного (ошибочного или тенденциозного) прочтения и интерпретации источников. Авторы предлагают собственную реконструкцию истории человечества, в основе которой лежит гипотеза о существовании в Средние века гигантской империи с политическим центром на территории Руси, охватывающей почти всю территорию Европы и Азии (а согласно позднейшим публикациям — даже обе Америки). Противоречия «Новой хронологии» с известными историческими фактами её авторы объясняют глобальной фальсификацией исторических документов.</a:t>
            </a:r>
          </a:p>
          <a:p>
            <a:pPr algn="just"/>
            <a:r>
              <a:rPr lang="ru-RU" sz="3400" dirty="0"/>
              <a:t>«Новая хронология» использует более ранние идеи русского революционера и учёного Н.А. Морозова по глобальному пересмотру хронологии мировой истории, </a:t>
            </a:r>
            <a:r>
              <a:rPr lang="ru-RU" sz="3400" dirty="0" err="1"/>
              <a:t>пропагандировавшиеся</a:t>
            </a:r>
            <a:r>
              <a:rPr lang="ru-RU" sz="3400" dirty="0"/>
              <a:t> в 1970-х годах на механико-математическом факультете МГУ М.М. Постниковым[18][19]. Первоначальный вариант теории был сформулирован в начале 1980-х годов в серии публикаций А.Т. Фоменко и с 1981 года развивается им совместно с Г.В. </a:t>
            </a:r>
            <a:r>
              <a:rPr lang="ru-RU" sz="3400" dirty="0" err="1"/>
              <a:t>Носовским</a:t>
            </a:r>
            <a:r>
              <a:rPr lang="ru-RU" sz="3400" dirty="0"/>
              <a:t> при эпизодическом участии других соавторов.</a:t>
            </a:r>
          </a:p>
          <a:p>
            <a:pPr algn="just"/>
            <a:r>
              <a:rPr lang="ru-RU" sz="3400" dirty="0"/>
              <a:t>В середине 1990-х годов теория преобразовалась в коммерческий проект. К началу 2011 года по «Новой хронологии» издано более 100 книг общим тиражом около 800 тысяч экземпляров.  </a:t>
            </a:r>
          </a:p>
        </p:txBody>
      </p:sp>
    </p:spTree>
    <p:extLst>
      <p:ext uri="{BB962C8B-B14F-4D97-AF65-F5344CB8AC3E}">
        <p14:creationId xmlns:p14="http://schemas.microsoft.com/office/powerpoint/2010/main" val="3784534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580" y="286604"/>
            <a:ext cx="9137099" cy="446642"/>
          </a:xfrm>
        </p:spPr>
        <p:txBody>
          <a:bodyPr>
            <a:noAutofit/>
          </a:bodyPr>
          <a:lstStyle/>
          <a:p>
            <a:r>
              <a:rPr lang="ru-RU" sz="2800" b="1" dirty="0"/>
              <a:t>ЛЖЕНАУКА</a:t>
            </a:r>
          </a:p>
        </p:txBody>
      </p:sp>
      <p:sp>
        <p:nvSpPr>
          <p:cNvPr id="3" name="Объект 2"/>
          <p:cNvSpPr>
            <a:spLocks noGrp="1"/>
          </p:cNvSpPr>
          <p:nvPr>
            <p:ph idx="1"/>
          </p:nvPr>
        </p:nvSpPr>
        <p:spPr>
          <a:xfrm>
            <a:off x="412956" y="879893"/>
            <a:ext cx="11689904" cy="5633049"/>
          </a:xfrm>
        </p:spPr>
        <p:txBody>
          <a:bodyPr>
            <a:normAutofit fontScale="25000" lnSpcReduction="20000"/>
          </a:bodyPr>
          <a:lstStyle/>
          <a:p>
            <a:pPr algn="just"/>
            <a:r>
              <a:rPr lang="ru-RU" dirty="0"/>
              <a:t> </a:t>
            </a:r>
            <a:r>
              <a:rPr lang="ru-RU" sz="5600" b="1" dirty="0"/>
              <a:t>Ряд историков и публицистов относят «Новую хронологию» к такому феномену массовой культуры, как фолк-</a:t>
            </a:r>
            <a:r>
              <a:rPr lang="ru-RU" sz="5600" b="1" dirty="0" err="1"/>
              <a:t>хистори</a:t>
            </a:r>
            <a:r>
              <a:rPr lang="ru-RU" sz="5600" b="1" dirty="0"/>
              <a:t>.</a:t>
            </a:r>
          </a:p>
          <a:p>
            <a:pPr algn="just"/>
            <a:r>
              <a:rPr lang="ru-RU" sz="5600" dirty="0"/>
              <a:t>В 1990—2000-е годы публикации по «Новой хронологии» превратились в издательский проект, ориентированный на широкие массы читателей и не связанный с научной деятельностью.</a:t>
            </a:r>
          </a:p>
          <a:p>
            <a:pPr algn="just"/>
            <a:r>
              <a:rPr lang="ru-RU" sz="5600" dirty="0"/>
              <a:t>Многочисленные книги Фоменко и соавторов этого периода посвящены уже в основном детализации и развитию якобы уже полученных с помощью точных методов «реконструкций» событий мировой истории, совершенно открыто не содержат «никакой математики и никакой астрономии», с опорой на дилетантские суждения о сходстве слов и явлений, с игнорированием профессиональной критики. Авторы при этом оговариваются, что их отождествления названий не имеют самостоятельной доказательной силы (таковую имеет только якобы «твёрдо установленная» хронология), однако посвящают именно таким отождествлениям большую часть своих книг с целью привлечь массового читателя, поскольку они являются «фактически единственным основанием для их баснословных геополитических утверждений». При этом часто авторы предлагают неподготовленному читателю самому, например, искать на древней карте схожие названия, отождествлять их и делать выводы из этих сопоставлений, что представляет собой фактическое отрицание лингвистики и исторической географии как наук.</a:t>
            </a:r>
          </a:p>
          <a:p>
            <a:pPr algn="just"/>
            <a:r>
              <a:rPr lang="ru-RU" sz="5600" dirty="0"/>
              <a:t>Для этих публикаций характерна всё более и более нарастающая «явная и грубая тенденциозность», а именно возвеличивание прошлого Руси. Если в ранних работах Фоменко речь о всемирной русской державе ещё не шла, то уже «Империя» (1996) говорит о контролировавшем почти всю Евразию «русско-ордынском» государстве и содержит многочисленные намёки на современность и недавнее прошлое (прямо проводятся аналоги между «ордынским» государством и СССР; отряды, размещённые якобы Ордой в Европе, именуются «Западной группой войск»); историк-медиевист Д.Э. Харитонович называет эту реконструкцию «фашистским мифом». В книгах 2000-х годов «Великая русская империя» предстаёт всемирным государством, которое якобы владело также всей Америкой и затем было развалено подрывными действиями мятежного Запада.  </a:t>
            </a:r>
          </a:p>
          <a:p>
            <a:pPr algn="just"/>
            <a:r>
              <a:rPr lang="ru-RU" sz="5600" dirty="0"/>
              <a:t>Для поздних работ Фоменко характерно, наряду с игнорированием замечаний критики по существу, также такая своеобразная реакция на неё, как изложение нарочито нелепых утверждений. Так, содержащиеся в критической статье А. А. Зализняка 2000 года примеры абсурдных выводов, аналогичных «Новой хронологии» («русская» этимология названий Персии, Сирии, Ассирии, этрусков, ряда западноевропейских названий, утверждение о русских как древнем населении Южной Америки), в книге Фоменко 2005 года «Старые карты Великой Русской империи» приводятся всерьёз. В ответ на критику, согласно которой латынь было невозможно изобрести в Средние века на базе новых языков, Фоменко теперь повторяет это утверждение, датируя «изобретение» латыни уже XVII веком, но ещё и добавляет, что тогда же были изобретены «на базе славянского языка Империи» и сами новые романские и германские языки — французский, немецкий, испанский и английский, — а до этого века якобы соответствующие народы говорили по-славянски. В ответ на критику о невозможности «забвения» событий вплоть до XVI—XVII веков в результате совместных действий фальсификаторов в работах по «Новой хронологии» середины 2000-х годов уже говорится, что события второй половины XVIII века — восстание Пугачёва и война за независимость США, по которым сохранилось огромное количество документов, — были войнами с участием «ордынской» Руси, которая якобы существовала до этого времени и контролировала Сибирь и Северную Америку. Такие приёмы — «на обвинение в абсурде с полной решительностью отвечать ещё большим абсурдом» — являются эффективным психологическим рекламным ходом для некритичного читателя.</a:t>
            </a:r>
          </a:p>
          <a:p>
            <a:endParaRPr lang="ru-RU" dirty="0"/>
          </a:p>
          <a:p>
            <a:endParaRPr lang="ru-RU" dirty="0"/>
          </a:p>
          <a:p>
            <a:endParaRPr lang="ru-RU" dirty="0"/>
          </a:p>
        </p:txBody>
      </p:sp>
    </p:spTree>
    <p:extLst>
      <p:ext uri="{BB962C8B-B14F-4D97-AF65-F5344CB8AC3E}">
        <p14:creationId xmlns:p14="http://schemas.microsoft.com/office/powerpoint/2010/main" val="5883057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DD7BEF-0DDB-4DF9-BB52-311D54BC67A3}"/>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86EDE856-324F-43F0-B2D5-C55B88C3575C}"/>
              </a:ext>
            </a:extLst>
          </p:cNvPr>
          <p:cNvPicPr>
            <a:picLocks noGrp="1" noChangeAspect="1"/>
          </p:cNvPicPr>
          <p:nvPr>
            <p:ph idx="1"/>
          </p:nvPr>
        </p:nvPicPr>
        <p:blipFill>
          <a:blip r:embed="rId2"/>
          <a:stretch>
            <a:fillRect/>
          </a:stretch>
        </p:blipFill>
        <p:spPr>
          <a:xfrm>
            <a:off x="0" y="37807"/>
            <a:ext cx="12191999" cy="6943972"/>
          </a:xfrm>
          <a:prstGeom prst="rect">
            <a:avLst/>
          </a:prstGeom>
        </p:spPr>
      </p:pic>
    </p:spTree>
    <p:extLst>
      <p:ext uri="{BB962C8B-B14F-4D97-AF65-F5344CB8AC3E}">
        <p14:creationId xmlns:p14="http://schemas.microsoft.com/office/powerpoint/2010/main" val="1275856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B6E2AF-4963-4F27-80D4-4ED391D444AA}"/>
              </a:ext>
            </a:extLst>
          </p:cNvPr>
          <p:cNvSpPr>
            <a:spLocks noGrp="1"/>
          </p:cNvSpPr>
          <p:nvPr>
            <p:ph type="title"/>
          </p:nvPr>
        </p:nvSpPr>
        <p:spPr>
          <a:xfrm>
            <a:off x="1097280" y="286604"/>
            <a:ext cx="10058400" cy="1171494"/>
          </a:xfrm>
        </p:spPr>
        <p:txBody>
          <a:bodyPr/>
          <a:lstStyle/>
          <a:p>
            <a:r>
              <a:rPr lang="ru-RU" b="1" u="sng" dirty="0"/>
              <a:t>Квазинаучное</a:t>
            </a:r>
            <a:endParaRPr lang="ru-RU" b="1" dirty="0"/>
          </a:p>
        </p:txBody>
      </p:sp>
      <p:sp>
        <p:nvSpPr>
          <p:cNvPr id="3" name="Объект 2">
            <a:extLst>
              <a:ext uri="{FF2B5EF4-FFF2-40B4-BE49-F238E27FC236}">
                <a16:creationId xmlns:a16="http://schemas.microsoft.com/office/drawing/2014/main" id="{805550EF-7C53-4653-99A8-9DCF032D162F}"/>
              </a:ext>
            </a:extLst>
          </p:cNvPr>
          <p:cNvSpPr>
            <a:spLocks noGrp="1"/>
          </p:cNvSpPr>
          <p:nvPr>
            <p:ph idx="1"/>
          </p:nvPr>
        </p:nvSpPr>
        <p:spPr>
          <a:xfrm>
            <a:off x="523895" y="1740309"/>
            <a:ext cx="11335939" cy="4542503"/>
          </a:xfrm>
        </p:spPr>
        <p:txBody>
          <a:bodyPr>
            <a:normAutofit fontScale="25000" lnSpcReduction="20000"/>
          </a:bodyPr>
          <a:lstStyle/>
          <a:p>
            <a:pPr marL="118872" indent="0">
              <a:buNone/>
            </a:pPr>
            <a:r>
              <a:rPr lang="ru-RU" sz="9600" dirty="0"/>
              <a:t>Развивается под прикрытием господствующей идеологии, основано на поддержке властных структур, методах принуждения, невозможности критики, развивается в условиях тоталитаризма (н-р, </a:t>
            </a:r>
            <a:r>
              <a:rPr lang="ru-RU" sz="9600" dirty="0" err="1"/>
              <a:t>лысенкощина</a:t>
            </a:r>
            <a:r>
              <a:rPr lang="ru-RU" sz="9600" dirty="0"/>
              <a:t>)</a:t>
            </a:r>
          </a:p>
          <a:p>
            <a:pPr>
              <a:buFont typeface="Wingdings" panose="05000000000000000000" pitchFamily="2" charset="2"/>
              <a:buChar char="q"/>
            </a:pPr>
            <a:r>
              <a:rPr lang="ru-RU" sz="9600" dirty="0"/>
              <a:t>Отрицание роли хромосом в наследовании</a:t>
            </a:r>
          </a:p>
          <a:p>
            <a:pPr>
              <a:buFont typeface="Wingdings" panose="05000000000000000000" pitchFamily="2" charset="2"/>
              <a:buChar char="q"/>
            </a:pPr>
            <a:r>
              <a:rPr lang="ru-RU" sz="9600" dirty="0"/>
              <a:t>Репрессии генетиков</a:t>
            </a:r>
          </a:p>
          <a:p>
            <a:pPr>
              <a:buFont typeface="Wingdings" panose="05000000000000000000" pitchFamily="2" charset="2"/>
              <a:buChar char="q"/>
            </a:pPr>
            <a:r>
              <a:rPr lang="ru-RU" sz="9600" dirty="0"/>
              <a:t>Отсутствие внутривидовой конкуренции</a:t>
            </a:r>
          </a:p>
          <a:p>
            <a:pPr>
              <a:buFont typeface="Wingdings" panose="05000000000000000000" pitchFamily="2" charset="2"/>
              <a:buChar char="q"/>
            </a:pPr>
            <a:r>
              <a:rPr lang="ru-RU" sz="9600" dirty="0"/>
              <a:t>Критика механизма наследования</a:t>
            </a:r>
          </a:p>
          <a:p>
            <a:pPr>
              <a:buFont typeface="Wingdings" panose="05000000000000000000" pitchFamily="2" charset="2"/>
              <a:buChar char="q"/>
            </a:pPr>
            <a:r>
              <a:rPr lang="ru-RU" sz="9600" dirty="0"/>
              <a:t>Использование партийного аппарата для подавления других идей</a:t>
            </a:r>
          </a:p>
          <a:p>
            <a:r>
              <a:rPr lang="ru-RU" sz="9600" dirty="0" err="1"/>
              <a:t>Квазинаука</a:t>
            </a:r>
            <a:r>
              <a:rPr lang="ru-RU" sz="9600" dirty="0"/>
              <a:t> – чисто социальное, коллективное явление. </a:t>
            </a:r>
          </a:p>
          <a:p>
            <a:r>
              <a:rPr lang="ru-RU" sz="9600" dirty="0"/>
              <a:t>Лженаука – ошибки отдельного человека, связанные с низким уровнем образования, интеллекта или психическим заболеванием либо шарлатаны, аферисты и мошенники, либо невежды, дилетанты, либо фанатики.</a:t>
            </a:r>
          </a:p>
          <a:p>
            <a:endParaRPr lang="ru-RU" sz="9600" dirty="0"/>
          </a:p>
          <a:p>
            <a:endParaRPr lang="ru-RU" sz="9600" dirty="0"/>
          </a:p>
          <a:p>
            <a:endParaRPr lang="ru-RU" sz="1100" dirty="0"/>
          </a:p>
          <a:p>
            <a:endParaRPr lang="ru-RU" sz="1100" dirty="0"/>
          </a:p>
          <a:p>
            <a:endParaRPr lang="ru-RU" sz="1100" dirty="0"/>
          </a:p>
          <a:p>
            <a:endParaRPr lang="ru-RU" sz="1100" dirty="0"/>
          </a:p>
          <a:p>
            <a:r>
              <a:rPr lang="ru-RU" sz="1100" dirty="0"/>
              <a:t>Для того, чтобы получить определённый результат, нужно хотеть получить именно этот результат; если Вы хотите получить определённый результат, Вы его получите.</a:t>
            </a:r>
          </a:p>
          <a:p>
            <a:endParaRPr lang="ru-RU" dirty="0"/>
          </a:p>
        </p:txBody>
      </p:sp>
      <p:pic>
        <p:nvPicPr>
          <p:cNvPr id="4" name="Рисунок 3">
            <a:extLst>
              <a:ext uri="{FF2B5EF4-FFF2-40B4-BE49-F238E27FC236}">
                <a16:creationId xmlns:a16="http://schemas.microsoft.com/office/drawing/2014/main" id="{D6D6F06F-3E67-4E9C-960B-0A84BC2BC728}"/>
              </a:ext>
            </a:extLst>
          </p:cNvPr>
          <p:cNvPicPr>
            <a:picLocks noChangeAspect="1"/>
          </p:cNvPicPr>
          <p:nvPr/>
        </p:nvPicPr>
        <p:blipFill>
          <a:blip r:embed="rId2"/>
          <a:stretch>
            <a:fillRect/>
          </a:stretch>
        </p:blipFill>
        <p:spPr>
          <a:xfrm>
            <a:off x="10137876" y="2489330"/>
            <a:ext cx="1530229" cy="2292295"/>
          </a:xfrm>
          <a:prstGeom prst="rect">
            <a:avLst/>
          </a:prstGeom>
        </p:spPr>
      </p:pic>
    </p:spTree>
    <p:extLst>
      <p:ext uri="{BB962C8B-B14F-4D97-AF65-F5344CB8AC3E}">
        <p14:creationId xmlns:p14="http://schemas.microsoft.com/office/powerpoint/2010/main" val="3991099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2CF7B3-6982-432D-9D5C-FB1EDD819F2C}"/>
              </a:ext>
            </a:extLst>
          </p:cNvPr>
          <p:cNvSpPr>
            <a:spLocks noGrp="1"/>
          </p:cNvSpPr>
          <p:nvPr>
            <p:ph type="title"/>
          </p:nvPr>
        </p:nvSpPr>
        <p:spPr/>
        <p:txBody>
          <a:bodyPr/>
          <a:lstStyle/>
          <a:p>
            <a:r>
              <a:rPr lang="ru-RU" b="1" dirty="0" err="1"/>
              <a:t>Джеральд</a:t>
            </a:r>
            <a:r>
              <a:rPr lang="ru-RU" b="1" dirty="0"/>
              <a:t> </a:t>
            </a:r>
            <a:r>
              <a:rPr lang="ru-RU" b="1" dirty="0" err="1"/>
              <a:t>Холтон</a:t>
            </a:r>
            <a:endParaRPr lang="ru-RU" b="1" dirty="0"/>
          </a:p>
        </p:txBody>
      </p:sp>
      <p:sp>
        <p:nvSpPr>
          <p:cNvPr id="3" name="Объект 2">
            <a:extLst>
              <a:ext uri="{FF2B5EF4-FFF2-40B4-BE49-F238E27FC236}">
                <a16:creationId xmlns:a16="http://schemas.microsoft.com/office/drawing/2014/main" id="{90DE2E17-0B99-45FA-9862-B2D1F579BA56}"/>
              </a:ext>
            </a:extLst>
          </p:cNvPr>
          <p:cNvSpPr>
            <a:spLocks noGrp="1"/>
          </p:cNvSpPr>
          <p:nvPr>
            <p:ph idx="1"/>
          </p:nvPr>
        </p:nvSpPr>
        <p:spPr/>
        <p:txBody>
          <a:bodyPr/>
          <a:lstStyle/>
          <a:p>
            <a:pPr>
              <a:buFont typeface="Wingdings" panose="05000000000000000000" pitchFamily="2" charset="2"/>
              <a:buChar char="q"/>
            </a:pPr>
            <a:r>
              <a:rPr lang="ru-RU" sz="2800" dirty="0"/>
              <a:t>1922,</a:t>
            </a:r>
          </a:p>
          <a:p>
            <a:pPr>
              <a:buFont typeface="Wingdings" panose="05000000000000000000" pitchFamily="2" charset="2"/>
              <a:buChar char="q"/>
            </a:pPr>
            <a:r>
              <a:rPr lang="ru-RU" sz="2800" dirty="0"/>
              <a:t>американский физик, профессор </a:t>
            </a:r>
          </a:p>
          <a:p>
            <a:pPr>
              <a:buFont typeface="Wingdings" panose="05000000000000000000" pitchFamily="2" charset="2"/>
              <a:buChar char="q"/>
            </a:pPr>
            <a:r>
              <a:rPr lang="ru-RU" sz="2800" dirty="0"/>
              <a:t>Гарвардского университета</a:t>
            </a:r>
          </a:p>
          <a:p>
            <a:pPr>
              <a:buFont typeface="Wingdings" panose="05000000000000000000" pitchFamily="2" charset="2"/>
              <a:buChar char="q"/>
            </a:pPr>
            <a:endParaRPr lang="ru-RU" sz="2800" dirty="0"/>
          </a:p>
          <a:p>
            <a:pPr>
              <a:buFont typeface="Wingdings" panose="05000000000000000000" pitchFamily="2" charset="2"/>
              <a:buChar char="q"/>
            </a:pPr>
            <a:r>
              <a:rPr lang="ru-RU" sz="2800" dirty="0"/>
              <a:t>«Что такое антинаука?»</a:t>
            </a:r>
          </a:p>
          <a:p>
            <a:endParaRPr lang="ru-RU" dirty="0"/>
          </a:p>
        </p:txBody>
      </p:sp>
      <p:pic>
        <p:nvPicPr>
          <p:cNvPr id="4" name="Рисунок 3">
            <a:extLst>
              <a:ext uri="{FF2B5EF4-FFF2-40B4-BE49-F238E27FC236}">
                <a16:creationId xmlns:a16="http://schemas.microsoft.com/office/drawing/2014/main" id="{F4178069-5139-4632-B55E-E440D53611AA}"/>
              </a:ext>
            </a:extLst>
          </p:cNvPr>
          <p:cNvPicPr>
            <a:picLocks noChangeAspect="1"/>
          </p:cNvPicPr>
          <p:nvPr/>
        </p:nvPicPr>
        <p:blipFill>
          <a:blip r:embed="rId2"/>
          <a:stretch>
            <a:fillRect/>
          </a:stretch>
        </p:blipFill>
        <p:spPr>
          <a:xfrm>
            <a:off x="8160340" y="1748015"/>
            <a:ext cx="3334801" cy="4218798"/>
          </a:xfrm>
          <a:prstGeom prst="rect">
            <a:avLst/>
          </a:prstGeom>
        </p:spPr>
      </p:pic>
    </p:spTree>
    <p:extLst>
      <p:ext uri="{BB962C8B-B14F-4D97-AF65-F5344CB8AC3E}">
        <p14:creationId xmlns:p14="http://schemas.microsoft.com/office/powerpoint/2010/main" val="26491569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7A821F-608D-45E9-8C5A-ACA5B78BE6B9}"/>
              </a:ext>
            </a:extLst>
          </p:cNvPr>
          <p:cNvSpPr>
            <a:spLocks noGrp="1"/>
          </p:cNvSpPr>
          <p:nvPr>
            <p:ph type="title"/>
          </p:nvPr>
        </p:nvSpPr>
        <p:spPr/>
        <p:txBody>
          <a:bodyPr/>
          <a:lstStyle/>
          <a:p>
            <a:r>
              <a:rPr lang="ru-RU" b="1" dirty="0" err="1"/>
              <a:t>Холтон</a:t>
            </a:r>
            <a:r>
              <a:rPr lang="ru-RU" b="1" dirty="0"/>
              <a:t> Дж. «Что такое антинаука?» </a:t>
            </a:r>
          </a:p>
        </p:txBody>
      </p:sp>
      <p:sp>
        <p:nvSpPr>
          <p:cNvPr id="3" name="Объект 2">
            <a:extLst>
              <a:ext uri="{FF2B5EF4-FFF2-40B4-BE49-F238E27FC236}">
                <a16:creationId xmlns:a16="http://schemas.microsoft.com/office/drawing/2014/main" id="{E51E8693-E707-4D8D-B88B-1AC59DC3EE85}"/>
              </a:ext>
            </a:extLst>
          </p:cNvPr>
          <p:cNvSpPr>
            <a:spLocks noGrp="1"/>
          </p:cNvSpPr>
          <p:nvPr>
            <p:ph idx="1"/>
          </p:nvPr>
        </p:nvSpPr>
        <p:spPr>
          <a:xfrm>
            <a:off x="781665" y="1845734"/>
            <a:ext cx="10374015" cy="4023360"/>
          </a:xfrm>
        </p:spPr>
        <p:txBody>
          <a:bodyPr>
            <a:normAutofit fontScale="92500" lnSpcReduction="10000"/>
          </a:bodyPr>
          <a:lstStyle/>
          <a:p>
            <a:pPr>
              <a:buNone/>
            </a:pPr>
            <a:r>
              <a:rPr lang="ru-RU" sz="2400" b="1" u="sng" dirty="0"/>
              <a:t>Антинаука:</a:t>
            </a:r>
          </a:p>
          <a:p>
            <a:pPr lvl="1"/>
            <a:r>
              <a:rPr lang="ru-RU" sz="2400" dirty="0"/>
              <a:t>патологическая "наука" (т.е. занятия людей, убежденных, что они творят "подлинную" науку, но на самом деле находящихся в плену своих болезненных фантазий и иллюзий); </a:t>
            </a:r>
          </a:p>
          <a:p>
            <a:pPr lvl="1"/>
            <a:r>
              <a:rPr lang="ru-RU" sz="2400" dirty="0"/>
              <a:t>псевдонаука (астрология, "наука" о </a:t>
            </a:r>
            <a:r>
              <a:rPr lang="ru-RU" sz="2400" dirty="0" err="1"/>
              <a:t>паранормальных</a:t>
            </a:r>
            <a:r>
              <a:rPr lang="ru-RU" sz="2400" dirty="0"/>
              <a:t> явлениях, откровенная чепуха и суеверие типа историй о "духах пирамид" и т.п.); </a:t>
            </a:r>
          </a:p>
          <a:p>
            <a:pPr lvl="1"/>
            <a:r>
              <a:rPr lang="ru-RU" sz="2400" dirty="0"/>
              <a:t>сциентизм (чрезмерный энтузиазм веры в силу науки, выражающийся в навязывании </a:t>
            </a:r>
            <a:r>
              <a:rPr lang="ru-RU" sz="2400" dirty="0" err="1"/>
              <a:t>вненаучным</a:t>
            </a:r>
            <a:r>
              <a:rPr lang="ru-RU" sz="2400" dirty="0"/>
              <a:t> областям культуры "научных" моделей и рецептов -  непомерные претензии технократов, слепо уповающих на всесилие и чудотворство науки и техники, как это, например, проявилось в пропаганде проекта "звездных войн".      </a:t>
            </a:r>
          </a:p>
          <a:p>
            <a:pPr marL="201168" lvl="1" indent="0">
              <a:buNone/>
            </a:pPr>
            <a:r>
              <a:rPr lang="ru-RU" sz="2400" dirty="0"/>
              <a:t>«Альтернативная наука» нацелена на подрыв аксиологических и гносеологических основ и принципов науки.</a:t>
            </a:r>
          </a:p>
          <a:p>
            <a:endParaRPr lang="ru-RU" dirty="0"/>
          </a:p>
        </p:txBody>
      </p:sp>
    </p:spTree>
    <p:extLst>
      <p:ext uri="{BB962C8B-B14F-4D97-AF65-F5344CB8AC3E}">
        <p14:creationId xmlns:p14="http://schemas.microsoft.com/office/powerpoint/2010/main" val="353564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4CAA18-0F94-4236-8795-89D74648E922}"/>
              </a:ext>
            </a:extLst>
          </p:cNvPr>
          <p:cNvSpPr>
            <a:spLocks noGrp="1"/>
          </p:cNvSpPr>
          <p:nvPr>
            <p:ph type="title"/>
          </p:nvPr>
        </p:nvSpPr>
        <p:spPr/>
        <p:txBody>
          <a:bodyPr/>
          <a:lstStyle/>
          <a:p>
            <a:r>
              <a:rPr lang="ru-RU" b="1" dirty="0"/>
              <a:t>Причины популярности антинауки</a:t>
            </a:r>
          </a:p>
        </p:txBody>
      </p:sp>
      <p:sp>
        <p:nvSpPr>
          <p:cNvPr id="3" name="Объект 2">
            <a:extLst>
              <a:ext uri="{FF2B5EF4-FFF2-40B4-BE49-F238E27FC236}">
                <a16:creationId xmlns:a16="http://schemas.microsoft.com/office/drawing/2014/main" id="{43FA60EA-2CE2-4DAB-84E9-6D28F7479BF2}"/>
              </a:ext>
            </a:extLst>
          </p:cNvPr>
          <p:cNvSpPr>
            <a:spLocks noGrp="1"/>
          </p:cNvSpPr>
          <p:nvPr>
            <p:ph idx="1"/>
          </p:nvPr>
        </p:nvSpPr>
        <p:spPr>
          <a:xfrm>
            <a:off x="1097280" y="2050026"/>
            <a:ext cx="10058400" cy="3819068"/>
          </a:xfrm>
        </p:spPr>
        <p:txBody>
          <a:bodyPr/>
          <a:lstStyle/>
          <a:p>
            <a:r>
              <a:rPr lang="ru-RU" sz="2800" b="1" u="sng" dirty="0"/>
              <a:t>Безграмотность</a:t>
            </a:r>
            <a:r>
              <a:rPr lang="ru-RU" sz="2800" dirty="0"/>
              <a:t> (2000г. 50% опрошенного американского населения не знают, что Земля вращается вокруг Солнца за 1 год)</a:t>
            </a:r>
          </a:p>
          <a:p>
            <a:r>
              <a:rPr lang="ru-RU" sz="2800" b="1" u="sng" dirty="0"/>
              <a:t>Оторванность</a:t>
            </a:r>
            <a:r>
              <a:rPr lang="ru-RU" sz="2800" dirty="0"/>
              <a:t> научного сообщества от общественного сознания</a:t>
            </a:r>
          </a:p>
          <a:p>
            <a:r>
              <a:rPr lang="ru-RU" sz="2800" b="1" u="sng" dirty="0"/>
              <a:t>Разрозненность</a:t>
            </a:r>
            <a:r>
              <a:rPr lang="ru-RU" sz="2800" dirty="0"/>
              <a:t> элементов мировоззрения обычного человека</a:t>
            </a:r>
          </a:p>
          <a:p>
            <a:r>
              <a:rPr lang="ru-RU" sz="2800" b="1" u="sng" dirty="0"/>
              <a:t>Страх</a:t>
            </a:r>
            <a:r>
              <a:rPr lang="ru-RU" sz="2800" dirty="0"/>
              <a:t> перед последствиями научно-технического развития</a:t>
            </a:r>
          </a:p>
          <a:p>
            <a:endParaRPr lang="ru-RU" dirty="0"/>
          </a:p>
        </p:txBody>
      </p:sp>
    </p:spTree>
    <p:extLst>
      <p:ext uri="{BB962C8B-B14F-4D97-AF65-F5344CB8AC3E}">
        <p14:creationId xmlns:p14="http://schemas.microsoft.com/office/powerpoint/2010/main" val="23476535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11A14C-AEB9-409A-968C-8CF206E4EFE2}"/>
              </a:ext>
            </a:extLst>
          </p:cNvPr>
          <p:cNvSpPr>
            <a:spLocks noGrp="1"/>
          </p:cNvSpPr>
          <p:nvPr>
            <p:ph type="title"/>
          </p:nvPr>
        </p:nvSpPr>
        <p:spPr/>
        <p:txBody>
          <a:bodyPr/>
          <a:lstStyle/>
          <a:p>
            <a:r>
              <a:rPr lang="ru-RU" b="1" dirty="0"/>
              <a:t>Движения, направленные на критику роли научного знания в обществе</a:t>
            </a:r>
          </a:p>
        </p:txBody>
      </p:sp>
      <p:sp>
        <p:nvSpPr>
          <p:cNvPr id="3" name="Объект 2">
            <a:extLst>
              <a:ext uri="{FF2B5EF4-FFF2-40B4-BE49-F238E27FC236}">
                <a16:creationId xmlns:a16="http://schemas.microsoft.com/office/drawing/2014/main" id="{8F604437-7746-4339-B53A-FD135784B91B}"/>
              </a:ext>
            </a:extLst>
          </p:cNvPr>
          <p:cNvSpPr>
            <a:spLocks noGrp="1"/>
          </p:cNvSpPr>
          <p:nvPr>
            <p:ph idx="1"/>
          </p:nvPr>
        </p:nvSpPr>
        <p:spPr>
          <a:xfrm>
            <a:off x="494270" y="1845734"/>
            <a:ext cx="11170508" cy="4023360"/>
          </a:xfrm>
        </p:spPr>
        <p:txBody>
          <a:bodyPr>
            <a:normAutofit fontScale="92500" lnSpcReduction="20000"/>
          </a:bodyPr>
          <a:lstStyle/>
          <a:p>
            <a:pPr algn="ctr">
              <a:buFont typeface="Wingdings" panose="05000000000000000000" pitchFamily="2" charset="2"/>
              <a:buChar char="q"/>
            </a:pPr>
            <a:r>
              <a:rPr lang="ru-RU" b="1" dirty="0"/>
              <a:t>Разноплановые</a:t>
            </a:r>
          </a:p>
          <a:p>
            <a:pPr algn="ctr">
              <a:buFont typeface="Wingdings" panose="05000000000000000000" pitchFamily="2" charset="2"/>
              <a:buChar char="q"/>
            </a:pPr>
            <a:r>
              <a:rPr lang="ru-RU" b="1" dirty="0"/>
              <a:t>Неоднородные</a:t>
            </a:r>
          </a:p>
          <a:p>
            <a:pPr algn="ctr">
              <a:buNone/>
            </a:pPr>
            <a:r>
              <a:rPr lang="ru-RU" b="1" dirty="0"/>
              <a:t>Некоторые виды</a:t>
            </a:r>
          </a:p>
          <a:p>
            <a:pPr marL="633222" indent="-514350" algn="just">
              <a:buAutoNum type="arabicPeriod"/>
            </a:pPr>
            <a:r>
              <a:rPr lang="ru-RU" sz="2600" b="1" dirty="0" err="1"/>
              <a:t>Мэрри</a:t>
            </a:r>
            <a:r>
              <a:rPr lang="ru-RU" sz="2600" b="1" dirty="0"/>
              <a:t> </a:t>
            </a:r>
            <a:r>
              <a:rPr lang="ru-RU" sz="2600" b="1" dirty="0" err="1"/>
              <a:t>Хессе</a:t>
            </a:r>
            <a:r>
              <a:rPr lang="ru-RU" sz="2600" dirty="0"/>
              <a:t> - статус науки не выше любого полезного в практическом отношении мифа. В каждой теории выделяется некоторое множество высказываний - наблюдения, которые признаются истинными, соответствующим научным сообществом на основании общего согласия (консенсуса) и с учетом сложившейся лингвистической практики</a:t>
            </a:r>
          </a:p>
          <a:p>
            <a:pPr marL="633222" indent="-514350" algn="just">
              <a:buAutoNum type="arabicPeriod"/>
            </a:pPr>
            <a:r>
              <a:rPr lang="ru-RU" sz="2600" b="1" dirty="0"/>
              <a:t>Артур </a:t>
            </a:r>
            <a:r>
              <a:rPr lang="ru-RU" sz="2600" b="1" dirty="0" err="1"/>
              <a:t>Кестлер</a:t>
            </a:r>
            <a:r>
              <a:rPr lang="ru-RU" sz="2600" b="1" dirty="0"/>
              <a:t> – </a:t>
            </a:r>
            <a:r>
              <a:rPr lang="ru-RU" sz="2600" dirty="0"/>
              <a:t>объем научного знания не позволяет его усвоить</a:t>
            </a:r>
          </a:p>
          <a:p>
            <a:pPr marL="633222" indent="-514350" algn="just">
              <a:buAutoNum type="arabicPeriod"/>
            </a:pPr>
            <a:r>
              <a:rPr lang="ru-RU" sz="2600" b="1" dirty="0"/>
              <a:t>Сандра Хардинг</a:t>
            </a:r>
            <a:r>
              <a:rPr lang="ru-RU" sz="2600" dirty="0"/>
              <a:t> - "Сегодняшняя физика – это всего лишь примитивная модель подлинного физического мира"</a:t>
            </a:r>
          </a:p>
          <a:p>
            <a:endParaRPr lang="ru-RU" dirty="0"/>
          </a:p>
        </p:txBody>
      </p:sp>
    </p:spTree>
    <p:extLst>
      <p:ext uri="{BB962C8B-B14F-4D97-AF65-F5344CB8AC3E}">
        <p14:creationId xmlns:p14="http://schemas.microsoft.com/office/powerpoint/2010/main" val="27424627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AACC76-E559-4983-9CBB-DE3C2EED2522}"/>
              </a:ext>
            </a:extLst>
          </p:cNvPr>
          <p:cNvSpPr>
            <a:spLocks noGrp="1"/>
          </p:cNvSpPr>
          <p:nvPr>
            <p:ph type="title"/>
          </p:nvPr>
        </p:nvSpPr>
        <p:spPr/>
        <p:txBody>
          <a:bodyPr/>
          <a:lstStyle/>
          <a:p>
            <a:r>
              <a:rPr lang="ru-RU" b="1" dirty="0"/>
              <a:t>Причины критики научного знания в обществе</a:t>
            </a:r>
          </a:p>
        </p:txBody>
      </p:sp>
      <p:sp>
        <p:nvSpPr>
          <p:cNvPr id="3" name="Объект 2">
            <a:extLst>
              <a:ext uri="{FF2B5EF4-FFF2-40B4-BE49-F238E27FC236}">
                <a16:creationId xmlns:a16="http://schemas.microsoft.com/office/drawing/2014/main" id="{15B80344-27CB-425B-A2AC-AF47F3F800F4}"/>
              </a:ext>
            </a:extLst>
          </p:cNvPr>
          <p:cNvSpPr>
            <a:spLocks noGrp="1"/>
          </p:cNvSpPr>
          <p:nvPr>
            <p:ph idx="1"/>
          </p:nvPr>
        </p:nvSpPr>
        <p:spPr/>
        <p:txBody>
          <a:bodyPr/>
          <a:lstStyle/>
          <a:p>
            <a:pPr marL="633222" indent="-514350">
              <a:buFont typeface="+mj-lt"/>
              <a:buAutoNum type="arabicPeriod"/>
            </a:pPr>
            <a:r>
              <a:rPr lang="ru-RU" sz="2800" dirty="0"/>
              <a:t>Негативные последствия от тотального вмешательства технологий в жизнь человека</a:t>
            </a:r>
          </a:p>
          <a:p>
            <a:pPr marL="633222" indent="-514350">
              <a:buFont typeface="+mj-lt"/>
              <a:buAutoNum type="arabicPeriod"/>
            </a:pPr>
            <a:r>
              <a:rPr lang="ru-RU" sz="2800" dirty="0"/>
              <a:t>Осознание взаимосвязи различных явлений</a:t>
            </a:r>
          </a:p>
          <a:p>
            <a:pPr marL="633222" indent="-514350">
              <a:buFont typeface="+mj-lt"/>
              <a:buAutoNum type="arabicPeriod"/>
            </a:pPr>
            <a:r>
              <a:rPr lang="ru-RU" sz="2800" dirty="0"/>
              <a:t>???</a:t>
            </a:r>
          </a:p>
          <a:p>
            <a:endParaRPr lang="ru-RU" dirty="0"/>
          </a:p>
        </p:txBody>
      </p:sp>
      <p:pic>
        <p:nvPicPr>
          <p:cNvPr id="4" name="Рисунок 3">
            <a:extLst>
              <a:ext uri="{FF2B5EF4-FFF2-40B4-BE49-F238E27FC236}">
                <a16:creationId xmlns:a16="http://schemas.microsoft.com/office/drawing/2014/main" id="{FFB4F826-35A9-41F7-AE3A-A08555DCC535}"/>
              </a:ext>
            </a:extLst>
          </p:cNvPr>
          <p:cNvPicPr>
            <a:picLocks noChangeAspect="1"/>
          </p:cNvPicPr>
          <p:nvPr/>
        </p:nvPicPr>
        <p:blipFill>
          <a:blip r:embed="rId2"/>
          <a:stretch>
            <a:fillRect/>
          </a:stretch>
        </p:blipFill>
        <p:spPr>
          <a:xfrm>
            <a:off x="1869367" y="4090663"/>
            <a:ext cx="1999661" cy="2048434"/>
          </a:xfrm>
          <a:prstGeom prst="rect">
            <a:avLst/>
          </a:prstGeom>
        </p:spPr>
      </p:pic>
      <p:pic>
        <p:nvPicPr>
          <p:cNvPr id="5" name="Рисунок 4">
            <a:extLst>
              <a:ext uri="{FF2B5EF4-FFF2-40B4-BE49-F238E27FC236}">
                <a16:creationId xmlns:a16="http://schemas.microsoft.com/office/drawing/2014/main" id="{DE011519-91F2-4CE2-A4D9-4412ECFA80AD}"/>
              </a:ext>
            </a:extLst>
          </p:cNvPr>
          <p:cNvPicPr>
            <a:picLocks noChangeAspect="1"/>
          </p:cNvPicPr>
          <p:nvPr/>
        </p:nvPicPr>
        <p:blipFill>
          <a:blip r:embed="rId3"/>
          <a:stretch>
            <a:fillRect/>
          </a:stretch>
        </p:blipFill>
        <p:spPr>
          <a:xfrm>
            <a:off x="8031134" y="4151628"/>
            <a:ext cx="3042168" cy="1926503"/>
          </a:xfrm>
          <a:prstGeom prst="rect">
            <a:avLst/>
          </a:prstGeom>
        </p:spPr>
      </p:pic>
    </p:spTree>
    <p:extLst>
      <p:ext uri="{BB962C8B-B14F-4D97-AF65-F5344CB8AC3E}">
        <p14:creationId xmlns:p14="http://schemas.microsoft.com/office/powerpoint/2010/main" val="4347256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6A7C3F-583D-496D-A6DF-6ADAEC1C3EF3}"/>
              </a:ext>
            </a:extLst>
          </p:cNvPr>
          <p:cNvSpPr>
            <a:spLocks noGrp="1"/>
          </p:cNvSpPr>
          <p:nvPr>
            <p:ph type="ctrTitle"/>
          </p:nvPr>
        </p:nvSpPr>
        <p:spPr>
          <a:xfrm>
            <a:off x="1097280" y="758952"/>
            <a:ext cx="10058400" cy="1881009"/>
          </a:xfrm>
        </p:spPr>
        <p:txBody>
          <a:bodyPr>
            <a:normAutofit/>
          </a:bodyPr>
          <a:lstStyle/>
          <a:p>
            <a:r>
              <a:rPr lang="en-US" sz="4800" b="1" dirty="0"/>
              <a:t>2</a:t>
            </a:r>
            <a:r>
              <a:rPr lang="ru-RU" sz="4800" b="1" dirty="0"/>
              <a:t>. Роль теоретического и иррационального в науке</a:t>
            </a:r>
            <a:endParaRPr lang="ru-RU" sz="4800" dirty="0"/>
          </a:p>
        </p:txBody>
      </p:sp>
      <p:sp>
        <p:nvSpPr>
          <p:cNvPr id="3" name="Подзаголовок 2">
            <a:extLst>
              <a:ext uri="{FF2B5EF4-FFF2-40B4-BE49-F238E27FC236}">
                <a16:creationId xmlns:a16="http://schemas.microsoft.com/office/drawing/2014/main" id="{E2E727EA-CB45-47E0-9716-9CEEC25EE24D}"/>
              </a:ext>
            </a:extLst>
          </p:cNvPr>
          <p:cNvSpPr>
            <a:spLocks noGrp="1"/>
          </p:cNvSpPr>
          <p:nvPr>
            <p:ph type="subTitle" idx="1"/>
          </p:nvPr>
        </p:nvSpPr>
        <p:spPr/>
        <p:txBody>
          <a:bodyPr/>
          <a:lstStyle/>
          <a:p>
            <a:endParaRPr lang="ru-RU"/>
          </a:p>
        </p:txBody>
      </p:sp>
    </p:spTree>
    <p:extLst>
      <p:ext uri="{BB962C8B-B14F-4D97-AF65-F5344CB8AC3E}">
        <p14:creationId xmlns:p14="http://schemas.microsoft.com/office/powerpoint/2010/main" val="19519682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4813E8-80BF-4538-A3D6-4AFC06B164A3}"/>
              </a:ext>
            </a:extLst>
          </p:cNvPr>
          <p:cNvSpPr>
            <a:spLocks noGrp="1"/>
          </p:cNvSpPr>
          <p:nvPr>
            <p:ph type="title"/>
          </p:nvPr>
        </p:nvSpPr>
        <p:spPr>
          <a:xfrm>
            <a:off x="604685" y="286603"/>
            <a:ext cx="11090786" cy="922765"/>
          </a:xfrm>
        </p:spPr>
        <p:txBody>
          <a:bodyPr>
            <a:normAutofit fontScale="90000"/>
          </a:bodyPr>
          <a:lstStyle/>
          <a:p>
            <a:r>
              <a:rPr lang="ru-RU" b="1" dirty="0"/>
              <a:t>Роль теоретического и иррационального в науке</a:t>
            </a:r>
            <a:endParaRPr lang="ru-RU" dirty="0"/>
          </a:p>
        </p:txBody>
      </p:sp>
      <p:sp>
        <p:nvSpPr>
          <p:cNvPr id="3" name="Объект 2">
            <a:extLst>
              <a:ext uri="{FF2B5EF4-FFF2-40B4-BE49-F238E27FC236}">
                <a16:creationId xmlns:a16="http://schemas.microsoft.com/office/drawing/2014/main" id="{D6CC1F90-74D2-43E6-8411-B025C16D9B74}"/>
              </a:ext>
            </a:extLst>
          </p:cNvPr>
          <p:cNvSpPr>
            <a:spLocks noGrp="1"/>
          </p:cNvSpPr>
          <p:nvPr>
            <p:ph idx="1"/>
          </p:nvPr>
        </p:nvSpPr>
        <p:spPr>
          <a:xfrm>
            <a:off x="206478" y="1740310"/>
            <a:ext cx="11857704" cy="4831087"/>
          </a:xfrm>
        </p:spPr>
        <p:txBody>
          <a:bodyPr>
            <a:noAutofit/>
          </a:bodyPr>
          <a:lstStyle/>
          <a:p>
            <a:pPr marL="457200" indent="-457200" hangingPunct="0">
              <a:lnSpc>
                <a:spcPct val="120000"/>
              </a:lnSpc>
              <a:spcBef>
                <a:spcPts val="600"/>
              </a:spcBef>
              <a:buFont typeface="+mj-lt"/>
              <a:buAutoNum type="arabicPeriod"/>
            </a:pPr>
            <a:r>
              <a:rPr lang="ru-RU" dirty="0"/>
              <a:t>Одним из первых, кто осознал, что </a:t>
            </a:r>
            <a:r>
              <a:rPr lang="ru-RU" dirty="0" err="1"/>
              <a:t>вненаучное</a:t>
            </a:r>
            <a:r>
              <a:rPr lang="ru-RU" dirty="0"/>
              <a:t> познание не только </a:t>
            </a:r>
            <a:r>
              <a:rPr lang="ru-RU" b="1" dirty="0">
                <a:solidFill>
                  <a:schemeClr val="accent2">
                    <a:lumMod val="75000"/>
                  </a:schemeClr>
                </a:solidFill>
              </a:rPr>
              <a:t>неискоренимо, но, более того, оно совершенно необходимо как предпосылка научного познания был</a:t>
            </a:r>
            <a:r>
              <a:rPr lang="ru-RU" dirty="0"/>
              <a:t> </a:t>
            </a:r>
            <a:r>
              <a:rPr lang="ru-RU" b="1" dirty="0"/>
              <a:t>Э. </a:t>
            </a:r>
            <a:r>
              <a:rPr lang="ru-RU" b="1" dirty="0" err="1"/>
              <a:t>Гуссерль</a:t>
            </a:r>
            <a:r>
              <a:rPr lang="ru-RU" b="1" dirty="0"/>
              <a:t> (феноменология)</a:t>
            </a:r>
            <a:r>
              <a:rPr lang="ru-RU" dirty="0"/>
              <a:t>. Он говорил о кризисе европейского человечества, науки и философии, который возник из-за пренебрежения учеными </a:t>
            </a:r>
            <a:r>
              <a:rPr lang="ru-RU" b="1" dirty="0"/>
              <a:t>«жизненным миром», </a:t>
            </a:r>
            <a:r>
              <a:rPr lang="ru-RU" dirty="0"/>
              <a:t>данным в непосредственном опыте до и вне научного познания. Однако именно «жизненный мир» для ученого есть «почва, поле его деятельности, в котором только и имеют смысл его проблемы и способы мышления» - </a:t>
            </a:r>
            <a:r>
              <a:rPr lang="ru-RU" b="1" dirty="0"/>
              <a:t>«повседневность».</a:t>
            </a:r>
          </a:p>
          <a:p>
            <a:pPr marL="457200" indent="-457200" hangingPunct="0">
              <a:lnSpc>
                <a:spcPct val="120000"/>
              </a:lnSpc>
              <a:spcBef>
                <a:spcPts val="600"/>
              </a:spcBef>
              <a:buFont typeface="+mj-lt"/>
              <a:buAutoNum type="arabicPeriod"/>
            </a:pPr>
            <a:r>
              <a:rPr lang="ru-RU" dirty="0"/>
              <a:t>Представители Венского кружка </a:t>
            </a:r>
            <a:r>
              <a:rPr lang="ru-RU" b="1" dirty="0"/>
              <a:t>(неопозитивизм) </a:t>
            </a:r>
            <a:r>
              <a:rPr lang="ru-RU" dirty="0"/>
              <a:t>пытались четко отделить научные знания как достоверные от ненаучных знаний как недостоверных посредством </a:t>
            </a:r>
            <a:r>
              <a:rPr lang="ru-RU" b="1" dirty="0"/>
              <a:t>принципа верификации</a:t>
            </a:r>
            <a:r>
              <a:rPr lang="ru-RU" dirty="0"/>
              <a:t>, но их попытка потерпела неудачу. В противовес им К. Поппер предложил решать проблему демаркации, т. е. разграничения научных и ненаучных знаний, на основе </a:t>
            </a:r>
            <a:r>
              <a:rPr lang="ru-RU" b="1" dirty="0"/>
              <a:t>принципа фальсификации</a:t>
            </a:r>
            <a:r>
              <a:rPr lang="ru-RU" dirty="0"/>
              <a:t>. При этом, согласно Попперу, различение научных и ненаучных знаний не должно одновременно означать их оценки в качестве истинных или ложных.</a:t>
            </a:r>
          </a:p>
        </p:txBody>
      </p:sp>
    </p:spTree>
    <p:extLst>
      <p:ext uri="{BB962C8B-B14F-4D97-AF65-F5344CB8AC3E}">
        <p14:creationId xmlns:p14="http://schemas.microsoft.com/office/powerpoint/2010/main" val="26461566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58E2DB-F007-4BB0-BF40-9902086E4061}"/>
              </a:ext>
            </a:extLst>
          </p:cNvPr>
          <p:cNvSpPr>
            <a:spLocks noGrp="1"/>
          </p:cNvSpPr>
          <p:nvPr>
            <p:ph type="title"/>
          </p:nvPr>
        </p:nvSpPr>
        <p:spPr>
          <a:xfrm>
            <a:off x="1097280" y="286604"/>
            <a:ext cx="10058400" cy="524558"/>
          </a:xfrm>
        </p:spPr>
        <p:txBody>
          <a:bodyPr>
            <a:normAutofit fontScale="90000"/>
          </a:bodyPr>
          <a:lstStyle/>
          <a:p>
            <a:endParaRPr lang="ru-RU" dirty="0"/>
          </a:p>
        </p:txBody>
      </p:sp>
      <p:sp>
        <p:nvSpPr>
          <p:cNvPr id="3" name="Объект 2">
            <a:extLst>
              <a:ext uri="{FF2B5EF4-FFF2-40B4-BE49-F238E27FC236}">
                <a16:creationId xmlns:a16="http://schemas.microsoft.com/office/drawing/2014/main" id="{073D8D8C-3501-4318-BF1A-F396154AD4FE}"/>
              </a:ext>
            </a:extLst>
          </p:cNvPr>
          <p:cNvSpPr>
            <a:spLocks noGrp="1"/>
          </p:cNvSpPr>
          <p:nvPr>
            <p:ph idx="1"/>
          </p:nvPr>
        </p:nvSpPr>
        <p:spPr>
          <a:xfrm>
            <a:off x="339214" y="1120877"/>
            <a:ext cx="11149780" cy="5088193"/>
          </a:xfrm>
        </p:spPr>
        <p:txBody>
          <a:bodyPr>
            <a:normAutofit fontScale="92500"/>
          </a:bodyPr>
          <a:lstStyle/>
          <a:p>
            <a:pPr marL="0" indent="0">
              <a:lnSpc>
                <a:spcPct val="120000"/>
              </a:lnSpc>
              <a:spcBef>
                <a:spcPts val="600"/>
              </a:spcBef>
              <a:buNone/>
            </a:pPr>
            <a:r>
              <a:rPr lang="ru-RU" dirty="0"/>
              <a:t>3</a:t>
            </a:r>
            <a:r>
              <a:rPr lang="ru-RU" sz="2100" dirty="0"/>
              <a:t>. В </a:t>
            </a:r>
            <a:r>
              <a:rPr lang="ru-RU" sz="2100" b="1" dirty="0" err="1"/>
              <a:t>постпозитивистской</a:t>
            </a:r>
            <a:r>
              <a:rPr lang="ru-RU" sz="2100" dirty="0"/>
              <a:t> философии науки получило признание положение о </a:t>
            </a:r>
            <a:r>
              <a:rPr lang="ru-RU" sz="2100" b="1" dirty="0"/>
              <a:t>невозможности строгого разграничения научного и ненаучного познания</a:t>
            </a:r>
            <a:r>
              <a:rPr lang="ru-RU" sz="2100" dirty="0"/>
              <a:t>. </a:t>
            </a:r>
          </a:p>
          <a:p>
            <a:pPr marL="0" indent="0">
              <a:lnSpc>
                <a:spcPct val="120000"/>
              </a:lnSpc>
              <a:spcBef>
                <a:spcPts val="600"/>
              </a:spcBef>
              <a:buNone/>
            </a:pPr>
            <a:r>
              <a:rPr lang="ru-RU" sz="2100" dirty="0"/>
              <a:t>Один из наиболее радикальных представителей современной философии науки </a:t>
            </a:r>
            <a:r>
              <a:rPr lang="ru-RU" sz="2100" b="1" dirty="0"/>
              <a:t>Пол </a:t>
            </a:r>
            <a:r>
              <a:rPr lang="ru-RU" sz="2100" b="1" dirty="0" err="1"/>
              <a:t>Фейерабенд</a:t>
            </a:r>
            <a:r>
              <a:rPr lang="ru-RU" sz="2100" b="1" dirty="0"/>
              <a:t> </a:t>
            </a:r>
            <a:r>
              <a:rPr lang="ru-RU" sz="2100" dirty="0"/>
              <a:t>утверждает, что </a:t>
            </a:r>
            <a:r>
              <a:rPr lang="ru-RU" sz="2100" b="1" dirty="0"/>
              <a:t>науку как идеологию научной элиты нужно лишить доминирующего положения в обществе и уравнять ее с религией, мифом, магией. </a:t>
            </a:r>
          </a:p>
          <a:p>
            <a:pPr marL="0" indent="0">
              <a:lnSpc>
                <a:spcPct val="120000"/>
              </a:lnSpc>
              <a:spcBef>
                <a:spcPts val="600"/>
              </a:spcBef>
              <a:buNone/>
            </a:pPr>
            <a:r>
              <a:rPr lang="ru-RU" sz="2100" b="1" dirty="0"/>
              <a:t>4. Майкл </a:t>
            </a:r>
            <a:r>
              <a:rPr lang="ru-RU" sz="2100" b="1" dirty="0" err="1"/>
              <a:t>Полани</a:t>
            </a:r>
            <a:r>
              <a:rPr lang="ru-RU" sz="2100" dirty="0"/>
              <a:t> (1891-1976) «</a:t>
            </a:r>
            <a:r>
              <a:rPr lang="ru-RU" sz="2100" b="1" dirty="0"/>
              <a:t>Личностное знание. На пути к </a:t>
            </a:r>
            <a:r>
              <a:rPr lang="ru-RU" sz="2100" b="1" dirty="0" err="1"/>
              <a:t>посткритической</a:t>
            </a:r>
            <a:r>
              <a:rPr lang="ru-RU" sz="2100" b="1" dirty="0"/>
              <a:t> философии»</a:t>
            </a:r>
            <a:r>
              <a:rPr lang="ru-RU" sz="2100" dirty="0"/>
              <a:t>.. </a:t>
            </a:r>
          </a:p>
          <a:p>
            <a:pPr marL="0" indent="0">
              <a:lnSpc>
                <a:spcPct val="120000"/>
              </a:lnSpc>
              <a:spcBef>
                <a:spcPts val="600"/>
              </a:spcBef>
              <a:buNone/>
            </a:pPr>
            <a:r>
              <a:rPr lang="ru-RU" sz="2100" dirty="0"/>
              <a:t>Он искал человеческие факторы развития науки. По его мнению, приобщение отдельного ученого к научному сообществу не всегда происходит как усвоение рациональных правил научного познания, а как усвоение глубинного, неявного знания. В связи с этим у него существует два типа знания:</a:t>
            </a:r>
          </a:p>
          <a:p>
            <a:pPr>
              <a:lnSpc>
                <a:spcPct val="120000"/>
              </a:lnSpc>
              <a:spcBef>
                <a:spcPts val="0"/>
              </a:spcBef>
              <a:spcAft>
                <a:spcPts val="0"/>
              </a:spcAft>
              <a:buFont typeface="Wingdings" panose="05000000000000000000" pitchFamily="2" charset="2"/>
              <a:buChar char="q"/>
            </a:pPr>
            <a:r>
              <a:rPr lang="ru-RU" sz="2100" dirty="0"/>
              <a:t>Центральное (</a:t>
            </a:r>
            <a:r>
              <a:rPr lang="ru-RU" sz="2100" b="1" dirty="0"/>
              <a:t>явное</a:t>
            </a:r>
            <a:r>
              <a:rPr lang="ru-RU" sz="2100" dirty="0"/>
              <a:t> - теории, законы, факты, материализуемые в книгах, статьях и т.д.)</a:t>
            </a:r>
          </a:p>
          <a:p>
            <a:pPr>
              <a:lnSpc>
                <a:spcPct val="120000"/>
              </a:lnSpc>
              <a:spcBef>
                <a:spcPts val="0"/>
              </a:spcBef>
              <a:spcAft>
                <a:spcPts val="0"/>
              </a:spcAft>
              <a:buFont typeface="Wingdings" panose="05000000000000000000" pitchFamily="2" charset="2"/>
              <a:buChar char="q"/>
            </a:pPr>
            <a:r>
              <a:rPr lang="ru-RU" sz="2100" dirty="0"/>
              <a:t>периферическое(</a:t>
            </a:r>
            <a:r>
              <a:rPr lang="ru-RU" sz="2100" b="1" dirty="0"/>
              <a:t>неявное, </a:t>
            </a:r>
            <a:r>
              <a:rPr lang="ru-RU" sz="2100" dirty="0"/>
              <a:t>скрытое, </a:t>
            </a:r>
            <a:r>
              <a:rPr lang="ru-RU" sz="2100" dirty="0" err="1"/>
              <a:t>невербализованное</a:t>
            </a:r>
            <a:r>
              <a:rPr lang="ru-RU" sz="2100" dirty="0"/>
              <a:t> - навыки, традиции, ценностные ориентации).</a:t>
            </a:r>
          </a:p>
          <a:p>
            <a:pPr marL="0" indent="0">
              <a:lnSpc>
                <a:spcPct val="120000"/>
              </a:lnSpc>
              <a:spcBef>
                <a:spcPts val="0"/>
              </a:spcBef>
              <a:spcAft>
                <a:spcPts val="0"/>
              </a:spcAft>
              <a:buNone/>
            </a:pPr>
            <a:r>
              <a:rPr lang="ru-RU" sz="2100" dirty="0"/>
              <a:t>Он ввел понятие </a:t>
            </a:r>
            <a:r>
              <a:rPr lang="ru-RU" sz="2100" b="1" dirty="0"/>
              <a:t>«неявного /скрытого знания», </a:t>
            </a:r>
            <a:r>
              <a:rPr lang="ru-RU" sz="2100" dirty="0"/>
              <a:t>которое всегда присутствует в работе ученого и может значительным, но неявным ему самому образом направлять его мысль.</a:t>
            </a:r>
          </a:p>
          <a:p>
            <a:endParaRPr lang="ru-RU" dirty="0"/>
          </a:p>
        </p:txBody>
      </p:sp>
    </p:spTree>
    <p:extLst>
      <p:ext uri="{BB962C8B-B14F-4D97-AF65-F5344CB8AC3E}">
        <p14:creationId xmlns:p14="http://schemas.microsoft.com/office/powerpoint/2010/main" val="31205760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9D1BC2-A6A8-49A2-BA9C-DA1E2E373FDA}"/>
              </a:ext>
            </a:extLst>
          </p:cNvPr>
          <p:cNvSpPr>
            <a:spLocks noGrp="1"/>
          </p:cNvSpPr>
          <p:nvPr>
            <p:ph type="title"/>
          </p:nvPr>
        </p:nvSpPr>
        <p:spPr>
          <a:xfrm>
            <a:off x="648929" y="286603"/>
            <a:ext cx="11031794" cy="1026003"/>
          </a:xfrm>
        </p:spPr>
        <p:txBody>
          <a:bodyPr>
            <a:normAutofit/>
          </a:bodyPr>
          <a:lstStyle/>
          <a:p>
            <a:r>
              <a:rPr lang="ru-RU" sz="4400" b="1" dirty="0"/>
              <a:t>«</a:t>
            </a:r>
            <a:r>
              <a:rPr lang="ru-RU" sz="4400" b="1" dirty="0" err="1"/>
              <a:t>Посткритический</a:t>
            </a:r>
            <a:r>
              <a:rPr lang="ru-RU" sz="4400" b="1" dirty="0"/>
              <a:t> рационализм» М. </a:t>
            </a:r>
            <a:r>
              <a:rPr lang="ru-RU" sz="4400" b="1" dirty="0" err="1"/>
              <a:t>Полани</a:t>
            </a:r>
            <a:endParaRPr lang="ru-RU" sz="4400" b="1" dirty="0"/>
          </a:p>
        </p:txBody>
      </p:sp>
      <p:sp>
        <p:nvSpPr>
          <p:cNvPr id="3" name="Объект 2">
            <a:extLst>
              <a:ext uri="{FF2B5EF4-FFF2-40B4-BE49-F238E27FC236}">
                <a16:creationId xmlns:a16="http://schemas.microsoft.com/office/drawing/2014/main" id="{8988CA86-814B-4A8F-AE9C-0D29A71D400F}"/>
              </a:ext>
            </a:extLst>
          </p:cNvPr>
          <p:cNvSpPr>
            <a:spLocks noGrp="1"/>
          </p:cNvSpPr>
          <p:nvPr>
            <p:ph idx="1"/>
          </p:nvPr>
        </p:nvSpPr>
        <p:spPr>
          <a:xfrm>
            <a:off x="648929" y="1312605"/>
            <a:ext cx="10751574" cy="4984955"/>
          </a:xfrm>
        </p:spPr>
        <p:txBody>
          <a:bodyPr>
            <a:normAutofit/>
          </a:bodyPr>
          <a:lstStyle/>
          <a:p>
            <a:pPr marL="457200" lvl="0" indent="-457200">
              <a:buFont typeface="+mj-lt"/>
              <a:buAutoNum type="arabicPeriod"/>
            </a:pPr>
            <a:r>
              <a:rPr lang="ru-RU" dirty="0"/>
              <a:t>признание факта, что науку делают люди, обладающие определенным мастерством (искусству познавательной деятельности нельзя научиться по учебнику, она дается лишь в непосредственном общении с мастером);</a:t>
            </a:r>
          </a:p>
          <a:p>
            <a:pPr marL="457200" lvl="0" indent="-457200">
              <a:buFont typeface="+mj-lt"/>
              <a:buAutoNum type="arabicPeriod"/>
            </a:pPr>
            <a:r>
              <a:rPr lang="ru-RU" dirty="0"/>
              <a:t>люди, делающие науку, не могут быть механически и просто отделены от производимого ими знания и заменены другими приобщенными к этому знанию только с помощью книг и учебников;</a:t>
            </a:r>
          </a:p>
          <a:p>
            <a:pPr marL="457200" lvl="0" indent="-457200">
              <a:buFont typeface="+mj-lt"/>
              <a:buAutoNum type="arabicPeriod"/>
            </a:pPr>
            <a:r>
              <a:rPr lang="ru-RU" dirty="0"/>
              <a:t>посредством своей эпистемологии </a:t>
            </a:r>
            <a:r>
              <a:rPr lang="ru-RU" b="1" dirty="0"/>
              <a:t>«личностного знания» </a:t>
            </a:r>
            <a:r>
              <a:rPr lang="ru-RU" dirty="0"/>
              <a:t>он вводит в современную философию науки </a:t>
            </a:r>
            <a:r>
              <a:rPr lang="ru-RU" b="1" dirty="0"/>
              <a:t>мотивы ценностной ориентации ученого, его научный опыт как внутреннее переживание, веру в науку, личную ответственность перед ней.</a:t>
            </a:r>
          </a:p>
          <a:p>
            <a:r>
              <a:rPr lang="ru-RU" b="1" dirty="0"/>
              <a:t>Личностное знание – это интеллектуальная самоотдача, страстный вклад ученого.</a:t>
            </a:r>
          </a:p>
          <a:p>
            <a:r>
              <a:rPr lang="ru-RU" b="1" dirty="0"/>
              <a:t>Вера является источником знания. Разум опирается на веру как на свое предельное основание, но всякий раз способен подвергнуть ее сомнению.</a:t>
            </a:r>
          </a:p>
          <a:p>
            <a:r>
              <a:rPr lang="ru-RU" dirty="0"/>
              <a:t>В широком смысле вера это то, что мир значительно шире, нежели то, что мы можем познать о нем.</a:t>
            </a:r>
          </a:p>
          <a:p>
            <a:endParaRPr lang="ru-RU" dirty="0"/>
          </a:p>
        </p:txBody>
      </p:sp>
    </p:spTree>
    <p:extLst>
      <p:ext uri="{BB962C8B-B14F-4D97-AF65-F5344CB8AC3E}">
        <p14:creationId xmlns:p14="http://schemas.microsoft.com/office/powerpoint/2010/main" val="11208068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CDF243-999C-4DB7-90E4-424A8164C8B3}"/>
              </a:ext>
            </a:extLst>
          </p:cNvPr>
          <p:cNvSpPr>
            <a:spLocks noGrp="1"/>
          </p:cNvSpPr>
          <p:nvPr>
            <p:ph type="title"/>
          </p:nvPr>
        </p:nvSpPr>
        <p:spPr>
          <a:xfrm>
            <a:off x="1097280" y="286604"/>
            <a:ext cx="10058400" cy="834274"/>
          </a:xfrm>
        </p:spPr>
        <p:txBody>
          <a:bodyPr/>
          <a:lstStyle/>
          <a:p>
            <a:pPr algn="ctr"/>
            <a:r>
              <a:rPr lang="ru-RU" b="1" dirty="0"/>
              <a:t>ЗАКЛЮЧЕНИЕ</a:t>
            </a:r>
          </a:p>
        </p:txBody>
      </p:sp>
      <p:sp>
        <p:nvSpPr>
          <p:cNvPr id="3" name="Объект 2">
            <a:extLst>
              <a:ext uri="{FF2B5EF4-FFF2-40B4-BE49-F238E27FC236}">
                <a16:creationId xmlns:a16="http://schemas.microsoft.com/office/drawing/2014/main" id="{9B72D48C-396E-4C6A-A0F3-3D08F0980CD3}"/>
              </a:ext>
            </a:extLst>
          </p:cNvPr>
          <p:cNvSpPr>
            <a:spLocks noGrp="1"/>
          </p:cNvSpPr>
          <p:nvPr>
            <p:ph idx="1"/>
          </p:nvPr>
        </p:nvSpPr>
        <p:spPr/>
        <p:txBody>
          <a:bodyPr>
            <a:normAutofit/>
          </a:bodyPr>
          <a:lstStyle/>
          <a:p>
            <a:r>
              <a:rPr lang="ru-RU" sz="2800" dirty="0"/>
              <a:t>Серьезной, четкой классификации ненаучных форм знания в современной философии науки не существует, потому проблема границы, демаркации науки и </a:t>
            </a:r>
            <a:r>
              <a:rPr lang="ru-RU" sz="2800" dirty="0" err="1"/>
              <a:t>ненауки</a:t>
            </a:r>
            <a:r>
              <a:rPr lang="ru-RU" sz="2800" dirty="0"/>
              <a:t> остается актуальной.</a:t>
            </a:r>
          </a:p>
          <a:p>
            <a:r>
              <a:rPr lang="ru-RU" sz="2800" dirty="0"/>
              <a:t>В качестве дополняющих науку форм знания рассматриваются обыденно-практическое знание, обобщающее опыт повседневной жизни, опирающееся на логику здравого смысла («повседневность»), религиозная и мифологическая картины мира , художественно-эстетическое освоение мира </a:t>
            </a:r>
          </a:p>
        </p:txBody>
      </p:sp>
    </p:spTree>
    <p:extLst>
      <p:ext uri="{BB962C8B-B14F-4D97-AF65-F5344CB8AC3E}">
        <p14:creationId xmlns:p14="http://schemas.microsoft.com/office/powerpoint/2010/main" val="37979707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endParaRPr lang="ru-RU" dirty="0"/>
          </a:p>
        </p:txBody>
      </p:sp>
      <p:sp>
        <p:nvSpPr>
          <p:cNvPr id="8" name="Содержимое 7"/>
          <p:cNvSpPr>
            <a:spLocks noGrp="1"/>
          </p:cNvSpPr>
          <p:nvPr>
            <p:ph idx="1"/>
          </p:nvPr>
        </p:nvSpPr>
        <p:spPr/>
        <p:txBody>
          <a:bodyPr>
            <a:normAutofit/>
          </a:bodyPr>
          <a:lstStyle/>
          <a:p>
            <a:pPr algn="ctr"/>
            <a:endParaRPr lang="ru-RU" sz="6000">
              <a:solidFill>
                <a:schemeClr val="accent2">
                  <a:lumMod val="50000"/>
                </a:schemeClr>
              </a:solidFill>
            </a:endParaRPr>
          </a:p>
          <a:p>
            <a:pPr algn="ctr"/>
            <a:r>
              <a:rPr lang="ru-RU" sz="6000">
                <a:solidFill>
                  <a:schemeClr val="accent2">
                    <a:lumMod val="50000"/>
                  </a:schemeClr>
                </a:solidFill>
              </a:rPr>
              <a:t>Спасибо </a:t>
            </a:r>
            <a:r>
              <a:rPr lang="ru-RU" sz="6000" dirty="0">
                <a:solidFill>
                  <a:schemeClr val="accent2">
                    <a:lumMod val="50000"/>
                  </a:schemeClr>
                </a:solidFill>
              </a:rPr>
              <a:t>за внимание!</a:t>
            </a:r>
          </a:p>
        </p:txBody>
      </p:sp>
    </p:spTree>
  </p:cSld>
  <p:clrMapOvr>
    <a:masterClrMapping/>
  </p:clrMapOvr>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1098</TotalTime>
  <Words>4956</Words>
  <Application>Microsoft Office PowerPoint</Application>
  <PresentationFormat>Широкоэкранный</PresentationFormat>
  <Paragraphs>241</Paragraphs>
  <Slides>46</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46</vt:i4>
      </vt:variant>
    </vt:vector>
  </HeadingPairs>
  <TitlesOfParts>
    <vt:vector size="52" baseType="lpstr">
      <vt:lpstr>Arial</vt:lpstr>
      <vt:lpstr>Calibri</vt:lpstr>
      <vt:lpstr>Calibri Light</vt:lpstr>
      <vt:lpstr>Times New Roman</vt:lpstr>
      <vt:lpstr>Wingdings</vt:lpstr>
      <vt:lpstr>Ретро</vt:lpstr>
      <vt:lpstr>История и философия науки Формы ненаучного знания  </vt:lpstr>
      <vt:lpstr>ВОПРОСЫ:</vt:lpstr>
      <vt:lpstr>Научное и ненаучное знание</vt:lpstr>
      <vt:lpstr>Литература</vt:lpstr>
      <vt:lpstr>Научное и ненаучное знание</vt:lpstr>
      <vt:lpstr>Критерии научного знания</vt:lpstr>
      <vt:lpstr>Презентация PowerPoint</vt:lpstr>
      <vt:lpstr>Формы вненаучного знания</vt:lpstr>
      <vt:lpstr>Донаучное знание</vt:lpstr>
      <vt:lpstr>Элементы науки в Египетской цивилизации (середина IV тыс. до н.э.)</vt:lpstr>
      <vt:lpstr>Донаучное знание</vt:lpstr>
      <vt:lpstr>Вненаучное знание</vt:lpstr>
      <vt:lpstr>Обыденное знание</vt:lpstr>
      <vt:lpstr>Функции обыденного знания</vt:lpstr>
      <vt:lpstr>Паранормальная наука</vt:lpstr>
      <vt:lpstr>ПАРАНАУКА</vt:lpstr>
      <vt:lpstr>Паранаука (магия, мистика, спиритизм, теософия, экстрасенсорика – ясновидение, телепатия и др.)</vt:lpstr>
      <vt:lpstr>Презентация PowerPoint</vt:lpstr>
      <vt:lpstr>Презентация PowerPoint</vt:lpstr>
      <vt:lpstr>Паранаука</vt:lpstr>
      <vt:lpstr>ДЕВИАНТНАЯ НАУКА И ЭЗОТЕРИЗМ</vt:lpstr>
      <vt:lpstr>ЭЗОТЕРИЗМ</vt:lpstr>
      <vt:lpstr>ЭЗОТЕРИЗМ</vt:lpstr>
      <vt:lpstr>НАРОДНАЯ  НАУКА</vt:lpstr>
      <vt:lpstr>НАРОДНАЯ  НАУКА</vt:lpstr>
      <vt:lpstr>Формы ненаучного знания</vt:lpstr>
      <vt:lpstr>Лженаучное </vt:lpstr>
      <vt:lpstr>Презентация PowerPoint</vt:lpstr>
      <vt:lpstr>Основное направление деятельности</vt:lpstr>
      <vt:lpstr>Презентация PowerPoint</vt:lpstr>
      <vt:lpstr>Эрнст Мулдашев</vt:lpstr>
      <vt:lpstr>ЛЖЕНАУКА</vt:lpstr>
      <vt:lpstr>ЛЖЕНАУКА</vt:lpstr>
      <vt:lpstr>Презентация PowerPoint</vt:lpstr>
      <vt:lpstr>Квазинаучное</vt:lpstr>
      <vt:lpstr>Джеральд Холтон</vt:lpstr>
      <vt:lpstr>Холтон Дж. «Что такое антинаука?» </vt:lpstr>
      <vt:lpstr>Причины популярности антинауки</vt:lpstr>
      <vt:lpstr>Движения, направленные на критику роли научного знания в обществе</vt:lpstr>
      <vt:lpstr>Причины критики научного знания в обществе</vt:lpstr>
      <vt:lpstr>2. Роль теоретического и иррационального в науке</vt:lpstr>
      <vt:lpstr>Роль теоретического и иррационального в науке</vt:lpstr>
      <vt:lpstr>Презентация PowerPoint</vt:lpstr>
      <vt:lpstr>«Посткритический рационализм» М. Полани</vt:lpstr>
      <vt:lpstr>ЗАКЛЮЧЕНИЕ</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философия науки</dc:title>
  <dc:creator>Irina</dc:creator>
  <cp:lastModifiedBy>Пользователь Windows</cp:lastModifiedBy>
  <cp:revision>32</cp:revision>
  <dcterms:created xsi:type="dcterms:W3CDTF">2019-03-10T10:12:36Z</dcterms:created>
  <dcterms:modified xsi:type="dcterms:W3CDTF">2024-05-19T16:52:14Z</dcterms:modified>
</cp:coreProperties>
</file>