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8"/>
  </p:notesMasterIdLst>
  <p:sldIdLst>
    <p:sldId id="256" r:id="rId2"/>
    <p:sldId id="268" r:id="rId3"/>
    <p:sldId id="298" r:id="rId4"/>
    <p:sldId id="300" r:id="rId5"/>
    <p:sldId id="306" r:id="rId6"/>
    <p:sldId id="301" r:id="rId7"/>
    <p:sldId id="292" r:id="rId8"/>
    <p:sldId id="305" r:id="rId9"/>
    <p:sldId id="272" r:id="rId10"/>
    <p:sldId id="269" r:id="rId11"/>
    <p:sldId id="303" r:id="rId12"/>
    <p:sldId id="304" r:id="rId13"/>
    <p:sldId id="271" r:id="rId14"/>
    <p:sldId id="273" r:id="rId15"/>
    <p:sldId id="294" r:id="rId16"/>
    <p:sldId id="293" r:id="rId17"/>
    <p:sldId id="312" r:id="rId18"/>
    <p:sldId id="295" r:id="rId19"/>
    <p:sldId id="274" r:id="rId20"/>
    <p:sldId id="288" r:id="rId21"/>
    <p:sldId id="275" r:id="rId22"/>
    <p:sldId id="277" r:id="rId23"/>
    <p:sldId id="278" r:id="rId24"/>
    <p:sldId id="279" r:id="rId25"/>
    <p:sldId id="280" r:id="rId26"/>
    <p:sldId id="276" r:id="rId27"/>
    <p:sldId id="281" r:id="rId28"/>
    <p:sldId id="282" r:id="rId29"/>
    <p:sldId id="308" r:id="rId30"/>
    <p:sldId id="307" r:id="rId31"/>
    <p:sldId id="309" r:id="rId32"/>
    <p:sldId id="290" r:id="rId33"/>
    <p:sldId id="318" r:id="rId34"/>
    <p:sldId id="291" r:id="rId35"/>
    <p:sldId id="257" r:id="rId36"/>
    <p:sldId id="314" r:id="rId37"/>
    <p:sldId id="315" r:id="rId38"/>
    <p:sldId id="316" r:id="rId39"/>
    <p:sldId id="313" r:id="rId40"/>
    <p:sldId id="310" r:id="rId41"/>
    <p:sldId id="258" r:id="rId42"/>
    <p:sldId id="259" r:id="rId43"/>
    <p:sldId id="260" r:id="rId44"/>
    <p:sldId id="297" r:id="rId45"/>
    <p:sldId id="261" r:id="rId46"/>
    <p:sldId id="262" r:id="rId47"/>
    <p:sldId id="266" r:id="rId48"/>
    <p:sldId id="267" r:id="rId49"/>
    <p:sldId id="263" r:id="rId50"/>
    <p:sldId id="264" r:id="rId51"/>
    <p:sldId id="265" r:id="rId52"/>
    <p:sldId id="287" r:id="rId53"/>
    <p:sldId id="283" r:id="rId54"/>
    <p:sldId id="285" r:id="rId55"/>
    <p:sldId id="286" r:id="rId56"/>
    <p:sldId id="284" r:id="rId5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E92B37-0F51-4756-A194-106FA6E0DD3D}" type="datetimeFigureOut">
              <a:rPr lang="ru-RU" smtClean="0"/>
              <a:t>12.05.2024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CF1BBB-EBC3-4A14-A05B-D9178A8D86B8}" type="slidenum">
              <a:rPr lang="ru-RU" smtClean="0"/>
              <a:t>‹#›</a:t>
            </a:fld>
            <a:endParaRPr lang="ru-RU"/>
          </a:p>
        </p:txBody>
      </p:sp>
    </p:spTree>
    <p:extLst>
      <p:ext uri="{BB962C8B-B14F-4D97-AF65-F5344CB8AC3E}">
        <p14:creationId xmlns:p14="http://schemas.microsoft.com/office/powerpoint/2010/main" val="3348081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FCF1BBB-EBC3-4A14-A05B-D9178A8D86B8}" type="slidenum">
              <a:rPr lang="ru-RU" smtClean="0"/>
              <a:t>6</a:t>
            </a:fld>
            <a:endParaRPr lang="ru-RU"/>
          </a:p>
        </p:txBody>
      </p:sp>
    </p:spTree>
    <p:extLst>
      <p:ext uri="{BB962C8B-B14F-4D97-AF65-F5344CB8AC3E}">
        <p14:creationId xmlns:p14="http://schemas.microsoft.com/office/powerpoint/2010/main" val="933531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304DD796-2F03-4951-BFB0-1452D35C0D4E}" type="datetimeFigureOut">
              <a:rPr lang="ru-RU" smtClean="0"/>
              <a:t>12.05.2024</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E3AF9246-8FA3-44A2-A307-D34FCB181C95}" type="slidenum">
              <a:rPr lang="ru-RU" smtClean="0"/>
              <a:t>‹#›</a:t>
            </a:fld>
            <a:endParaRPr lang="ru-RU"/>
          </a:p>
        </p:txBody>
      </p:sp>
    </p:spTree>
    <p:extLst>
      <p:ext uri="{BB962C8B-B14F-4D97-AF65-F5344CB8AC3E}">
        <p14:creationId xmlns:p14="http://schemas.microsoft.com/office/powerpoint/2010/main" val="187861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04DD796-2F03-4951-BFB0-1452D35C0D4E}" type="datetimeFigureOut">
              <a:rPr lang="ru-RU" smtClean="0"/>
              <a:t>12.05.2024</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3AF9246-8FA3-44A2-A307-D34FCB181C95}" type="slidenum">
              <a:rPr lang="ru-RU" smtClean="0"/>
              <a:t>‹#›</a:t>
            </a:fld>
            <a:endParaRPr lang="ru-RU"/>
          </a:p>
        </p:txBody>
      </p:sp>
    </p:spTree>
    <p:extLst>
      <p:ext uri="{BB962C8B-B14F-4D97-AF65-F5344CB8AC3E}">
        <p14:creationId xmlns:p14="http://schemas.microsoft.com/office/powerpoint/2010/main" val="32480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04DD796-2F03-4951-BFB0-1452D35C0D4E}" type="datetimeFigureOut">
              <a:rPr lang="ru-RU" smtClean="0"/>
              <a:t>12.05.2024</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3AF9246-8FA3-44A2-A307-D34FCB181C95}" type="slidenum">
              <a:rPr lang="ru-RU" smtClean="0"/>
              <a:t>‹#›</a:t>
            </a:fld>
            <a:endParaRPr lang="ru-RU"/>
          </a:p>
        </p:txBody>
      </p:sp>
    </p:spTree>
    <p:extLst>
      <p:ext uri="{BB962C8B-B14F-4D97-AF65-F5344CB8AC3E}">
        <p14:creationId xmlns:p14="http://schemas.microsoft.com/office/powerpoint/2010/main" val="2285091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04DD796-2F03-4951-BFB0-1452D35C0D4E}" type="datetimeFigureOut">
              <a:rPr lang="ru-RU" smtClean="0"/>
              <a:t>12.05.2024</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E3AF9246-8FA3-44A2-A307-D34FCB181C95}" type="slidenum">
              <a:rPr lang="ru-RU" smtClean="0"/>
              <a:t>‹#›</a:t>
            </a:fld>
            <a:endParaRPr lang="ru-RU"/>
          </a:p>
        </p:txBody>
      </p:sp>
    </p:spTree>
    <p:extLst>
      <p:ext uri="{BB962C8B-B14F-4D97-AF65-F5344CB8AC3E}">
        <p14:creationId xmlns:p14="http://schemas.microsoft.com/office/powerpoint/2010/main" val="3820203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04DD796-2F03-4951-BFB0-1452D35C0D4E}" type="datetimeFigureOut">
              <a:rPr lang="ru-RU" smtClean="0"/>
              <a:t>12.05.2024</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3AF9246-8FA3-44A2-A307-D34FCB181C95}" type="slidenum">
              <a:rPr lang="ru-RU" smtClean="0"/>
              <a:t>‹#›</a:t>
            </a:fld>
            <a:endParaRPr lang="ru-RU"/>
          </a:p>
        </p:txBody>
      </p:sp>
    </p:spTree>
    <p:extLst>
      <p:ext uri="{BB962C8B-B14F-4D97-AF65-F5344CB8AC3E}">
        <p14:creationId xmlns:p14="http://schemas.microsoft.com/office/powerpoint/2010/main" val="3822358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04DD796-2F03-4951-BFB0-1452D35C0D4E}" type="datetimeFigureOut">
              <a:rPr lang="ru-RU" smtClean="0"/>
              <a:t>12.05.2024</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3AF9246-8FA3-44A2-A307-D34FCB181C95}" type="slidenum">
              <a:rPr lang="ru-RU" smtClean="0"/>
              <a:t>‹#›</a:t>
            </a:fld>
            <a:endParaRPr lang="ru-RU"/>
          </a:p>
        </p:txBody>
      </p:sp>
    </p:spTree>
    <p:extLst>
      <p:ext uri="{BB962C8B-B14F-4D97-AF65-F5344CB8AC3E}">
        <p14:creationId xmlns:p14="http://schemas.microsoft.com/office/powerpoint/2010/main" val="4263435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4DD796-2F03-4951-BFB0-1452D35C0D4E}" type="datetimeFigureOut">
              <a:rPr lang="ru-RU" smtClean="0"/>
              <a:t>12.05.2024</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3AF9246-8FA3-44A2-A307-D34FCB181C95}" type="slidenum">
              <a:rPr lang="ru-RU" smtClean="0"/>
              <a:t>‹#›</a:t>
            </a:fld>
            <a:endParaRPr lang="ru-RU"/>
          </a:p>
        </p:txBody>
      </p:sp>
    </p:spTree>
    <p:extLst>
      <p:ext uri="{BB962C8B-B14F-4D97-AF65-F5344CB8AC3E}">
        <p14:creationId xmlns:p14="http://schemas.microsoft.com/office/powerpoint/2010/main" val="908053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04DD796-2F03-4951-BFB0-1452D35C0D4E}" type="datetimeFigureOut">
              <a:rPr lang="ru-RU" smtClean="0"/>
              <a:t>12.05.2024</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3AF9246-8FA3-44A2-A307-D34FCB181C95}" type="slidenum">
              <a:rPr lang="ru-RU" smtClean="0"/>
              <a:t>‹#›</a:t>
            </a:fld>
            <a:endParaRPr lang="ru-RU"/>
          </a:p>
        </p:txBody>
      </p:sp>
    </p:spTree>
    <p:extLst>
      <p:ext uri="{BB962C8B-B14F-4D97-AF65-F5344CB8AC3E}">
        <p14:creationId xmlns:p14="http://schemas.microsoft.com/office/powerpoint/2010/main" val="2466840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04DD796-2F03-4951-BFB0-1452D35C0D4E}" type="datetimeFigureOut">
              <a:rPr lang="ru-RU" smtClean="0"/>
              <a:t>12.05.2024</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3AF9246-8FA3-44A2-A307-D34FCB181C95}" type="slidenum">
              <a:rPr lang="ru-RU" smtClean="0"/>
              <a:t>‹#›</a:t>
            </a:fld>
            <a:endParaRPr lang="ru-RU"/>
          </a:p>
        </p:txBody>
      </p:sp>
    </p:spTree>
    <p:extLst>
      <p:ext uri="{BB962C8B-B14F-4D97-AF65-F5344CB8AC3E}">
        <p14:creationId xmlns:p14="http://schemas.microsoft.com/office/powerpoint/2010/main" val="2036881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04DD796-2F03-4951-BFB0-1452D35C0D4E}" type="datetimeFigureOut">
              <a:rPr lang="ru-RU" smtClean="0"/>
              <a:t>12.05.2024</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3AF9246-8FA3-44A2-A307-D34FCB181C95}" type="slidenum">
              <a:rPr lang="ru-RU" smtClean="0"/>
              <a:t>‹#›</a:t>
            </a:fld>
            <a:endParaRPr lang="ru-RU"/>
          </a:p>
        </p:txBody>
      </p:sp>
    </p:spTree>
    <p:extLst>
      <p:ext uri="{BB962C8B-B14F-4D97-AF65-F5344CB8AC3E}">
        <p14:creationId xmlns:p14="http://schemas.microsoft.com/office/powerpoint/2010/main" val="1976490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04DD796-2F03-4951-BFB0-1452D35C0D4E}" type="datetimeFigureOut">
              <a:rPr lang="ru-RU" smtClean="0"/>
              <a:t>12.05.2024</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3AF9246-8FA3-44A2-A307-D34FCB181C95}"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058345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304DD796-2F03-4951-BFB0-1452D35C0D4E}" type="datetimeFigureOut">
              <a:rPr lang="ru-RU" smtClean="0"/>
              <a:t>12.05.2024</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3AF9246-8FA3-44A2-A307-D34FCB181C95}" type="slidenum">
              <a:rPr lang="ru-RU" smtClean="0"/>
              <a:t>‹#›</a:t>
            </a:fld>
            <a:endParaRPr lang="ru-RU"/>
          </a:p>
        </p:txBody>
      </p:sp>
    </p:spTree>
    <p:extLst>
      <p:ext uri="{BB962C8B-B14F-4D97-AF65-F5344CB8AC3E}">
        <p14:creationId xmlns:p14="http://schemas.microsoft.com/office/powerpoint/2010/main" val="36100417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304DD796-2F03-4951-BFB0-1452D35C0D4E}" type="datetimeFigureOut">
              <a:rPr lang="ru-RU" smtClean="0"/>
              <a:t>12.05.2024</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3AF9246-8FA3-44A2-A307-D34FCB181C95}"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72299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304DD796-2F03-4951-BFB0-1452D35C0D4E}" type="datetimeFigureOut">
              <a:rPr lang="ru-RU" smtClean="0"/>
              <a:t>12.05.2024</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3AF9246-8FA3-44A2-A307-D34FCB181C95}" type="slidenum">
              <a:rPr lang="ru-RU" smtClean="0"/>
              <a:t>‹#›</a:t>
            </a:fld>
            <a:endParaRPr lang="ru-RU"/>
          </a:p>
        </p:txBody>
      </p:sp>
    </p:spTree>
    <p:extLst>
      <p:ext uri="{BB962C8B-B14F-4D97-AF65-F5344CB8AC3E}">
        <p14:creationId xmlns:p14="http://schemas.microsoft.com/office/powerpoint/2010/main" val="27372580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04DD796-2F03-4951-BFB0-1452D35C0D4E}" type="datetimeFigureOut">
              <a:rPr lang="ru-RU" smtClean="0"/>
              <a:t>12.05.2024</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3AF9246-8FA3-44A2-A307-D34FCB181C95}" type="slidenum">
              <a:rPr lang="ru-RU" smtClean="0"/>
              <a:t>‹#›</a:t>
            </a:fld>
            <a:endParaRPr lang="ru-RU"/>
          </a:p>
        </p:txBody>
      </p:sp>
    </p:spTree>
    <p:extLst>
      <p:ext uri="{BB962C8B-B14F-4D97-AF65-F5344CB8AC3E}">
        <p14:creationId xmlns:p14="http://schemas.microsoft.com/office/powerpoint/2010/main" val="37862333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04DD796-2F03-4951-BFB0-1452D35C0D4E}" type="datetimeFigureOut">
              <a:rPr lang="ru-RU" smtClean="0"/>
              <a:t>12.05.2024</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3AF9246-8FA3-44A2-A307-D34FCB181C95}" type="slidenum">
              <a:rPr lang="ru-RU" smtClean="0"/>
              <a:t>‹#›</a:t>
            </a:fld>
            <a:endParaRPr lang="ru-RU"/>
          </a:p>
        </p:txBody>
      </p:sp>
    </p:spTree>
    <p:extLst>
      <p:ext uri="{BB962C8B-B14F-4D97-AF65-F5344CB8AC3E}">
        <p14:creationId xmlns:p14="http://schemas.microsoft.com/office/powerpoint/2010/main" val="3411379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04DD796-2F03-4951-BFB0-1452D35C0D4E}" type="datetimeFigureOut">
              <a:rPr lang="ru-RU" smtClean="0"/>
              <a:t>12.05.2024</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3AF9246-8FA3-44A2-A307-D34FCB181C95}" type="slidenum">
              <a:rPr lang="ru-RU" smtClean="0"/>
              <a:t>‹#›</a:t>
            </a:fld>
            <a:endParaRPr lang="ru-RU"/>
          </a:p>
        </p:txBody>
      </p:sp>
    </p:spTree>
    <p:extLst>
      <p:ext uri="{BB962C8B-B14F-4D97-AF65-F5344CB8AC3E}">
        <p14:creationId xmlns:p14="http://schemas.microsoft.com/office/powerpoint/2010/main" val="3817708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89213" y="2514600"/>
            <a:ext cx="8368839" cy="2262781"/>
          </a:xfrm>
        </p:spPr>
        <p:txBody>
          <a:bodyPr>
            <a:noAutofit/>
          </a:bodyPr>
          <a:lstStyle/>
          <a:p>
            <a:r>
              <a:rPr lang="ru-RU" sz="4000" dirty="0"/>
              <a:t>История и философия науки</a:t>
            </a:r>
            <a:br>
              <a:rPr lang="ru-RU" sz="4000" dirty="0"/>
            </a:br>
            <a:r>
              <a:rPr lang="en-US" sz="4000" b="1" dirty="0"/>
              <a:t>“</a:t>
            </a:r>
            <a:r>
              <a:rPr lang="ru-RU" sz="4000" b="1" dirty="0"/>
              <a:t>НАУЧНАЯ ЭТИКА И ГУМАНИТАРНАЯ ЭКСПЕРТИЗА</a:t>
            </a:r>
            <a:br>
              <a:rPr lang="en-US" sz="4000" b="1" dirty="0"/>
            </a:br>
            <a:r>
              <a:rPr lang="ru-RU" sz="4000" dirty="0"/>
              <a:t>Лекция 15</a:t>
            </a:r>
          </a:p>
        </p:txBody>
      </p:sp>
      <p:sp>
        <p:nvSpPr>
          <p:cNvPr id="3" name="Подзаголовок 2"/>
          <p:cNvSpPr>
            <a:spLocks noGrp="1"/>
          </p:cNvSpPr>
          <p:nvPr>
            <p:ph type="subTitle" idx="1"/>
          </p:nvPr>
        </p:nvSpPr>
        <p:spPr>
          <a:xfrm>
            <a:off x="7610168" y="5147187"/>
            <a:ext cx="3894444" cy="756475"/>
          </a:xfrm>
        </p:spPr>
        <p:txBody>
          <a:bodyPr/>
          <a:lstStyle/>
          <a:p>
            <a:r>
              <a:rPr lang="ru-RU" dirty="0" err="1"/>
              <a:t>Брылина</a:t>
            </a:r>
            <a:r>
              <a:rPr lang="ru-RU" dirty="0"/>
              <a:t> Ирина Владимировна  </a:t>
            </a:r>
          </a:p>
        </p:txBody>
      </p:sp>
    </p:spTree>
    <p:extLst>
      <p:ext uri="{BB962C8B-B14F-4D97-AF65-F5344CB8AC3E}">
        <p14:creationId xmlns:p14="http://schemas.microsoft.com/office/powerpoint/2010/main" val="3013305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F11F56-D159-435B-BE5B-E9CBE973B180}"/>
              </a:ext>
            </a:extLst>
          </p:cNvPr>
          <p:cNvSpPr>
            <a:spLocks noGrp="1"/>
          </p:cNvSpPr>
          <p:nvPr>
            <p:ph type="title"/>
          </p:nvPr>
        </p:nvSpPr>
        <p:spPr>
          <a:xfrm>
            <a:off x="2592925" y="624110"/>
            <a:ext cx="8911687" cy="939219"/>
          </a:xfrm>
        </p:spPr>
        <p:txBody>
          <a:bodyPr/>
          <a:lstStyle/>
          <a:p>
            <a:r>
              <a:rPr lang="ru-RU" b="1" dirty="0"/>
              <a:t>ВОПРОСЫ</a:t>
            </a:r>
          </a:p>
        </p:txBody>
      </p:sp>
      <p:sp>
        <p:nvSpPr>
          <p:cNvPr id="3" name="Объект 2">
            <a:extLst>
              <a:ext uri="{FF2B5EF4-FFF2-40B4-BE49-F238E27FC236}">
                <a16:creationId xmlns:a16="http://schemas.microsoft.com/office/drawing/2014/main" id="{8D0B90FF-7818-4D44-8E1C-DC868106C7CC}"/>
              </a:ext>
            </a:extLst>
          </p:cNvPr>
          <p:cNvSpPr>
            <a:spLocks noGrp="1"/>
          </p:cNvSpPr>
          <p:nvPr>
            <p:ph idx="1"/>
          </p:nvPr>
        </p:nvSpPr>
        <p:spPr>
          <a:xfrm>
            <a:off x="1285103" y="1563329"/>
            <a:ext cx="10012163" cy="4347893"/>
          </a:xfrm>
        </p:spPr>
        <p:txBody>
          <a:bodyPr>
            <a:normAutofit fontScale="92500"/>
          </a:bodyPr>
          <a:lstStyle/>
          <a:p>
            <a:pPr marL="457200" indent="-457200">
              <a:buFont typeface="+mj-lt"/>
              <a:buAutoNum type="arabicPeriod"/>
            </a:pPr>
            <a:r>
              <a:rPr lang="ru-RU" sz="2800" dirty="0"/>
              <a:t>Наука и этика. Предмет этики науки и техники</a:t>
            </a:r>
          </a:p>
          <a:p>
            <a:pPr marL="457200" indent="-457200">
              <a:buFont typeface="+mj-lt"/>
              <a:buAutoNum type="arabicPeriod"/>
            </a:pPr>
            <a:r>
              <a:rPr lang="ru-RU" sz="2800" dirty="0"/>
              <a:t>История проблемы. Осмысление угроз для общества</a:t>
            </a:r>
          </a:p>
          <a:p>
            <a:pPr marL="457200" indent="-457200">
              <a:buFont typeface="+mj-lt"/>
              <a:buAutoNum type="arabicPeriod"/>
            </a:pPr>
            <a:r>
              <a:rPr lang="ru-RU" sz="2800" dirty="0"/>
              <a:t>Нормативно-регулятивный аспект. Нормы научной этики</a:t>
            </a:r>
          </a:p>
          <a:p>
            <a:pPr marL="457200" indent="-457200">
              <a:buFont typeface="+mj-lt"/>
              <a:buAutoNum type="arabicPeriod"/>
            </a:pPr>
            <a:r>
              <a:rPr lang="en-US" sz="2800" dirty="0"/>
              <a:t>Technology Assessment</a:t>
            </a:r>
            <a:r>
              <a:rPr lang="ru-RU" sz="2800" dirty="0"/>
              <a:t>: принципы, этапы, результаты</a:t>
            </a:r>
          </a:p>
          <a:p>
            <a:r>
              <a:rPr lang="ru-RU" sz="2800" b="1" dirty="0"/>
              <a:t>Проблема ответственности ученого и экспертная роль гуманитарного знания. (вопрос №14)</a:t>
            </a:r>
          </a:p>
          <a:p>
            <a:pPr lvl="0"/>
            <a:r>
              <a:rPr lang="ru-RU" sz="2800" b="1" dirty="0"/>
              <a:t>Гуманитарная экспертиза технического и естественнонаучного знания. (вопрос №41)</a:t>
            </a:r>
          </a:p>
          <a:p>
            <a:endParaRPr lang="ru-RU" dirty="0"/>
          </a:p>
        </p:txBody>
      </p:sp>
    </p:spTree>
    <p:extLst>
      <p:ext uri="{BB962C8B-B14F-4D97-AF65-F5344CB8AC3E}">
        <p14:creationId xmlns:p14="http://schemas.microsoft.com/office/powerpoint/2010/main" val="2864572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42D0A708-6B4F-4827-9270-A0D9531A4DB5}"/>
              </a:ext>
            </a:extLst>
          </p:cNvPr>
          <p:cNvSpPr>
            <a:spLocks noGrp="1"/>
          </p:cNvSpPr>
          <p:nvPr>
            <p:ph type="title"/>
          </p:nvPr>
        </p:nvSpPr>
        <p:spPr>
          <a:xfrm>
            <a:off x="1548581" y="624109"/>
            <a:ext cx="10382864" cy="117295"/>
          </a:xfrm>
        </p:spPr>
        <p:txBody>
          <a:bodyPr>
            <a:normAutofit fontScale="90000"/>
          </a:bodyPr>
          <a:lstStyle/>
          <a:p>
            <a:endParaRPr lang="ru-RU" b="1" dirty="0"/>
          </a:p>
        </p:txBody>
      </p:sp>
      <p:sp>
        <p:nvSpPr>
          <p:cNvPr id="2" name="Объект 1">
            <a:extLst>
              <a:ext uri="{FF2B5EF4-FFF2-40B4-BE49-F238E27FC236}">
                <a16:creationId xmlns:a16="http://schemas.microsoft.com/office/drawing/2014/main" id="{F3F2D07D-43CB-4C99-B8DA-92DFC3702299}"/>
              </a:ext>
            </a:extLst>
          </p:cNvPr>
          <p:cNvSpPr>
            <a:spLocks noGrp="1"/>
          </p:cNvSpPr>
          <p:nvPr>
            <p:ph idx="1"/>
          </p:nvPr>
        </p:nvSpPr>
        <p:spPr>
          <a:xfrm>
            <a:off x="1548581" y="741404"/>
            <a:ext cx="9956031" cy="3050041"/>
          </a:xfrm>
        </p:spPr>
        <p:txBody>
          <a:bodyPr>
            <a:normAutofit/>
          </a:bodyPr>
          <a:lstStyle/>
          <a:p>
            <a:pPr lvl="0" algn="just" fontAlgn="base">
              <a:spcBef>
                <a:spcPct val="0"/>
              </a:spcBef>
              <a:spcAft>
                <a:spcPct val="0"/>
              </a:spcAft>
            </a:pPr>
            <a:r>
              <a:rPr lang="ru-RU" sz="2000" b="1" dirty="0">
                <a:latin typeface="Verdana" pitchFamily="34" charset="0"/>
                <a:ea typeface="Times New Roman" pitchFamily="18" charset="0"/>
                <a:cs typeface="Arial" pitchFamily="34" charset="0"/>
              </a:rPr>
              <a:t>Перед нами лежит путь непрерывного прогресса, счастья, знания и мудрости. Изберём ли мы вместо этого смерть только потому, что не можем забыть наших ссор? Мы обращаемся как люди к людям: помните о том, что вы принадлежите к роду человеческому и забудьте обо всём остальном. Если вы сможете сделать это, то перед вами открыт путь в новый рай; если вы это не сделаете, то − перед вами опасность всеобщей гибели.</a:t>
            </a:r>
          </a:p>
          <a:p>
            <a:pPr lvl="0" fontAlgn="base">
              <a:spcBef>
                <a:spcPct val="0"/>
              </a:spcBef>
              <a:spcAft>
                <a:spcPct val="0"/>
              </a:spcAft>
            </a:pPr>
            <a:r>
              <a:rPr lang="ru-RU" sz="2000" dirty="0">
                <a:latin typeface="Verdana" pitchFamily="34" charset="0"/>
                <a:cs typeface="Arial" pitchFamily="34" charset="0"/>
              </a:rPr>
              <a:t>                                         </a:t>
            </a:r>
            <a:r>
              <a:rPr lang="ru-RU" sz="2000" b="1" i="1" dirty="0">
                <a:latin typeface="Verdana" pitchFamily="34" charset="0"/>
                <a:cs typeface="Arial" pitchFamily="34" charset="0"/>
              </a:rPr>
              <a:t>Манифест Рассела-Эйнштейна</a:t>
            </a:r>
            <a:endParaRPr lang="ru-RU" sz="2000" b="1" i="1" dirty="0">
              <a:latin typeface="Arial" pitchFamily="34" charset="0"/>
              <a:cs typeface="Arial" pitchFamily="34" charset="0"/>
            </a:endParaRPr>
          </a:p>
          <a:p>
            <a:endParaRPr lang="ru-RU" dirty="0"/>
          </a:p>
        </p:txBody>
      </p:sp>
      <p:pic>
        <p:nvPicPr>
          <p:cNvPr id="3" name="Рисунок 2">
            <a:extLst>
              <a:ext uri="{FF2B5EF4-FFF2-40B4-BE49-F238E27FC236}">
                <a16:creationId xmlns:a16="http://schemas.microsoft.com/office/drawing/2014/main" id="{ABC89113-361C-451E-B78E-5A7F85FA22C7}"/>
              </a:ext>
            </a:extLst>
          </p:cNvPr>
          <p:cNvPicPr>
            <a:picLocks noChangeAspect="1"/>
          </p:cNvPicPr>
          <p:nvPr/>
        </p:nvPicPr>
        <p:blipFill>
          <a:blip r:embed="rId2"/>
          <a:stretch>
            <a:fillRect/>
          </a:stretch>
        </p:blipFill>
        <p:spPr>
          <a:xfrm>
            <a:off x="2813290" y="3540723"/>
            <a:ext cx="5834378" cy="3066554"/>
          </a:xfrm>
          <a:prstGeom prst="rect">
            <a:avLst/>
          </a:prstGeom>
        </p:spPr>
      </p:pic>
    </p:spTree>
    <p:extLst>
      <p:ext uri="{BB962C8B-B14F-4D97-AF65-F5344CB8AC3E}">
        <p14:creationId xmlns:p14="http://schemas.microsoft.com/office/powerpoint/2010/main" val="3640946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FE8C86B-7730-4FA2-9D34-E2E9E89D59D1}"/>
              </a:ext>
            </a:extLst>
          </p:cNvPr>
          <p:cNvSpPr>
            <a:spLocks noGrp="1"/>
          </p:cNvSpPr>
          <p:nvPr>
            <p:ph type="title"/>
          </p:nvPr>
        </p:nvSpPr>
        <p:spPr>
          <a:xfrm>
            <a:off x="2589212" y="825910"/>
            <a:ext cx="8915399" cy="2900730"/>
          </a:xfrm>
        </p:spPr>
        <p:txBody>
          <a:bodyPr>
            <a:noAutofit/>
          </a:bodyPr>
          <a:lstStyle/>
          <a:p>
            <a:pPr algn="just"/>
            <a:r>
              <a:rPr lang="ru-RU" sz="2000" b="1" dirty="0"/>
              <a:t>«Можно себе представить и то, что  в  преступных руках радий способен быть очень опасным, и в связи с этим следует задать такой вопрос: является ли познание тайн природы выгодным для человечества, достаточно ли человечество созрело, чтобы извлекать из него только пользу? В этом отношении очень характерен пример с открытиями Нобеля: мощные взрывчатые вещества дали возможность производить удивительные работы. Но они же оказываются страшным орудием разрушения в руках преступных политических деятелей, которые вовлекают народы в войны. Я лично разделяю мнение Нобеля, заявившего, что человечество извлечет из новых открытий больше блага, чем зла»</a:t>
            </a:r>
          </a:p>
        </p:txBody>
      </p:sp>
      <p:sp>
        <p:nvSpPr>
          <p:cNvPr id="3" name="Объект 2">
            <a:extLst>
              <a:ext uri="{FF2B5EF4-FFF2-40B4-BE49-F238E27FC236}">
                <a16:creationId xmlns:a16="http://schemas.microsoft.com/office/drawing/2014/main" id="{5A587312-D8E9-48B2-9A58-0DEA86D2F291}"/>
              </a:ext>
            </a:extLst>
          </p:cNvPr>
          <p:cNvSpPr>
            <a:spLocks noGrp="1"/>
          </p:cNvSpPr>
          <p:nvPr>
            <p:ph type="body" idx="1"/>
          </p:nvPr>
        </p:nvSpPr>
        <p:spPr/>
        <p:txBody>
          <a:bodyPr/>
          <a:lstStyle/>
          <a:p>
            <a:r>
              <a:rPr lang="ru-RU" sz="2400" b="1" dirty="0"/>
              <a:t>Речь Ф. </a:t>
            </a:r>
            <a:r>
              <a:rPr lang="ru-RU" sz="2400" b="1" dirty="0" err="1"/>
              <a:t>Жолио</a:t>
            </a:r>
            <a:r>
              <a:rPr lang="ru-RU" sz="2400" b="1" dirty="0"/>
              <a:t>-Кюри при вручении Нобелевской премии по химии 1935 г.</a:t>
            </a:r>
          </a:p>
          <a:p>
            <a:pPr marL="0" indent="0">
              <a:buNone/>
            </a:pPr>
            <a:endParaRPr lang="ru-RU" dirty="0"/>
          </a:p>
        </p:txBody>
      </p:sp>
    </p:spTree>
    <p:extLst>
      <p:ext uri="{BB962C8B-B14F-4D97-AF65-F5344CB8AC3E}">
        <p14:creationId xmlns:p14="http://schemas.microsoft.com/office/powerpoint/2010/main" val="2858041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409D53-1F44-45F8-8C8A-504857FF85C2}"/>
              </a:ext>
            </a:extLst>
          </p:cNvPr>
          <p:cNvSpPr>
            <a:spLocks noGrp="1"/>
          </p:cNvSpPr>
          <p:nvPr>
            <p:ph type="title"/>
          </p:nvPr>
        </p:nvSpPr>
        <p:spPr>
          <a:xfrm>
            <a:off x="1784555" y="624110"/>
            <a:ext cx="9720057" cy="1280890"/>
          </a:xfrm>
        </p:spPr>
        <p:txBody>
          <a:bodyPr/>
          <a:lstStyle/>
          <a:p>
            <a:pPr algn="ctr"/>
            <a:endParaRPr lang="ru-RU" b="1" dirty="0"/>
          </a:p>
        </p:txBody>
      </p:sp>
      <p:sp>
        <p:nvSpPr>
          <p:cNvPr id="3" name="Объект 2">
            <a:extLst>
              <a:ext uri="{FF2B5EF4-FFF2-40B4-BE49-F238E27FC236}">
                <a16:creationId xmlns:a16="http://schemas.microsoft.com/office/drawing/2014/main" id="{D1C062E1-2260-4195-B807-61EC5FC43C11}"/>
              </a:ext>
            </a:extLst>
          </p:cNvPr>
          <p:cNvSpPr>
            <a:spLocks noGrp="1"/>
          </p:cNvSpPr>
          <p:nvPr>
            <p:ph idx="1"/>
          </p:nvPr>
        </p:nvSpPr>
        <p:spPr>
          <a:xfrm>
            <a:off x="2123768" y="2153264"/>
            <a:ext cx="9380844" cy="3757957"/>
          </a:xfrm>
        </p:spPr>
        <p:txBody>
          <a:bodyPr/>
          <a:lstStyle/>
          <a:p>
            <a:r>
              <a:rPr lang="ru-RU" sz="2400" b="1" dirty="0"/>
              <a:t>Объект – Человек и человечество (Общество)</a:t>
            </a:r>
          </a:p>
          <a:p>
            <a:pPr marL="0" indent="0">
              <a:buNone/>
            </a:pPr>
            <a:endParaRPr lang="ru-RU" sz="2400" b="1" dirty="0"/>
          </a:p>
          <a:p>
            <a:r>
              <a:rPr lang="ru-RU" sz="2400" b="1" dirty="0"/>
              <a:t>Предмет – сложность очерчивания и вычленения</a:t>
            </a:r>
          </a:p>
          <a:p>
            <a:endParaRPr lang="ru-RU" dirty="0"/>
          </a:p>
        </p:txBody>
      </p:sp>
      <p:pic>
        <p:nvPicPr>
          <p:cNvPr id="4" name="Рисунок 3">
            <a:extLst>
              <a:ext uri="{FF2B5EF4-FFF2-40B4-BE49-F238E27FC236}">
                <a16:creationId xmlns:a16="http://schemas.microsoft.com/office/drawing/2014/main" id="{7C3C9EC9-C735-45B8-B47F-285823AFFBF4}"/>
              </a:ext>
            </a:extLst>
          </p:cNvPr>
          <p:cNvPicPr>
            <a:picLocks noChangeAspect="1"/>
          </p:cNvPicPr>
          <p:nvPr/>
        </p:nvPicPr>
        <p:blipFill>
          <a:blip r:embed="rId2"/>
          <a:stretch>
            <a:fillRect/>
          </a:stretch>
        </p:blipFill>
        <p:spPr>
          <a:xfrm>
            <a:off x="0" y="-12357"/>
            <a:ext cx="12191999" cy="6820930"/>
          </a:xfrm>
          <a:prstGeom prst="rect">
            <a:avLst/>
          </a:prstGeom>
        </p:spPr>
      </p:pic>
    </p:spTree>
    <p:extLst>
      <p:ext uri="{BB962C8B-B14F-4D97-AF65-F5344CB8AC3E}">
        <p14:creationId xmlns:p14="http://schemas.microsoft.com/office/powerpoint/2010/main" val="35223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A5A86F-1571-4692-BAE8-CF8F8A371CA1}"/>
              </a:ext>
            </a:extLst>
          </p:cNvPr>
          <p:cNvSpPr>
            <a:spLocks noGrp="1"/>
          </p:cNvSpPr>
          <p:nvPr>
            <p:ph type="title"/>
          </p:nvPr>
        </p:nvSpPr>
        <p:spPr>
          <a:xfrm>
            <a:off x="1710813" y="624110"/>
            <a:ext cx="9793799" cy="968716"/>
          </a:xfrm>
        </p:spPr>
        <p:txBody>
          <a:bodyPr/>
          <a:lstStyle/>
          <a:p>
            <a:r>
              <a:rPr lang="ru-RU" b="1" dirty="0"/>
              <a:t>ЭТИКА</a:t>
            </a:r>
          </a:p>
        </p:txBody>
      </p:sp>
      <p:sp>
        <p:nvSpPr>
          <p:cNvPr id="3" name="Объект 2">
            <a:extLst>
              <a:ext uri="{FF2B5EF4-FFF2-40B4-BE49-F238E27FC236}">
                <a16:creationId xmlns:a16="http://schemas.microsoft.com/office/drawing/2014/main" id="{4B4F65DB-9E35-4267-AEFC-EC30F1257FAC}"/>
              </a:ext>
            </a:extLst>
          </p:cNvPr>
          <p:cNvSpPr>
            <a:spLocks noGrp="1"/>
          </p:cNvSpPr>
          <p:nvPr>
            <p:ph idx="1"/>
          </p:nvPr>
        </p:nvSpPr>
        <p:spPr>
          <a:xfrm>
            <a:off x="1710813" y="1592826"/>
            <a:ext cx="9956031" cy="4465880"/>
          </a:xfrm>
        </p:spPr>
        <p:txBody>
          <a:bodyPr>
            <a:normAutofit/>
          </a:bodyPr>
          <a:lstStyle/>
          <a:p>
            <a:endParaRPr lang="en-US" dirty="0"/>
          </a:p>
          <a:p>
            <a:pPr>
              <a:buNone/>
            </a:pPr>
            <a:r>
              <a:rPr lang="ru-RU" sz="2400" b="1" dirty="0"/>
              <a:t>ЭТИКА  - практическая философия, учение о нравственности (морали)</a:t>
            </a:r>
            <a:r>
              <a:rPr lang="ru-RU" sz="2400" dirty="0"/>
              <a:t>. </a:t>
            </a:r>
          </a:p>
          <a:p>
            <a:pPr>
              <a:buNone/>
            </a:pPr>
            <a:r>
              <a:rPr lang="ru-RU" sz="2400" dirty="0"/>
              <a:t>Этика — одна из древнейших теоретических дисциплин, появившаяся в Античности и призванная решать возникающие в практической жизни человека нравственные проблемы.</a:t>
            </a:r>
          </a:p>
          <a:p>
            <a:pPr marL="0" indent="0">
              <a:buNone/>
            </a:pPr>
            <a:endParaRPr lang="ru-RU" dirty="0"/>
          </a:p>
        </p:txBody>
      </p:sp>
    </p:spTree>
    <p:extLst>
      <p:ext uri="{BB962C8B-B14F-4D97-AF65-F5344CB8AC3E}">
        <p14:creationId xmlns:p14="http://schemas.microsoft.com/office/powerpoint/2010/main" val="2747878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6E1FCE-0FFA-4C4F-8BB8-62AAAE3C624B}"/>
              </a:ext>
            </a:extLst>
          </p:cNvPr>
          <p:cNvSpPr>
            <a:spLocks noGrp="1"/>
          </p:cNvSpPr>
          <p:nvPr>
            <p:ph type="title"/>
          </p:nvPr>
        </p:nvSpPr>
        <p:spPr>
          <a:xfrm>
            <a:off x="1976285" y="624110"/>
            <a:ext cx="9528328" cy="1280890"/>
          </a:xfrm>
        </p:spPr>
        <p:txBody>
          <a:bodyPr>
            <a:normAutofit/>
          </a:bodyPr>
          <a:lstStyle/>
          <a:p>
            <a:r>
              <a:rPr lang="ru-RU" altLang="ru-RU" b="1" dirty="0"/>
              <a:t>ИСТОРИЯ ЭТИКИ</a:t>
            </a:r>
            <a:endParaRPr lang="ru-RU" dirty="0"/>
          </a:p>
        </p:txBody>
      </p:sp>
      <p:sp>
        <p:nvSpPr>
          <p:cNvPr id="3" name="Объект 2">
            <a:extLst>
              <a:ext uri="{FF2B5EF4-FFF2-40B4-BE49-F238E27FC236}">
                <a16:creationId xmlns:a16="http://schemas.microsoft.com/office/drawing/2014/main" id="{6D5027C9-58F6-46A5-B8C5-ACE5967735BE}"/>
              </a:ext>
            </a:extLst>
          </p:cNvPr>
          <p:cNvSpPr>
            <a:spLocks noGrp="1"/>
          </p:cNvSpPr>
          <p:nvPr>
            <p:ph idx="1"/>
          </p:nvPr>
        </p:nvSpPr>
        <p:spPr>
          <a:xfrm>
            <a:off x="1250720" y="1661651"/>
            <a:ext cx="9690560" cy="3777622"/>
          </a:xfrm>
        </p:spPr>
        <p:txBody>
          <a:bodyPr/>
          <a:lstStyle/>
          <a:p>
            <a:pPr>
              <a:defRPr/>
            </a:pPr>
            <a:r>
              <a:rPr lang="ru-RU" sz="2400" b="1" dirty="0"/>
              <a:t>Сократ</a:t>
            </a:r>
          </a:p>
          <a:p>
            <a:pPr marL="0" indent="0">
              <a:buFontTx/>
              <a:buNone/>
              <a:defRPr/>
            </a:pPr>
            <a:r>
              <a:rPr lang="ru-RU" sz="2400" b="1" dirty="0">
                <a:solidFill>
                  <a:srgbClr val="FF0000"/>
                </a:solidFill>
              </a:rPr>
              <a:t>ИСТИНА = ДОБРО</a:t>
            </a:r>
          </a:p>
          <a:p>
            <a:pPr>
              <a:defRPr/>
            </a:pPr>
            <a:r>
              <a:rPr lang="ru-RU" sz="2400" dirty="0"/>
              <a:t>Основная идея этики науки была выражена ещё </a:t>
            </a:r>
            <a:r>
              <a:rPr lang="ru-RU" sz="2400" b="1" dirty="0"/>
              <a:t>Аристотелем</a:t>
            </a:r>
            <a:r>
              <a:rPr lang="ru-RU" sz="2400" dirty="0"/>
              <a:t>: </a:t>
            </a:r>
            <a:r>
              <a:rPr lang="ru-RU" sz="2400" b="1" dirty="0"/>
              <a:t>«Платон мне друг, но истина дороже»</a:t>
            </a:r>
          </a:p>
          <a:p>
            <a:pPr>
              <a:buNone/>
              <a:defRPr/>
            </a:pPr>
            <a:r>
              <a:rPr lang="ru-RU" sz="2400" dirty="0"/>
              <a:t>Автор термина – </a:t>
            </a:r>
            <a:r>
              <a:rPr lang="ru-RU" sz="2400" b="1" dirty="0"/>
              <a:t>Аристотель</a:t>
            </a:r>
          </a:p>
          <a:p>
            <a:pPr>
              <a:buNone/>
              <a:defRPr/>
            </a:pPr>
            <a:r>
              <a:rPr lang="ru-RU" sz="2400" dirty="0"/>
              <a:t>«Этика – практическое учение по исследованию путей достижения человеком желанных целей, блага»</a:t>
            </a:r>
          </a:p>
          <a:p>
            <a:pPr marL="0" indent="0">
              <a:buNone/>
            </a:pPr>
            <a:endParaRPr lang="ru-RU" dirty="0"/>
          </a:p>
        </p:txBody>
      </p:sp>
      <p:pic>
        <p:nvPicPr>
          <p:cNvPr id="4" name="Рисунок 3">
            <a:extLst>
              <a:ext uri="{FF2B5EF4-FFF2-40B4-BE49-F238E27FC236}">
                <a16:creationId xmlns:a16="http://schemas.microsoft.com/office/drawing/2014/main" id="{AE3D0476-6FCA-4B52-9B0A-1850912A49D1}"/>
              </a:ext>
            </a:extLst>
          </p:cNvPr>
          <p:cNvPicPr>
            <a:picLocks noChangeAspect="1"/>
          </p:cNvPicPr>
          <p:nvPr/>
        </p:nvPicPr>
        <p:blipFill>
          <a:blip r:embed="rId2"/>
          <a:stretch>
            <a:fillRect/>
          </a:stretch>
        </p:blipFill>
        <p:spPr>
          <a:xfrm>
            <a:off x="10749768" y="106524"/>
            <a:ext cx="1335140" cy="1798476"/>
          </a:xfrm>
          <a:prstGeom prst="rect">
            <a:avLst/>
          </a:prstGeom>
        </p:spPr>
      </p:pic>
      <p:pic>
        <p:nvPicPr>
          <p:cNvPr id="5" name="Рисунок 4">
            <a:extLst>
              <a:ext uri="{FF2B5EF4-FFF2-40B4-BE49-F238E27FC236}">
                <a16:creationId xmlns:a16="http://schemas.microsoft.com/office/drawing/2014/main" id="{B84CF5AE-5EFB-4959-AB4F-BF6DE1FB6802}"/>
              </a:ext>
            </a:extLst>
          </p:cNvPr>
          <p:cNvPicPr>
            <a:picLocks noChangeAspect="1"/>
          </p:cNvPicPr>
          <p:nvPr/>
        </p:nvPicPr>
        <p:blipFill>
          <a:blip r:embed="rId3"/>
          <a:stretch>
            <a:fillRect/>
          </a:stretch>
        </p:blipFill>
        <p:spPr>
          <a:xfrm>
            <a:off x="10664417" y="4837166"/>
            <a:ext cx="1420491" cy="1914310"/>
          </a:xfrm>
          <a:prstGeom prst="rect">
            <a:avLst/>
          </a:prstGeom>
        </p:spPr>
      </p:pic>
    </p:spTree>
    <p:extLst>
      <p:ext uri="{BB962C8B-B14F-4D97-AF65-F5344CB8AC3E}">
        <p14:creationId xmlns:p14="http://schemas.microsoft.com/office/powerpoint/2010/main" val="3270183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61756D-7DC1-493D-928E-BD2F40082D01}"/>
              </a:ext>
            </a:extLst>
          </p:cNvPr>
          <p:cNvSpPr>
            <a:spLocks noGrp="1"/>
          </p:cNvSpPr>
          <p:nvPr>
            <p:ph type="title"/>
          </p:nvPr>
        </p:nvSpPr>
        <p:spPr>
          <a:xfrm>
            <a:off x="2592925" y="624110"/>
            <a:ext cx="8911687" cy="735133"/>
          </a:xfrm>
        </p:spPr>
        <p:txBody>
          <a:bodyPr/>
          <a:lstStyle/>
          <a:p>
            <a:r>
              <a:rPr lang="ru-RU" b="1" dirty="0"/>
              <a:t>Этика долга</a:t>
            </a:r>
          </a:p>
        </p:txBody>
      </p:sp>
      <p:sp>
        <p:nvSpPr>
          <p:cNvPr id="3" name="Объект 2">
            <a:extLst>
              <a:ext uri="{FF2B5EF4-FFF2-40B4-BE49-F238E27FC236}">
                <a16:creationId xmlns:a16="http://schemas.microsoft.com/office/drawing/2014/main" id="{2CE6C059-26E4-4159-A3A2-0553A2587617}"/>
              </a:ext>
            </a:extLst>
          </p:cNvPr>
          <p:cNvSpPr>
            <a:spLocks noGrp="1"/>
          </p:cNvSpPr>
          <p:nvPr>
            <p:ph idx="1"/>
          </p:nvPr>
        </p:nvSpPr>
        <p:spPr>
          <a:xfrm>
            <a:off x="1458097" y="1606377"/>
            <a:ext cx="10404389" cy="4843849"/>
          </a:xfrm>
        </p:spPr>
        <p:txBody>
          <a:bodyPr>
            <a:normAutofit/>
          </a:bodyPr>
          <a:lstStyle/>
          <a:p>
            <a:pPr marL="0" indent="0" algn="ctr">
              <a:buNone/>
            </a:pPr>
            <a:r>
              <a:rPr lang="ru-RU" sz="2000" dirty="0"/>
              <a:t>Что я должен делать?</a:t>
            </a:r>
          </a:p>
          <a:p>
            <a:pPr marL="0" indent="0" algn="ctr">
              <a:buNone/>
            </a:pPr>
            <a:r>
              <a:rPr lang="ru-RU" sz="2000" dirty="0"/>
              <a:t>Чтобы оставаться человеком?</a:t>
            </a:r>
          </a:p>
          <a:p>
            <a:r>
              <a:rPr lang="ru-RU" sz="2000" b="1" dirty="0">
                <a:solidFill>
                  <a:srgbClr val="7030A0"/>
                </a:solidFill>
              </a:rPr>
              <a:t>Категорический императив (И. Кант)</a:t>
            </a:r>
          </a:p>
          <a:p>
            <a:r>
              <a:rPr lang="ru-RU" sz="2000" b="1" i="1" dirty="0"/>
              <a:t>«поступай так, чтобы максима твоей воли могла бы быть всеобщим законом»</a:t>
            </a:r>
            <a:endParaRPr lang="ru-RU" sz="2000" b="1" dirty="0"/>
          </a:p>
          <a:p>
            <a:r>
              <a:rPr lang="ru-RU" sz="2000" b="1" i="1" dirty="0"/>
              <a:t>«поступай так, чтобы ты всегда относился к человечеству и в своем лице, и в лице всякого другого так же как к цели, и никогда не относился бы к нему только как к средству»</a:t>
            </a:r>
            <a:endParaRPr lang="ru-RU" sz="2000" b="1" dirty="0">
              <a:solidFill>
                <a:srgbClr val="7030A0"/>
              </a:solidFill>
            </a:endParaRPr>
          </a:p>
          <a:p>
            <a:pPr marL="0" indent="0" algn="ctr">
              <a:buNone/>
            </a:pPr>
            <a:endParaRPr lang="ru-RU" sz="2000" dirty="0"/>
          </a:p>
          <a:p>
            <a:pPr marL="0" indent="0">
              <a:buNone/>
            </a:pPr>
            <a:endParaRPr lang="ru-RU" dirty="0"/>
          </a:p>
        </p:txBody>
      </p:sp>
      <p:pic>
        <p:nvPicPr>
          <p:cNvPr id="5" name="Рисунок 4">
            <a:extLst>
              <a:ext uri="{FF2B5EF4-FFF2-40B4-BE49-F238E27FC236}">
                <a16:creationId xmlns:a16="http://schemas.microsoft.com/office/drawing/2014/main" id="{74864D13-8F49-4DCE-8D13-149B03A1725C}"/>
              </a:ext>
            </a:extLst>
          </p:cNvPr>
          <p:cNvPicPr>
            <a:picLocks noChangeAspect="1"/>
          </p:cNvPicPr>
          <p:nvPr/>
        </p:nvPicPr>
        <p:blipFill>
          <a:blip r:embed="rId2"/>
          <a:stretch>
            <a:fillRect/>
          </a:stretch>
        </p:blipFill>
        <p:spPr>
          <a:xfrm>
            <a:off x="10293511" y="4407196"/>
            <a:ext cx="1865538" cy="2450804"/>
          </a:xfrm>
          <a:prstGeom prst="rect">
            <a:avLst/>
          </a:prstGeom>
        </p:spPr>
      </p:pic>
    </p:spTree>
    <p:extLst>
      <p:ext uri="{BB962C8B-B14F-4D97-AF65-F5344CB8AC3E}">
        <p14:creationId xmlns:p14="http://schemas.microsoft.com/office/powerpoint/2010/main" val="3429687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07A638-1774-4189-8344-496A77D9D514}"/>
              </a:ext>
            </a:extLst>
          </p:cNvPr>
          <p:cNvSpPr>
            <a:spLocks noGrp="1"/>
          </p:cNvSpPr>
          <p:nvPr>
            <p:ph type="title"/>
          </p:nvPr>
        </p:nvSpPr>
        <p:spPr>
          <a:xfrm>
            <a:off x="1946787" y="442451"/>
            <a:ext cx="10102645" cy="486697"/>
          </a:xfrm>
        </p:spPr>
        <p:txBody>
          <a:bodyPr>
            <a:normAutofit fontScale="90000"/>
          </a:bodyPr>
          <a:lstStyle/>
          <a:p>
            <a:r>
              <a:rPr lang="ru-RU" b="1" dirty="0"/>
              <a:t>Основные категории этики</a:t>
            </a:r>
          </a:p>
        </p:txBody>
      </p:sp>
      <p:sp>
        <p:nvSpPr>
          <p:cNvPr id="3" name="Объект 2">
            <a:extLst>
              <a:ext uri="{FF2B5EF4-FFF2-40B4-BE49-F238E27FC236}">
                <a16:creationId xmlns:a16="http://schemas.microsoft.com/office/drawing/2014/main" id="{9ECF1C72-9188-46E0-8D54-35332EA23A56}"/>
              </a:ext>
            </a:extLst>
          </p:cNvPr>
          <p:cNvSpPr>
            <a:spLocks noGrp="1"/>
          </p:cNvSpPr>
          <p:nvPr>
            <p:ph idx="1"/>
          </p:nvPr>
        </p:nvSpPr>
        <p:spPr>
          <a:xfrm>
            <a:off x="457201" y="1209368"/>
            <a:ext cx="11734800" cy="5648632"/>
          </a:xfrm>
        </p:spPr>
        <p:txBody>
          <a:bodyPr>
            <a:normAutofit/>
          </a:bodyPr>
          <a:lstStyle/>
          <a:p>
            <a:pPr algn="ctr"/>
            <a:r>
              <a:rPr lang="ru-RU" b="1" dirty="0">
                <a:solidFill>
                  <a:srgbClr val="FF0000"/>
                </a:solidFill>
              </a:rPr>
              <a:t>Долг – совесть; Честь – достоинство;</a:t>
            </a:r>
          </a:p>
          <a:p>
            <a:pPr algn="ctr"/>
            <a:r>
              <a:rPr lang="ru-RU" b="1" dirty="0">
                <a:solidFill>
                  <a:srgbClr val="FF0000"/>
                </a:solidFill>
              </a:rPr>
              <a:t>Добро – зло; Свобода – ответственность;</a:t>
            </a:r>
          </a:p>
          <a:p>
            <a:pPr algn="ctr"/>
            <a:r>
              <a:rPr lang="ru-RU" b="1" dirty="0">
                <a:solidFill>
                  <a:srgbClr val="FF0000"/>
                </a:solidFill>
              </a:rPr>
              <a:t>Удовольствие, польза, милосердие</a:t>
            </a:r>
          </a:p>
          <a:p>
            <a:pPr marL="0" indent="0" algn="ctr">
              <a:buNone/>
            </a:pPr>
            <a:endParaRPr lang="ru-RU" b="1" dirty="0">
              <a:solidFill>
                <a:srgbClr val="FF0000"/>
              </a:solidFill>
            </a:endParaRPr>
          </a:p>
          <a:p>
            <a:pPr algn="ctr"/>
            <a:r>
              <a:rPr lang="ru-RU" dirty="0"/>
              <a:t>Не лги! </a:t>
            </a:r>
          </a:p>
          <a:p>
            <a:pPr algn="ctr"/>
            <a:r>
              <a:rPr lang="ru-RU" dirty="0"/>
              <a:t>Не укради!</a:t>
            </a:r>
          </a:p>
          <a:p>
            <a:pPr marL="0" indent="0" algn="ctr">
              <a:buNone/>
            </a:pPr>
            <a:endParaRPr lang="ru-RU" dirty="0"/>
          </a:p>
          <a:p>
            <a:pPr marL="0" indent="0" algn="ctr">
              <a:buNone/>
            </a:pPr>
            <a:r>
              <a:rPr lang="ru-RU" b="1" dirty="0">
                <a:solidFill>
                  <a:schemeClr val="tx1"/>
                </a:solidFill>
              </a:rPr>
              <a:t>Внутренние нормы научной этики:</a:t>
            </a:r>
          </a:p>
          <a:p>
            <a:pPr marL="0" indent="0" algn="ctr">
              <a:buNone/>
            </a:pPr>
            <a:r>
              <a:rPr lang="ru-RU" b="1" dirty="0">
                <a:solidFill>
                  <a:srgbClr val="FF0000"/>
                </a:solidFill>
              </a:rPr>
              <a:t>-Ищи истину!</a:t>
            </a:r>
          </a:p>
          <a:p>
            <a:pPr marL="0" indent="0" algn="ctr">
              <a:buNone/>
            </a:pPr>
            <a:r>
              <a:rPr lang="ru-RU" b="1" dirty="0">
                <a:solidFill>
                  <a:srgbClr val="FF0000"/>
                </a:solidFill>
              </a:rPr>
              <a:t>Избегай бессмыслицы!</a:t>
            </a:r>
          </a:p>
          <a:p>
            <a:pPr marL="0" indent="0" algn="ctr">
              <a:buNone/>
            </a:pPr>
            <a:r>
              <a:rPr lang="ru-RU" b="1" dirty="0">
                <a:solidFill>
                  <a:srgbClr val="FF0000"/>
                </a:solidFill>
              </a:rPr>
              <a:t>Выражайся ясно!</a:t>
            </a:r>
          </a:p>
          <a:p>
            <a:pPr marL="0" indent="0" algn="ctr">
              <a:buNone/>
            </a:pPr>
            <a:r>
              <a:rPr lang="ru-RU" b="1" dirty="0">
                <a:solidFill>
                  <a:srgbClr val="FF0000"/>
                </a:solidFill>
              </a:rPr>
              <a:t>Проверяй свои гипотезы основательно!</a:t>
            </a:r>
          </a:p>
          <a:p>
            <a:pPr algn="ctr"/>
            <a:endParaRPr lang="ru-RU" dirty="0"/>
          </a:p>
        </p:txBody>
      </p:sp>
    </p:spTree>
    <p:extLst>
      <p:ext uri="{BB962C8B-B14F-4D97-AF65-F5344CB8AC3E}">
        <p14:creationId xmlns:p14="http://schemas.microsoft.com/office/powerpoint/2010/main" val="374154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ADE76C-8897-4DEE-B59C-3A5A9FD5A7C8}"/>
              </a:ext>
            </a:extLst>
          </p:cNvPr>
          <p:cNvSpPr>
            <a:spLocks noGrp="1"/>
          </p:cNvSpPr>
          <p:nvPr>
            <p:ph type="title"/>
          </p:nvPr>
        </p:nvSpPr>
        <p:spPr>
          <a:xfrm>
            <a:off x="2592925" y="185352"/>
            <a:ext cx="8911687" cy="773293"/>
          </a:xfrm>
        </p:spPr>
        <p:txBody>
          <a:bodyPr>
            <a:normAutofit fontScale="90000"/>
          </a:bodyPr>
          <a:lstStyle/>
          <a:p>
            <a:r>
              <a:rPr lang="ru-RU" b="1" dirty="0"/>
              <a:t>Современные цели </a:t>
            </a:r>
            <a:br>
              <a:rPr lang="ru-RU" b="1" dirty="0"/>
            </a:br>
            <a:r>
              <a:rPr lang="ru-RU" dirty="0"/>
              <a:t>(современная «этика»)</a:t>
            </a:r>
          </a:p>
        </p:txBody>
      </p:sp>
      <p:sp>
        <p:nvSpPr>
          <p:cNvPr id="3" name="Объект 2">
            <a:extLst>
              <a:ext uri="{FF2B5EF4-FFF2-40B4-BE49-F238E27FC236}">
                <a16:creationId xmlns:a16="http://schemas.microsoft.com/office/drawing/2014/main" id="{9E5AE0EB-A929-4BBD-987A-98D16722190F}"/>
              </a:ext>
            </a:extLst>
          </p:cNvPr>
          <p:cNvSpPr>
            <a:spLocks noGrp="1"/>
          </p:cNvSpPr>
          <p:nvPr>
            <p:ph idx="1"/>
          </p:nvPr>
        </p:nvSpPr>
        <p:spPr>
          <a:xfrm>
            <a:off x="589935" y="1991032"/>
            <a:ext cx="11602065" cy="4866968"/>
          </a:xfrm>
        </p:spPr>
        <p:txBody>
          <a:bodyPr>
            <a:normAutofit/>
          </a:bodyPr>
          <a:lstStyle/>
          <a:p>
            <a:r>
              <a:rPr lang="ru-RU" dirty="0"/>
              <a:t>Сделай себя лучше (успешным, лидером, </a:t>
            </a:r>
            <a:r>
              <a:rPr lang="ru-RU" dirty="0" err="1"/>
              <a:t>Ютубером</a:t>
            </a:r>
            <a:r>
              <a:rPr lang="ru-RU" dirty="0"/>
              <a:t>, блогером, </a:t>
            </a:r>
          </a:p>
          <a:p>
            <a:pPr marL="0" indent="0">
              <a:buNone/>
            </a:pPr>
            <a:r>
              <a:rPr lang="ru-RU" dirty="0"/>
              <a:t>руководителем…)!!!</a:t>
            </a:r>
          </a:p>
          <a:p>
            <a:r>
              <a:rPr lang="ru-RU" dirty="0"/>
              <a:t>Улучшай себя постоянно!!!</a:t>
            </a:r>
          </a:p>
          <a:p>
            <a:r>
              <a:rPr lang="ru-RU" dirty="0"/>
              <a:t>Жить правильно!!!</a:t>
            </a:r>
          </a:p>
          <a:p>
            <a:pPr marL="0" indent="0" algn="ctr">
              <a:buNone/>
            </a:pPr>
            <a:r>
              <a:rPr lang="ru-RU" b="1" dirty="0">
                <a:solidFill>
                  <a:srgbClr val="FF0000"/>
                </a:solidFill>
              </a:rPr>
              <a:t>Ключевой конфликт:</a:t>
            </a:r>
          </a:p>
          <a:p>
            <a:pPr marL="0" indent="0">
              <a:buNone/>
            </a:pPr>
            <a:r>
              <a:rPr lang="ru-RU" dirty="0"/>
              <a:t>согласовать индивидуальные интересы и претензии на счастье с общими нормами</a:t>
            </a:r>
          </a:p>
          <a:p>
            <a:pPr marL="0" indent="0">
              <a:buNone/>
            </a:pPr>
            <a:r>
              <a:rPr lang="ru-RU" dirty="0"/>
              <a:t> </a:t>
            </a:r>
          </a:p>
          <a:p>
            <a:pPr marL="0" indent="0" algn="ctr">
              <a:buNone/>
            </a:pPr>
            <a:r>
              <a:rPr lang="ru-RU" dirty="0"/>
              <a:t>В процессе решения человек  обретает идентичность</a:t>
            </a:r>
          </a:p>
          <a:p>
            <a:pPr marL="0" indent="0" algn="ctr">
              <a:buNone/>
            </a:pPr>
            <a:r>
              <a:rPr lang="ru-RU" b="1" dirty="0"/>
              <a:t>Результат: </a:t>
            </a:r>
            <a:r>
              <a:rPr lang="ru-RU" b="1" dirty="0">
                <a:solidFill>
                  <a:srgbClr val="FF0000"/>
                </a:solidFill>
              </a:rPr>
              <a:t>правильную</a:t>
            </a:r>
            <a:r>
              <a:rPr lang="ru-RU" b="1" dirty="0"/>
              <a:t> жизнь</a:t>
            </a:r>
          </a:p>
          <a:p>
            <a:pPr marL="0" indent="0">
              <a:buNone/>
            </a:pPr>
            <a:endParaRPr lang="ru-RU" dirty="0"/>
          </a:p>
          <a:p>
            <a:pPr marL="0" indent="0">
              <a:buNone/>
            </a:pPr>
            <a:r>
              <a:rPr lang="ru-RU" dirty="0"/>
              <a:t>	</a:t>
            </a:r>
          </a:p>
        </p:txBody>
      </p:sp>
      <p:pic>
        <p:nvPicPr>
          <p:cNvPr id="4" name="Рисунок 3">
            <a:extLst>
              <a:ext uri="{FF2B5EF4-FFF2-40B4-BE49-F238E27FC236}">
                <a16:creationId xmlns:a16="http://schemas.microsoft.com/office/drawing/2014/main" id="{04D222BA-A7B4-409C-A91C-D0ED15DA26D3}"/>
              </a:ext>
            </a:extLst>
          </p:cNvPr>
          <p:cNvPicPr>
            <a:picLocks noChangeAspect="1"/>
          </p:cNvPicPr>
          <p:nvPr/>
        </p:nvPicPr>
        <p:blipFill>
          <a:blip r:embed="rId2"/>
          <a:stretch>
            <a:fillRect/>
          </a:stretch>
        </p:blipFill>
        <p:spPr>
          <a:xfrm>
            <a:off x="10050662" y="571998"/>
            <a:ext cx="2141337" cy="2982363"/>
          </a:xfrm>
          <a:prstGeom prst="rect">
            <a:avLst/>
          </a:prstGeom>
        </p:spPr>
      </p:pic>
      <p:pic>
        <p:nvPicPr>
          <p:cNvPr id="5" name="Рисунок 4">
            <a:extLst>
              <a:ext uri="{FF2B5EF4-FFF2-40B4-BE49-F238E27FC236}">
                <a16:creationId xmlns:a16="http://schemas.microsoft.com/office/drawing/2014/main" id="{BD7F5BEB-EEBC-4598-9AB2-0D3A57562C0F}"/>
              </a:ext>
            </a:extLst>
          </p:cNvPr>
          <p:cNvPicPr>
            <a:picLocks noChangeAspect="1"/>
          </p:cNvPicPr>
          <p:nvPr/>
        </p:nvPicPr>
        <p:blipFill>
          <a:blip r:embed="rId3"/>
          <a:stretch>
            <a:fillRect/>
          </a:stretch>
        </p:blipFill>
        <p:spPr>
          <a:xfrm>
            <a:off x="10309123" y="3991844"/>
            <a:ext cx="1882877" cy="2866156"/>
          </a:xfrm>
          <a:prstGeom prst="rect">
            <a:avLst/>
          </a:prstGeom>
        </p:spPr>
      </p:pic>
    </p:spTree>
    <p:extLst>
      <p:ext uri="{BB962C8B-B14F-4D97-AF65-F5344CB8AC3E}">
        <p14:creationId xmlns:p14="http://schemas.microsoft.com/office/powerpoint/2010/main" val="2771568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F72EAE-210D-4F3C-982B-1BA03DAF158E}"/>
              </a:ext>
            </a:extLst>
          </p:cNvPr>
          <p:cNvSpPr>
            <a:spLocks noGrp="1"/>
          </p:cNvSpPr>
          <p:nvPr>
            <p:ph type="title"/>
          </p:nvPr>
        </p:nvSpPr>
        <p:spPr>
          <a:xfrm>
            <a:off x="2592925" y="624110"/>
            <a:ext cx="8911687" cy="1509490"/>
          </a:xfrm>
        </p:spPr>
        <p:txBody>
          <a:bodyPr>
            <a:normAutofit fontScale="90000"/>
          </a:bodyPr>
          <a:lstStyle/>
          <a:p>
            <a:r>
              <a:rPr lang="ru-RU" dirty="0"/>
              <a:t>Этика в философии </a:t>
            </a:r>
            <a:r>
              <a:rPr lang="en-US" dirty="0"/>
              <a:t>XX-XXI</a:t>
            </a:r>
            <a:r>
              <a:rPr lang="ru-RU" dirty="0"/>
              <a:t> вв.</a:t>
            </a:r>
            <a:br>
              <a:rPr lang="ru-RU" dirty="0"/>
            </a:br>
            <a:r>
              <a:rPr lang="ru-RU" b="1" dirty="0"/>
              <a:t>кризис     идентичности </a:t>
            </a:r>
            <a:br>
              <a:rPr lang="ru-RU" dirty="0"/>
            </a:br>
            <a:r>
              <a:rPr lang="ru-RU" sz="2800" dirty="0"/>
              <a:t>(«</a:t>
            </a:r>
            <a:r>
              <a:rPr lang="ru-RU" sz="2800" dirty="0" err="1"/>
              <a:t>Прометеевская</a:t>
            </a:r>
            <a:r>
              <a:rPr lang="ru-RU" sz="2800" dirty="0"/>
              <a:t> идентичность»)</a:t>
            </a:r>
            <a:endParaRPr lang="ru-RU" b="1" dirty="0">
              <a:solidFill>
                <a:schemeClr val="tx1"/>
              </a:solidFill>
            </a:endParaRPr>
          </a:p>
        </p:txBody>
      </p:sp>
      <p:sp>
        <p:nvSpPr>
          <p:cNvPr id="3" name="Объект 2">
            <a:extLst>
              <a:ext uri="{FF2B5EF4-FFF2-40B4-BE49-F238E27FC236}">
                <a16:creationId xmlns:a16="http://schemas.microsoft.com/office/drawing/2014/main" id="{392EC1A2-BDE8-4DDC-9969-A1A672DE585A}"/>
              </a:ext>
            </a:extLst>
          </p:cNvPr>
          <p:cNvSpPr>
            <a:spLocks noGrp="1"/>
          </p:cNvSpPr>
          <p:nvPr>
            <p:ph idx="1"/>
          </p:nvPr>
        </p:nvSpPr>
        <p:spPr>
          <a:xfrm>
            <a:off x="1458097" y="2545492"/>
            <a:ext cx="10046515" cy="3365730"/>
          </a:xfrm>
        </p:spPr>
        <p:txBody>
          <a:bodyPr>
            <a:normAutofit fontScale="62500" lnSpcReduction="20000"/>
          </a:bodyPr>
          <a:lstStyle/>
          <a:p>
            <a:pPr marL="0" indent="0" algn="ctr">
              <a:buNone/>
            </a:pPr>
            <a:r>
              <a:rPr lang="ru-RU" b="1" dirty="0"/>
              <a:t>Нарушены основные компоненты идентичности:</a:t>
            </a:r>
          </a:p>
          <a:p>
            <a:pPr lvl="1"/>
            <a:r>
              <a:rPr lang="ru-RU" sz="2600" dirty="0"/>
              <a:t>Социальная (перемещение между стратами);</a:t>
            </a:r>
          </a:p>
          <a:p>
            <a:pPr lvl="1"/>
            <a:r>
              <a:rPr lang="ru-RU" sz="2600" dirty="0"/>
              <a:t>Профессиональная;</a:t>
            </a:r>
          </a:p>
          <a:p>
            <a:pPr lvl="1"/>
            <a:r>
              <a:rPr lang="ru-RU" sz="2600" dirty="0"/>
              <a:t>Национальная;</a:t>
            </a:r>
          </a:p>
          <a:p>
            <a:pPr lvl="1"/>
            <a:r>
              <a:rPr lang="ru-RU" sz="2600" dirty="0"/>
              <a:t>Гендерная;</a:t>
            </a:r>
          </a:p>
          <a:p>
            <a:pPr lvl="1"/>
            <a:r>
              <a:rPr lang="ru-RU" sz="2600" dirty="0"/>
              <a:t>Ценностная;</a:t>
            </a:r>
          </a:p>
          <a:p>
            <a:pPr lvl="1"/>
            <a:r>
              <a:rPr lang="ru-RU" sz="2600" dirty="0"/>
              <a:t>Приватная (личная жизнь);</a:t>
            </a:r>
          </a:p>
          <a:p>
            <a:pPr lvl="1"/>
            <a:r>
              <a:rPr lang="ru-RU" sz="2600" dirty="0"/>
              <a:t>Семейная;</a:t>
            </a:r>
          </a:p>
          <a:p>
            <a:pPr lvl="1"/>
            <a:r>
              <a:rPr lang="ru-RU" sz="2600" dirty="0"/>
              <a:t>Религиозная;</a:t>
            </a:r>
          </a:p>
          <a:p>
            <a:pPr lvl="1"/>
            <a:r>
              <a:rPr lang="ru-RU" sz="2600" dirty="0"/>
              <a:t>Политическая</a:t>
            </a:r>
            <a:endParaRPr lang="ru-RU" dirty="0"/>
          </a:p>
        </p:txBody>
      </p:sp>
      <p:pic>
        <p:nvPicPr>
          <p:cNvPr id="4" name="Рисунок 3">
            <a:extLst>
              <a:ext uri="{FF2B5EF4-FFF2-40B4-BE49-F238E27FC236}">
                <a16:creationId xmlns:a16="http://schemas.microsoft.com/office/drawing/2014/main" id="{55F23476-00E8-4742-B4E0-5A3B52865328}"/>
              </a:ext>
            </a:extLst>
          </p:cNvPr>
          <p:cNvPicPr>
            <a:picLocks noChangeAspect="1"/>
          </p:cNvPicPr>
          <p:nvPr/>
        </p:nvPicPr>
        <p:blipFill>
          <a:blip r:embed="rId2"/>
          <a:stretch>
            <a:fillRect/>
          </a:stretch>
        </p:blipFill>
        <p:spPr>
          <a:xfrm>
            <a:off x="8492927" y="3057823"/>
            <a:ext cx="3011685" cy="2341067"/>
          </a:xfrm>
          <a:prstGeom prst="rect">
            <a:avLst/>
          </a:prstGeom>
        </p:spPr>
      </p:pic>
    </p:spTree>
    <p:extLst>
      <p:ext uri="{BB962C8B-B14F-4D97-AF65-F5344CB8AC3E}">
        <p14:creationId xmlns:p14="http://schemas.microsoft.com/office/powerpoint/2010/main" val="3889803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0191A4-B025-4C6A-AB74-338E36A24DF0}"/>
              </a:ext>
            </a:extLst>
          </p:cNvPr>
          <p:cNvSpPr>
            <a:spLocks noGrp="1"/>
          </p:cNvSpPr>
          <p:nvPr>
            <p:ph type="title"/>
          </p:nvPr>
        </p:nvSpPr>
        <p:spPr>
          <a:xfrm>
            <a:off x="2592925" y="624110"/>
            <a:ext cx="8911687" cy="660993"/>
          </a:xfrm>
        </p:spPr>
        <p:txBody>
          <a:bodyPr>
            <a:normAutofit/>
          </a:bodyPr>
          <a:lstStyle/>
          <a:p>
            <a:r>
              <a:rPr lang="ru-RU" b="1" dirty="0"/>
              <a:t>ЭТИКА НАУКИ</a:t>
            </a:r>
          </a:p>
        </p:txBody>
      </p:sp>
      <p:sp>
        <p:nvSpPr>
          <p:cNvPr id="3" name="Объект 2">
            <a:extLst>
              <a:ext uri="{FF2B5EF4-FFF2-40B4-BE49-F238E27FC236}">
                <a16:creationId xmlns:a16="http://schemas.microsoft.com/office/drawing/2014/main" id="{6B8946AA-301D-49DD-8FB5-1556CCB39DB1}"/>
              </a:ext>
            </a:extLst>
          </p:cNvPr>
          <p:cNvSpPr>
            <a:spLocks noGrp="1"/>
          </p:cNvSpPr>
          <p:nvPr>
            <p:ph idx="1"/>
          </p:nvPr>
        </p:nvSpPr>
        <p:spPr>
          <a:xfrm>
            <a:off x="1359243" y="1615599"/>
            <a:ext cx="10145369" cy="4295623"/>
          </a:xfrm>
        </p:spPr>
        <p:txBody>
          <a:bodyPr/>
          <a:lstStyle/>
          <a:p>
            <a:pPr>
              <a:defRPr/>
            </a:pPr>
            <a:r>
              <a:rPr lang="ru-RU" sz="2400" b="1" dirty="0"/>
              <a:t>совокупность </a:t>
            </a:r>
          </a:p>
          <a:p>
            <a:pPr marL="0" indent="0">
              <a:buFontTx/>
              <a:buNone/>
              <a:defRPr/>
            </a:pPr>
            <a:r>
              <a:rPr lang="ru-RU" sz="2400" b="1" dirty="0"/>
              <a:t>моральных норм </a:t>
            </a:r>
          </a:p>
          <a:p>
            <a:pPr marL="0" indent="0">
              <a:buFontTx/>
              <a:buNone/>
              <a:defRPr/>
            </a:pPr>
            <a:r>
              <a:rPr lang="ru-RU" sz="2400" b="1" dirty="0"/>
              <a:t>и принципов, </a:t>
            </a:r>
          </a:p>
          <a:p>
            <a:pPr marL="0" indent="0">
              <a:buFontTx/>
              <a:buNone/>
              <a:defRPr/>
            </a:pPr>
            <a:r>
              <a:rPr lang="ru-RU" sz="2400" b="1" dirty="0"/>
              <a:t>которых </a:t>
            </a:r>
          </a:p>
          <a:p>
            <a:pPr marL="0" indent="0">
              <a:buFontTx/>
              <a:buNone/>
              <a:defRPr/>
            </a:pPr>
            <a:r>
              <a:rPr lang="ru-RU" sz="2400" b="1" dirty="0"/>
              <a:t>придерживаются </a:t>
            </a:r>
          </a:p>
          <a:p>
            <a:pPr marL="0" indent="0">
              <a:buFontTx/>
              <a:buNone/>
              <a:defRPr/>
            </a:pPr>
            <a:r>
              <a:rPr lang="ru-RU" sz="2400" b="1" dirty="0"/>
              <a:t>ученые в научной деятельности и </a:t>
            </a:r>
          </a:p>
          <a:p>
            <a:pPr marL="0" indent="0">
              <a:buFontTx/>
              <a:buNone/>
              <a:defRPr/>
            </a:pPr>
            <a:r>
              <a:rPr lang="ru-RU" sz="2400" b="1" dirty="0"/>
              <a:t>которые обеспечивают функционирование науки</a:t>
            </a:r>
          </a:p>
          <a:p>
            <a:pPr marL="0" indent="0">
              <a:buNone/>
            </a:pPr>
            <a:endParaRPr lang="ru-RU" dirty="0"/>
          </a:p>
        </p:txBody>
      </p:sp>
      <p:pic>
        <p:nvPicPr>
          <p:cNvPr id="4" name="Рисунок 3">
            <a:extLst>
              <a:ext uri="{FF2B5EF4-FFF2-40B4-BE49-F238E27FC236}">
                <a16:creationId xmlns:a16="http://schemas.microsoft.com/office/drawing/2014/main" id="{32CD2DFE-B2FB-44C0-A0B6-671E8211EBA4}"/>
              </a:ext>
            </a:extLst>
          </p:cNvPr>
          <p:cNvPicPr>
            <a:picLocks noChangeAspect="1"/>
          </p:cNvPicPr>
          <p:nvPr/>
        </p:nvPicPr>
        <p:blipFill>
          <a:blip r:embed="rId2"/>
          <a:stretch>
            <a:fillRect/>
          </a:stretch>
        </p:blipFill>
        <p:spPr>
          <a:xfrm>
            <a:off x="7507966" y="1285103"/>
            <a:ext cx="4182218" cy="2944623"/>
          </a:xfrm>
          <a:prstGeom prst="rect">
            <a:avLst/>
          </a:prstGeom>
        </p:spPr>
      </p:pic>
    </p:spTree>
    <p:extLst>
      <p:ext uri="{BB962C8B-B14F-4D97-AF65-F5344CB8AC3E}">
        <p14:creationId xmlns:p14="http://schemas.microsoft.com/office/powerpoint/2010/main" val="2108039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4B2DA8-D84C-4169-AA38-38B86DB8A85F}"/>
              </a:ext>
            </a:extLst>
          </p:cNvPr>
          <p:cNvSpPr>
            <a:spLocks noGrp="1"/>
          </p:cNvSpPr>
          <p:nvPr>
            <p:ph type="title"/>
          </p:nvPr>
        </p:nvSpPr>
        <p:spPr>
          <a:xfrm>
            <a:off x="1622323" y="427702"/>
            <a:ext cx="10382864" cy="648929"/>
          </a:xfrm>
        </p:spPr>
        <p:txBody>
          <a:bodyPr>
            <a:normAutofit fontScale="90000"/>
          </a:bodyPr>
          <a:lstStyle/>
          <a:p>
            <a:r>
              <a:rPr lang="ru-RU" dirty="0">
                <a:latin typeface="Arial Black" panose="020B0A04020102020204" pitchFamily="34" charset="0"/>
              </a:rPr>
              <a:t>Этика науки и ответственность современного ученого </a:t>
            </a:r>
            <a:endParaRPr lang="ru-RU" dirty="0"/>
          </a:p>
        </p:txBody>
      </p:sp>
      <p:sp>
        <p:nvSpPr>
          <p:cNvPr id="3" name="Объект 2">
            <a:extLst>
              <a:ext uri="{FF2B5EF4-FFF2-40B4-BE49-F238E27FC236}">
                <a16:creationId xmlns:a16="http://schemas.microsoft.com/office/drawing/2014/main" id="{F4233B68-18FC-4989-8EBF-70C9BDBEDFAA}"/>
              </a:ext>
            </a:extLst>
          </p:cNvPr>
          <p:cNvSpPr>
            <a:spLocks noGrp="1"/>
          </p:cNvSpPr>
          <p:nvPr>
            <p:ph idx="1"/>
          </p:nvPr>
        </p:nvSpPr>
        <p:spPr>
          <a:xfrm>
            <a:off x="383457" y="1952368"/>
            <a:ext cx="11808543" cy="4905632"/>
          </a:xfrm>
        </p:spPr>
        <p:txBody>
          <a:bodyPr>
            <a:normAutofit/>
          </a:bodyPr>
          <a:lstStyle/>
          <a:p>
            <a:pPr algn="just"/>
            <a:r>
              <a:rPr lang="ru-RU" b="1" dirty="0"/>
              <a:t>Этика  науки  </a:t>
            </a:r>
            <a:r>
              <a:rPr lang="ru-RU" dirty="0"/>
              <a:t>–  область  философского  исследования,  направленная  на моральные  аспекты  собственно  научной  деятельности.  Она  включает  как взаимоотношения </a:t>
            </a:r>
            <a:r>
              <a:rPr lang="ru-RU" b="1" dirty="0"/>
              <a:t>внутри научного сообщества</a:t>
            </a:r>
            <a:r>
              <a:rPr lang="ru-RU" dirty="0"/>
              <a:t>, так и </a:t>
            </a:r>
            <a:r>
              <a:rPr lang="ru-RU" b="1" dirty="0"/>
              <a:t>взаимоотношения науки и  научного  сообщества  с  обществом  в  целом. </a:t>
            </a:r>
            <a:r>
              <a:rPr lang="ru-RU" dirty="0"/>
              <a:t> Систематическое  изучение обширной  области  взаимоотношений  определяет  этику  науки  в  качестве самостоятельной научной дисциплины. </a:t>
            </a:r>
            <a:endParaRPr lang="ru-RU" b="1" dirty="0"/>
          </a:p>
          <a:p>
            <a:pPr algn="just"/>
            <a:r>
              <a:rPr lang="ru-RU" dirty="0"/>
              <a:t>Этика науки связана с последствиями использования научно-технических достижений особенно в связи с созданием оружия массового уничтожения и его первым  применением  (проведенные  США  6  и  9  августа  1945  атомные бомбардировки японских городов Хиросима  и Нагасаки). Объектом внимания сообщества  физиков  (ядерщиков),  стала  моральная  оценка  их  добровольного участия в разработке такого оружия, выразившаяся в отношениях к фактам его применения.  Одновременно  изучаются  факты  жестоких  научных экспериментов  над  заключенными,  которые  проводились  в  нацистских концлагерях.  Свидетельством  тому  является  Нюрнбергский  трибунал,  где осуждены  были  как  немецкие  ученые,  так  и  врачи.  В  60-70-е  гг.  XX  века моральной  оценке  подвергаются  негативные  последствия  развития  науки, которые  обнаруживаются  во  взаимодействии  человечества  со  экологической средой. </a:t>
            </a:r>
          </a:p>
          <a:p>
            <a:endParaRPr lang="ru-RU" dirty="0"/>
          </a:p>
        </p:txBody>
      </p:sp>
    </p:spTree>
    <p:extLst>
      <p:ext uri="{BB962C8B-B14F-4D97-AF65-F5344CB8AC3E}">
        <p14:creationId xmlns:p14="http://schemas.microsoft.com/office/powerpoint/2010/main" val="1376926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11BFF1-8A27-4474-8B87-27535CB03249}"/>
              </a:ext>
            </a:extLst>
          </p:cNvPr>
          <p:cNvSpPr>
            <a:spLocks noGrp="1"/>
          </p:cNvSpPr>
          <p:nvPr>
            <p:ph type="title"/>
          </p:nvPr>
        </p:nvSpPr>
        <p:spPr>
          <a:xfrm>
            <a:off x="1784555" y="575188"/>
            <a:ext cx="9999406" cy="693174"/>
          </a:xfrm>
        </p:spPr>
        <p:txBody>
          <a:bodyPr>
            <a:normAutofit/>
          </a:bodyPr>
          <a:lstStyle/>
          <a:p>
            <a:r>
              <a:rPr lang="ru-RU" dirty="0"/>
              <a:t>Взаимосвязь науки и этики</a:t>
            </a:r>
          </a:p>
        </p:txBody>
      </p:sp>
      <p:sp>
        <p:nvSpPr>
          <p:cNvPr id="3" name="Объект 2">
            <a:extLst>
              <a:ext uri="{FF2B5EF4-FFF2-40B4-BE49-F238E27FC236}">
                <a16:creationId xmlns:a16="http://schemas.microsoft.com/office/drawing/2014/main" id="{067714A2-B0F5-4775-B0FD-3FC08A9D3C2E}"/>
              </a:ext>
            </a:extLst>
          </p:cNvPr>
          <p:cNvSpPr>
            <a:spLocks noGrp="1"/>
          </p:cNvSpPr>
          <p:nvPr>
            <p:ph idx="1"/>
          </p:nvPr>
        </p:nvSpPr>
        <p:spPr>
          <a:xfrm>
            <a:off x="516194" y="1563328"/>
            <a:ext cx="11371006" cy="5294671"/>
          </a:xfrm>
        </p:spPr>
        <p:txBody>
          <a:bodyPr>
            <a:normAutofit/>
          </a:bodyPr>
          <a:lstStyle/>
          <a:p>
            <a:r>
              <a:rPr lang="ru-RU" sz="2000" dirty="0"/>
              <a:t>Наука – ценностно-нейтральное явление (П. Сорокин, Г. </a:t>
            </a:r>
            <a:r>
              <a:rPr lang="ru-RU" sz="2000" dirty="0" err="1"/>
              <a:t>Маргенау</a:t>
            </a:r>
            <a:r>
              <a:rPr lang="ru-RU" sz="2000" dirty="0"/>
              <a:t>, П. </a:t>
            </a:r>
            <a:r>
              <a:rPr lang="ru-RU" sz="2000" dirty="0" err="1"/>
              <a:t>Слотердайк</a:t>
            </a:r>
            <a:r>
              <a:rPr lang="ru-RU" sz="2000" dirty="0"/>
              <a:t>)</a:t>
            </a:r>
          </a:p>
          <a:p>
            <a:r>
              <a:rPr lang="ru-RU" sz="2000" dirty="0"/>
              <a:t>Наука и этика взаимосвязаны определенным образом;</a:t>
            </a:r>
          </a:p>
          <a:p>
            <a:r>
              <a:rPr lang="ru-RU" sz="2000" dirty="0"/>
              <a:t>Научное познание необходимо переосмыслить в соответствии с принципами этики</a:t>
            </a:r>
          </a:p>
          <a:p>
            <a:pPr marL="0" indent="0">
              <a:buNone/>
            </a:pPr>
            <a:endParaRPr lang="ru-RU" dirty="0"/>
          </a:p>
        </p:txBody>
      </p:sp>
    </p:spTree>
    <p:extLst>
      <p:ext uri="{BB962C8B-B14F-4D97-AF65-F5344CB8AC3E}">
        <p14:creationId xmlns:p14="http://schemas.microsoft.com/office/powerpoint/2010/main" val="2005128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69ED11-8C47-4221-9D12-CC4C6EBC6C9C}"/>
              </a:ext>
            </a:extLst>
          </p:cNvPr>
          <p:cNvSpPr>
            <a:spLocks noGrp="1"/>
          </p:cNvSpPr>
          <p:nvPr>
            <p:ph type="title"/>
          </p:nvPr>
        </p:nvSpPr>
        <p:spPr>
          <a:xfrm>
            <a:off x="1784556" y="383458"/>
            <a:ext cx="8141110" cy="722671"/>
          </a:xfrm>
        </p:spPr>
        <p:txBody>
          <a:bodyPr>
            <a:normAutofit fontScale="90000"/>
          </a:bodyPr>
          <a:lstStyle/>
          <a:p>
            <a:r>
              <a:rPr lang="ru-RU" b="1" dirty="0"/>
              <a:t> Основные проблемы этики науки</a:t>
            </a:r>
          </a:p>
        </p:txBody>
      </p:sp>
      <p:sp>
        <p:nvSpPr>
          <p:cNvPr id="3" name="Объект 2">
            <a:extLst>
              <a:ext uri="{FF2B5EF4-FFF2-40B4-BE49-F238E27FC236}">
                <a16:creationId xmlns:a16="http://schemas.microsoft.com/office/drawing/2014/main" id="{5AAD7DAB-8D15-44A8-B57D-781B1295F110}"/>
              </a:ext>
            </a:extLst>
          </p:cNvPr>
          <p:cNvSpPr>
            <a:spLocks noGrp="1"/>
          </p:cNvSpPr>
          <p:nvPr>
            <p:ph idx="1"/>
          </p:nvPr>
        </p:nvSpPr>
        <p:spPr>
          <a:xfrm>
            <a:off x="1268361" y="1106129"/>
            <a:ext cx="10236251" cy="5515897"/>
          </a:xfrm>
        </p:spPr>
        <p:txBody>
          <a:bodyPr>
            <a:normAutofit fontScale="92500" lnSpcReduction="10000"/>
          </a:bodyPr>
          <a:lstStyle/>
          <a:p>
            <a:r>
              <a:rPr lang="ru-RU" dirty="0"/>
              <a:t>«Нейтральность»  науки  (Н.  Луман  (1927–1998)).  Этические  аспекты нейтральности  науки:  объективная  необходимость  и  субъективные  факторы. Взаимодействие  науки  с  другими  подсистемами  общества  оказывает  влияние на этику и мораль ученых.  Наука становится инструментом политики. Модели отношения  идеологии  к  науке:  осуждение,  безразличие,  апологетика  и эксплуатация.  М.  Фуко  (1926–1984)  ведет  анализ  науки  как  формы  власти, обосновывает концепцию «власть – знание». Господство и контроль выражают властные  функции  научного  знания.  Наука  реализует  себя  как производительная  сила  общества.  Реконструкция  науки  как  «социального заказа»  осуществляется  в  30-е гг. ХХ века под влиянием марксизма. Ее недостатками является отделение духовного  производства  от  экономики.  </a:t>
            </a:r>
          </a:p>
          <a:p>
            <a:r>
              <a:rPr lang="ru-RU" dirty="0"/>
              <a:t>В  современном  обществе  научная деятельность  связана  с  прибылью.  Наука  является  энергоемким  и  финансово затратным  предприятием,  требующим  капиталовложений.  Остается неразрешенной  проблема  инвестирования  экономики  в  науку.  Прикладные науки,  обслуживающие  производство,  могут  рассчитывать  на  финансовую экономическую  поддержку,  ожидающую  скорый  эффект  прибыли.  Основным способом  развития  науки  остается  бюджетное  финансирование фундаментальных  наук  государственными  структурами.  Возможности  для успешного  функционирования  науки:  свобода  научного  поиска,  либерализм, дистанцированность от власти.  Формирование концепции «общества знания» как  попытка  преодоления  внутреннего  кризиса  науки,  а  также  социальных  и антропологических  последствий  политического  и  экономического вмешательства  в  научно-исследовательский  процесс  (А.  </a:t>
            </a:r>
            <a:r>
              <a:rPr lang="ru-RU" dirty="0" err="1"/>
              <a:t>Горц</a:t>
            </a:r>
            <a:r>
              <a:rPr lang="ru-RU" dirty="0"/>
              <a:t>, 1923–2007). </a:t>
            </a:r>
            <a:endParaRPr lang="ru-RU" b="1" dirty="0"/>
          </a:p>
          <a:p>
            <a:pPr marL="0" indent="0">
              <a:buNone/>
            </a:pPr>
            <a:endParaRPr lang="ru-RU" b="1" dirty="0"/>
          </a:p>
          <a:p>
            <a:pPr>
              <a:buFont typeface="Wingdings" panose="05000000000000000000" pitchFamily="2" charset="2"/>
              <a:buChar char="q"/>
            </a:pPr>
            <a:endParaRPr lang="ru-RU" dirty="0"/>
          </a:p>
        </p:txBody>
      </p:sp>
    </p:spTree>
    <p:extLst>
      <p:ext uri="{BB962C8B-B14F-4D97-AF65-F5344CB8AC3E}">
        <p14:creationId xmlns:p14="http://schemas.microsoft.com/office/powerpoint/2010/main" val="1574881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A092DCE-5F32-4F37-A781-DD597DBFB9F8}"/>
              </a:ext>
            </a:extLst>
          </p:cNvPr>
          <p:cNvSpPr>
            <a:spLocks noGrp="1"/>
          </p:cNvSpPr>
          <p:nvPr>
            <p:ph type="title"/>
          </p:nvPr>
        </p:nvSpPr>
        <p:spPr>
          <a:xfrm>
            <a:off x="2592925" y="624110"/>
            <a:ext cx="8911687" cy="659000"/>
          </a:xfrm>
        </p:spPr>
        <p:txBody>
          <a:bodyPr>
            <a:normAutofit fontScale="90000"/>
          </a:bodyPr>
          <a:lstStyle/>
          <a:p>
            <a:r>
              <a:rPr lang="ru-RU" dirty="0"/>
              <a:t>Этика науки и техники до середины </a:t>
            </a:r>
            <a:r>
              <a:rPr lang="en-US" dirty="0"/>
              <a:t>XX</a:t>
            </a:r>
            <a:r>
              <a:rPr lang="ru-RU" dirty="0"/>
              <a:t> в</a:t>
            </a:r>
          </a:p>
        </p:txBody>
      </p:sp>
      <p:sp>
        <p:nvSpPr>
          <p:cNvPr id="3" name="Объект 2">
            <a:extLst>
              <a:ext uri="{FF2B5EF4-FFF2-40B4-BE49-F238E27FC236}">
                <a16:creationId xmlns:a16="http://schemas.microsoft.com/office/drawing/2014/main" id="{2E5E5446-B17D-4A4D-A290-9C396CDBF9B5}"/>
              </a:ext>
            </a:extLst>
          </p:cNvPr>
          <p:cNvSpPr>
            <a:spLocks noGrp="1"/>
          </p:cNvSpPr>
          <p:nvPr>
            <p:ph idx="1"/>
          </p:nvPr>
        </p:nvSpPr>
        <p:spPr>
          <a:xfrm>
            <a:off x="1076633" y="1651818"/>
            <a:ext cx="10943302" cy="4984955"/>
          </a:xfrm>
        </p:spPr>
        <p:txBody>
          <a:bodyPr>
            <a:normAutofit/>
          </a:bodyPr>
          <a:lstStyle/>
          <a:p>
            <a:pPr algn="just"/>
            <a:r>
              <a:rPr lang="ru-RU" sz="2000" dirty="0"/>
              <a:t>Все обращение с миром </a:t>
            </a:r>
            <a:r>
              <a:rPr lang="ru-RU" sz="2000" dirty="0" err="1"/>
              <a:t>techne</a:t>
            </a:r>
            <a:r>
              <a:rPr lang="ru-RU" sz="2000" dirty="0"/>
              <a:t> было этически нейтральным (за исключением медицины), как в отношении объекта, так и субъекта такой деятельности;</a:t>
            </a:r>
          </a:p>
          <a:p>
            <a:pPr algn="just"/>
            <a:r>
              <a:rPr lang="ru-RU" sz="2000" dirty="0"/>
              <a:t>Этическая значимость относилась к непосредственному обращению человека с человеком (</a:t>
            </a:r>
            <a:r>
              <a:rPr lang="ru-RU" sz="2000" dirty="0" err="1"/>
              <a:t>антропоцентричность</a:t>
            </a:r>
            <a:r>
              <a:rPr lang="ru-RU" sz="2000" dirty="0"/>
              <a:t>);</a:t>
            </a:r>
          </a:p>
          <a:p>
            <a:pPr algn="just"/>
            <a:r>
              <a:rPr lang="ru-RU" sz="2000" dirty="0"/>
              <a:t>Этическая оценка касалась деятельности «здесь и сейчас» - обозримого будущего и ближайших людей («Возлюби ближнего своего как самого себя»);</a:t>
            </a:r>
          </a:p>
          <a:p>
            <a:pPr algn="just"/>
            <a:r>
              <a:rPr lang="ru-RU" sz="2000" dirty="0"/>
              <a:t>Доступна любому человеку ("в области морали человеческий разум, даже в случае весьма заурядных способностей к рассуждению, может легко достичь высокой степени правильности и обстоятельности» И. Кант)</a:t>
            </a:r>
          </a:p>
        </p:txBody>
      </p:sp>
    </p:spTree>
    <p:extLst>
      <p:ext uri="{BB962C8B-B14F-4D97-AF65-F5344CB8AC3E}">
        <p14:creationId xmlns:p14="http://schemas.microsoft.com/office/powerpoint/2010/main" val="2077653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02CB257-A04E-4942-966F-E1F11099DAFB}"/>
              </a:ext>
            </a:extLst>
          </p:cNvPr>
          <p:cNvSpPr>
            <a:spLocks noGrp="1"/>
          </p:cNvSpPr>
          <p:nvPr>
            <p:ph type="title"/>
          </p:nvPr>
        </p:nvSpPr>
        <p:spPr>
          <a:xfrm>
            <a:off x="2592925" y="624110"/>
            <a:ext cx="8911687" cy="659000"/>
          </a:xfrm>
        </p:spPr>
        <p:txBody>
          <a:bodyPr/>
          <a:lstStyle/>
          <a:p>
            <a:r>
              <a:rPr lang="ru-RU" dirty="0"/>
              <a:t> </a:t>
            </a:r>
          </a:p>
        </p:txBody>
      </p:sp>
      <p:sp>
        <p:nvSpPr>
          <p:cNvPr id="3" name="Объект 2">
            <a:extLst>
              <a:ext uri="{FF2B5EF4-FFF2-40B4-BE49-F238E27FC236}">
                <a16:creationId xmlns:a16="http://schemas.microsoft.com/office/drawing/2014/main" id="{5B60A3D9-0583-44CF-88C7-907F9C56E325}"/>
              </a:ext>
            </a:extLst>
          </p:cNvPr>
          <p:cNvSpPr>
            <a:spLocks noGrp="1"/>
          </p:cNvSpPr>
          <p:nvPr>
            <p:ph idx="1"/>
          </p:nvPr>
        </p:nvSpPr>
        <p:spPr>
          <a:xfrm>
            <a:off x="1150374" y="1489587"/>
            <a:ext cx="10751574" cy="4421635"/>
          </a:xfrm>
        </p:spPr>
        <p:txBody>
          <a:bodyPr>
            <a:normAutofit/>
          </a:bodyPr>
          <a:lstStyle/>
          <a:p>
            <a:endParaRPr lang="ru-RU" sz="2400" dirty="0"/>
          </a:p>
        </p:txBody>
      </p:sp>
      <p:pic>
        <p:nvPicPr>
          <p:cNvPr id="5" name="Рисунок 4">
            <a:extLst>
              <a:ext uri="{FF2B5EF4-FFF2-40B4-BE49-F238E27FC236}">
                <a16:creationId xmlns:a16="http://schemas.microsoft.com/office/drawing/2014/main" id="{7D5EC0FD-967B-4D38-8D46-67A7DAFD29E8}"/>
              </a:ext>
            </a:extLst>
          </p:cNvPr>
          <p:cNvPicPr>
            <a:picLocks noChangeAspect="1"/>
          </p:cNvPicPr>
          <p:nvPr/>
        </p:nvPicPr>
        <p:blipFill>
          <a:blip r:embed="rId2"/>
          <a:stretch>
            <a:fillRect/>
          </a:stretch>
        </p:blipFill>
        <p:spPr>
          <a:xfrm>
            <a:off x="-420130" y="105033"/>
            <a:ext cx="12612129" cy="6752968"/>
          </a:xfrm>
          <a:prstGeom prst="rect">
            <a:avLst/>
          </a:prstGeom>
        </p:spPr>
      </p:pic>
    </p:spTree>
    <p:extLst>
      <p:ext uri="{BB962C8B-B14F-4D97-AF65-F5344CB8AC3E}">
        <p14:creationId xmlns:p14="http://schemas.microsoft.com/office/powerpoint/2010/main" val="1750952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34BDFA-6B64-42B8-9AEB-35D0090DEF52}"/>
              </a:ext>
            </a:extLst>
          </p:cNvPr>
          <p:cNvSpPr>
            <a:spLocks noGrp="1"/>
          </p:cNvSpPr>
          <p:nvPr>
            <p:ph type="title"/>
          </p:nvPr>
        </p:nvSpPr>
        <p:spPr>
          <a:xfrm>
            <a:off x="1655804" y="624110"/>
            <a:ext cx="10536195" cy="1427112"/>
          </a:xfrm>
        </p:spPr>
        <p:txBody>
          <a:bodyPr>
            <a:normAutofit fontScale="90000"/>
          </a:bodyPr>
          <a:lstStyle/>
          <a:p>
            <a:r>
              <a:rPr lang="ru-RU" b="1" dirty="0">
                <a:solidFill>
                  <a:srgbClr val="FF0000"/>
                </a:solidFill>
              </a:rPr>
              <a:t>Мертон Р. Нормативная структура науки (1942 г.)</a:t>
            </a:r>
            <a:br>
              <a:rPr lang="ru-RU" dirty="0">
                <a:solidFill>
                  <a:srgbClr val="FF0000"/>
                </a:solidFill>
              </a:rPr>
            </a:br>
            <a:r>
              <a:rPr lang="ru-RU" i="1" dirty="0"/>
              <a:t>Вводит понятие «</a:t>
            </a:r>
            <a:r>
              <a:rPr lang="ru-RU" b="1" i="1" dirty="0" err="1">
                <a:solidFill>
                  <a:srgbClr val="FF0000"/>
                </a:solidFill>
              </a:rPr>
              <a:t>этос</a:t>
            </a:r>
            <a:r>
              <a:rPr lang="ru-RU" b="1" i="1" dirty="0">
                <a:solidFill>
                  <a:srgbClr val="FF0000"/>
                </a:solidFill>
              </a:rPr>
              <a:t> науки</a:t>
            </a:r>
            <a:r>
              <a:rPr lang="ru-RU" i="1" dirty="0"/>
              <a:t>»</a:t>
            </a:r>
            <a:br>
              <a:rPr lang="ru-RU" dirty="0"/>
            </a:br>
            <a:r>
              <a:rPr lang="ru-RU" b="1" dirty="0"/>
              <a:t> </a:t>
            </a:r>
          </a:p>
        </p:txBody>
      </p:sp>
      <p:sp>
        <p:nvSpPr>
          <p:cNvPr id="3" name="Объект 2">
            <a:extLst>
              <a:ext uri="{FF2B5EF4-FFF2-40B4-BE49-F238E27FC236}">
                <a16:creationId xmlns:a16="http://schemas.microsoft.com/office/drawing/2014/main" id="{6BD62C66-8BC2-4B21-BA50-1C4B6792BC84}"/>
              </a:ext>
            </a:extLst>
          </p:cNvPr>
          <p:cNvSpPr>
            <a:spLocks noGrp="1"/>
          </p:cNvSpPr>
          <p:nvPr>
            <p:ph idx="1"/>
          </p:nvPr>
        </p:nvSpPr>
        <p:spPr>
          <a:xfrm>
            <a:off x="988142" y="1754658"/>
            <a:ext cx="11031793" cy="4955857"/>
          </a:xfrm>
        </p:spPr>
        <p:txBody>
          <a:bodyPr>
            <a:normAutofit/>
          </a:bodyPr>
          <a:lstStyle/>
          <a:p>
            <a:pPr algn="just">
              <a:buAutoNum type="arabicParenR"/>
            </a:pPr>
            <a:r>
              <a:rPr lang="ru-RU" sz="2400" b="1" dirty="0">
                <a:solidFill>
                  <a:srgbClr val="FF0000"/>
                </a:solidFill>
              </a:rPr>
              <a:t>универсализм</a:t>
            </a:r>
            <a:r>
              <a:rPr lang="ru-RU" sz="2400" dirty="0">
                <a:solidFill>
                  <a:srgbClr val="FF0000"/>
                </a:solidFill>
              </a:rPr>
              <a:t> </a:t>
            </a:r>
            <a:r>
              <a:rPr lang="ru-RU" sz="2400" dirty="0"/>
              <a:t>(все изучаемые наукой природные явления повсюду протекают одинаково, истинность научных утверждений должна оцениваться независимо от возраста, пола, расы, авторитета и т. п. того, кто их формулирует) </a:t>
            </a:r>
          </a:p>
          <a:p>
            <a:pPr algn="just">
              <a:buAutoNum type="arabicParenR"/>
            </a:pPr>
            <a:r>
              <a:rPr lang="ru-RU" sz="2400" b="1" dirty="0">
                <a:solidFill>
                  <a:srgbClr val="FF0000"/>
                </a:solidFill>
              </a:rPr>
              <a:t>общность</a:t>
            </a:r>
            <a:r>
              <a:rPr lang="ru-RU" sz="2400" dirty="0">
                <a:solidFill>
                  <a:srgbClr val="FF0000"/>
                </a:solidFill>
              </a:rPr>
              <a:t> </a:t>
            </a:r>
            <a:r>
              <a:rPr lang="ru-RU" sz="2400" dirty="0"/>
              <a:t>(научное знание —всеобщее достояние)</a:t>
            </a:r>
          </a:p>
          <a:p>
            <a:pPr algn="just">
              <a:buAutoNum type="arabicParenR"/>
            </a:pPr>
            <a:r>
              <a:rPr lang="ru-RU" sz="2400" b="1" dirty="0">
                <a:solidFill>
                  <a:srgbClr val="FF0000"/>
                </a:solidFill>
              </a:rPr>
              <a:t>незаинтересованность</a:t>
            </a:r>
            <a:r>
              <a:rPr lang="ru-RU" sz="2400" dirty="0">
                <a:solidFill>
                  <a:srgbClr val="FF0000"/>
                </a:solidFill>
              </a:rPr>
              <a:t> </a:t>
            </a:r>
            <a:r>
              <a:rPr lang="ru-RU" sz="2400" dirty="0"/>
              <a:t>(первичным стимулом деятельности ученого является бескорыстный поиск истины, свободный от соображений собственной выгоды) </a:t>
            </a:r>
          </a:p>
          <a:p>
            <a:pPr algn="just">
              <a:buAutoNum type="arabicParenR"/>
            </a:pPr>
            <a:r>
              <a:rPr lang="ru-RU" sz="2400" b="1" dirty="0">
                <a:solidFill>
                  <a:srgbClr val="FF0000"/>
                </a:solidFill>
              </a:rPr>
              <a:t>организованный скептицизм </a:t>
            </a:r>
            <a:r>
              <a:rPr lang="ru-RU" sz="2400" dirty="0"/>
              <a:t>(каждый несет ответственность за оценку доброкачественности того, что сделано его коллегами, и за то, чтобы эта его оценка была предана гласности)</a:t>
            </a:r>
          </a:p>
        </p:txBody>
      </p:sp>
    </p:spTree>
    <p:extLst>
      <p:ext uri="{BB962C8B-B14F-4D97-AF65-F5344CB8AC3E}">
        <p14:creationId xmlns:p14="http://schemas.microsoft.com/office/powerpoint/2010/main" val="373880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2241547F-3D4D-412F-B392-2FEB2E3B4165}"/>
              </a:ext>
            </a:extLst>
          </p:cNvPr>
          <p:cNvSpPr>
            <a:spLocks noGrp="1"/>
          </p:cNvSpPr>
          <p:nvPr>
            <p:ph type="title"/>
          </p:nvPr>
        </p:nvSpPr>
        <p:spPr>
          <a:xfrm>
            <a:off x="2344993" y="624110"/>
            <a:ext cx="9847007" cy="685706"/>
          </a:xfrm>
        </p:spPr>
        <p:txBody>
          <a:bodyPr>
            <a:normAutofit fontScale="90000"/>
          </a:bodyPr>
          <a:lstStyle/>
          <a:p>
            <a:r>
              <a:rPr lang="ru-RU" altLang="ru-RU" b="1" dirty="0"/>
              <a:t>Основные разновидности научного мошенничества</a:t>
            </a:r>
            <a:endParaRPr lang="ru-RU" dirty="0"/>
          </a:p>
        </p:txBody>
      </p:sp>
      <p:sp>
        <p:nvSpPr>
          <p:cNvPr id="5" name="Объект 4">
            <a:extLst>
              <a:ext uri="{FF2B5EF4-FFF2-40B4-BE49-F238E27FC236}">
                <a16:creationId xmlns:a16="http://schemas.microsoft.com/office/drawing/2014/main" id="{5DA0D6EE-10BA-47DA-BC9C-695D199085D1}"/>
              </a:ext>
            </a:extLst>
          </p:cNvPr>
          <p:cNvSpPr>
            <a:spLocks noGrp="1"/>
          </p:cNvSpPr>
          <p:nvPr>
            <p:ph idx="1"/>
          </p:nvPr>
        </p:nvSpPr>
        <p:spPr>
          <a:xfrm>
            <a:off x="687388" y="1729946"/>
            <a:ext cx="11504612" cy="4877331"/>
          </a:xfrm>
        </p:spPr>
        <p:txBody>
          <a:bodyPr>
            <a:normAutofit fontScale="92500" lnSpcReduction="20000"/>
          </a:bodyPr>
          <a:lstStyle/>
          <a:p>
            <a:pPr>
              <a:defRPr/>
            </a:pPr>
            <a:r>
              <a:rPr lang="ru-RU" b="1" u="sng" dirty="0"/>
              <a:t>фабрикация данных</a:t>
            </a:r>
            <a:r>
              <a:rPr lang="ru-RU" dirty="0"/>
              <a:t> — подделка данных или результатов исследования с их последующим опубликованием;</a:t>
            </a:r>
          </a:p>
          <a:p>
            <a:pPr>
              <a:defRPr/>
            </a:pPr>
            <a:r>
              <a:rPr lang="ru-RU" b="1" u="sng" dirty="0"/>
              <a:t>Фальсификация данных</a:t>
            </a:r>
            <a:r>
              <a:rPr lang="ru-RU" dirty="0"/>
              <a:t> — манипулирование используемыми при проведении исследований материалами, оборудованием или процессами, а также изменение или замалчивание данных либо результатов исследований, ведущие к их искажению;</a:t>
            </a:r>
          </a:p>
          <a:p>
            <a:pPr>
              <a:defRPr/>
            </a:pPr>
            <a:r>
              <a:rPr lang="ru-RU" b="1" u="sng" dirty="0"/>
              <a:t>Плагиат</a:t>
            </a:r>
            <a:r>
              <a:rPr lang="ru-RU" b="1" dirty="0"/>
              <a:t> </a:t>
            </a:r>
            <a:r>
              <a:rPr lang="ru-RU" dirty="0"/>
              <a:t>— присвоение чужих идей, работ, результатов исследований или текстов без получения разрешения их авторов.</a:t>
            </a:r>
          </a:p>
          <a:p>
            <a:pPr marL="0" indent="0">
              <a:buFontTx/>
              <a:buNone/>
              <a:defRPr/>
            </a:pPr>
            <a:r>
              <a:rPr lang="ru-RU" b="1" dirty="0"/>
              <a:t>Джеймс Гудвин выделяет четыре разновидности преднамеренной фальсификации данных учёными: </a:t>
            </a:r>
          </a:p>
          <a:p>
            <a:pPr>
              <a:defRPr/>
            </a:pPr>
            <a:r>
              <a:rPr lang="ru-RU" dirty="0"/>
              <a:t>фабрикация данных, при которой их сбор учёными не выполняется совсем (наиболее экстремальная разновидность фальсификации);</a:t>
            </a:r>
          </a:p>
          <a:p>
            <a:pPr>
              <a:defRPr/>
            </a:pPr>
            <a:r>
              <a:rPr lang="ru-RU" dirty="0"/>
              <a:t>частичное сокрытие либо изменение данных, способствующее подтверждению выдвигаемых учёными гипотез;</a:t>
            </a:r>
          </a:p>
          <a:p>
            <a:pPr>
              <a:defRPr/>
            </a:pPr>
            <a:r>
              <a:rPr lang="ru-RU" dirty="0"/>
              <a:t>сбор учёными некоторого количества данных и привнесение недостающих данных для полноты картины;</a:t>
            </a:r>
          </a:p>
          <a:p>
            <a:pPr>
              <a:defRPr/>
            </a:pPr>
            <a:r>
              <a:rPr lang="ru-RU" dirty="0"/>
              <a:t>полное сокрытие результатов проводимых учёными исследований в случаях, когда полученные ими результаты расходятся с их ожиданиями.</a:t>
            </a:r>
          </a:p>
        </p:txBody>
      </p:sp>
    </p:spTree>
    <p:extLst>
      <p:ext uri="{BB962C8B-B14F-4D97-AF65-F5344CB8AC3E}">
        <p14:creationId xmlns:p14="http://schemas.microsoft.com/office/powerpoint/2010/main" val="4276772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3829BE-60C6-471C-9D9E-E5099AC7116D}"/>
              </a:ext>
            </a:extLst>
          </p:cNvPr>
          <p:cNvSpPr>
            <a:spLocks noGrp="1"/>
          </p:cNvSpPr>
          <p:nvPr>
            <p:ph type="title"/>
          </p:nvPr>
        </p:nvSpPr>
        <p:spPr>
          <a:xfrm>
            <a:off x="1532238" y="624110"/>
            <a:ext cx="10517193" cy="747490"/>
          </a:xfrm>
        </p:spPr>
        <p:txBody>
          <a:bodyPr>
            <a:normAutofit fontScale="90000"/>
          </a:bodyPr>
          <a:lstStyle/>
          <a:p>
            <a:r>
              <a:rPr lang="ru-RU" b="1" dirty="0"/>
              <a:t>Нормы научной этики общества М. Планка, 1948</a:t>
            </a:r>
          </a:p>
        </p:txBody>
      </p:sp>
      <p:sp>
        <p:nvSpPr>
          <p:cNvPr id="3" name="Объект 2">
            <a:extLst>
              <a:ext uri="{FF2B5EF4-FFF2-40B4-BE49-F238E27FC236}">
                <a16:creationId xmlns:a16="http://schemas.microsoft.com/office/drawing/2014/main" id="{6E76757B-F071-4924-A688-24E571AF512B}"/>
              </a:ext>
            </a:extLst>
          </p:cNvPr>
          <p:cNvSpPr>
            <a:spLocks noGrp="1"/>
          </p:cNvSpPr>
          <p:nvPr>
            <p:ph idx="1"/>
          </p:nvPr>
        </p:nvSpPr>
        <p:spPr>
          <a:xfrm>
            <a:off x="988142" y="2075935"/>
            <a:ext cx="11203857" cy="4678825"/>
          </a:xfrm>
        </p:spPr>
        <p:txBody>
          <a:bodyPr>
            <a:normAutofit/>
          </a:bodyPr>
          <a:lstStyle/>
          <a:p>
            <a:r>
              <a:rPr lang="ru-RU" sz="2000" b="1" dirty="0"/>
              <a:t>Этика цитирования;</a:t>
            </a:r>
          </a:p>
          <a:p>
            <a:r>
              <a:rPr lang="ru-RU" sz="2000" b="1" dirty="0"/>
              <a:t>Этика соавторства;</a:t>
            </a:r>
          </a:p>
          <a:p>
            <a:r>
              <a:rPr lang="ru-RU" sz="2000" b="1" dirty="0"/>
              <a:t>Этика проведения научного исследования;</a:t>
            </a:r>
          </a:p>
          <a:p>
            <a:r>
              <a:rPr lang="ru-RU" sz="2000" b="1" dirty="0"/>
              <a:t>Этика взаимоотношений в научном коллективе.</a:t>
            </a:r>
          </a:p>
          <a:p>
            <a:endParaRPr lang="ru-RU" dirty="0"/>
          </a:p>
        </p:txBody>
      </p:sp>
    </p:spTree>
    <p:extLst>
      <p:ext uri="{BB962C8B-B14F-4D97-AF65-F5344CB8AC3E}">
        <p14:creationId xmlns:p14="http://schemas.microsoft.com/office/powerpoint/2010/main" val="252248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521AD5-958D-4580-A33A-86F314ECED04}"/>
              </a:ext>
            </a:extLst>
          </p:cNvPr>
          <p:cNvSpPr>
            <a:spLocks noGrp="1"/>
          </p:cNvSpPr>
          <p:nvPr>
            <p:ph type="title"/>
          </p:nvPr>
        </p:nvSpPr>
        <p:spPr>
          <a:xfrm>
            <a:off x="1932039" y="383458"/>
            <a:ext cx="9572573" cy="1224116"/>
          </a:xfrm>
        </p:spPr>
        <p:txBody>
          <a:bodyPr>
            <a:normAutofit fontScale="90000"/>
          </a:bodyPr>
          <a:lstStyle/>
          <a:p>
            <a:r>
              <a:rPr lang="ru-RU" sz="4000" b="1" dirty="0"/>
              <a:t>История проблемы</a:t>
            </a:r>
            <a:br>
              <a:rPr lang="ru-RU" sz="4000" b="1" dirty="0"/>
            </a:br>
            <a:r>
              <a:rPr lang="ru-RU" b="1" dirty="0"/>
              <a:t>Осмысление угроз для общества</a:t>
            </a:r>
          </a:p>
        </p:txBody>
      </p:sp>
      <p:sp>
        <p:nvSpPr>
          <p:cNvPr id="3" name="Объект 2">
            <a:extLst>
              <a:ext uri="{FF2B5EF4-FFF2-40B4-BE49-F238E27FC236}">
                <a16:creationId xmlns:a16="http://schemas.microsoft.com/office/drawing/2014/main" id="{F69CE804-6252-4701-BEF8-0E8A3C6EC2DB}"/>
              </a:ext>
            </a:extLst>
          </p:cNvPr>
          <p:cNvSpPr>
            <a:spLocks noGrp="1"/>
          </p:cNvSpPr>
          <p:nvPr>
            <p:ph idx="1"/>
          </p:nvPr>
        </p:nvSpPr>
        <p:spPr>
          <a:xfrm>
            <a:off x="973394" y="1607575"/>
            <a:ext cx="11218606" cy="4999702"/>
          </a:xfrm>
        </p:spPr>
        <p:txBody>
          <a:bodyPr>
            <a:normAutofit/>
          </a:bodyPr>
          <a:lstStyle/>
          <a:p>
            <a:endParaRPr lang="ru-RU" dirty="0"/>
          </a:p>
        </p:txBody>
      </p:sp>
    </p:spTree>
    <p:extLst>
      <p:ext uri="{BB962C8B-B14F-4D97-AF65-F5344CB8AC3E}">
        <p14:creationId xmlns:p14="http://schemas.microsoft.com/office/powerpoint/2010/main" val="792604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0A8EDD-302D-4BCC-9D6C-25F8F2EC2E60}"/>
              </a:ext>
            </a:extLst>
          </p:cNvPr>
          <p:cNvSpPr>
            <a:spLocks noGrp="1"/>
          </p:cNvSpPr>
          <p:nvPr>
            <p:ph type="title"/>
          </p:nvPr>
        </p:nvSpPr>
        <p:spPr>
          <a:xfrm>
            <a:off x="1932039" y="624110"/>
            <a:ext cx="9572573" cy="703245"/>
          </a:xfrm>
        </p:spPr>
        <p:txBody>
          <a:bodyPr>
            <a:normAutofit fontScale="90000"/>
          </a:bodyPr>
          <a:lstStyle/>
          <a:p>
            <a:r>
              <a:rPr lang="ru-RU" dirty="0">
                <a:latin typeface="Arial Black" panose="020B0A04020102020204" pitchFamily="34" charset="0"/>
              </a:rPr>
              <a:t>Проблема ответственности ученого и экспертная роль гуманитарного знания</a:t>
            </a:r>
            <a:endParaRPr lang="ru-RU" dirty="0"/>
          </a:p>
        </p:txBody>
      </p:sp>
      <p:sp>
        <p:nvSpPr>
          <p:cNvPr id="3" name="Объект 2">
            <a:extLst>
              <a:ext uri="{FF2B5EF4-FFF2-40B4-BE49-F238E27FC236}">
                <a16:creationId xmlns:a16="http://schemas.microsoft.com/office/drawing/2014/main" id="{5FED2936-56B7-40CE-B0C1-DF8C678F849A}"/>
              </a:ext>
            </a:extLst>
          </p:cNvPr>
          <p:cNvSpPr>
            <a:spLocks noGrp="1"/>
          </p:cNvSpPr>
          <p:nvPr>
            <p:ph idx="1"/>
          </p:nvPr>
        </p:nvSpPr>
        <p:spPr>
          <a:xfrm>
            <a:off x="663678" y="1902542"/>
            <a:ext cx="11528324" cy="4807974"/>
          </a:xfrm>
        </p:spPr>
        <p:txBody>
          <a:bodyPr>
            <a:noAutofit/>
          </a:bodyPr>
          <a:lstStyle/>
          <a:p>
            <a:pPr algn="just"/>
            <a:r>
              <a:rPr lang="ru-RU" sz="1600" dirty="0"/>
              <a:t>Изменения  в  </a:t>
            </a:r>
            <a:r>
              <a:rPr lang="ru-RU" sz="1600" dirty="0" err="1"/>
              <a:t>этосе</a:t>
            </a:r>
            <a:r>
              <a:rPr lang="ru-RU" sz="1600" dirty="0"/>
              <a:t>  науки  повлекли  за  собой  пересмотр  многих традиционных ценностей научного сообщества, а также актуализировали новые аспекты деятельности ученого. Отметим важнейшие из этих изменений. </a:t>
            </a:r>
          </a:p>
          <a:p>
            <a:pPr algn="just"/>
            <a:r>
              <a:rPr lang="ru-RU" sz="1600" dirty="0"/>
              <a:t>1.  Традиционное  противопоставление  </a:t>
            </a:r>
            <a:r>
              <a:rPr lang="ru-RU" sz="1600" b="1" dirty="0"/>
              <a:t>свободы  исследований  как императива  внутренней  логики  науки  и  социальной  ответственности  как внешнего  требования  общества,  </a:t>
            </a:r>
            <a:r>
              <a:rPr lang="ru-RU" sz="1600" dirty="0"/>
              <a:t>теряет  свою  былую  оправданность.  Столь высоко  ценимая  в  «республике  ученых»  свобода  научного  поиска  не  может ныне приниматься без учета социальной, профессиональной и, самое главное, нравственной ответственности ученого за результаты и возможные последствия своей деятельности. </a:t>
            </a:r>
            <a:r>
              <a:rPr lang="ru-RU" sz="1600" b="1" dirty="0"/>
              <a:t>В фокусе этой ответственности – минимизация рисков, предупреждение, предотвращение  или  нейтрализация  возможных  последствий  полученных наукой результатов  и  их  практических  приложений,  которые несут  опасность для природы, человека и общества</a:t>
            </a:r>
            <a:r>
              <a:rPr lang="ru-RU" sz="1600" dirty="0"/>
              <a:t>. Постепенно становится ясным, что самый оптимальный  способ  минимизации  возможных  рисков  –  упреждающее реагирование на ожидаемые негативные последствия.  Все большее признание получает </a:t>
            </a:r>
            <a:r>
              <a:rPr lang="ru-RU" sz="1600" b="1" dirty="0"/>
              <a:t>«принцип предосторожности», </a:t>
            </a:r>
            <a:r>
              <a:rPr lang="ru-RU" sz="1600" dirty="0"/>
              <a:t>согласно которому бремя доказательства безопасности новых технологий ложится на ее проектировщиков  и  создателей.  При  этом  предварительная  оценка безопасности  новых  технологий  проводится  не  от  случая  к  случаю,  она обретает  черты  специально  организованной  и  регулярно  осуществляемой деятельности . </a:t>
            </a:r>
          </a:p>
        </p:txBody>
      </p:sp>
    </p:spTree>
    <p:extLst>
      <p:ext uri="{BB962C8B-B14F-4D97-AF65-F5344CB8AC3E}">
        <p14:creationId xmlns:p14="http://schemas.microsoft.com/office/powerpoint/2010/main" val="11969447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A3C5D2-2CC7-48F3-888E-15A105638B32}"/>
              </a:ext>
            </a:extLst>
          </p:cNvPr>
          <p:cNvSpPr>
            <a:spLocks noGrp="1"/>
          </p:cNvSpPr>
          <p:nvPr>
            <p:ph type="title"/>
          </p:nvPr>
        </p:nvSpPr>
        <p:spPr>
          <a:xfrm>
            <a:off x="1828801" y="624110"/>
            <a:ext cx="9675812" cy="1280890"/>
          </a:xfrm>
        </p:spPr>
        <p:txBody>
          <a:bodyPr>
            <a:normAutofit fontScale="90000"/>
          </a:bodyPr>
          <a:lstStyle/>
          <a:p>
            <a:r>
              <a:rPr lang="ru-RU" dirty="0">
                <a:latin typeface="Arial Black" panose="020B0A04020102020204" pitchFamily="34" charset="0"/>
              </a:rPr>
              <a:t>Проблема ответственности ученого и экспертная роль гуманитарного знания</a:t>
            </a:r>
            <a:endParaRPr lang="ru-RU" dirty="0"/>
          </a:p>
        </p:txBody>
      </p:sp>
      <p:sp>
        <p:nvSpPr>
          <p:cNvPr id="3" name="Объект 2">
            <a:extLst>
              <a:ext uri="{FF2B5EF4-FFF2-40B4-BE49-F238E27FC236}">
                <a16:creationId xmlns:a16="http://schemas.microsoft.com/office/drawing/2014/main" id="{0B9845AE-7F81-485A-89A2-C883AE96DEC3}"/>
              </a:ext>
            </a:extLst>
          </p:cNvPr>
          <p:cNvSpPr>
            <a:spLocks noGrp="1"/>
          </p:cNvSpPr>
          <p:nvPr>
            <p:ph idx="1"/>
          </p:nvPr>
        </p:nvSpPr>
        <p:spPr>
          <a:xfrm>
            <a:off x="222423" y="1799304"/>
            <a:ext cx="11753268" cy="5058696"/>
          </a:xfrm>
        </p:spPr>
        <p:txBody>
          <a:bodyPr>
            <a:normAutofit fontScale="85000" lnSpcReduction="10000"/>
          </a:bodyPr>
          <a:lstStyle/>
          <a:p>
            <a:pPr algn="just"/>
            <a:r>
              <a:rPr lang="ru-RU" dirty="0"/>
              <a:t>2. Основное  противоречие,  которое  сопровождает  биомедицинские исследовательские  проекты  и  вытекающие  из  них  технологии  и  практики, состоит  в  следующем.  </a:t>
            </a:r>
            <a:r>
              <a:rPr lang="ru-RU" b="1" dirty="0"/>
              <a:t>Как  совместить  вмешательство  в  человеческую телесность и психику с сохранением личностной идентичности индивида? </a:t>
            </a:r>
            <a:r>
              <a:rPr lang="ru-RU" dirty="0"/>
              <a:t>Как не  допустить,  чтобы  результаты  оправданных  обстоятельствами  применений биомедицинских технологий не привели к потере человеческого «Я», начиная с утраты  неповторимых  особенностей  конкретного  индивида  вплоть  до  его полной  трансформации  в  так  называемого  </a:t>
            </a:r>
            <a:r>
              <a:rPr lang="ru-RU" dirty="0" err="1"/>
              <a:t>постчеловека</a:t>
            </a:r>
            <a:r>
              <a:rPr lang="ru-RU" dirty="0"/>
              <a:t>,  давно представленного  в  художественной  форме  образами  биоробота,  киборга, антропоида, </a:t>
            </a:r>
            <a:r>
              <a:rPr lang="ru-RU" dirty="0" err="1"/>
              <a:t>техноида</a:t>
            </a:r>
            <a:r>
              <a:rPr lang="ru-RU" dirty="0"/>
              <a:t> и т.п. </a:t>
            </a:r>
          </a:p>
          <a:p>
            <a:pPr algn="just"/>
            <a:r>
              <a:rPr lang="ru-RU" dirty="0"/>
              <a:t>Отсюда  проистекает  необходимость  гуманитарного  контроля  в  науке  и высоких  технологиях.  Сегодня  в  медицине  он  реализуется  посредством </a:t>
            </a:r>
            <a:r>
              <a:rPr lang="ru-RU" b="1" dirty="0"/>
              <a:t>деятельности этических комитетов – общественных органов, осуществляющих независимую  этическую  экспертизу  предполагаемых  исследований  и технологий. </a:t>
            </a:r>
            <a:r>
              <a:rPr lang="ru-RU" dirty="0"/>
              <a:t>Одобрение этического комитета является обязательным условием проведения этих исследований. Не менее острые проблемы напряженного этического звучания встают в связи  с  развитием  нанотехнологий,  по  праву  претендующих стать  лидерами  технологического  развития  цивилизации  в  ХХI  столетии.  Как справится человечество с этими проблемами, покажет время. </a:t>
            </a:r>
          </a:p>
          <a:p>
            <a:pPr algn="just"/>
            <a:r>
              <a:rPr lang="ru-RU" b="1" dirty="0"/>
              <a:t>3. Экологическая этика и ее философские основания</a:t>
            </a:r>
            <a:r>
              <a:rPr lang="ru-RU" dirty="0"/>
              <a:t>. Под экологической этикой  понимают  совокупность  нравственных  принципов  взаимодействия человека  и  природы,  обеспечивающих  целостность  экосистем  и  достойное качество жизни человека.  Экологическая  этика  опирается  на  определенные  положения, сложившиеся  в  культуре  взаимодействия  человека  и  природы  на  протяжении длительного  исторического  развития  и  сегодня  получившие  название </a:t>
            </a:r>
            <a:r>
              <a:rPr lang="ru-RU" b="1" dirty="0"/>
              <a:t>экологической культуры</a:t>
            </a:r>
            <a:r>
              <a:rPr lang="ru-RU" dirty="0"/>
              <a:t>. Ее принципы включают в себя:   неразделимость человека и природы,    отношение  к  природе  как  источнику  материальных  и  духовных ценностей человека,  потребность  в  общении  с  природой  с  целью  наслаждения  ее красотой и стремления раскрыть ее загадки,    формирование здорового образа жизни,    гуманное отношение к миру в целом.</a:t>
            </a:r>
          </a:p>
          <a:p>
            <a:endParaRPr lang="ru-RU" dirty="0"/>
          </a:p>
        </p:txBody>
      </p:sp>
    </p:spTree>
    <p:extLst>
      <p:ext uri="{BB962C8B-B14F-4D97-AF65-F5344CB8AC3E}">
        <p14:creationId xmlns:p14="http://schemas.microsoft.com/office/powerpoint/2010/main" val="2146630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7602CD-0FE7-4BA2-9D36-066A1469FC95}"/>
              </a:ext>
            </a:extLst>
          </p:cNvPr>
          <p:cNvSpPr>
            <a:spLocks noGrp="1"/>
          </p:cNvSpPr>
          <p:nvPr>
            <p:ph type="title"/>
          </p:nvPr>
        </p:nvSpPr>
        <p:spPr/>
        <p:txBody>
          <a:bodyPr/>
          <a:lstStyle/>
          <a:p>
            <a:r>
              <a:rPr lang="ru-RU" b="1" dirty="0"/>
              <a:t>Проведение экспериментов с участием живых существ</a:t>
            </a:r>
          </a:p>
        </p:txBody>
      </p:sp>
      <p:sp>
        <p:nvSpPr>
          <p:cNvPr id="3" name="Объект 2">
            <a:extLst>
              <a:ext uri="{FF2B5EF4-FFF2-40B4-BE49-F238E27FC236}">
                <a16:creationId xmlns:a16="http://schemas.microsoft.com/office/drawing/2014/main" id="{EF3F5159-3526-4985-B9FF-913DBC1B6CF6}"/>
              </a:ext>
            </a:extLst>
          </p:cNvPr>
          <p:cNvSpPr>
            <a:spLocks noGrp="1"/>
          </p:cNvSpPr>
          <p:nvPr>
            <p:ph idx="1"/>
          </p:nvPr>
        </p:nvSpPr>
        <p:spPr>
          <a:xfrm>
            <a:off x="811161" y="2359742"/>
            <a:ext cx="10825315" cy="3874148"/>
          </a:xfrm>
        </p:spPr>
        <p:txBody>
          <a:bodyPr>
            <a:normAutofit/>
          </a:bodyPr>
          <a:lstStyle/>
          <a:p>
            <a:r>
              <a:rPr lang="ru-RU" b="1" dirty="0">
                <a:solidFill>
                  <a:schemeClr val="tx1"/>
                </a:solidFill>
              </a:rPr>
              <a:t>1947 г. – Нюрнбергский кодекс;</a:t>
            </a:r>
          </a:p>
          <a:p>
            <a:r>
              <a:rPr lang="ru-RU" b="1" dirty="0">
                <a:solidFill>
                  <a:schemeClr val="tx1"/>
                </a:solidFill>
              </a:rPr>
              <a:t>1948 г. – Женевская декларация (Присяга врача);</a:t>
            </a:r>
          </a:p>
          <a:p>
            <a:r>
              <a:rPr lang="ru-RU" b="1" dirty="0">
                <a:solidFill>
                  <a:schemeClr val="tx1"/>
                </a:solidFill>
              </a:rPr>
              <a:t>1949 г. – Международный кодекс медицинской этики;</a:t>
            </a:r>
          </a:p>
          <a:p>
            <a:r>
              <a:rPr lang="ru-RU" b="1" dirty="0">
                <a:solidFill>
                  <a:schemeClr val="tx1"/>
                </a:solidFill>
              </a:rPr>
              <a:t>1964 г. – Хельсинская декларация прав человека;</a:t>
            </a:r>
          </a:p>
          <a:p>
            <a:r>
              <a:rPr lang="ru-RU" b="1" dirty="0">
                <a:solidFill>
                  <a:schemeClr val="tx1"/>
                </a:solidFill>
              </a:rPr>
              <a:t>1975 г.  - </a:t>
            </a:r>
            <a:r>
              <a:rPr lang="ru-RU" b="1" dirty="0" err="1">
                <a:solidFill>
                  <a:schemeClr val="tx1"/>
                </a:solidFill>
              </a:rPr>
              <a:t>Хельсинско</a:t>
            </a:r>
            <a:r>
              <a:rPr lang="ru-RU" b="1" dirty="0">
                <a:solidFill>
                  <a:schemeClr val="tx1"/>
                </a:solidFill>
              </a:rPr>
              <a:t>-Токийская декларация;</a:t>
            </a:r>
          </a:p>
          <a:p>
            <a:r>
              <a:rPr lang="ru-RU" b="1" dirty="0">
                <a:solidFill>
                  <a:schemeClr val="tx1"/>
                </a:solidFill>
              </a:rPr>
              <a:t>1983 г. – Международная декларация о правах человека и др. </a:t>
            </a:r>
          </a:p>
          <a:p>
            <a:endParaRPr lang="ru-RU" dirty="0"/>
          </a:p>
        </p:txBody>
      </p:sp>
    </p:spTree>
    <p:extLst>
      <p:ext uri="{BB962C8B-B14F-4D97-AF65-F5344CB8AC3E}">
        <p14:creationId xmlns:p14="http://schemas.microsoft.com/office/powerpoint/2010/main" val="4043925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9218F7-60FC-4061-A30E-0F62F6F43176}"/>
              </a:ext>
            </a:extLst>
          </p:cNvPr>
          <p:cNvSpPr>
            <a:spLocks noGrp="1"/>
          </p:cNvSpPr>
          <p:nvPr>
            <p:ph type="title"/>
          </p:nvPr>
        </p:nvSpPr>
        <p:spPr>
          <a:xfrm>
            <a:off x="2123769" y="624110"/>
            <a:ext cx="9380844" cy="983464"/>
          </a:xfrm>
        </p:spPr>
        <p:txBody>
          <a:bodyPr>
            <a:normAutofit/>
          </a:bodyPr>
          <a:lstStyle/>
          <a:p>
            <a:endParaRPr lang="ru-RU" dirty="0"/>
          </a:p>
        </p:txBody>
      </p:sp>
      <p:pic>
        <p:nvPicPr>
          <p:cNvPr id="4" name="Объект 3">
            <a:extLst>
              <a:ext uri="{FF2B5EF4-FFF2-40B4-BE49-F238E27FC236}">
                <a16:creationId xmlns:a16="http://schemas.microsoft.com/office/drawing/2014/main" id="{81C0079B-C054-470D-8869-85C50ABE8328}"/>
              </a:ext>
            </a:extLst>
          </p:cNvPr>
          <p:cNvPicPr>
            <a:picLocks noGrp="1" noChangeAspect="1"/>
          </p:cNvPicPr>
          <p:nvPr>
            <p:ph idx="1"/>
          </p:nvPr>
        </p:nvPicPr>
        <p:blipFill>
          <a:blip r:embed="rId2"/>
          <a:stretch>
            <a:fillRect/>
          </a:stretch>
        </p:blipFill>
        <p:spPr>
          <a:xfrm>
            <a:off x="-494270" y="0"/>
            <a:ext cx="12686270" cy="6858000"/>
          </a:xfrm>
          <a:prstGeom prst="rect">
            <a:avLst/>
          </a:prstGeom>
        </p:spPr>
      </p:pic>
    </p:spTree>
    <p:extLst>
      <p:ext uri="{BB962C8B-B14F-4D97-AF65-F5344CB8AC3E}">
        <p14:creationId xmlns:p14="http://schemas.microsoft.com/office/powerpoint/2010/main" val="23728460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F8BEDC-D280-4583-9C3C-DC43BF1350CC}"/>
              </a:ext>
            </a:extLst>
          </p:cNvPr>
          <p:cNvSpPr>
            <a:spLocks noGrp="1"/>
          </p:cNvSpPr>
          <p:nvPr>
            <p:ph type="title"/>
          </p:nvPr>
        </p:nvSpPr>
        <p:spPr/>
        <p:txBody>
          <a:bodyPr>
            <a:normAutofit/>
          </a:bodyPr>
          <a:lstStyle/>
          <a:p>
            <a:r>
              <a:rPr lang="ru-RU" b="1" dirty="0"/>
              <a:t>Нюрнбергский кодекс 1947 г.</a:t>
            </a:r>
            <a:br>
              <a:rPr lang="ru-RU" b="1" dirty="0"/>
            </a:br>
            <a:endParaRPr lang="ru-RU" b="1" dirty="0"/>
          </a:p>
        </p:txBody>
      </p:sp>
      <p:sp>
        <p:nvSpPr>
          <p:cNvPr id="3" name="Объект 2">
            <a:extLst>
              <a:ext uri="{FF2B5EF4-FFF2-40B4-BE49-F238E27FC236}">
                <a16:creationId xmlns:a16="http://schemas.microsoft.com/office/drawing/2014/main" id="{49B2C59E-01AB-4E2A-A88D-738BDD28D351}"/>
              </a:ext>
            </a:extLst>
          </p:cNvPr>
          <p:cNvSpPr>
            <a:spLocks noGrp="1"/>
          </p:cNvSpPr>
          <p:nvPr>
            <p:ph sz="half" idx="1"/>
          </p:nvPr>
        </p:nvSpPr>
        <p:spPr/>
        <p:txBody>
          <a:bodyPr>
            <a:normAutofit/>
          </a:bodyPr>
          <a:lstStyle/>
          <a:p>
            <a:r>
              <a:rPr lang="ru-RU" dirty="0"/>
              <a:t>Условие проведения эксперимента на человеке – его добровольное согласие</a:t>
            </a:r>
          </a:p>
          <a:p>
            <a:r>
              <a:rPr lang="ru-RU" dirty="0"/>
              <a:t>Эксперимент не должен проводиться, если есть возможность смерти или ранения</a:t>
            </a:r>
          </a:p>
          <a:p>
            <a:r>
              <a:rPr lang="ru-RU" dirty="0"/>
              <a:t>Экспериментатор должен быть готов остановить проведение эксперимента на любой стадии</a:t>
            </a:r>
          </a:p>
        </p:txBody>
      </p:sp>
      <p:pic>
        <p:nvPicPr>
          <p:cNvPr id="5" name="Объект 4">
            <a:extLst>
              <a:ext uri="{FF2B5EF4-FFF2-40B4-BE49-F238E27FC236}">
                <a16:creationId xmlns:a16="http://schemas.microsoft.com/office/drawing/2014/main" id="{E298C868-8E15-43DB-AF35-AD9D5636C232}"/>
              </a:ext>
            </a:extLst>
          </p:cNvPr>
          <p:cNvPicPr>
            <a:picLocks noGrp="1" noChangeAspect="1"/>
          </p:cNvPicPr>
          <p:nvPr>
            <p:ph sz="half" idx="2"/>
          </p:nvPr>
        </p:nvPicPr>
        <p:blipFill>
          <a:blip r:embed="rId2"/>
          <a:stretch>
            <a:fillRect/>
          </a:stretch>
        </p:blipFill>
        <p:spPr>
          <a:xfrm>
            <a:off x="8594993" y="1537159"/>
            <a:ext cx="3334801" cy="2286198"/>
          </a:xfrm>
          <a:prstGeom prst="rect">
            <a:avLst/>
          </a:prstGeom>
        </p:spPr>
      </p:pic>
      <p:pic>
        <p:nvPicPr>
          <p:cNvPr id="6" name="Рисунок 5">
            <a:extLst>
              <a:ext uri="{FF2B5EF4-FFF2-40B4-BE49-F238E27FC236}">
                <a16:creationId xmlns:a16="http://schemas.microsoft.com/office/drawing/2014/main" id="{41E55B01-4887-4673-9C3B-1014BAA3378F}"/>
              </a:ext>
            </a:extLst>
          </p:cNvPr>
          <p:cNvPicPr>
            <a:picLocks noChangeAspect="1"/>
          </p:cNvPicPr>
          <p:nvPr/>
        </p:nvPicPr>
        <p:blipFill>
          <a:blip r:embed="rId3"/>
          <a:stretch>
            <a:fillRect/>
          </a:stretch>
        </p:blipFill>
        <p:spPr>
          <a:xfrm>
            <a:off x="8628523" y="4168597"/>
            <a:ext cx="3267739" cy="2304488"/>
          </a:xfrm>
          <a:prstGeom prst="rect">
            <a:avLst/>
          </a:prstGeom>
        </p:spPr>
      </p:pic>
    </p:spTree>
    <p:extLst>
      <p:ext uri="{BB962C8B-B14F-4D97-AF65-F5344CB8AC3E}">
        <p14:creationId xmlns:p14="http://schemas.microsoft.com/office/powerpoint/2010/main" val="3775255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DC15ED-86C4-4D58-B9B2-73C61575521A}"/>
              </a:ext>
            </a:extLst>
          </p:cNvPr>
          <p:cNvSpPr>
            <a:spLocks noGrp="1"/>
          </p:cNvSpPr>
          <p:nvPr>
            <p:ph type="title"/>
          </p:nvPr>
        </p:nvSpPr>
        <p:spPr>
          <a:xfrm>
            <a:off x="2197510" y="624110"/>
            <a:ext cx="9307101" cy="1280890"/>
          </a:xfrm>
        </p:spPr>
        <p:txBody>
          <a:bodyPr>
            <a:normAutofit/>
          </a:bodyPr>
          <a:lstStyle/>
          <a:p>
            <a:r>
              <a:rPr lang="ru-RU" b="1" dirty="0"/>
              <a:t>Манифест Рассела-Эйнштейна, 1955</a:t>
            </a:r>
          </a:p>
        </p:txBody>
      </p:sp>
      <p:pic>
        <p:nvPicPr>
          <p:cNvPr id="5" name="Объект 4">
            <a:extLst>
              <a:ext uri="{FF2B5EF4-FFF2-40B4-BE49-F238E27FC236}">
                <a16:creationId xmlns:a16="http://schemas.microsoft.com/office/drawing/2014/main" id="{04822DEE-A6EF-4F46-B24E-AB141F4DE14B}"/>
              </a:ext>
            </a:extLst>
          </p:cNvPr>
          <p:cNvPicPr>
            <a:picLocks noGrp="1" noChangeAspect="1"/>
          </p:cNvPicPr>
          <p:nvPr>
            <p:ph sz="half" idx="1"/>
          </p:nvPr>
        </p:nvPicPr>
        <p:blipFill>
          <a:blip r:embed="rId2"/>
          <a:stretch>
            <a:fillRect/>
          </a:stretch>
        </p:blipFill>
        <p:spPr>
          <a:xfrm>
            <a:off x="2886390" y="2715019"/>
            <a:ext cx="3718882" cy="2615411"/>
          </a:xfrm>
          <a:prstGeom prst="rect">
            <a:avLst/>
          </a:prstGeom>
        </p:spPr>
      </p:pic>
      <p:sp>
        <p:nvSpPr>
          <p:cNvPr id="4" name="Объект 3">
            <a:extLst>
              <a:ext uri="{FF2B5EF4-FFF2-40B4-BE49-F238E27FC236}">
                <a16:creationId xmlns:a16="http://schemas.microsoft.com/office/drawing/2014/main" id="{F711AA11-623D-4A16-8CC3-953B732B6F76}"/>
              </a:ext>
            </a:extLst>
          </p:cNvPr>
          <p:cNvSpPr>
            <a:spLocks noGrp="1"/>
          </p:cNvSpPr>
          <p:nvPr>
            <p:ph sz="half" idx="2"/>
          </p:nvPr>
        </p:nvSpPr>
        <p:spPr/>
        <p:txBody>
          <a:bodyPr>
            <a:normAutofit/>
          </a:bodyPr>
          <a:lstStyle/>
          <a:p>
            <a:pPr>
              <a:buNone/>
            </a:pPr>
            <a:r>
              <a:rPr lang="ru-RU" b="1" dirty="0"/>
              <a:t>Никто не знает, как далеко могут распространяться радиоактивные частицы</a:t>
            </a:r>
          </a:p>
          <a:p>
            <a:pPr>
              <a:buNone/>
            </a:pPr>
            <a:r>
              <a:rPr lang="ru-RU" b="1" dirty="0"/>
              <a:t>Должны ли мы уничтожить род человеческий, или человечество откажется от войн?</a:t>
            </a:r>
          </a:p>
          <a:p>
            <a:pPr>
              <a:buNone/>
            </a:pPr>
            <a:r>
              <a:rPr lang="ru-RU" b="1" dirty="0"/>
              <a:t>Мы требуем, чтобы они (правительство) находили мирные средства разрешения всех спорных вопросов</a:t>
            </a:r>
          </a:p>
          <a:p>
            <a:endParaRPr lang="ru-RU" dirty="0"/>
          </a:p>
        </p:txBody>
      </p:sp>
    </p:spTree>
    <p:extLst>
      <p:ext uri="{BB962C8B-B14F-4D97-AF65-F5344CB8AC3E}">
        <p14:creationId xmlns:p14="http://schemas.microsoft.com/office/powerpoint/2010/main" val="6011494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5AD75C-C8C8-4B92-B77F-98E8882B6BD6}"/>
              </a:ext>
            </a:extLst>
          </p:cNvPr>
          <p:cNvSpPr>
            <a:spLocks noGrp="1"/>
          </p:cNvSpPr>
          <p:nvPr>
            <p:ph type="title"/>
          </p:nvPr>
        </p:nvSpPr>
        <p:spPr/>
        <p:txBody>
          <a:bodyPr>
            <a:normAutofit/>
          </a:bodyPr>
          <a:lstStyle/>
          <a:p>
            <a:r>
              <a:rPr lang="ru-RU" b="1" dirty="0" err="1"/>
              <a:t>Пагуошское</a:t>
            </a:r>
            <a:r>
              <a:rPr lang="ru-RU" b="1" dirty="0"/>
              <a:t> движение</a:t>
            </a:r>
          </a:p>
        </p:txBody>
      </p:sp>
      <p:sp>
        <p:nvSpPr>
          <p:cNvPr id="3" name="Объект 2">
            <a:extLst>
              <a:ext uri="{FF2B5EF4-FFF2-40B4-BE49-F238E27FC236}">
                <a16:creationId xmlns:a16="http://schemas.microsoft.com/office/drawing/2014/main" id="{5CBA5FDB-514B-40DD-BDCB-4812C0494E9B}"/>
              </a:ext>
            </a:extLst>
          </p:cNvPr>
          <p:cNvSpPr>
            <a:spLocks noGrp="1"/>
          </p:cNvSpPr>
          <p:nvPr>
            <p:ph sz="half" idx="1"/>
          </p:nvPr>
        </p:nvSpPr>
        <p:spPr>
          <a:xfrm>
            <a:off x="1755058" y="2133600"/>
            <a:ext cx="5148018" cy="3777622"/>
          </a:xfrm>
        </p:spPr>
        <p:txBody>
          <a:bodyPr>
            <a:normAutofit/>
          </a:bodyPr>
          <a:lstStyle/>
          <a:p>
            <a:r>
              <a:rPr lang="ru-RU" b="1" dirty="0"/>
              <a:t>7—11 июля 1957 г. в местечке </a:t>
            </a:r>
            <a:r>
              <a:rPr lang="ru-RU" b="1" dirty="0" err="1"/>
              <a:t>Пагуош</a:t>
            </a:r>
            <a:r>
              <a:rPr lang="ru-RU" b="1" dirty="0"/>
              <a:t> (Новая Шотландия, Канада) – первая конференция</a:t>
            </a:r>
          </a:p>
          <a:p>
            <a:r>
              <a:rPr lang="ru-RU" b="1" dirty="0"/>
              <a:t>Рассматривалось 3 вопроса:</a:t>
            </a:r>
          </a:p>
          <a:p>
            <a:pPr lvl="1"/>
            <a:r>
              <a:rPr lang="ru-RU" sz="1800" b="1" dirty="0"/>
              <a:t>опасность, вызываемая ядерным оружием в мирное и военное время; </a:t>
            </a:r>
          </a:p>
          <a:p>
            <a:pPr lvl="1"/>
            <a:r>
              <a:rPr lang="ru-RU" sz="1800" b="1" dirty="0"/>
              <a:t>контроль за ядерными вооружениями;</a:t>
            </a:r>
          </a:p>
          <a:p>
            <a:pPr lvl="1"/>
            <a:r>
              <a:rPr lang="ru-RU" sz="1800" b="1" dirty="0"/>
              <a:t> социальная ответственность ученых</a:t>
            </a:r>
          </a:p>
          <a:p>
            <a:endParaRPr lang="ru-RU" dirty="0"/>
          </a:p>
        </p:txBody>
      </p:sp>
      <p:pic>
        <p:nvPicPr>
          <p:cNvPr id="6" name="Рисунок 5">
            <a:extLst>
              <a:ext uri="{FF2B5EF4-FFF2-40B4-BE49-F238E27FC236}">
                <a16:creationId xmlns:a16="http://schemas.microsoft.com/office/drawing/2014/main" id="{15D91461-02AB-4857-BE05-8C812598ADF3}"/>
              </a:ext>
            </a:extLst>
          </p:cNvPr>
          <p:cNvPicPr>
            <a:picLocks noChangeAspect="1"/>
          </p:cNvPicPr>
          <p:nvPr/>
        </p:nvPicPr>
        <p:blipFill>
          <a:blip r:embed="rId2"/>
          <a:stretch>
            <a:fillRect/>
          </a:stretch>
        </p:blipFill>
        <p:spPr>
          <a:xfrm>
            <a:off x="7770117" y="1491239"/>
            <a:ext cx="3657917" cy="4419983"/>
          </a:xfrm>
          <a:prstGeom prst="rect">
            <a:avLst/>
          </a:prstGeom>
        </p:spPr>
      </p:pic>
      <p:sp>
        <p:nvSpPr>
          <p:cNvPr id="7" name="Объект 6">
            <a:extLst>
              <a:ext uri="{FF2B5EF4-FFF2-40B4-BE49-F238E27FC236}">
                <a16:creationId xmlns:a16="http://schemas.microsoft.com/office/drawing/2014/main" id="{82D1903A-9C90-4B6F-8F99-19430CACCD89}"/>
              </a:ext>
            </a:extLst>
          </p:cNvPr>
          <p:cNvSpPr>
            <a:spLocks noGrp="1"/>
          </p:cNvSpPr>
          <p:nvPr>
            <p:ph sz="half" idx="2"/>
          </p:nvPr>
        </p:nvSpPr>
        <p:spPr>
          <a:xfrm>
            <a:off x="7442143" y="1812419"/>
            <a:ext cx="4313864" cy="3777622"/>
          </a:xfrm>
        </p:spPr>
        <p:txBody>
          <a:bodyPr/>
          <a:lstStyle/>
          <a:p>
            <a:endParaRPr lang="ru-RU" dirty="0"/>
          </a:p>
        </p:txBody>
      </p:sp>
    </p:spTree>
    <p:extLst>
      <p:ext uri="{BB962C8B-B14F-4D97-AF65-F5344CB8AC3E}">
        <p14:creationId xmlns:p14="http://schemas.microsoft.com/office/powerpoint/2010/main" val="34305871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B73E60-2E12-491F-A14B-713D85431161}"/>
              </a:ext>
            </a:extLst>
          </p:cNvPr>
          <p:cNvSpPr>
            <a:spLocks noGrp="1"/>
          </p:cNvSpPr>
          <p:nvPr>
            <p:ph type="title"/>
          </p:nvPr>
        </p:nvSpPr>
        <p:spPr>
          <a:xfrm>
            <a:off x="1474840" y="624110"/>
            <a:ext cx="10717160" cy="1280890"/>
          </a:xfrm>
        </p:spPr>
        <p:txBody>
          <a:bodyPr/>
          <a:lstStyle/>
          <a:p>
            <a:endParaRPr lang="ru-RU" dirty="0"/>
          </a:p>
        </p:txBody>
      </p:sp>
      <p:sp>
        <p:nvSpPr>
          <p:cNvPr id="3" name="Объект 2">
            <a:extLst>
              <a:ext uri="{FF2B5EF4-FFF2-40B4-BE49-F238E27FC236}">
                <a16:creationId xmlns:a16="http://schemas.microsoft.com/office/drawing/2014/main" id="{DF846F87-6366-4D35-B00D-7DACCAE44E5B}"/>
              </a:ext>
            </a:extLst>
          </p:cNvPr>
          <p:cNvSpPr>
            <a:spLocks noGrp="1"/>
          </p:cNvSpPr>
          <p:nvPr>
            <p:ph idx="1"/>
          </p:nvPr>
        </p:nvSpPr>
        <p:spPr>
          <a:xfrm>
            <a:off x="1799303" y="1905000"/>
            <a:ext cx="10132142" cy="4006222"/>
          </a:xfrm>
        </p:spPr>
        <p:txBody>
          <a:bodyPr/>
          <a:lstStyle/>
          <a:p>
            <a:r>
              <a:rPr lang="ru-RU" sz="2000" b="1" dirty="0">
                <a:solidFill>
                  <a:schemeClr val="accent3"/>
                </a:solidFill>
              </a:rPr>
              <a:t>1946 г.  в Лондоне  </a:t>
            </a:r>
            <a:r>
              <a:rPr lang="ru-RU" sz="2000" dirty="0"/>
              <a:t>учреждена Всемирная федерация научных работников</a:t>
            </a:r>
          </a:p>
          <a:p>
            <a:r>
              <a:rPr lang="ru-RU" sz="2000" b="1" dirty="0"/>
              <a:t>Основные документы Федерации</a:t>
            </a:r>
            <a:r>
              <a:rPr lang="ru-RU" sz="2000" dirty="0"/>
              <a:t>:</a:t>
            </a:r>
          </a:p>
          <a:p>
            <a:endParaRPr lang="ru-RU" sz="2000" dirty="0"/>
          </a:p>
          <a:p>
            <a:pPr>
              <a:buFont typeface="Arial" pitchFamily="34" charset="0"/>
              <a:buChar char="•"/>
            </a:pPr>
            <a:r>
              <a:rPr lang="ru-RU" sz="2000" dirty="0"/>
              <a:t>«Хартия научных работников» (1948 г.), </a:t>
            </a:r>
          </a:p>
          <a:p>
            <a:pPr>
              <a:buFont typeface="Arial" pitchFamily="34" charset="0"/>
              <a:buChar char="•"/>
            </a:pPr>
            <a:r>
              <a:rPr lang="ru-RU" sz="2000" dirty="0"/>
              <a:t>«Декларация прав научных работников» (1969 г.), </a:t>
            </a:r>
          </a:p>
          <a:p>
            <a:pPr>
              <a:buFont typeface="Arial" pitchFamily="34" charset="0"/>
              <a:buChar char="•"/>
            </a:pPr>
            <a:r>
              <a:rPr lang="ru-RU" sz="2000" dirty="0"/>
              <a:t>«Декларация прав и обязанностей ученых» (1990 г.).</a:t>
            </a:r>
          </a:p>
          <a:p>
            <a:pPr marL="0" indent="0">
              <a:buNone/>
            </a:pPr>
            <a:endParaRPr lang="ru-RU" dirty="0"/>
          </a:p>
        </p:txBody>
      </p:sp>
    </p:spTree>
    <p:extLst>
      <p:ext uri="{BB962C8B-B14F-4D97-AF65-F5344CB8AC3E}">
        <p14:creationId xmlns:p14="http://schemas.microsoft.com/office/powerpoint/2010/main" val="33261615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A864AE-D26E-4258-B037-5D21D71A2BEB}"/>
              </a:ext>
            </a:extLst>
          </p:cNvPr>
          <p:cNvSpPr>
            <a:spLocks noGrp="1"/>
          </p:cNvSpPr>
          <p:nvPr>
            <p:ph type="title"/>
          </p:nvPr>
        </p:nvSpPr>
        <p:spPr>
          <a:xfrm>
            <a:off x="1799303" y="624110"/>
            <a:ext cx="9705309" cy="1280890"/>
          </a:xfrm>
        </p:spPr>
        <p:txBody>
          <a:bodyPr/>
          <a:lstStyle/>
          <a:p>
            <a:endParaRPr lang="ru-RU" dirty="0"/>
          </a:p>
        </p:txBody>
      </p:sp>
      <p:pic>
        <p:nvPicPr>
          <p:cNvPr id="4" name="Объект 3">
            <a:extLst>
              <a:ext uri="{FF2B5EF4-FFF2-40B4-BE49-F238E27FC236}">
                <a16:creationId xmlns:a16="http://schemas.microsoft.com/office/drawing/2014/main" id="{A05B8F28-C6DE-4C4A-BB99-4E45D105D9A4}"/>
              </a:ext>
            </a:extLst>
          </p:cNvPr>
          <p:cNvPicPr>
            <a:picLocks noGrp="1" noChangeAspect="1"/>
          </p:cNvPicPr>
          <p:nvPr>
            <p:ph idx="1"/>
          </p:nvPr>
        </p:nvPicPr>
        <p:blipFill>
          <a:blip r:embed="rId2"/>
          <a:stretch>
            <a:fillRect/>
          </a:stretch>
        </p:blipFill>
        <p:spPr>
          <a:xfrm>
            <a:off x="-321276" y="0"/>
            <a:ext cx="12513276" cy="6858000"/>
          </a:xfrm>
          <a:prstGeom prst="rect">
            <a:avLst/>
          </a:prstGeom>
        </p:spPr>
      </p:pic>
    </p:spTree>
    <p:extLst>
      <p:ext uri="{BB962C8B-B14F-4D97-AF65-F5344CB8AC3E}">
        <p14:creationId xmlns:p14="http://schemas.microsoft.com/office/powerpoint/2010/main" val="18412576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708FB3-CF98-4369-8387-5A3D63AB5DFE}"/>
              </a:ext>
            </a:extLst>
          </p:cNvPr>
          <p:cNvSpPr>
            <a:spLocks noGrp="1"/>
          </p:cNvSpPr>
          <p:nvPr>
            <p:ph type="title"/>
          </p:nvPr>
        </p:nvSpPr>
        <p:spPr>
          <a:xfrm>
            <a:off x="2227007" y="624110"/>
            <a:ext cx="9277606" cy="909722"/>
          </a:xfrm>
        </p:spPr>
        <p:txBody>
          <a:bodyPr>
            <a:normAutofit/>
          </a:bodyPr>
          <a:lstStyle/>
          <a:p>
            <a:r>
              <a:rPr lang="ru-RU" b="1" dirty="0"/>
              <a:t>4 типа этических вопросов в </a:t>
            </a:r>
            <a:r>
              <a:rPr lang="en-US" b="1" dirty="0"/>
              <a:t>XXI</a:t>
            </a:r>
            <a:r>
              <a:rPr lang="ru-RU" b="1" dirty="0"/>
              <a:t> веке</a:t>
            </a:r>
          </a:p>
        </p:txBody>
      </p:sp>
      <p:sp>
        <p:nvSpPr>
          <p:cNvPr id="3" name="Объект 2">
            <a:extLst>
              <a:ext uri="{FF2B5EF4-FFF2-40B4-BE49-F238E27FC236}">
                <a16:creationId xmlns:a16="http://schemas.microsoft.com/office/drawing/2014/main" id="{D01DB560-3CD8-4A3C-9291-BE0847FFDAF8}"/>
              </a:ext>
            </a:extLst>
          </p:cNvPr>
          <p:cNvSpPr>
            <a:spLocks noGrp="1"/>
          </p:cNvSpPr>
          <p:nvPr>
            <p:ph idx="1"/>
          </p:nvPr>
        </p:nvSpPr>
        <p:spPr>
          <a:xfrm>
            <a:off x="1637071" y="1818582"/>
            <a:ext cx="9867541" cy="4092640"/>
          </a:xfrm>
        </p:spPr>
        <p:txBody>
          <a:bodyPr/>
          <a:lstStyle/>
          <a:p>
            <a:pPr marL="457200" indent="-457200" algn="just">
              <a:buFont typeface="+mj-lt"/>
              <a:buAutoNum type="arabicPeriod"/>
            </a:pPr>
            <a:r>
              <a:rPr lang="ru-RU" b="1" dirty="0"/>
              <a:t>Ситуации, которые требуют анализа конкретного случая (комитеты по биоэтике, информационным технологиям)</a:t>
            </a:r>
          </a:p>
          <a:p>
            <a:pPr marL="457200" indent="-457200" algn="just">
              <a:buFont typeface="+mj-lt"/>
              <a:buAutoNum type="arabicPeriod"/>
            </a:pPr>
            <a:r>
              <a:rPr lang="ru-RU" b="1" dirty="0"/>
              <a:t>Вопросы, связанные с формированием стратегии развития науки и техники – наука в будущем</a:t>
            </a:r>
          </a:p>
          <a:p>
            <a:pPr marL="457200" indent="-457200" algn="just">
              <a:buFont typeface="+mj-lt"/>
              <a:buAutoNum type="arabicPeriod"/>
            </a:pPr>
            <a:r>
              <a:rPr lang="ru-RU" b="1" dirty="0"/>
              <a:t>Вопросы, связанные с индивидуальной и коллективной ответственностью ученых</a:t>
            </a:r>
          </a:p>
          <a:p>
            <a:pPr marL="0" indent="0" algn="just">
              <a:buNone/>
            </a:pPr>
            <a:r>
              <a:rPr lang="ru-RU" b="1" dirty="0">
                <a:solidFill>
                  <a:schemeClr val="accent1"/>
                </a:solidFill>
              </a:rPr>
              <a:t>4. </a:t>
            </a:r>
            <a:r>
              <a:rPr lang="ru-RU" b="1" dirty="0"/>
              <a:t>Вопросы, связанные с тем, как принимает решения менеджер, управляющий развитием технологий в ситуации неопределенности</a:t>
            </a:r>
          </a:p>
          <a:p>
            <a:endParaRPr lang="ru-RU" dirty="0"/>
          </a:p>
        </p:txBody>
      </p:sp>
      <p:pic>
        <p:nvPicPr>
          <p:cNvPr id="4" name="Рисунок 3">
            <a:extLst>
              <a:ext uri="{FF2B5EF4-FFF2-40B4-BE49-F238E27FC236}">
                <a16:creationId xmlns:a16="http://schemas.microsoft.com/office/drawing/2014/main" id="{6CDFF0C6-B387-4214-9989-67DD893AD4D0}"/>
              </a:ext>
            </a:extLst>
          </p:cNvPr>
          <p:cNvPicPr>
            <a:picLocks noChangeAspect="1"/>
          </p:cNvPicPr>
          <p:nvPr/>
        </p:nvPicPr>
        <p:blipFill>
          <a:blip r:embed="rId2"/>
          <a:stretch>
            <a:fillRect/>
          </a:stretch>
        </p:blipFill>
        <p:spPr>
          <a:xfrm>
            <a:off x="10360904" y="5039418"/>
            <a:ext cx="1652159" cy="1743607"/>
          </a:xfrm>
          <a:prstGeom prst="rect">
            <a:avLst/>
          </a:prstGeom>
        </p:spPr>
      </p:pic>
    </p:spTree>
    <p:extLst>
      <p:ext uri="{BB962C8B-B14F-4D97-AF65-F5344CB8AC3E}">
        <p14:creationId xmlns:p14="http://schemas.microsoft.com/office/powerpoint/2010/main" val="2625351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B8C19413-8830-41CB-BA9E-D0C5AF1E7425}"/>
              </a:ext>
            </a:extLst>
          </p:cNvPr>
          <p:cNvSpPr>
            <a:spLocks noGrp="1"/>
          </p:cNvSpPr>
          <p:nvPr>
            <p:ph type="title"/>
          </p:nvPr>
        </p:nvSpPr>
        <p:spPr>
          <a:xfrm>
            <a:off x="2035277" y="221227"/>
            <a:ext cx="9469335" cy="668460"/>
          </a:xfrm>
        </p:spPr>
        <p:txBody>
          <a:bodyPr>
            <a:normAutofit fontScale="90000"/>
          </a:bodyPr>
          <a:lstStyle/>
          <a:p>
            <a:r>
              <a:rPr lang="ru-RU" b="1" dirty="0"/>
              <a:t>Социальная оценка техники и технологий</a:t>
            </a:r>
          </a:p>
        </p:txBody>
      </p:sp>
      <p:sp>
        <p:nvSpPr>
          <p:cNvPr id="5" name="Объект 4">
            <a:extLst>
              <a:ext uri="{FF2B5EF4-FFF2-40B4-BE49-F238E27FC236}">
                <a16:creationId xmlns:a16="http://schemas.microsoft.com/office/drawing/2014/main" id="{F3D856F9-62E5-428C-8357-F680AFE15FA8}"/>
              </a:ext>
            </a:extLst>
          </p:cNvPr>
          <p:cNvSpPr>
            <a:spLocks noGrp="1"/>
          </p:cNvSpPr>
          <p:nvPr>
            <p:ph idx="1"/>
          </p:nvPr>
        </p:nvSpPr>
        <p:spPr>
          <a:xfrm>
            <a:off x="1327355" y="1519085"/>
            <a:ext cx="10864646" cy="5338916"/>
          </a:xfrm>
        </p:spPr>
        <p:txBody>
          <a:bodyPr>
            <a:noAutofit/>
          </a:bodyPr>
          <a:lstStyle/>
          <a:p>
            <a:r>
              <a:rPr lang="ru-RU" sz="2400" b="1" dirty="0"/>
              <a:t>Социальная оценка техники и технологий</a:t>
            </a:r>
            <a:r>
              <a:rPr lang="ru-RU" sz="2400" dirty="0"/>
              <a:t> </a:t>
            </a:r>
          </a:p>
          <a:p>
            <a:pPr marL="0" indent="0">
              <a:buNone/>
            </a:pPr>
            <a:r>
              <a:rPr lang="en-US" sz="2400" b="1" dirty="0"/>
              <a:t>(TA- Technology Assessment)</a:t>
            </a:r>
            <a:r>
              <a:rPr lang="ru-RU" sz="2400" dirty="0"/>
              <a:t>– область междисциплинарных исследований и практик, направленных на регулирование связанных с технологическим развитием взаимоотношений «наука-политика-общество».</a:t>
            </a:r>
            <a:endParaRPr lang="en-US" sz="2400" dirty="0"/>
          </a:p>
          <a:p>
            <a:r>
              <a:rPr lang="ru-RU" sz="2400" dirty="0">
                <a:solidFill>
                  <a:srgbClr val="000000"/>
                </a:solidFill>
              </a:rPr>
              <a:t>Цель -  экспертное прогнозирование последствий тех или иных технических проектов для общества, в частности характера и степени их воздействия на окружающую среду. Является важным инструментом технической политики в развитых странах.</a:t>
            </a:r>
            <a:endParaRPr lang="ru-RU" sz="2400" dirty="0"/>
          </a:p>
          <a:p>
            <a:endParaRPr lang="en-US" sz="2400" dirty="0"/>
          </a:p>
        </p:txBody>
      </p:sp>
    </p:spTree>
    <p:extLst>
      <p:ext uri="{BB962C8B-B14F-4D97-AF65-F5344CB8AC3E}">
        <p14:creationId xmlns:p14="http://schemas.microsoft.com/office/powerpoint/2010/main" val="7833546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55FDCD-D66B-4595-A196-325039C7DA38}"/>
              </a:ext>
            </a:extLst>
          </p:cNvPr>
          <p:cNvSpPr>
            <a:spLocks noGrp="1"/>
          </p:cNvSpPr>
          <p:nvPr>
            <p:ph type="title"/>
          </p:nvPr>
        </p:nvSpPr>
        <p:spPr>
          <a:xfrm>
            <a:off x="2005781" y="624110"/>
            <a:ext cx="9498831" cy="1280890"/>
          </a:xfrm>
        </p:spPr>
        <p:txBody>
          <a:bodyPr/>
          <a:lstStyle/>
          <a:p>
            <a:r>
              <a:rPr lang="ru-RU" b="1" dirty="0"/>
              <a:t>Опыт социальной оценки техники и технологий</a:t>
            </a:r>
          </a:p>
        </p:txBody>
      </p:sp>
      <p:sp>
        <p:nvSpPr>
          <p:cNvPr id="3" name="Объект 2">
            <a:extLst>
              <a:ext uri="{FF2B5EF4-FFF2-40B4-BE49-F238E27FC236}">
                <a16:creationId xmlns:a16="http://schemas.microsoft.com/office/drawing/2014/main" id="{611CD314-FCC9-4E05-B910-004457A9B837}"/>
              </a:ext>
            </a:extLst>
          </p:cNvPr>
          <p:cNvSpPr>
            <a:spLocks noGrp="1"/>
          </p:cNvSpPr>
          <p:nvPr>
            <p:ph idx="1"/>
          </p:nvPr>
        </p:nvSpPr>
        <p:spPr>
          <a:xfrm>
            <a:off x="1489587" y="2133600"/>
            <a:ext cx="10015025" cy="3777622"/>
          </a:xfrm>
        </p:spPr>
        <p:txBody>
          <a:bodyPr/>
          <a:lstStyle/>
          <a:p>
            <a:r>
              <a:rPr lang="ru-RU" dirty="0"/>
              <a:t>Первая в мире организация по социальной оценке техники и технологий появилась в </a:t>
            </a:r>
            <a:r>
              <a:rPr lang="ru-RU" b="1" dirty="0"/>
              <a:t>1972г. </a:t>
            </a:r>
            <a:r>
              <a:rPr lang="ru-RU" dirty="0"/>
              <a:t>в Конгрессе США. </a:t>
            </a:r>
            <a:endParaRPr lang="en-US" dirty="0"/>
          </a:p>
          <a:p>
            <a:r>
              <a:rPr lang="ru-RU" altLang="ru-RU" dirty="0"/>
              <a:t>Задача - обеспечение сенаторов и конгрессменов объективной информацией в данной области с целью раннего предупреждения негативных последствий техники</a:t>
            </a:r>
          </a:p>
          <a:p>
            <a:r>
              <a:rPr lang="ru-RU" altLang="ru-RU" dirty="0"/>
              <a:t>16 ноября 1989 г. постановлением Бундестага на базе отдела прикладного системного анализа (сегодня Институт оценки техники и системного анализа) Центра ядерных исследований г. Карлсруэ (с 1995 г. переименован в Исследовательский центр Сообщества Гельмгольца) организовано Бюро по оценке последствий техники германского бундестага.</a:t>
            </a:r>
            <a:endParaRPr lang="ru-RU" dirty="0"/>
          </a:p>
        </p:txBody>
      </p:sp>
    </p:spTree>
    <p:extLst>
      <p:ext uri="{BB962C8B-B14F-4D97-AF65-F5344CB8AC3E}">
        <p14:creationId xmlns:p14="http://schemas.microsoft.com/office/powerpoint/2010/main" val="2473948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CCC685-CFCE-4DB7-9749-B7BCF55411B0}"/>
              </a:ext>
            </a:extLst>
          </p:cNvPr>
          <p:cNvSpPr>
            <a:spLocks noGrp="1"/>
          </p:cNvSpPr>
          <p:nvPr>
            <p:ph type="title"/>
          </p:nvPr>
        </p:nvSpPr>
        <p:spPr>
          <a:xfrm>
            <a:off x="2075935" y="624110"/>
            <a:ext cx="9428677" cy="688496"/>
          </a:xfrm>
        </p:spPr>
        <p:txBody>
          <a:bodyPr>
            <a:normAutofit fontScale="90000"/>
          </a:bodyPr>
          <a:lstStyle/>
          <a:p>
            <a:r>
              <a:rPr lang="ru-RU" b="1" dirty="0"/>
              <a:t>Ответственные исследования и инновации</a:t>
            </a:r>
            <a:br>
              <a:rPr lang="en-US" b="1" dirty="0"/>
            </a:br>
            <a:r>
              <a:rPr lang="en-US" b="1" dirty="0"/>
              <a:t>(RRI </a:t>
            </a:r>
            <a:r>
              <a:rPr lang="ru-RU" b="1" dirty="0"/>
              <a:t>- </a:t>
            </a:r>
            <a:r>
              <a:rPr lang="en-US" b="1" dirty="0"/>
              <a:t>Responsible Research and Innovations)</a:t>
            </a:r>
            <a:endParaRPr lang="ru-RU" b="1" dirty="0"/>
          </a:p>
        </p:txBody>
      </p:sp>
      <p:sp>
        <p:nvSpPr>
          <p:cNvPr id="3" name="Объект 2">
            <a:extLst>
              <a:ext uri="{FF2B5EF4-FFF2-40B4-BE49-F238E27FC236}">
                <a16:creationId xmlns:a16="http://schemas.microsoft.com/office/drawing/2014/main" id="{1A0B0A14-7CEA-4C03-AE7E-361BB4827F07}"/>
              </a:ext>
            </a:extLst>
          </p:cNvPr>
          <p:cNvSpPr>
            <a:spLocks noGrp="1"/>
          </p:cNvSpPr>
          <p:nvPr>
            <p:ph idx="1"/>
          </p:nvPr>
        </p:nvSpPr>
        <p:spPr>
          <a:xfrm>
            <a:off x="1430593" y="1887793"/>
            <a:ext cx="10353367" cy="4763729"/>
          </a:xfrm>
        </p:spPr>
        <p:txBody>
          <a:bodyPr>
            <a:noAutofit/>
          </a:bodyPr>
          <a:lstStyle/>
          <a:p>
            <a:r>
              <a:rPr lang="ru-RU" sz="2400" b="1" dirty="0" err="1"/>
              <a:t>Responsible</a:t>
            </a:r>
            <a:r>
              <a:rPr lang="ru-RU" sz="2400" b="1" dirty="0"/>
              <a:t> </a:t>
            </a:r>
            <a:r>
              <a:rPr lang="ru-RU" sz="2400" b="1" dirty="0" err="1"/>
              <a:t>Research</a:t>
            </a:r>
            <a:r>
              <a:rPr lang="ru-RU" sz="2400" b="1" dirty="0"/>
              <a:t> </a:t>
            </a:r>
            <a:r>
              <a:rPr lang="ru-RU" sz="2400" b="1" dirty="0" err="1"/>
              <a:t>and</a:t>
            </a:r>
            <a:r>
              <a:rPr lang="ru-RU" sz="2400" b="1" dirty="0"/>
              <a:t> </a:t>
            </a:r>
            <a:r>
              <a:rPr lang="ru-RU" sz="2400" b="1" dirty="0" err="1"/>
              <a:t>Innovations</a:t>
            </a:r>
            <a:r>
              <a:rPr lang="ru-RU" sz="2400" b="1" dirty="0"/>
              <a:t> — это новое направление в инновационной деятельности</a:t>
            </a:r>
            <a:r>
              <a:rPr lang="ru-RU" sz="2400" dirty="0"/>
              <a:t>, которое появилось недавно в Европе (Германия) как концептуальная структура, в рамках которой изыскивается возможность встраивать технологические инновации в существующие социальные и этические ценности.</a:t>
            </a:r>
          </a:p>
          <a:p>
            <a:r>
              <a:rPr lang="ru-RU" sz="2400" dirty="0"/>
              <a:t>Опыт использования подобного взаимодействия между учеными, государством и общественностью зарекомендовал себя в Европе. Несмотря на то, что для России данный опыт является относительно новым, некоторые образовательные и исследовательские организации начинают применять европейский опыт, адаптируя его для Российских реалий.</a:t>
            </a:r>
            <a:endParaRPr lang="ru-RU" sz="2400" b="1" dirty="0"/>
          </a:p>
        </p:txBody>
      </p:sp>
    </p:spTree>
    <p:extLst>
      <p:ext uri="{BB962C8B-B14F-4D97-AF65-F5344CB8AC3E}">
        <p14:creationId xmlns:p14="http://schemas.microsoft.com/office/powerpoint/2010/main" val="4128186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55805" y="624110"/>
            <a:ext cx="9848807" cy="688496"/>
          </a:xfrm>
        </p:spPr>
        <p:txBody>
          <a:bodyPr>
            <a:normAutofit/>
          </a:bodyPr>
          <a:lstStyle/>
          <a:p>
            <a:r>
              <a:rPr lang="ru-RU" b="1" dirty="0"/>
              <a:t>Практика TA и RRI в Европе</a:t>
            </a:r>
          </a:p>
        </p:txBody>
      </p:sp>
      <p:sp>
        <p:nvSpPr>
          <p:cNvPr id="3" name="Объект 2"/>
          <p:cNvSpPr>
            <a:spLocks noGrp="1"/>
          </p:cNvSpPr>
          <p:nvPr>
            <p:ph idx="1"/>
          </p:nvPr>
        </p:nvSpPr>
        <p:spPr>
          <a:xfrm>
            <a:off x="1268361" y="1666568"/>
            <a:ext cx="10677833" cy="4970205"/>
          </a:xfrm>
        </p:spPr>
        <p:txBody>
          <a:bodyPr>
            <a:normAutofit fontScale="85000" lnSpcReduction="20000"/>
          </a:bodyPr>
          <a:lstStyle/>
          <a:p>
            <a:r>
              <a:rPr lang="ru-RU" sz="2400" dirty="0"/>
              <a:t>Система </a:t>
            </a:r>
            <a:r>
              <a:rPr lang="ru-RU" sz="2400" dirty="0" err="1"/>
              <a:t>Technology</a:t>
            </a:r>
            <a:r>
              <a:rPr lang="ru-RU" sz="2400" dirty="0"/>
              <a:t> </a:t>
            </a:r>
            <a:r>
              <a:rPr lang="ru-RU" sz="2400" dirty="0" err="1"/>
              <a:t>assessment</a:t>
            </a:r>
            <a:r>
              <a:rPr lang="ru-RU" sz="2400" dirty="0"/>
              <a:t> (TA) используется в европейских исследовательских центрах уже более тридцати лет, структуры ТА существуют при парламентах десяти европейских стран как равноправные игроки, мнение которых учитывается при разработке тех или иных регулирующих документов. Советы по исследовательской этике существуют как на национальных уровнях, так и на общеевропейском уровне</a:t>
            </a:r>
            <a:r>
              <a:rPr lang="en-US" sz="2400" dirty="0"/>
              <a:t>.</a:t>
            </a:r>
          </a:p>
          <a:p>
            <a:r>
              <a:rPr lang="ru-RU" sz="2400" dirty="0"/>
              <a:t>Европейские организации, спонсирующие исследования, также признают необходимость использования инструментов RRI. На основе европейского опыта было разработано множество стандартов RRI, методических указаний, которые находятся в открытом доступе для всех участников. Вместе с тем опрос европейских экспертных групп RRI показал необходимость координации усилий в области внедрения данных инструментов</a:t>
            </a:r>
            <a:r>
              <a:rPr lang="en-US" sz="2400" dirty="0"/>
              <a:t>.</a:t>
            </a:r>
          </a:p>
          <a:p>
            <a:r>
              <a:rPr lang="ru-RU" sz="2400" dirty="0"/>
              <a:t>За пределами Европы, в России, Индии, Китае, Бразилии и Японии инструменты RRI не являются обязательным элементом развития инноваций. При этом в этих странах, в том числе и России, существуют передовые организации (НИ ТПУ), которые развивают практики RRI на локальных площадках.</a:t>
            </a:r>
            <a:endParaRPr lang="en-US" sz="2400" dirty="0"/>
          </a:p>
        </p:txBody>
      </p:sp>
    </p:spTree>
    <p:extLst>
      <p:ext uri="{BB962C8B-B14F-4D97-AF65-F5344CB8AC3E}">
        <p14:creationId xmlns:p14="http://schemas.microsoft.com/office/powerpoint/2010/main" val="39202062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55805" y="624110"/>
            <a:ext cx="9848807" cy="688496"/>
          </a:xfrm>
        </p:spPr>
        <p:txBody>
          <a:bodyPr>
            <a:normAutofit/>
          </a:bodyPr>
          <a:lstStyle/>
          <a:p>
            <a:r>
              <a:rPr lang="ru-RU" b="1" dirty="0"/>
              <a:t>Практика TA и RRI в Европе</a:t>
            </a:r>
          </a:p>
        </p:txBody>
      </p:sp>
      <p:sp>
        <p:nvSpPr>
          <p:cNvPr id="3" name="Объект 2"/>
          <p:cNvSpPr>
            <a:spLocks noGrp="1"/>
          </p:cNvSpPr>
          <p:nvPr>
            <p:ph idx="1"/>
          </p:nvPr>
        </p:nvSpPr>
        <p:spPr>
          <a:xfrm>
            <a:off x="1401097" y="1666568"/>
            <a:ext cx="10545097" cy="4970205"/>
          </a:xfrm>
        </p:spPr>
        <p:txBody>
          <a:bodyPr>
            <a:normAutofit/>
          </a:bodyPr>
          <a:lstStyle/>
          <a:p>
            <a:r>
              <a:rPr lang="ru-RU" sz="2400" dirty="0"/>
              <a:t>В российской практике сложность внедрение принципов RRI заключается в следующем: </a:t>
            </a:r>
            <a:endParaRPr lang="en-US" sz="2400" dirty="0"/>
          </a:p>
          <a:p>
            <a:r>
              <a:rPr lang="ru-RU" sz="2400" dirty="0"/>
              <a:t>1. Отсутствие традиционной широкой практики привлечения экспертов к этической, гуманитарной экспертизе и социальной оценке разрабатываемых технологий. </a:t>
            </a:r>
            <a:endParaRPr lang="en-US" sz="2400" dirty="0"/>
          </a:p>
          <a:p>
            <a:r>
              <a:rPr lang="ru-RU" sz="2400" dirty="0"/>
              <a:t>2. Отсутствие институциональных требований по оценке последствий внедрения инноваций. </a:t>
            </a:r>
            <a:endParaRPr lang="en-US" sz="2400" dirty="0"/>
          </a:p>
          <a:p>
            <a:r>
              <a:rPr lang="ru-RU" sz="2400" dirty="0"/>
              <a:t>3. Отсутствие отечественных специалистов, обладающих теоретическими знаниями и практическим опытом в области RRI.</a:t>
            </a:r>
          </a:p>
        </p:txBody>
      </p:sp>
    </p:spTree>
    <p:extLst>
      <p:ext uri="{BB962C8B-B14F-4D97-AF65-F5344CB8AC3E}">
        <p14:creationId xmlns:p14="http://schemas.microsoft.com/office/powerpoint/2010/main" val="10333828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37CD48-0C68-445A-835E-407E45786384}"/>
              </a:ext>
            </a:extLst>
          </p:cNvPr>
          <p:cNvSpPr>
            <a:spLocks noGrp="1"/>
          </p:cNvSpPr>
          <p:nvPr>
            <p:ph type="title"/>
          </p:nvPr>
        </p:nvSpPr>
        <p:spPr/>
        <p:txBody>
          <a:bodyPr/>
          <a:lstStyle/>
          <a:p>
            <a:r>
              <a:rPr lang="ru-RU" b="1" dirty="0"/>
              <a:t>Опыт Томского политехнического университета в реализации </a:t>
            </a:r>
            <a:r>
              <a:rPr lang="en-US" b="1" dirty="0"/>
              <a:t>RRI</a:t>
            </a:r>
            <a:endParaRPr lang="ru-RU" b="1" dirty="0"/>
          </a:p>
        </p:txBody>
      </p:sp>
      <p:sp>
        <p:nvSpPr>
          <p:cNvPr id="3" name="Объект 2">
            <a:extLst>
              <a:ext uri="{FF2B5EF4-FFF2-40B4-BE49-F238E27FC236}">
                <a16:creationId xmlns:a16="http://schemas.microsoft.com/office/drawing/2014/main" id="{BEDADC31-1C22-432F-9F67-F2F9B2152155}"/>
              </a:ext>
            </a:extLst>
          </p:cNvPr>
          <p:cNvSpPr>
            <a:spLocks noGrp="1"/>
          </p:cNvSpPr>
          <p:nvPr>
            <p:ph idx="1"/>
          </p:nvPr>
        </p:nvSpPr>
        <p:spPr>
          <a:xfrm>
            <a:off x="1371600" y="2133600"/>
            <a:ext cx="10133012" cy="4100290"/>
          </a:xfrm>
        </p:spPr>
        <p:txBody>
          <a:bodyPr/>
          <a:lstStyle/>
          <a:p>
            <a:r>
              <a:rPr lang="ru-RU" sz="2000" dirty="0"/>
              <a:t>Научно-исследовательский Томский политехнический университет работает в рамках RRI в качестве ассоциированного члена с 2017 года.</a:t>
            </a:r>
          </a:p>
          <a:p>
            <a:r>
              <a:rPr lang="ru-RU" sz="2000" dirty="0"/>
              <a:t>За это время рабочая группа RRI Томского политехнического университета разработала курс для студентов-магистрантов технических специальностей «Оценка последствий принятия технических решений». </a:t>
            </a:r>
          </a:p>
          <a:p>
            <a:r>
              <a:rPr lang="ru-RU" sz="2000" dirty="0"/>
              <a:t>В рамках курса студенты учатся не только выявлять проблемные аспекты создания инноваций и технических разработок, но и определять лимитирующие факторы, которые повлияют на их развитие, а также принимать решения о необходимости внедрения или перспективности применения разработки.</a:t>
            </a:r>
          </a:p>
          <a:p>
            <a:pPr marL="0" indent="0">
              <a:buNone/>
            </a:pPr>
            <a:endParaRPr lang="ru-RU" dirty="0"/>
          </a:p>
        </p:txBody>
      </p:sp>
    </p:spTree>
    <p:extLst>
      <p:ext uri="{BB962C8B-B14F-4D97-AF65-F5344CB8AC3E}">
        <p14:creationId xmlns:p14="http://schemas.microsoft.com/office/powerpoint/2010/main" val="35764883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806079-1133-47FD-ACFD-4E4A850987F1}"/>
              </a:ext>
            </a:extLst>
          </p:cNvPr>
          <p:cNvSpPr>
            <a:spLocks noGrp="1"/>
          </p:cNvSpPr>
          <p:nvPr>
            <p:ph type="title"/>
          </p:nvPr>
        </p:nvSpPr>
        <p:spPr/>
        <p:txBody>
          <a:bodyPr/>
          <a:lstStyle/>
          <a:p>
            <a:r>
              <a:rPr lang="ru-RU" b="1" dirty="0"/>
              <a:t>Опыт Томского политехнического университета в реализации </a:t>
            </a:r>
            <a:r>
              <a:rPr lang="en-US" b="1" dirty="0"/>
              <a:t>RRI</a:t>
            </a:r>
            <a:endParaRPr lang="ru-RU" b="1" dirty="0"/>
          </a:p>
        </p:txBody>
      </p:sp>
      <p:sp>
        <p:nvSpPr>
          <p:cNvPr id="3" name="Объект 2">
            <a:extLst>
              <a:ext uri="{FF2B5EF4-FFF2-40B4-BE49-F238E27FC236}">
                <a16:creationId xmlns:a16="http://schemas.microsoft.com/office/drawing/2014/main" id="{BDDA71D8-2D72-4765-8FF6-B3D2F6795513}"/>
              </a:ext>
            </a:extLst>
          </p:cNvPr>
          <p:cNvSpPr>
            <a:spLocks noGrp="1"/>
          </p:cNvSpPr>
          <p:nvPr>
            <p:ph idx="1"/>
          </p:nvPr>
        </p:nvSpPr>
        <p:spPr>
          <a:xfrm>
            <a:off x="1637071" y="2133600"/>
            <a:ext cx="9867541" cy="3777622"/>
          </a:xfrm>
        </p:spPr>
        <p:txBody>
          <a:bodyPr/>
          <a:lstStyle/>
          <a:p>
            <a:r>
              <a:rPr lang="ru-RU" dirty="0"/>
              <a:t>По результатам первых запусков курса, можно сделать вывод, что: </a:t>
            </a:r>
          </a:p>
          <a:p>
            <a:r>
              <a:rPr lang="ru-RU" dirty="0"/>
              <a:t>этические и социальные вопросы последствия развития инноваций не являются приоритетом для студентов технических специальностей при постановке целей исследования; </a:t>
            </a:r>
          </a:p>
          <a:p>
            <a:r>
              <a:rPr lang="ru-RU" dirty="0"/>
              <a:t>студенты-магистранты технических специальностей выражают заинтересованность в практике ТА и RRI; </a:t>
            </a:r>
          </a:p>
          <a:p>
            <a:r>
              <a:rPr lang="ru-RU" dirty="0"/>
              <a:t>обе концепции до начала курса студентам были мало знакомы;</a:t>
            </a:r>
          </a:p>
          <a:p>
            <a:r>
              <a:rPr lang="ru-RU" dirty="0"/>
              <a:t>возможна интеграция практики ТА и RRI в процесс технологических разработок ТПУ.</a:t>
            </a:r>
          </a:p>
          <a:p>
            <a:endParaRPr lang="ru-RU" dirty="0"/>
          </a:p>
        </p:txBody>
      </p:sp>
    </p:spTree>
    <p:extLst>
      <p:ext uri="{BB962C8B-B14F-4D97-AF65-F5344CB8AC3E}">
        <p14:creationId xmlns:p14="http://schemas.microsoft.com/office/powerpoint/2010/main" val="3434387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55805" y="624110"/>
            <a:ext cx="9848807" cy="688496"/>
          </a:xfrm>
        </p:spPr>
        <p:txBody>
          <a:bodyPr>
            <a:normAutofit fontScale="90000"/>
          </a:bodyPr>
          <a:lstStyle/>
          <a:p>
            <a:r>
              <a:rPr lang="ru-RU" b="1" dirty="0"/>
              <a:t>2. Гуманитарная экспертиза и ее значение</a:t>
            </a:r>
          </a:p>
        </p:txBody>
      </p:sp>
      <p:sp>
        <p:nvSpPr>
          <p:cNvPr id="3" name="Объект 2"/>
          <p:cNvSpPr>
            <a:spLocks noGrp="1"/>
          </p:cNvSpPr>
          <p:nvPr>
            <p:ph idx="1"/>
          </p:nvPr>
        </p:nvSpPr>
        <p:spPr>
          <a:xfrm>
            <a:off x="1401097" y="1666568"/>
            <a:ext cx="10545097" cy="4970205"/>
          </a:xfrm>
        </p:spPr>
        <p:txBody>
          <a:bodyPr>
            <a:normAutofit/>
          </a:bodyPr>
          <a:lstStyle/>
          <a:p>
            <a:r>
              <a:rPr lang="ru-RU" sz="2400" dirty="0"/>
              <a:t>Гуманитарная экспертиза в современном значении этого понятия выступает как </a:t>
            </a:r>
            <a:r>
              <a:rPr lang="ru-RU" sz="2400" b="1" dirty="0"/>
              <a:t>гуманитарная рефлексия, ставящая своей целью определить возможные последствия тех или иных проектов для сохранения человеческих качеств</a:t>
            </a:r>
          </a:p>
          <a:p>
            <a:r>
              <a:rPr lang="ru-RU" sz="2400" dirty="0"/>
              <a:t>Остается  нерешенной  </a:t>
            </a:r>
            <a:r>
              <a:rPr lang="ru-RU" sz="2400" b="1" dirty="0"/>
              <a:t>проблема  конвергенции  миров,  типов  культур, социальности, научных школ и направлений</a:t>
            </a:r>
            <a:r>
              <a:rPr lang="ru-RU" sz="2400" dirty="0"/>
              <a:t>.</a:t>
            </a:r>
          </a:p>
          <a:p>
            <a:r>
              <a:rPr lang="ru-RU" sz="2400" dirty="0"/>
              <a:t>Осознается </a:t>
            </a:r>
            <a:r>
              <a:rPr lang="ru-RU" sz="2400" b="1" dirty="0"/>
              <a:t>взаимодополнение техницизма  и  гуманитарности.</a:t>
            </a:r>
            <a:r>
              <a:rPr lang="ru-RU" sz="2400" dirty="0"/>
              <a:t>  Пробивает  себе  дорогу  </a:t>
            </a:r>
            <a:r>
              <a:rPr lang="ru-RU" sz="2400" b="1" dirty="0"/>
              <a:t>гуманитарная экспертиза научно-технических достижений </a:t>
            </a:r>
          </a:p>
        </p:txBody>
      </p:sp>
    </p:spTree>
    <p:extLst>
      <p:ext uri="{BB962C8B-B14F-4D97-AF65-F5344CB8AC3E}">
        <p14:creationId xmlns:p14="http://schemas.microsoft.com/office/powerpoint/2010/main" val="21894052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4F8BC6-F6E2-415F-84B2-0D539069E9AE}"/>
              </a:ext>
            </a:extLst>
          </p:cNvPr>
          <p:cNvSpPr>
            <a:spLocks noGrp="1"/>
          </p:cNvSpPr>
          <p:nvPr>
            <p:ph type="title"/>
          </p:nvPr>
        </p:nvSpPr>
        <p:spPr>
          <a:xfrm>
            <a:off x="2592925" y="624110"/>
            <a:ext cx="8911687" cy="821232"/>
          </a:xfrm>
        </p:spPr>
        <p:txBody>
          <a:bodyPr/>
          <a:lstStyle/>
          <a:p>
            <a:r>
              <a:rPr lang="ru-RU" b="1" dirty="0"/>
              <a:t>Источники</a:t>
            </a:r>
          </a:p>
        </p:txBody>
      </p:sp>
      <p:sp>
        <p:nvSpPr>
          <p:cNvPr id="3" name="Объект 2">
            <a:extLst>
              <a:ext uri="{FF2B5EF4-FFF2-40B4-BE49-F238E27FC236}">
                <a16:creationId xmlns:a16="http://schemas.microsoft.com/office/drawing/2014/main" id="{F5BF3E10-1096-4063-A8BD-FD77E4F8B058}"/>
              </a:ext>
            </a:extLst>
          </p:cNvPr>
          <p:cNvSpPr>
            <a:spLocks noGrp="1"/>
          </p:cNvSpPr>
          <p:nvPr>
            <p:ph idx="1"/>
          </p:nvPr>
        </p:nvSpPr>
        <p:spPr>
          <a:xfrm>
            <a:off x="1268362" y="1769806"/>
            <a:ext cx="5560142" cy="4141416"/>
          </a:xfrm>
        </p:spPr>
        <p:txBody>
          <a:bodyPr>
            <a:normAutofit/>
          </a:bodyPr>
          <a:lstStyle/>
          <a:p>
            <a:r>
              <a:rPr lang="ru-RU" b="1" dirty="0"/>
              <a:t>Биоэтика и гуманитарная экспертиза</a:t>
            </a:r>
          </a:p>
          <a:p>
            <a:r>
              <a:rPr lang="ru-RU" b="1" dirty="0"/>
              <a:t>Юдин Б.Г.  Основы гуманитарной экспертизы</a:t>
            </a:r>
          </a:p>
          <a:p>
            <a:r>
              <a:rPr lang="ru-RU" b="1" dirty="0"/>
              <a:t>Власова Т.В., </a:t>
            </a:r>
            <a:r>
              <a:rPr lang="ru-RU" b="1" dirty="0" err="1"/>
              <a:t>Сущинская</a:t>
            </a:r>
            <a:r>
              <a:rPr lang="ru-RU" b="1" dirty="0"/>
              <a:t> М.Д. Социальная экспертиза</a:t>
            </a:r>
          </a:p>
          <a:p>
            <a:r>
              <a:rPr lang="ru-RU" b="1" dirty="0"/>
              <a:t>Убьют ли технологии будущее // </a:t>
            </a:r>
            <a:r>
              <a:rPr lang="ru-RU" b="1" dirty="0" err="1"/>
              <a:t>Видеолекция</a:t>
            </a:r>
            <a:r>
              <a:rPr lang="ru-RU" b="1" dirty="0"/>
              <a:t> </a:t>
            </a:r>
            <a:r>
              <a:rPr lang="ru-RU" b="1" dirty="0" err="1"/>
              <a:t>Грунвальд</a:t>
            </a:r>
            <a:r>
              <a:rPr lang="ru-RU" b="1" dirty="0"/>
              <a:t> А.</a:t>
            </a:r>
          </a:p>
          <a:p>
            <a:r>
              <a:rPr lang="ru-RU" b="1" dirty="0" err="1"/>
              <a:t>Грунвальд</a:t>
            </a:r>
            <a:r>
              <a:rPr lang="ru-RU" b="1" dirty="0"/>
              <a:t> А. Техника и общество: западноевропейский опыт исследования социальный последствий НТР</a:t>
            </a:r>
          </a:p>
          <a:p>
            <a:endParaRPr lang="ru-RU" dirty="0"/>
          </a:p>
        </p:txBody>
      </p:sp>
      <p:pic>
        <p:nvPicPr>
          <p:cNvPr id="5" name="Рисунок 4">
            <a:extLst>
              <a:ext uri="{FF2B5EF4-FFF2-40B4-BE49-F238E27FC236}">
                <a16:creationId xmlns:a16="http://schemas.microsoft.com/office/drawing/2014/main" id="{12BA6C88-00D8-4070-A528-E49AFCD58FD1}"/>
              </a:ext>
            </a:extLst>
          </p:cNvPr>
          <p:cNvPicPr>
            <a:picLocks noChangeAspect="1"/>
          </p:cNvPicPr>
          <p:nvPr/>
        </p:nvPicPr>
        <p:blipFill>
          <a:blip r:embed="rId2"/>
          <a:stretch>
            <a:fillRect/>
          </a:stretch>
        </p:blipFill>
        <p:spPr>
          <a:xfrm>
            <a:off x="7048768" y="0"/>
            <a:ext cx="4922010" cy="6858000"/>
          </a:xfrm>
          <a:prstGeom prst="rect">
            <a:avLst/>
          </a:prstGeom>
        </p:spPr>
      </p:pic>
      <p:pic>
        <p:nvPicPr>
          <p:cNvPr id="2049" name="Picture 1" descr="3">
            <a:extLst>
              <a:ext uri="{FF2B5EF4-FFF2-40B4-BE49-F238E27FC236}">
                <a16:creationId xmlns:a16="http://schemas.microsoft.com/office/drawing/2014/main" id="{71DADD3E-C2FF-4A0A-86D3-86A0FD8E2D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950" cy="1038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93374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Человек как объект науки</a:t>
            </a:r>
            <a:endParaRPr lang="ru-RU" dirty="0"/>
          </a:p>
        </p:txBody>
      </p:sp>
      <p:sp>
        <p:nvSpPr>
          <p:cNvPr id="3" name="Объект 2"/>
          <p:cNvSpPr>
            <a:spLocks noGrp="1"/>
          </p:cNvSpPr>
          <p:nvPr>
            <p:ph idx="1"/>
          </p:nvPr>
        </p:nvSpPr>
        <p:spPr>
          <a:xfrm>
            <a:off x="1814052" y="1905000"/>
            <a:ext cx="9690560" cy="4006222"/>
          </a:xfrm>
        </p:spPr>
        <p:txBody>
          <a:bodyPr/>
          <a:lstStyle/>
          <a:p>
            <a:pPr marL="0" indent="0">
              <a:buNone/>
            </a:pPr>
            <a:endParaRPr lang="ru-RU" dirty="0"/>
          </a:p>
          <a:p>
            <a:pPr marL="0" indent="0">
              <a:buNone/>
            </a:pPr>
            <a:endParaRPr lang="ru-RU" dirty="0"/>
          </a:p>
        </p:txBody>
      </p:sp>
    </p:spTree>
    <p:extLst>
      <p:ext uri="{BB962C8B-B14F-4D97-AF65-F5344CB8AC3E}">
        <p14:creationId xmlns:p14="http://schemas.microsoft.com/office/powerpoint/2010/main" val="29686664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939219"/>
          </a:xfrm>
        </p:spPr>
        <p:txBody>
          <a:bodyPr/>
          <a:lstStyle/>
          <a:p>
            <a:r>
              <a:rPr lang="ru-RU" b="1" dirty="0"/>
              <a:t>История вопроса</a:t>
            </a:r>
          </a:p>
        </p:txBody>
      </p:sp>
      <p:sp>
        <p:nvSpPr>
          <p:cNvPr id="3" name="Объект 2"/>
          <p:cNvSpPr>
            <a:spLocks noGrp="1"/>
          </p:cNvSpPr>
          <p:nvPr>
            <p:ph idx="1"/>
          </p:nvPr>
        </p:nvSpPr>
        <p:spPr>
          <a:xfrm>
            <a:off x="1460090" y="1563328"/>
            <a:ext cx="10397613" cy="4347893"/>
          </a:xfrm>
        </p:spPr>
        <p:txBody>
          <a:bodyPr>
            <a:normAutofit/>
          </a:bodyPr>
          <a:lstStyle/>
          <a:p>
            <a:r>
              <a:rPr lang="ru-RU" b="1" dirty="0"/>
              <a:t>Этическая экспертиза в биомедицинских науках</a:t>
            </a:r>
          </a:p>
          <a:p>
            <a:r>
              <a:rPr lang="ru-RU" b="1" u="sng" dirty="0"/>
              <a:t>СУТЬ</a:t>
            </a:r>
            <a:endParaRPr lang="ru-RU" dirty="0"/>
          </a:p>
          <a:p>
            <a:pPr lvl="1"/>
            <a:r>
              <a:rPr lang="ru-RU" sz="1800" i="1" dirty="0"/>
              <a:t>каждый</a:t>
            </a:r>
            <a:r>
              <a:rPr lang="ru-RU" sz="1800" dirty="0"/>
              <a:t> исследовательский проект может осуществляться только после того, как заявка будет одобрена независимым </a:t>
            </a:r>
            <a:r>
              <a:rPr lang="ru-RU" sz="1800" i="1" dirty="0"/>
              <a:t>этическим комитетом</a:t>
            </a:r>
            <a:r>
              <a:rPr lang="ru-RU" sz="1800" dirty="0"/>
              <a:t>.</a:t>
            </a:r>
          </a:p>
          <a:p>
            <a:r>
              <a:rPr lang="ru-RU" b="1" u="sng" dirty="0"/>
              <a:t>ЦЕЛЬ</a:t>
            </a:r>
          </a:p>
          <a:p>
            <a:pPr lvl="1"/>
            <a:r>
              <a:rPr lang="ru-RU" sz="1800" dirty="0"/>
              <a:t>определить, с каким риском для испытуемых может быть связано их участие в исследовании и оправдан ли этот риск значимостью тех новых научных знаний, ради которых предпринимается исследование; осознанное решение испытуемого, </a:t>
            </a:r>
            <a:r>
              <a:rPr lang="ru-RU" sz="1800" i="1" dirty="0"/>
              <a:t>участвовать ли в принятии затрагивающего его решения</a:t>
            </a:r>
            <a:endParaRPr lang="ru-RU" sz="1800" dirty="0"/>
          </a:p>
          <a:p>
            <a:r>
              <a:rPr lang="ru-RU" b="1" u="sng" dirty="0"/>
              <a:t>Специфика этической экспертизы:</a:t>
            </a:r>
          </a:p>
          <a:p>
            <a:r>
              <a:rPr lang="ru-RU" dirty="0"/>
              <a:t> 	проводится в рамках специально для этого создаваемой и существующей структуры — </a:t>
            </a:r>
            <a:r>
              <a:rPr lang="ru-RU" b="1" dirty="0"/>
              <a:t>этического комитета</a:t>
            </a:r>
            <a:r>
              <a:rPr lang="ru-RU" dirty="0"/>
              <a:t>; имеет достаточно четко определенные цели</a:t>
            </a:r>
            <a:endParaRPr lang="ru-RU" b="1" u="sng" dirty="0"/>
          </a:p>
        </p:txBody>
      </p:sp>
    </p:spTree>
    <p:extLst>
      <p:ext uri="{BB962C8B-B14F-4D97-AF65-F5344CB8AC3E}">
        <p14:creationId xmlns:p14="http://schemas.microsoft.com/office/powerpoint/2010/main" val="15792082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3265" y="624110"/>
            <a:ext cx="9351347" cy="1027709"/>
          </a:xfrm>
        </p:spPr>
        <p:txBody>
          <a:bodyPr>
            <a:normAutofit fontScale="90000"/>
          </a:bodyPr>
          <a:lstStyle/>
          <a:p>
            <a:r>
              <a:rPr lang="ru-RU" b="1" dirty="0"/>
              <a:t>Биоэтическая экспертиза биотехнологий: оценка рисков и пользы</a:t>
            </a:r>
            <a:endParaRPr lang="ru-RU" dirty="0"/>
          </a:p>
        </p:txBody>
      </p:sp>
      <p:sp>
        <p:nvSpPr>
          <p:cNvPr id="3" name="Объект 2"/>
          <p:cNvSpPr>
            <a:spLocks noGrp="1"/>
          </p:cNvSpPr>
          <p:nvPr>
            <p:ph idx="1"/>
          </p:nvPr>
        </p:nvSpPr>
        <p:spPr>
          <a:xfrm>
            <a:off x="1622323" y="1905000"/>
            <a:ext cx="10205883" cy="4006222"/>
          </a:xfrm>
        </p:spPr>
        <p:txBody>
          <a:bodyPr>
            <a:normAutofit/>
          </a:bodyPr>
          <a:lstStyle/>
          <a:p>
            <a:r>
              <a:rPr lang="ru-RU" sz="2000" b="1" dirty="0"/>
              <a:t>Биомедицинская этическая экспертиза возникает в 50-х годы ХХ века в США</a:t>
            </a:r>
          </a:p>
          <a:p>
            <a:r>
              <a:rPr lang="ru-RU" sz="2000" b="1" dirty="0"/>
              <a:t>в 1966 г. официальные власти этой страны делают проведение этической экспертизы обязательным для всех биомедицинских исследований, которые финансируются из федерального бюджета</a:t>
            </a:r>
          </a:p>
          <a:p>
            <a:r>
              <a:rPr lang="ru-RU" sz="2000" b="1" dirty="0"/>
              <a:t>Далее проводится и независимыми фармацевтическими компаниями – имидж</a:t>
            </a:r>
          </a:p>
          <a:p>
            <a:r>
              <a:rPr lang="ru-RU" sz="2000" b="1" dirty="0"/>
              <a:t>Сегодня: во многих странах мира закреплена законодательно (В России - нет)</a:t>
            </a:r>
          </a:p>
        </p:txBody>
      </p:sp>
    </p:spTree>
    <p:extLst>
      <p:ext uri="{BB962C8B-B14F-4D97-AF65-F5344CB8AC3E}">
        <p14:creationId xmlns:p14="http://schemas.microsoft.com/office/powerpoint/2010/main" val="40580695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ADD61E-8805-4453-A5C5-D4979CB47988}"/>
              </a:ext>
            </a:extLst>
          </p:cNvPr>
          <p:cNvSpPr>
            <a:spLocks noGrp="1"/>
          </p:cNvSpPr>
          <p:nvPr>
            <p:ph type="title"/>
          </p:nvPr>
        </p:nvSpPr>
        <p:spPr>
          <a:xfrm>
            <a:off x="2589212" y="624110"/>
            <a:ext cx="8911687" cy="1280890"/>
          </a:xfrm>
        </p:spPr>
        <p:txBody>
          <a:bodyPr>
            <a:normAutofit fontScale="90000"/>
          </a:bodyPr>
          <a:lstStyle/>
          <a:p>
            <a:r>
              <a:rPr lang="ru-RU" b="1" dirty="0"/>
              <a:t>Биоэтическая экспертиза биотехнологий: оценка рисков и пользы</a:t>
            </a:r>
            <a:endParaRPr lang="ru-RU" dirty="0"/>
          </a:p>
        </p:txBody>
      </p:sp>
      <p:sp>
        <p:nvSpPr>
          <p:cNvPr id="3" name="Объект 2">
            <a:extLst>
              <a:ext uri="{FF2B5EF4-FFF2-40B4-BE49-F238E27FC236}">
                <a16:creationId xmlns:a16="http://schemas.microsoft.com/office/drawing/2014/main" id="{1A4430C6-8E6C-47C6-944E-20B0541DBF70}"/>
              </a:ext>
            </a:extLst>
          </p:cNvPr>
          <p:cNvSpPr>
            <a:spLocks noGrp="1"/>
          </p:cNvSpPr>
          <p:nvPr>
            <p:ph idx="1"/>
          </p:nvPr>
        </p:nvSpPr>
        <p:spPr/>
        <p:txBody>
          <a:bodyPr/>
          <a:lstStyle/>
          <a:p>
            <a:r>
              <a:rPr lang="ru-RU" sz="2400" b="1" dirty="0"/>
              <a:t>Нанотехнологии</a:t>
            </a:r>
            <a:endParaRPr lang="ru-RU" sz="2400" dirty="0"/>
          </a:p>
          <a:p>
            <a:r>
              <a:rPr lang="ru-RU" sz="2400" b="1" dirty="0" err="1"/>
              <a:t>Имплантанты</a:t>
            </a:r>
            <a:endParaRPr lang="ru-RU" sz="2400" dirty="0"/>
          </a:p>
          <a:p>
            <a:r>
              <a:rPr lang="ru-RU" sz="2400" b="1" dirty="0"/>
              <a:t>Генетическая модификация</a:t>
            </a:r>
            <a:endParaRPr lang="ru-RU" sz="2400" dirty="0"/>
          </a:p>
          <a:p>
            <a:endParaRPr lang="ru-RU" dirty="0"/>
          </a:p>
        </p:txBody>
      </p:sp>
    </p:spTree>
    <p:extLst>
      <p:ext uri="{BB962C8B-B14F-4D97-AF65-F5344CB8AC3E}">
        <p14:creationId xmlns:p14="http://schemas.microsoft.com/office/powerpoint/2010/main" val="28535051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94271" y="442452"/>
            <a:ext cx="9410341" cy="1268361"/>
          </a:xfrm>
        </p:spPr>
        <p:txBody>
          <a:bodyPr/>
          <a:lstStyle/>
          <a:p>
            <a:r>
              <a:rPr lang="ru-RU" b="1" dirty="0"/>
              <a:t>Условие проведения этической экспертизы</a:t>
            </a:r>
          </a:p>
        </p:txBody>
      </p:sp>
      <p:sp>
        <p:nvSpPr>
          <p:cNvPr id="3" name="Объект 2"/>
          <p:cNvSpPr>
            <a:spLocks noGrp="1"/>
          </p:cNvSpPr>
          <p:nvPr>
            <p:ph idx="1"/>
          </p:nvPr>
        </p:nvSpPr>
        <p:spPr>
          <a:xfrm>
            <a:off x="1047135" y="1917290"/>
            <a:ext cx="10869562" cy="3993931"/>
          </a:xfrm>
        </p:spPr>
        <p:txBody>
          <a:bodyPr>
            <a:normAutofit/>
          </a:bodyPr>
          <a:lstStyle/>
          <a:p>
            <a:r>
              <a:rPr lang="ru-RU" sz="2400" b="1" dirty="0"/>
              <a:t>Независимость этического комитета</a:t>
            </a:r>
          </a:p>
          <a:p>
            <a:r>
              <a:rPr lang="ru-RU" sz="2400" b="1" dirty="0"/>
              <a:t>Оценка риска для испытуемых не должна определяться исключительными интересами  науки и общества (конфликт интересов: испытуемого и науки)</a:t>
            </a:r>
          </a:p>
          <a:p>
            <a:r>
              <a:rPr lang="ru-RU" sz="2400" b="1" dirty="0"/>
              <a:t>В составе этического комитета должны быть представители немедицинских профессий (профессионалы рассматривают исследование с позиции науки, непрофессионалы – с позиции испытуемого)</a:t>
            </a:r>
            <a:endParaRPr lang="ru-RU" sz="2400" dirty="0"/>
          </a:p>
        </p:txBody>
      </p:sp>
    </p:spTree>
    <p:extLst>
      <p:ext uri="{BB962C8B-B14F-4D97-AF65-F5344CB8AC3E}">
        <p14:creationId xmlns:p14="http://schemas.microsoft.com/office/powerpoint/2010/main" val="32745509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6787" y="589934"/>
            <a:ext cx="10102645" cy="353963"/>
          </a:xfrm>
        </p:spPr>
        <p:txBody>
          <a:bodyPr>
            <a:normAutofit fontScale="90000"/>
          </a:bodyPr>
          <a:lstStyle/>
          <a:p>
            <a:r>
              <a:rPr lang="ru-RU" b="1" dirty="0"/>
              <a:t>Трансформация этической экспертизы:</a:t>
            </a:r>
          </a:p>
        </p:txBody>
      </p:sp>
      <p:sp>
        <p:nvSpPr>
          <p:cNvPr id="3" name="Объект 2"/>
          <p:cNvSpPr>
            <a:spLocks noGrp="1"/>
          </p:cNvSpPr>
          <p:nvPr>
            <p:ph idx="1"/>
          </p:nvPr>
        </p:nvSpPr>
        <p:spPr>
          <a:xfrm>
            <a:off x="1297858" y="1342103"/>
            <a:ext cx="10751574" cy="5353665"/>
          </a:xfrm>
        </p:spPr>
        <p:txBody>
          <a:bodyPr>
            <a:normAutofit/>
          </a:bodyPr>
          <a:lstStyle/>
          <a:p>
            <a:r>
              <a:rPr lang="ru-RU" dirty="0"/>
              <a:t>Терапевтический эффект - участие в исследованиях связывается не только с вероятными опасностями и тяготами для испытуемых, но и с возможностью того, что они сами смогут извлечь определенную пользу из своего участия </a:t>
            </a:r>
          </a:p>
          <a:p>
            <a:pPr lvl="1"/>
            <a:r>
              <a:rPr lang="ru-RU" dirty="0"/>
              <a:t>Суть экспертизы:  не только получать добровольное и информированное согласие испытуемых, не только оценивать и минимизировать тот риск, которому они подвергаются, но и обеспечивать справедливый доступ к пользе для них, проистекающей из их участия в исследовании</a:t>
            </a:r>
          </a:p>
          <a:p>
            <a:r>
              <a:rPr lang="ru-RU" dirty="0"/>
              <a:t>Вопросы дискриминации – раньше дети, беременные женщины, нац. меньшинства отстранялись от участия в исследованиях</a:t>
            </a:r>
          </a:p>
          <a:p>
            <a:pPr lvl="1"/>
            <a:r>
              <a:rPr lang="ru-RU" dirty="0"/>
              <a:t>Сегодня: ограничение их участия в исследованиях рассматривается как несправедливое ограничение для них доступа к достижениям научно-технического прогресса в области биомедицины</a:t>
            </a:r>
          </a:p>
          <a:p>
            <a:r>
              <a:rPr lang="ru-RU" dirty="0"/>
              <a:t>Человеческий материал: участие человека понималось в том плане, что в ходе исследования он подвергается тем или иным медицинским вмешательствам</a:t>
            </a:r>
          </a:p>
          <a:p>
            <a:pPr lvl="1"/>
            <a:r>
              <a:rPr lang="ru-RU" dirty="0"/>
              <a:t>Сегодня: исследования, проводимые на изъятых у человека для тех или иных целей (диагностических, терапевтических и т. п.) биологических материалах. Суть экспертизы –ограничить от несанкционированного доступа посторонних к касающейся человека конфиденциальной информации</a:t>
            </a:r>
          </a:p>
          <a:p>
            <a:endParaRPr lang="ru-RU" dirty="0"/>
          </a:p>
        </p:txBody>
      </p:sp>
    </p:spTree>
    <p:extLst>
      <p:ext uri="{BB962C8B-B14F-4D97-AF65-F5344CB8AC3E}">
        <p14:creationId xmlns:p14="http://schemas.microsoft.com/office/powerpoint/2010/main" val="16966704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79522" y="624110"/>
            <a:ext cx="9425089" cy="762238"/>
          </a:xfrm>
        </p:spPr>
        <p:txBody>
          <a:bodyPr/>
          <a:lstStyle/>
          <a:p>
            <a:r>
              <a:rPr lang="ru-RU" b="1" dirty="0"/>
              <a:t>Гуманитарная экспертиза</a:t>
            </a:r>
          </a:p>
        </p:txBody>
      </p:sp>
      <p:sp>
        <p:nvSpPr>
          <p:cNvPr id="4" name="Текст 3"/>
          <p:cNvSpPr>
            <a:spLocks noGrp="1"/>
          </p:cNvSpPr>
          <p:nvPr>
            <p:ph type="body" idx="1"/>
          </p:nvPr>
        </p:nvSpPr>
        <p:spPr>
          <a:xfrm>
            <a:off x="1946787" y="1681316"/>
            <a:ext cx="4985318" cy="867649"/>
          </a:xfrm>
        </p:spPr>
        <p:txBody>
          <a:bodyPr/>
          <a:lstStyle/>
          <a:p>
            <a:r>
              <a:rPr lang="ru-RU" b="1" dirty="0"/>
              <a:t>Применяемый инструментарий</a:t>
            </a:r>
          </a:p>
        </p:txBody>
      </p:sp>
      <p:sp>
        <p:nvSpPr>
          <p:cNvPr id="5" name="Объект 4"/>
          <p:cNvSpPr>
            <a:spLocks noGrp="1"/>
          </p:cNvSpPr>
          <p:nvPr>
            <p:ph sz="half" idx="2"/>
          </p:nvPr>
        </p:nvSpPr>
        <p:spPr>
          <a:xfrm>
            <a:off x="1946786" y="2548966"/>
            <a:ext cx="3864079" cy="3354060"/>
          </a:xfrm>
        </p:spPr>
        <p:txBody>
          <a:bodyPr/>
          <a:lstStyle/>
          <a:p>
            <a:r>
              <a:rPr lang="ru-RU" dirty="0"/>
              <a:t>Экспертиза с позиции различных гуманитарных наук</a:t>
            </a:r>
          </a:p>
        </p:txBody>
      </p:sp>
      <p:sp>
        <p:nvSpPr>
          <p:cNvPr id="6" name="Текст 5"/>
          <p:cNvSpPr>
            <a:spLocks noGrp="1"/>
          </p:cNvSpPr>
          <p:nvPr>
            <p:ph type="body" sz="quarter" idx="3"/>
          </p:nvPr>
        </p:nvSpPr>
        <p:spPr>
          <a:xfrm>
            <a:off x="6520313" y="1678088"/>
            <a:ext cx="4985317" cy="867649"/>
          </a:xfrm>
        </p:spPr>
        <p:txBody>
          <a:bodyPr/>
          <a:lstStyle/>
          <a:p>
            <a:r>
              <a:rPr lang="ru-RU" b="1" dirty="0"/>
              <a:t>Предмет экспертизы</a:t>
            </a:r>
          </a:p>
        </p:txBody>
      </p:sp>
      <p:sp>
        <p:nvSpPr>
          <p:cNvPr id="7" name="Объект 6"/>
          <p:cNvSpPr>
            <a:spLocks noGrp="1"/>
          </p:cNvSpPr>
          <p:nvPr>
            <p:ph sz="quarter" idx="4"/>
          </p:nvPr>
        </p:nvSpPr>
        <p:spPr>
          <a:xfrm>
            <a:off x="6520313" y="2545738"/>
            <a:ext cx="4985318" cy="3354060"/>
          </a:xfrm>
        </p:spPr>
        <p:txBody>
          <a:bodyPr/>
          <a:lstStyle/>
          <a:p>
            <a:r>
              <a:rPr lang="ru-RU" dirty="0"/>
              <a:t>Экспертиза для человека</a:t>
            </a:r>
          </a:p>
        </p:txBody>
      </p:sp>
    </p:spTree>
    <p:extLst>
      <p:ext uri="{BB962C8B-B14F-4D97-AF65-F5344CB8AC3E}">
        <p14:creationId xmlns:p14="http://schemas.microsoft.com/office/powerpoint/2010/main" val="28321374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4" y="624110"/>
            <a:ext cx="8911687" cy="976875"/>
          </a:xfrm>
        </p:spPr>
        <p:txBody>
          <a:bodyPr/>
          <a:lstStyle/>
          <a:p>
            <a:r>
              <a:rPr lang="ru-RU" b="1" dirty="0"/>
              <a:t>Объект гуманитарной дисциплины</a:t>
            </a:r>
          </a:p>
        </p:txBody>
      </p:sp>
      <p:sp>
        <p:nvSpPr>
          <p:cNvPr id="3" name="Текст 2"/>
          <p:cNvSpPr>
            <a:spLocks noGrp="1"/>
          </p:cNvSpPr>
          <p:nvPr>
            <p:ph type="body" idx="1"/>
          </p:nvPr>
        </p:nvSpPr>
        <p:spPr/>
        <p:txBody>
          <a:bodyPr/>
          <a:lstStyle/>
          <a:p>
            <a:r>
              <a:rPr lang="ru-RU" b="1" dirty="0"/>
              <a:t>Предмет</a:t>
            </a:r>
          </a:p>
        </p:txBody>
      </p:sp>
      <p:sp>
        <p:nvSpPr>
          <p:cNvPr id="4" name="Объект 3"/>
          <p:cNvSpPr>
            <a:spLocks noGrp="1"/>
          </p:cNvSpPr>
          <p:nvPr>
            <p:ph sz="half" idx="2"/>
          </p:nvPr>
        </p:nvSpPr>
        <p:spPr>
          <a:xfrm>
            <a:off x="2589212" y="2548966"/>
            <a:ext cx="4342893" cy="2200455"/>
          </a:xfrm>
        </p:spPr>
        <p:txBody>
          <a:bodyPr/>
          <a:lstStyle/>
          <a:p>
            <a:r>
              <a:rPr lang="ru-RU" dirty="0"/>
              <a:t>воздействующий на человека и с которым человеку приходится так или иначе взаимодействовать</a:t>
            </a:r>
          </a:p>
          <a:p>
            <a:r>
              <a:rPr lang="ru-RU" dirty="0"/>
              <a:t>Пример: научно-технические или социальные новации</a:t>
            </a:r>
          </a:p>
        </p:txBody>
      </p:sp>
      <p:sp>
        <p:nvSpPr>
          <p:cNvPr id="5" name="Текст 4"/>
          <p:cNvSpPr>
            <a:spLocks noGrp="1"/>
          </p:cNvSpPr>
          <p:nvPr>
            <p:ph type="body" sz="quarter" idx="3"/>
          </p:nvPr>
        </p:nvSpPr>
        <p:spPr>
          <a:xfrm>
            <a:off x="7512898" y="1969475"/>
            <a:ext cx="3992732" cy="576262"/>
          </a:xfrm>
        </p:spPr>
        <p:txBody>
          <a:bodyPr/>
          <a:lstStyle/>
          <a:p>
            <a:r>
              <a:rPr lang="ru-RU" b="1" dirty="0"/>
              <a:t>Технология</a:t>
            </a:r>
          </a:p>
        </p:txBody>
      </p:sp>
      <p:sp>
        <p:nvSpPr>
          <p:cNvPr id="6" name="Объект 5"/>
          <p:cNvSpPr>
            <a:spLocks noGrp="1"/>
          </p:cNvSpPr>
          <p:nvPr>
            <p:ph sz="quarter" idx="4"/>
          </p:nvPr>
        </p:nvSpPr>
        <p:spPr>
          <a:xfrm>
            <a:off x="7166957" y="2545738"/>
            <a:ext cx="4338674" cy="2462990"/>
          </a:xfrm>
        </p:spPr>
        <p:txBody>
          <a:bodyPr/>
          <a:lstStyle/>
          <a:p>
            <a:r>
              <a:rPr lang="ru-RU" dirty="0"/>
              <a:t>возможные способы взаимодействия с ним</a:t>
            </a:r>
          </a:p>
          <a:p>
            <a:endParaRPr lang="ru-RU" dirty="0"/>
          </a:p>
          <a:p>
            <a:r>
              <a:rPr lang="ru-RU" dirty="0"/>
              <a:t>Пример: способы взаимодействия с научно-техническими или социальными новациями</a:t>
            </a:r>
          </a:p>
        </p:txBody>
      </p:sp>
      <p:sp>
        <p:nvSpPr>
          <p:cNvPr id="7" name="TextBox 6"/>
          <p:cNvSpPr txBox="1"/>
          <p:nvPr/>
        </p:nvSpPr>
        <p:spPr>
          <a:xfrm>
            <a:off x="1965278" y="5377218"/>
            <a:ext cx="9134232" cy="646331"/>
          </a:xfrm>
          <a:prstGeom prst="rect">
            <a:avLst/>
          </a:prstGeom>
          <a:noFill/>
        </p:spPr>
        <p:txBody>
          <a:bodyPr wrap="none" rtlCol="0">
            <a:spAutoFit/>
          </a:bodyPr>
          <a:lstStyle/>
          <a:p>
            <a:r>
              <a:rPr lang="ru-RU" dirty="0"/>
              <a:t>Объектом экспертизы могут быть и новые технологии, и уже существующие.</a:t>
            </a:r>
          </a:p>
          <a:p>
            <a:r>
              <a:rPr lang="ru-RU" dirty="0"/>
              <a:t>Например</a:t>
            </a:r>
            <a:r>
              <a:rPr lang="ru-RU"/>
              <a:t>, компьютеризация</a:t>
            </a:r>
            <a:endParaRPr lang="ru-RU" dirty="0"/>
          </a:p>
        </p:txBody>
      </p:sp>
    </p:spTree>
    <p:extLst>
      <p:ext uri="{BB962C8B-B14F-4D97-AF65-F5344CB8AC3E}">
        <p14:creationId xmlns:p14="http://schemas.microsoft.com/office/powerpoint/2010/main" val="13327174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2592924" y="624110"/>
            <a:ext cx="8911687" cy="717993"/>
          </a:xfrm>
        </p:spPr>
        <p:txBody>
          <a:bodyPr/>
          <a:lstStyle/>
          <a:p>
            <a:r>
              <a:rPr lang="ru-RU" b="1" dirty="0"/>
              <a:t>Гуманитарная экспертиза</a:t>
            </a:r>
          </a:p>
        </p:txBody>
      </p:sp>
      <p:sp>
        <p:nvSpPr>
          <p:cNvPr id="8" name="Текст 7"/>
          <p:cNvSpPr>
            <a:spLocks noGrp="1"/>
          </p:cNvSpPr>
          <p:nvPr>
            <p:ph type="body" idx="1"/>
          </p:nvPr>
        </p:nvSpPr>
        <p:spPr>
          <a:xfrm>
            <a:off x="2589211" y="1972703"/>
            <a:ext cx="4342894" cy="576262"/>
          </a:xfrm>
        </p:spPr>
        <p:txBody>
          <a:bodyPr/>
          <a:lstStyle/>
          <a:p>
            <a:r>
              <a:rPr lang="ru-RU" b="1" dirty="0"/>
              <a:t>форма деятельности</a:t>
            </a:r>
          </a:p>
        </p:txBody>
      </p:sp>
      <p:sp>
        <p:nvSpPr>
          <p:cNvPr id="9" name="Объект 8"/>
          <p:cNvSpPr>
            <a:spLocks noGrp="1"/>
          </p:cNvSpPr>
          <p:nvPr>
            <p:ph sz="half" idx="2"/>
          </p:nvPr>
        </p:nvSpPr>
        <p:spPr>
          <a:xfrm>
            <a:off x="2359742" y="2548966"/>
            <a:ext cx="4572363" cy="3354060"/>
          </a:xfrm>
        </p:spPr>
        <p:txBody>
          <a:bodyPr>
            <a:normAutofit/>
          </a:bodyPr>
          <a:lstStyle/>
          <a:p>
            <a:r>
              <a:rPr lang="ru-RU" dirty="0"/>
              <a:t>деятельность незавершенная, форма диалога, взаимодействия, коммуникации </a:t>
            </a:r>
          </a:p>
          <a:p>
            <a:r>
              <a:rPr lang="ru-RU" dirty="0"/>
              <a:t>ЦЕЛЬ: более глубокое понимание участников ценностей, мотивов действий и т. п. — и собственных, и своих оппонентов</a:t>
            </a:r>
          </a:p>
        </p:txBody>
      </p:sp>
      <p:sp>
        <p:nvSpPr>
          <p:cNvPr id="10" name="Текст 9"/>
          <p:cNvSpPr>
            <a:spLocks noGrp="1"/>
          </p:cNvSpPr>
          <p:nvPr>
            <p:ph type="body" sz="quarter" idx="3"/>
          </p:nvPr>
        </p:nvSpPr>
        <p:spPr>
          <a:xfrm>
            <a:off x="7161575" y="1969475"/>
            <a:ext cx="4344056" cy="576262"/>
          </a:xfrm>
        </p:spPr>
        <p:txBody>
          <a:bodyPr/>
          <a:lstStyle/>
          <a:p>
            <a:r>
              <a:rPr lang="ru-RU" b="1" dirty="0"/>
              <a:t>социальный институт</a:t>
            </a:r>
          </a:p>
        </p:txBody>
      </p:sp>
      <p:sp>
        <p:nvSpPr>
          <p:cNvPr id="11" name="Объект 10"/>
          <p:cNvSpPr>
            <a:spLocks noGrp="1"/>
          </p:cNvSpPr>
          <p:nvPr>
            <p:ph sz="quarter" idx="4"/>
          </p:nvPr>
        </p:nvSpPr>
        <p:spPr/>
        <p:txBody>
          <a:bodyPr/>
          <a:lstStyle/>
          <a:p>
            <a:r>
              <a:rPr lang="ru-RU" dirty="0"/>
              <a:t>Сообщество, участники которого наделены властными полномочиями</a:t>
            </a:r>
          </a:p>
          <a:p>
            <a:r>
              <a:rPr lang="ru-RU" dirty="0"/>
              <a:t>ЦЕЛЬ: принятие решений</a:t>
            </a:r>
          </a:p>
        </p:txBody>
      </p:sp>
    </p:spTree>
    <p:extLst>
      <p:ext uri="{BB962C8B-B14F-4D97-AF65-F5344CB8AC3E}">
        <p14:creationId xmlns:p14="http://schemas.microsoft.com/office/powerpoint/2010/main" val="1432914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2168013" y="471948"/>
            <a:ext cx="9336599" cy="707923"/>
          </a:xfrm>
        </p:spPr>
        <p:txBody>
          <a:bodyPr/>
          <a:lstStyle/>
          <a:p>
            <a:r>
              <a:rPr lang="ru-RU" b="1" dirty="0"/>
              <a:t>Задачи гуманитарной экспертизы</a:t>
            </a:r>
          </a:p>
        </p:txBody>
      </p:sp>
      <p:sp>
        <p:nvSpPr>
          <p:cNvPr id="8" name="Объект 7"/>
          <p:cNvSpPr>
            <a:spLocks noGrp="1"/>
          </p:cNvSpPr>
          <p:nvPr>
            <p:ph idx="1"/>
          </p:nvPr>
        </p:nvSpPr>
        <p:spPr>
          <a:xfrm>
            <a:off x="1563329" y="1430594"/>
            <a:ext cx="9941283" cy="4480628"/>
          </a:xfrm>
        </p:spPr>
        <p:txBody>
          <a:bodyPr/>
          <a:lstStyle/>
          <a:p>
            <a:pPr algn="just"/>
            <a:r>
              <a:rPr lang="ru-RU" sz="2000" b="1" dirty="0"/>
              <a:t>Анализ государственных решений с точки зрения их влияния на жизнедеятельность различных социальных и возрастных групп населения;</a:t>
            </a:r>
          </a:p>
          <a:p>
            <a:pPr algn="just"/>
            <a:r>
              <a:rPr lang="ru-RU" sz="2000" b="1" dirty="0"/>
              <a:t>Прогноз ближайших и отдаленных последствий принимаемых решений для состояния человеческого потенциала;</a:t>
            </a:r>
          </a:p>
          <a:p>
            <a:pPr algn="just"/>
            <a:r>
              <a:rPr lang="ru-RU" sz="2000" b="1" dirty="0"/>
              <a:t>Разработка научно обоснованных экспертных заключений по проектам принципиальных решений государственных органов с точки зрения их воздействия на социальные процессы;</a:t>
            </a:r>
          </a:p>
          <a:p>
            <a:pPr algn="just"/>
            <a:r>
              <a:rPr lang="ru-RU" sz="2000" b="1" dirty="0"/>
              <a:t>Оценка соответствия принимаемых решений целям и задачам государственной политики</a:t>
            </a:r>
          </a:p>
          <a:p>
            <a:endParaRPr lang="ru-RU" dirty="0"/>
          </a:p>
        </p:txBody>
      </p:sp>
    </p:spTree>
    <p:extLst>
      <p:ext uri="{BB962C8B-B14F-4D97-AF65-F5344CB8AC3E}">
        <p14:creationId xmlns:p14="http://schemas.microsoft.com/office/powerpoint/2010/main" val="9588808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71252" y="624110"/>
            <a:ext cx="9233359" cy="1280890"/>
          </a:xfrm>
        </p:spPr>
        <p:txBody>
          <a:bodyPr/>
          <a:lstStyle/>
          <a:p>
            <a:r>
              <a:rPr lang="ru-RU" b="1" dirty="0"/>
              <a:t>Эксперт: профессионал или рядовой член общества?</a:t>
            </a:r>
          </a:p>
        </p:txBody>
      </p:sp>
      <p:sp>
        <p:nvSpPr>
          <p:cNvPr id="4" name="Текст 3"/>
          <p:cNvSpPr>
            <a:spLocks noGrp="1"/>
          </p:cNvSpPr>
          <p:nvPr>
            <p:ph type="body" idx="1"/>
          </p:nvPr>
        </p:nvSpPr>
        <p:spPr>
          <a:xfrm>
            <a:off x="2271252" y="1972703"/>
            <a:ext cx="4660853" cy="576262"/>
          </a:xfrm>
        </p:spPr>
        <p:txBody>
          <a:bodyPr/>
          <a:lstStyle/>
          <a:p>
            <a:r>
              <a:rPr lang="ru-RU" b="1" dirty="0"/>
              <a:t>Эксперт</a:t>
            </a:r>
          </a:p>
        </p:txBody>
      </p:sp>
      <p:sp>
        <p:nvSpPr>
          <p:cNvPr id="5" name="Объект 4"/>
          <p:cNvSpPr>
            <a:spLocks noGrp="1"/>
          </p:cNvSpPr>
          <p:nvPr>
            <p:ph sz="half" idx="2"/>
          </p:nvPr>
        </p:nvSpPr>
        <p:spPr>
          <a:xfrm>
            <a:off x="1430594" y="2548966"/>
            <a:ext cx="5501511" cy="3354060"/>
          </a:xfrm>
        </p:spPr>
        <p:txBody>
          <a:bodyPr/>
          <a:lstStyle/>
          <a:p>
            <a:r>
              <a:rPr lang="ru-RU" dirty="0"/>
              <a:t>«Эксперт — это исследователь назначенного предмета, профи в данной области, искусный и мудрый оценщик, знаток нужной сферы, спец в определяемом научном и практическом пространстве, настоящий ас среди родственных профессионалов»</a:t>
            </a:r>
          </a:p>
          <a:p>
            <a:r>
              <a:rPr lang="ru-RU" dirty="0"/>
              <a:t>Каким образом определять экспертов?</a:t>
            </a:r>
          </a:p>
        </p:txBody>
      </p:sp>
      <p:sp>
        <p:nvSpPr>
          <p:cNvPr id="6" name="Текст 5"/>
          <p:cNvSpPr>
            <a:spLocks noGrp="1"/>
          </p:cNvSpPr>
          <p:nvPr>
            <p:ph type="body" sz="quarter" idx="3"/>
          </p:nvPr>
        </p:nvSpPr>
        <p:spPr>
          <a:xfrm>
            <a:off x="7153331" y="1969475"/>
            <a:ext cx="4352299" cy="576262"/>
          </a:xfrm>
        </p:spPr>
        <p:txBody>
          <a:bodyPr/>
          <a:lstStyle/>
          <a:p>
            <a:r>
              <a:rPr lang="ru-RU" b="1" dirty="0"/>
              <a:t>Рядовой член общества</a:t>
            </a:r>
          </a:p>
        </p:txBody>
      </p:sp>
      <p:sp>
        <p:nvSpPr>
          <p:cNvPr id="7" name="Объект 6"/>
          <p:cNvSpPr>
            <a:spLocks noGrp="1"/>
          </p:cNvSpPr>
          <p:nvPr>
            <p:ph sz="quarter" idx="4"/>
          </p:nvPr>
        </p:nvSpPr>
        <p:spPr/>
        <p:txBody>
          <a:bodyPr/>
          <a:lstStyle/>
          <a:p>
            <a:endParaRPr lang="ru-RU"/>
          </a:p>
        </p:txBody>
      </p:sp>
    </p:spTree>
    <p:extLst>
      <p:ext uri="{BB962C8B-B14F-4D97-AF65-F5344CB8AC3E}">
        <p14:creationId xmlns:p14="http://schemas.microsoft.com/office/powerpoint/2010/main" val="16368136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926AA6-7C61-4468-B2A5-BB80FD79DD21}"/>
              </a:ext>
            </a:extLst>
          </p:cNvPr>
          <p:cNvSpPr>
            <a:spLocks noGrp="1"/>
          </p:cNvSpPr>
          <p:nvPr>
            <p:ph type="title"/>
          </p:nvPr>
        </p:nvSpPr>
        <p:spPr>
          <a:xfrm>
            <a:off x="1843548" y="353962"/>
            <a:ext cx="10348452" cy="619432"/>
          </a:xfrm>
        </p:spPr>
        <p:txBody>
          <a:bodyPr>
            <a:normAutofit/>
          </a:bodyPr>
          <a:lstStyle/>
          <a:p>
            <a:r>
              <a:rPr lang="ru-RU" sz="3200" b="1" dirty="0">
                <a:latin typeface="Arial Black" panose="020B0A04020102020204" pitchFamily="34" charset="0"/>
              </a:rPr>
              <a:t>Экспертиза как социальная технология </a:t>
            </a:r>
            <a:endParaRPr lang="ru-RU" sz="3200" dirty="0"/>
          </a:p>
        </p:txBody>
      </p:sp>
      <p:sp>
        <p:nvSpPr>
          <p:cNvPr id="3" name="Объект 2">
            <a:extLst>
              <a:ext uri="{FF2B5EF4-FFF2-40B4-BE49-F238E27FC236}">
                <a16:creationId xmlns:a16="http://schemas.microsoft.com/office/drawing/2014/main" id="{A940DACE-551B-4BA5-8B3B-B859ACA3DD18}"/>
              </a:ext>
            </a:extLst>
          </p:cNvPr>
          <p:cNvSpPr>
            <a:spLocks noGrp="1"/>
          </p:cNvSpPr>
          <p:nvPr>
            <p:ph idx="1"/>
          </p:nvPr>
        </p:nvSpPr>
        <p:spPr>
          <a:xfrm>
            <a:off x="1238865" y="1342103"/>
            <a:ext cx="10736824" cy="5058697"/>
          </a:xfrm>
        </p:spPr>
        <p:txBody>
          <a:bodyPr>
            <a:normAutofit fontScale="92500" lnSpcReduction="10000"/>
          </a:bodyPr>
          <a:lstStyle/>
          <a:p>
            <a:r>
              <a:rPr lang="ru-RU" dirty="0"/>
              <a:t>Любая экспертиза представляет собой социальную технологию, обладающую рядом </a:t>
            </a:r>
            <a:r>
              <a:rPr lang="ru-RU" b="1" dirty="0"/>
              <a:t>специфических особенностей</a:t>
            </a:r>
            <a:r>
              <a:rPr lang="ru-RU" dirty="0"/>
              <a:t>: </a:t>
            </a:r>
          </a:p>
          <a:p>
            <a:pPr marL="457200" indent="-457200">
              <a:buFont typeface="+mj-lt"/>
              <a:buAutoNum type="alphaLcParenR"/>
            </a:pPr>
            <a:r>
              <a:rPr lang="ru-RU" dirty="0"/>
              <a:t>прежде всего, по своему «родовому признаку», по технологическому содержанию экспертиза представляет собой </a:t>
            </a:r>
            <a:r>
              <a:rPr lang="ru-RU" b="1" dirty="0"/>
              <a:t>исследование</a:t>
            </a:r>
            <a:r>
              <a:rPr lang="ru-RU" dirty="0"/>
              <a:t>; </a:t>
            </a:r>
          </a:p>
          <a:p>
            <a:pPr marL="457200" indent="-457200">
              <a:buFont typeface="+mj-lt"/>
              <a:buAutoNum type="alphaLcParenR"/>
            </a:pPr>
            <a:r>
              <a:rPr lang="ru-RU" dirty="0"/>
              <a:t>речь при этом идет об исследовании </a:t>
            </a:r>
            <a:r>
              <a:rPr lang="ru-RU" b="1" dirty="0"/>
              <a:t>социально значимых проблем</a:t>
            </a:r>
            <a:r>
              <a:rPr lang="ru-RU" dirty="0"/>
              <a:t>; </a:t>
            </a:r>
          </a:p>
          <a:p>
            <a:pPr marL="457200" indent="-457200">
              <a:buFont typeface="+mj-lt"/>
              <a:buAutoNum type="alphaLcParenR"/>
            </a:pPr>
            <a:r>
              <a:rPr lang="ru-RU" dirty="0"/>
              <a:t>оно осуществляется </a:t>
            </a:r>
            <a:r>
              <a:rPr lang="ru-RU" b="1" dirty="0"/>
              <a:t>по заказу инстанций, принимающих решение и использующих при выработке решения </a:t>
            </a:r>
            <a:r>
              <a:rPr lang="ru-RU" dirty="0"/>
              <a:t>заключение экспертов; </a:t>
            </a:r>
          </a:p>
          <a:p>
            <a:pPr marL="457200" indent="-457200">
              <a:buFont typeface="+mj-lt"/>
              <a:buAutoNum type="alphaLcParenR"/>
            </a:pPr>
            <a:r>
              <a:rPr lang="ru-RU" dirty="0"/>
              <a:t>исследование проводится </a:t>
            </a:r>
            <a:r>
              <a:rPr lang="ru-RU" b="1" dirty="0"/>
              <a:t>независимыми компетентными специалистами</a:t>
            </a:r>
            <a:r>
              <a:rPr lang="ru-RU" dirty="0"/>
              <a:t>, опирающимися, помимо использования специальных методов, на свою профессиональную интуицию; </a:t>
            </a:r>
          </a:p>
          <a:p>
            <a:pPr marL="457200" indent="-457200">
              <a:buFont typeface="+mj-lt"/>
              <a:buAutoNum type="alphaLcParenR"/>
            </a:pPr>
            <a:r>
              <a:rPr lang="ru-RU" dirty="0"/>
              <a:t>итогом экспертизы является </a:t>
            </a:r>
            <a:r>
              <a:rPr lang="ru-RU" b="1" dirty="0"/>
              <a:t>ответственное экспертное заключение</a:t>
            </a:r>
            <a:r>
              <a:rPr lang="ru-RU" dirty="0"/>
              <a:t>, имеющее решающее значение для принятия решения соответствующими инстанциями; </a:t>
            </a:r>
          </a:p>
          <a:p>
            <a:pPr marL="457200" indent="-457200">
              <a:buFont typeface="+mj-lt"/>
              <a:buAutoNum type="alphaLcParenR"/>
            </a:pPr>
            <a:r>
              <a:rPr lang="ru-RU" dirty="0"/>
              <a:t>экспертное заключение содержит </a:t>
            </a:r>
            <a:r>
              <a:rPr lang="ru-RU" b="1" dirty="0"/>
              <a:t>факты, комментарии, объяснения</a:t>
            </a:r>
            <a:r>
              <a:rPr lang="ru-RU" dirty="0"/>
              <a:t>; </a:t>
            </a:r>
          </a:p>
          <a:p>
            <a:pPr marL="457200" indent="-457200">
              <a:buFont typeface="+mj-lt"/>
              <a:buAutoNum type="alphaLcParenR"/>
            </a:pPr>
            <a:r>
              <a:rPr lang="ru-RU" dirty="0"/>
              <a:t>экспертное заключение </a:t>
            </a:r>
            <a:r>
              <a:rPr lang="ru-RU" b="1" dirty="0"/>
              <a:t>носит доказательный характер</a:t>
            </a:r>
            <a:r>
              <a:rPr lang="ru-RU" dirty="0"/>
              <a:t>, используемая в нем аргументация должна быть рационально выраженной в </a:t>
            </a:r>
            <a:r>
              <a:rPr lang="ru-RU" dirty="0" err="1"/>
              <a:t>интерсубъективной</a:t>
            </a:r>
            <a:r>
              <a:rPr lang="ru-RU" dirty="0"/>
              <a:t>, т.е. в доступной общественности форме. </a:t>
            </a:r>
          </a:p>
        </p:txBody>
      </p:sp>
    </p:spTree>
    <p:extLst>
      <p:ext uri="{BB962C8B-B14F-4D97-AF65-F5344CB8AC3E}">
        <p14:creationId xmlns:p14="http://schemas.microsoft.com/office/powerpoint/2010/main" val="24730516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a:extLst>
              <a:ext uri="{FF2B5EF4-FFF2-40B4-BE49-F238E27FC236}">
                <a16:creationId xmlns:a16="http://schemas.microsoft.com/office/drawing/2014/main" id="{B764B990-7869-4B09-8D32-74F871CCFCDF}"/>
              </a:ext>
            </a:extLst>
          </p:cNvPr>
          <p:cNvSpPr>
            <a:spLocks noGrp="1"/>
          </p:cNvSpPr>
          <p:nvPr>
            <p:ph type="title"/>
          </p:nvPr>
        </p:nvSpPr>
        <p:spPr>
          <a:xfrm>
            <a:off x="1843549" y="624111"/>
            <a:ext cx="9661064" cy="747490"/>
          </a:xfrm>
        </p:spPr>
        <p:txBody>
          <a:bodyPr>
            <a:normAutofit fontScale="90000"/>
          </a:bodyPr>
          <a:lstStyle/>
          <a:p>
            <a:r>
              <a:rPr lang="ru-RU" b="1" dirty="0">
                <a:latin typeface="Arial Black" panose="020B0A04020102020204" pitchFamily="34" charset="0"/>
              </a:rPr>
              <a:t>Экспертиза как социальная технология </a:t>
            </a:r>
            <a:endParaRPr lang="ru-RU" dirty="0"/>
          </a:p>
        </p:txBody>
      </p:sp>
      <p:sp>
        <p:nvSpPr>
          <p:cNvPr id="9" name="Объект 8">
            <a:extLst>
              <a:ext uri="{FF2B5EF4-FFF2-40B4-BE49-F238E27FC236}">
                <a16:creationId xmlns:a16="http://schemas.microsoft.com/office/drawing/2014/main" id="{8298E8D6-5BAC-4D4A-B70E-F7626FC882CE}"/>
              </a:ext>
            </a:extLst>
          </p:cNvPr>
          <p:cNvSpPr>
            <a:spLocks noGrp="1"/>
          </p:cNvSpPr>
          <p:nvPr>
            <p:ph idx="1"/>
          </p:nvPr>
        </p:nvSpPr>
        <p:spPr>
          <a:xfrm>
            <a:off x="1327355" y="1371601"/>
            <a:ext cx="10456606" cy="5073444"/>
          </a:xfrm>
        </p:spPr>
        <p:txBody>
          <a:bodyPr>
            <a:normAutofit fontScale="92500" lnSpcReduction="10000"/>
          </a:bodyPr>
          <a:lstStyle/>
          <a:p>
            <a:pPr algn="just"/>
            <a:r>
              <a:rPr lang="ru-RU" dirty="0"/>
              <a:t>Специфика ГЭ вытекает из особенностей гуманитарного знания. При оценке эффективности социальных проектов в контексте их целесообразности в плане оценки перспектив личностного развития, ГЭ ориентирована, прежде всего, </a:t>
            </a:r>
            <a:r>
              <a:rPr lang="ru-RU" b="1" dirty="0"/>
              <a:t>на выявление возможного нарушения баланса социальной безопасности и свободы</a:t>
            </a:r>
            <a:r>
              <a:rPr lang="ru-RU" dirty="0"/>
              <a:t>. </a:t>
            </a:r>
          </a:p>
          <a:p>
            <a:pPr algn="just"/>
            <a:r>
              <a:rPr lang="ru-RU" dirty="0"/>
              <a:t>Социальная безопасность связана с реализацией отмеченных ранее уровней инфраструктуры личности: обеспечение жизни, здоровья, сохранения и развития культуры и соответствующей идентичности, развития экономической и политической систем. Однако эти уровни рассмотрения и соответствующие критерии носят относительный характер. </a:t>
            </a:r>
            <a:r>
              <a:rPr lang="ru-RU" b="1" dirty="0"/>
              <a:t>Абсолютным критерием ГЭ </a:t>
            </a:r>
            <a:r>
              <a:rPr lang="ru-RU" dirty="0"/>
              <a:t>оказывается </a:t>
            </a:r>
            <a:r>
              <a:rPr lang="ru-RU" b="1" dirty="0"/>
              <a:t>обеспечение возможности самоопределения - свободного ответственного выбора. </a:t>
            </a:r>
          </a:p>
          <a:p>
            <a:pPr algn="just"/>
            <a:r>
              <a:rPr lang="ru-RU" dirty="0"/>
              <a:t>Главный нерв ГЭ - </a:t>
            </a:r>
            <a:r>
              <a:rPr lang="ru-RU" b="1" dirty="0"/>
              <a:t>соотношение социально-культурного (нормативно-ценностного) и личностного уровней</a:t>
            </a:r>
            <a:r>
              <a:rPr lang="ru-RU" dirty="0"/>
              <a:t>. Именно этот аспект, фактически выделяется в различных работах, посвященных различным видам ГЭ: </a:t>
            </a:r>
            <a:r>
              <a:rPr lang="ru-RU" b="1" dirty="0"/>
              <a:t>этической приемлемости, психолого-педагогической обоснованности.</a:t>
            </a:r>
            <a:r>
              <a:rPr lang="ru-RU" dirty="0"/>
              <a:t> Именно он лежит в основе широких дискуссий о клонировании, абортах, эвтаназии, использовании стволовых клеток, биометрии. </a:t>
            </a:r>
          </a:p>
          <a:p>
            <a:pPr algn="just"/>
            <a:r>
              <a:rPr lang="ru-RU" dirty="0"/>
              <a:t>ГЭ оценивает любую деятельность с точки зрения ее </a:t>
            </a:r>
            <a:r>
              <a:rPr lang="ru-RU" b="1" dirty="0"/>
              <a:t>последствий для человека </a:t>
            </a:r>
            <a:r>
              <a:rPr lang="ru-RU" dirty="0"/>
              <a:t>- как целого (социум) и как индивида. Другими словами, </a:t>
            </a:r>
            <a:r>
              <a:rPr lang="ru-RU" b="1" dirty="0"/>
              <a:t>специфика ГЭ связана с выявлением влияния психологических особенностей людей на социальные события и влияния социальных событий на психологические особенности людей. </a:t>
            </a:r>
          </a:p>
          <a:p>
            <a:endParaRPr lang="ru-RU" dirty="0"/>
          </a:p>
        </p:txBody>
      </p:sp>
    </p:spTree>
    <p:extLst>
      <p:ext uri="{BB962C8B-B14F-4D97-AF65-F5344CB8AC3E}">
        <p14:creationId xmlns:p14="http://schemas.microsoft.com/office/powerpoint/2010/main" val="30558276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94845AC-14EB-4902-81E5-31D8F18688C0}"/>
              </a:ext>
            </a:extLst>
          </p:cNvPr>
          <p:cNvSpPr>
            <a:spLocks noGrp="1"/>
          </p:cNvSpPr>
          <p:nvPr>
            <p:ph type="title"/>
          </p:nvPr>
        </p:nvSpPr>
        <p:spPr>
          <a:xfrm>
            <a:off x="1489587" y="624110"/>
            <a:ext cx="10702413" cy="688496"/>
          </a:xfrm>
        </p:spPr>
        <p:txBody>
          <a:bodyPr/>
          <a:lstStyle/>
          <a:p>
            <a:r>
              <a:rPr lang="ru-RU" dirty="0">
                <a:latin typeface="Arial Black" panose="020B0A04020102020204" pitchFamily="34" charset="0"/>
              </a:rPr>
              <a:t>Особенности гуманитарной экспертизы</a:t>
            </a:r>
            <a:endParaRPr lang="ru-RU" dirty="0"/>
          </a:p>
        </p:txBody>
      </p:sp>
      <p:sp>
        <p:nvSpPr>
          <p:cNvPr id="3" name="Объект 2">
            <a:extLst>
              <a:ext uri="{FF2B5EF4-FFF2-40B4-BE49-F238E27FC236}">
                <a16:creationId xmlns:a16="http://schemas.microsoft.com/office/drawing/2014/main" id="{78A536F2-0219-4805-9DCD-B0E43796528B}"/>
              </a:ext>
            </a:extLst>
          </p:cNvPr>
          <p:cNvSpPr>
            <a:spLocks noGrp="1"/>
          </p:cNvSpPr>
          <p:nvPr>
            <p:ph idx="1"/>
          </p:nvPr>
        </p:nvSpPr>
        <p:spPr>
          <a:xfrm>
            <a:off x="1489587" y="1784555"/>
            <a:ext cx="10323871" cy="4126667"/>
          </a:xfrm>
        </p:spPr>
        <p:txBody>
          <a:bodyPr/>
          <a:lstStyle/>
          <a:p>
            <a:pPr marL="457200" lvl="0" indent="-457200">
              <a:buFont typeface="+mj-lt"/>
              <a:buAutoNum type="arabicPeriod"/>
            </a:pPr>
            <a:r>
              <a:rPr lang="ru-RU" sz="2000" b="1" dirty="0"/>
              <a:t>нормативно-ценностное содержание; </a:t>
            </a:r>
          </a:p>
          <a:p>
            <a:pPr marL="457200" lvl="0" indent="-457200">
              <a:buFont typeface="+mj-lt"/>
              <a:buAutoNum type="arabicPeriod"/>
            </a:pPr>
            <a:r>
              <a:rPr lang="ru-RU" sz="2000" b="1" dirty="0" err="1"/>
              <a:t>персонологический</a:t>
            </a:r>
            <a:r>
              <a:rPr lang="ru-RU" sz="2000" b="1" dirty="0"/>
              <a:t> характер; </a:t>
            </a:r>
          </a:p>
          <a:p>
            <a:pPr marL="457200" lvl="0" indent="-457200">
              <a:buFont typeface="+mj-lt"/>
              <a:buAutoNum type="arabicPeriod"/>
            </a:pPr>
            <a:r>
              <a:rPr lang="ru-RU" sz="2000" b="1" dirty="0"/>
              <a:t>ориентация на обеспечение баланса интересов и консолидации общества; </a:t>
            </a:r>
          </a:p>
          <a:p>
            <a:pPr marL="457200" lvl="0" indent="-457200">
              <a:buFont typeface="+mj-lt"/>
              <a:buAutoNum type="arabicPeriod"/>
            </a:pPr>
            <a:r>
              <a:rPr lang="ru-RU" sz="2000" b="1" dirty="0"/>
              <a:t>ориентация на обеспечение возможности социально ответственного личностного выбора (самоопределения); </a:t>
            </a:r>
          </a:p>
          <a:p>
            <a:pPr marL="457200" lvl="0" indent="-457200">
              <a:buFont typeface="+mj-lt"/>
              <a:buAutoNum type="arabicPeriod"/>
            </a:pPr>
            <a:r>
              <a:rPr lang="ru-RU" sz="2000" b="1" dirty="0"/>
              <a:t>комплексность и </a:t>
            </a:r>
            <a:r>
              <a:rPr lang="ru-RU" sz="2000" b="1" dirty="0" err="1"/>
              <a:t>междисциплинарность</a:t>
            </a:r>
            <a:r>
              <a:rPr lang="ru-RU" sz="2000" b="1" dirty="0"/>
              <a:t>; </a:t>
            </a:r>
          </a:p>
          <a:p>
            <a:pPr marL="457200" indent="-457200">
              <a:buFont typeface="+mj-lt"/>
              <a:buAutoNum type="arabicPeriod"/>
            </a:pPr>
            <a:r>
              <a:rPr lang="ru-RU" sz="2000" b="1" dirty="0"/>
              <a:t>обеспечение </a:t>
            </a:r>
            <a:r>
              <a:rPr lang="ru-RU" sz="2000" b="1" dirty="0" err="1"/>
              <a:t>аргументативности</a:t>
            </a:r>
            <a:r>
              <a:rPr lang="ru-RU" sz="2000" b="1" dirty="0"/>
              <a:t> вероятностно-</a:t>
            </a:r>
            <a:r>
              <a:rPr lang="ru-RU" sz="2000" b="1" dirty="0" err="1"/>
              <a:t>интерпретативными</a:t>
            </a:r>
            <a:r>
              <a:rPr lang="ru-RU" sz="2000" b="1" dirty="0"/>
              <a:t> средствами</a:t>
            </a:r>
          </a:p>
          <a:p>
            <a:pPr marL="0" indent="0">
              <a:buNone/>
            </a:pPr>
            <a:endParaRPr lang="ru-RU" dirty="0"/>
          </a:p>
        </p:txBody>
      </p:sp>
    </p:spTree>
    <p:extLst>
      <p:ext uri="{BB962C8B-B14F-4D97-AF65-F5344CB8AC3E}">
        <p14:creationId xmlns:p14="http://schemas.microsoft.com/office/powerpoint/2010/main" val="29890372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1BD3DA-5FF0-44C9-BF0A-DAC793D3DA3D}"/>
              </a:ext>
            </a:extLst>
          </p:cNvPr>
          <p:cNvSpPr>
            <a:spLocks noGrp="1"/>
          </p:cNvSpPr>
          <p:nvPr>
            <p:ph type="title"/>
          </p:nvPr>
        </p:nvSpPr>
        <p:spPr>
          <a:xfrm>
            <a:off x="2433485" y="624110"/>
            <a:ext cx="9071128" cy="1145696"/>
          </a:xfrm>
        </p:spPr>
        <p:txBody>
          <a:bodyPr>
            <a:normAutofit fontScale="90000"/>
          </a:bodyPr>
          <a:lstStyle/>
          <a:p>
            <a:r>
              <a:rPr lang="ru-RU" dirty="0">
                <a:latin typeface="Arial Black" panose="020B0A04020102020204" pitchFamily="34" charset="0"/>
              </a:rPr>
              <a:t>Алгоритм гуманитарной экспертизы</a:t>
            </a:r>
            <a:endParaRPr lang="ru-RU" dirty="0"/>
          </a:p>
        </p:txBody>
      </p:sp>
      <p:sp>
        <p:nvSpPr>
          <p:cNvPr id="3" name="Объект 2">
            <a:extLst>
              <a:ext uri="{FF2B5EF4-FFF2-40B4-BE49-F238E27FC236}">
                <a16:creationId xmlns:a16="http://schemas.microsoft.com/office/drawing/2014/main" id="{0C2E0BF2-4CDB-421F-8A7B-B043287F94CC}"/>
              </a:ext>
            </a:extLst>
          </p:cNvPr>
          <p:cNvSpPr>
            <a:spLocks noGrp="1"/>
          </p:cNvSpPr>
          <p:nvPr>
            <p:ph idx="1"/>
          </p:nvPr>
        </p:nvSpPr>
        <p:spPr>
          <a:xfrm>
            <a:off x="1032387" y="1224117"/>
            <a:ext cx="11159613" cy="5383160"/>
          </a:xfrm>
        </p:spPr>
        <p:txBody>
          <a:bodyPr>
            <a:normAutofit/>
          </a:bodyPr>
          <a:lstStyle/>
          <a:p>
            <a:r>
              <a:rPr lang="ru-RU" dirty="0"/>
              <a:t>В методическом плане ГЭ представляет собой пошаговую реализацию следующего алгоритма: </a:t>
            </a:r>
          </a:p>
          <a:p>
            <a:pPr marL="457200" lvl="0" indent="-457200">
              <a:buFont typeface="+mj-lt"/>
              <a:buAutoNum type="arabicPeriod"/>
            </a:pPr>
            <a:r>
              <a:rPr lang="ru-RU" b="1" dirty="0"/>
              <a:t>диагностика</a:t>
            </a:r>
            <a:r>
              <a:rPr lang="ru-RU" dirty="0"/>
              <a:t> (идентификация, атрибуция, квалификация) </a:t>
            </a:r>
            <a:r>
              <a:rPr lang="ru-RU" b="1" dirty="0"/>
              <a:t>базового</a:t>
            </a:r>
            <a:r>
              <a:rPr lang="ru-RU" dirty="0"/>
              <a:t> (выбранного в качестве «стандартного») </a:t>
            </a:r>
            <a:r>
              <a:rPr lang="ru-RU" b="1" dirty="0"/>
              <a:t>нормативно-ценностного комплекса</a:t>
            </a:r>
            <a:r>
              <a:rPr lang="ru-RU" dirty="0"/>
              <a:t>; </a:t>
            </a:r>
          </a:p>
          <a:p>
            <a:pPr marL="457200" lvl="0" indent="-457200">
              <a:buFont typeface="+mj-lt"/>
              <a:buAutoNum type="arabicPeriod"/>
            </a:pPr>
            <a:r>
              <a:rPr lang="ru-RU" b="1" dirty="0"/>
              <a:t>диагностика нормативно-ценностного комплекса оцениваемого явления, проекта, программы; </a:t>
            </a:r>
          </a:p>
          <a:p>
            <a:pPr marL="457200" lvl="0" indent="-457200">
              <a:buFont typeface="+mj-lt"/>
              <a:buAutoNum type="arabicPeriod"/>
            </a:pPr>
            <a:r>
              <a:rPr lang="ru-RU" b="1" dirty="0"/>
              <a:t>соотнесение результатов </a:t>
            </a:r>
            <a:r>
              <a:rPr lang="ru-RU" dirty="0"/>
              <a:t>шагов (1) и (2); </a:t>
            </a:r>
          </a:p>
          <a:p>
            <a:pPr marL="457200" lvl="0" indent="-457200">
              <a:buFont typeface="+mj-lt"/>
              <a:buAutoNum type="arabicPeriod"/>
            </a:pPr>
            <a:r>
              <a:rPr lang="ru-RU" b="1" dirty="0"/>
              <a:t>оценка (интерпретация) результатов </a:t>
            </a:r>
            <a:r>
              <a:rPr lang="ru-RU" dirty="0"/>
              <a:t>шага (3); </a:t>
            </a:r>
          </a:p>
          <a:p>
            <a:pPr marL="457200" lvl="0" indent="-457200">
              <a:buFont typeface="+mj-lt"/>
              <a:buAutoNum type="arabicPeriod"/>
            </a:pPr>
            <a:r>
              <a:rPr lang="ru-RU" b="1" dirty="0"/>
              <a:t>выявление (прогноз) последствий реализации нормативно-ценностного комплекса, выявленного на шаге (2) для базового нормативно-ценностного комплекса</a:t>
            </a:r>
            <a:r>
              <a:rPr lang="ru-RU" dirty="0"/>
              <a:t>. </a:t>
            </a:r>
          </a:p>
          <a:p>
            <a:r>
              <a:rPr lang="ru-RU" dirty="0"/>
              <a:t>Из этого следует, что ГЭ строится относительно некоего нормативно-ценностного базиса, ее результаты </a:t>
            </a:r>
            <a:r>
              <a:rPr lang="ru-RU" b="1" i="1" dirty="0" err="1"/>
              <a:t>релятивны</a:t>
            </a:r>
            <a:r>
              <a:rPr lang="ru-RU" b="1" i="1" dirty="0"/>
              <a:t> и </a:t>
            </a:r>
            <a:r>
              <a:rPr lang="ru-RU" b="1" i="1" dirty="0" err="1"/>
              <a:t>релевантны</a:t>
            </a:r>
            <a:r>
              <a:rPr lang="ru-RU" b="1" i="1" dirty="0"/>
              <a:t> </a:t>
            </a:r>
            <a:r>
              <a:rPr lang="ru-RU" dirty="0"/>
              <a:t>относительно этого базиса. </a:t>
            </a:r>
          </a:p>
          <a:p>
            <a:r>
              <a:rPr lang="ru-RU" dirty="0"/>
              <a:t>Это означает, что ГЭ </a:t>
            </a:r>
            <a:r>
              <a:rPr lang="ru-RU" b="1" i="1" dirty="0"/>
              <a:t>всегда относительна и конкретна</a:t>
            </a:r>
            <a:r>
              <a:rPr lang="ru-RU" dirty="0"/>
              <a:t>. Более того, она оказывается средством достижения баланса толерантности - каждый социум имеет право на реализацию своих ценностей, при условии </a:t>
            </a:r>
            <a:r>
              <a:rPr lang="ru-RU" dirty="0" err="1"/>
              <a:t>ненанесения</a:t>
            </a:r>
            <a:r>
              <a:rPr lang="ru-RU" dirty="0"/>
              <a:t> ущерба другим. </a:t>
            </a:r>
          </a:p>
          <a:p>
            <a:endParaRPr lang="ru-RU" dirty="0"/>
          </a:p>
        </p:txBody>
      </p:sp>
    </p:spTree>
    <p:extLst>
      <p:ext uri="{BB962C8B-B14F-4D97-AF65-F5344CB8AC3E}">
        <p14:creationId xmlns:p14="http://schemas.microsoft.com/office/powerpoint/2010/main" val="14708618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35AC8C-3092-44CD-9C1C-59EEB81ED2FE}"/>
              </a:ext>
            </a:extLst>
          </p:cNvPr>
          <p:cNvSpPr>
            <a:spLocks noGrp="1"/>
          </p:cNvSpPr>
          <p:nvPr>
            <p:ph type="title"/>
          </p:nvPr>
        </p:nvSpPr>
        <p:spPr/>
        <p:txBody>
          <a:bodyPr/>
          <a:lstStyle/>
          <a:p>
            <a:r>
              <a:rPr lang="ru-RU" b="1" dirty="0"/>
              <a:t>БЛАГОДАРЮ ЗА ВНИМАНИЕ!</a:t>
            </a:r>
          </a:p>
        </p:txBody>
      </p:sp>
      <p:sp>
        <p:nvSpPr>
          <p:cNvPr id="3" name="Объект 2">
            <a:extLst>
              <a:ext uri="{FF2B5EF4-FFF2-40B4-BE49-F238E27FC236}">
                <a16:creationId xmlns:a16="http://schemas.microsoft.com/office/drawing/2014/main" id="{B36DF80D-19A1-46B7-897D-FE0395713E19}"/>
              </a:ext>
            </a:extLst>
          </p:cNvPr>
          <p:cNvSpPr>
            <a:spLocks noGrp="1"/>
          </p:cNvSpPr>
          <p:nvPr>
            <p:ph idx="1"/>
          </p:nvPr>
        </p:nvSpPr>
        <p:spPr/>
        <p:txBody>
          <a:bodyPr/>
          <a:lstStyle/>
          <a:p>
            <a:endParaRPr lang="ru-RU" dirty="0"/>
          </a:p>
        </p:txBody>
      </p:sp>
    </p:spTree>
    <p:extLst>
      <p:ext uri="{BB962C8B-B14F-4D97-AF65-F5344CB8AC3E}">
        <p14:creationId xmlns:p14="http://schemas.microsoft.com/office/powerpoint/2010/main" val="3165197834"/>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5026</TotalTime>
  <Words>3539</Words>
  <Application>Microsoft Office PowerPoint</Application>
  <PresentationFormat>Широкоэкранный</PresentationFormat>
  <Paragraphs>284</Paragraphs>
  <Slides>56</Slides>
  <Notes>1</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56</vt:i4>
      </vt:variant>
    </vt:vector>
  </HeadingPairs>
  <TitlesOfParts>
    <vt:vector size="65" baseType="lpstr">
      <vt:lpstr>Arial</vt:lpstr>
      <vt:lpstr>Arial Black</vt:lpstr>
      <vt:lpstr>Calibri</vt:lpstr>
      <vt:lpstr>Century Gothic</vt:lpstr>
      <vt:lpstr>Times New Roman</vt:lpstr>
      <vt:lpstr>Verdana</vt:lpstr>
      <vt:lpstr>Wingdings</vt:lpstr>
      <vt:lpstr>Wingdings 3</vt:lpstr>
      <vt:lpstr>Легкий дым</vt:lpstr>
      <vt:lpstr>История и философия науки “НАУЧНАЯ ЭТИКА И ГУМАНИТАРНАЯ ЭКСПЕРТИЗА Лекция 15</vt:lpstr>
      <vt:lpstr>ВОПРОСЫ</vt:lpstr>
      <vt:lpstr>Презентация PowerPoint</vt:lpstr>
      <vt:lpstr>«Можно себе представить и то, что  в  преступных руках радий способен быть очень опасным, и в связи с этим следует задать такой вопрос: является ли познание тайн природы выгодным для человечества, достаточно ли человечество созрело, чтобы извлекать из него только пользу? В этом отношении очень характерен пример с открытиями Нобеля: мощные взрывчатые вещества дали возможность производить удивительные работы. Но они же оказываются страшным орудием разрушения в руках преступных политических деятелей, которые вовлекают народы в войны. Я лично разделяю мнение Нобеля, заявившего, что человечество извлечет из новых открытий больше блага, чем зла»</vt:lpstr>
      <vt:lpstr>Презентация PowerPoint</vt:lpstr>
      <vt:lpstr>ЭТИКА</vt:lpstr>
      <vt:lpstr>ИСТОРИЯ ЭТИКИ</vt:lpstr>
      <vt:lpstr>Этика долга</vt:lpstr>
      <vt:lpstr>Основные категории этики</vt:lpstr>
      <vt:lpstr>Современные цели  (современная «этика»)</vt:lpstr>
      <vt:lpstr>Этика в философии XX-XXI вв. кризис     идентичности  («Прометеевская идентичность»)</vt:lpstr>
      <vt:lpstr>ЭТИКА НАУКИ</vt:lpstr>
      <vt:lpstr>Этика науки и ответственность современного ученого </vt:lpstr>
      <vt:lpstr>Взаимосвязь науки и этики</vt:lpstr>
      <vt:lpstr> Основные проблемы этики науки</vt:lpstr>
      <vt:lpstr>Этика науки и техники до середины XX в</vt:lpstr>
      <vt:lpstr> </vt:lpstr>
      <vt:lpstr>Мертон Р. Нормативная структура науки (1942 г.) Вводит понятие «этос науки»  </vt:lpstr>
      <vt:lpstr>Основные разновидности научного мошенничества</vt:lpstr>
      <vt:lpstr>Нормы научной этики общества М. Планка, 1948</vt:lpstr>
      <vt:lpstr>История проблемы Осмысление угроз для общества</vt:lpstr>
      <vt:lpstr>Проблема ответственности ученого и экспертная роль гуманитарного знания</vt:lpstr>
      <vt:lpstr>Проблема ответственности ученого и экспертная роль гуманитарного знания</vt:lpstr>
      <vt:lpstr>Проведение экспериментов с участием живых существ</vt:lpstr>
      <vt:lpstr>Презентация PowerPoint</vt:lpstr>
      <vt:lpstr>Нюрнбергский кодекс 1947 г. </vt:lpstr>
      <vt:lpstr>Манифест Рассела-Эйнштейна, 1955</vt:lpstr>
      <vt:lpstr>Пагуошское движение</vt:lpstr>
      <vt:lpstr>Презентация PowerPoint</vt:lpstr>
      <vt:lpstr>Презентация PowerPoint</vt:lpstr>
      <vt:lpstr>4 типа этических вопросов в XXI веке</vt:lpstr>
      <vt:lpstr>Социальная оценка техники и технологий</vt:lpstr>
      <vt:lpstr>Опыт социальной оценки техники и технологий</vt:lpstr>
      <vt:lpstr>Ответственные исследования и инновации (RRI - Responsible Research and Innovations)</vt:lpstr>
      <vt:lpstr>Практика TA и RRI в Европе</vt:lpstr>
      <vt:lpstr>Практика TA и RRI в Европе</vt:lpstr>
      <vt:lpstr>Опыт Томского политехнического университета в реализации RRI</vt:lpstr>
      <vt:lpstr>Опыт Томского политехнического университета в реализации RRI</vt:lpstr>
      <vt:lpstr>2. Гуманитарная экспертиза и ее значение</vt:lpstr>
      <vt:lpstr>Источники</vt:lpstr>
      <vt:lpstr>Человек как объект науки</vt:lpstr>
      <vt:lpstr>История вопроса</vt:lpstr>
      <vt:lpstr>Биоэтическая экспертиза биотехнологий: оценка рисков и пользы</vt:lpstr>
      <vt:lpstr>Биоэтическая экспертиза биотехнологий: оценка рисков и пользы</vt:lpstr>
      <vt:lpstr>Условие проведения этической экспертизы</vt:lpstr>
      <vt:lpstr>Трансформация этической экспертизы:</vt:lpstr>
      <vt:lpstr>Гуманитарная экспертиза</vt:lpstr>
      <vt:lpstr>Объект гуманитарной дисциплины</vt:lpstr>
      <vt:lpstr>Гуманитарная экспертиза</vt:lpstr>
      <vt:lpstr>Задачи гуманитарной экспертизы</vt:lpstr>
      <vt:lpstr>Эксперт: профессионал или рядовой член общества?</vt:lpstr>
      <vt:lpstr>Экспертиза как социальная технология </vt:lpstr>
      <vt:lpstr>Экспертиза как социальная технология </vt:lpstr>
      <vt:lpstr>Особенности гуманитарной экспертизы</vt:lpstr>
      <vt:lpstr>Алгоритм гуманитарной экспертизы</vt:lpstr>
      <vt:lpstr>БЛАГОДАРЮ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и философия науки</dc:title>
  <dc:creator>Марина</dc:creator>
  <cp:lastModifiedBy>Пользователь Windows</cp:lastModifiedBy>
  <cp:revision>76</cp:revision>
  <dcterms:created xsi:type="dcterms:W3CDTF">2015-05-20T03:06:53Z</dcterms:created>
  <dcterms:modified xsi:type="dcterms:W3CDTF">2024-05-12T11:11:32Z</dcterms:modified>
</cp:coreProperties>
</file>