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98" r:id="rId4"/>
    <p:sldId id="300" r:id="rId5"/>
    <p:sldId id="306" r:id="rId6"/>
    <p:sldId id="301" r:id="rId7"/>
    <p:sldId id="292" r:id="rId8"/>
    <p:sldId id="269" r:id="rId9"/>
    <p:sldId id="270" r:id="rId10"/>
    <p:sldId id="272" r:id="rId11"/>
    <p:sldId id="302" r:id="rId12"/>
    <p:sldId id="303" r:id="rId13"/>
    <p:sldId id="305" r:id="rId14"/>
    <p:sldId id="304" r:id="rId15"/>
    <p:sldId id="271" r:id="rId16"/>
    <p:sldId id="273" r:id="rId17"/>
    <p:sldId id="294" r:id="rId18"/>
    <p:sldId id="293" r:id="rId19"/>
    <p:sldId id="296" r:id="rId20"/>
    <p:sldId id="295" r:id="rId21"/>
    <p:sldId id="274" r:id="rId22"/>
    <p:sldId id="288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308" r:id="rId32"/>
    <p:sldId id="307" r:id="rId33"/>
    <p:sldId id="309" r:id="rId34"/>
    <p:sldId id="290" r:id="rId35"/>
    <p:sldId id="291" r:id="rId36"/>
    <p:sldId id="257" r:id="rId37"/>
    <p:sldId id="310" r:id="rId38"/>
    <p:sldId id="258" r:id="rId39"/>
    <p:sldId id="259" r:id="rId40"/>
    <p:sldId id="260" r:id="rId41"/>
    <p:sldId id="297" r:id="rId42"/>
    <p:sldId id="261" r:id="rId43"/>
    <p:sldId id="262" r:id="rId44"/>
    <p:sldId id="266" r:id="rId45"/>
    <p:sldId id="267" r:id="rId46"/>
    <p:sldId id="263" r:id="rId47"/>
    <p:sldId id="264" r:id="rId48"/>
    <p:sldId id="265" r:id="rId49"/>
    <p:sldId id="287" r:id="rId50"/>
    <p:sldId id="283" r:id="rId51"/>
    <p:sldId id="285" r:id="rId52"/>
    <p:sldId id="286" r:id="rId53"/>
    <p:sldId id="284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61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091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20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35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5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5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840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881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90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5834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041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2299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258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233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379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DD796-2F03-4951-BFB0-1452D35C0D4E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3AF9246-8FA3-44A2-A307-D34FCB181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70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9602787" cy="2262781"/>
          </a:xfrm>
        </p:spPr>
        <p:txBody>
          <a:bodyPr>
            <a:noAutofit/>
          </a:bodyPr>
          <a:lstStyle/>
          <a:p>
            <a:r>
              <a:rPr lang="ru-RU" sz="4000" dirty="0"/>
              <a:t>История и философия науки</a:t>
            </a:r>
            <a:br>
              <a:rPr lang="ru-RU" sz="4000" dirty="0"/>
            </a:br>
            <a:r>
              <a:rPr lang="ru-RU" sz="4000" b="1" dirty="0"/>
              <a:t>СОЦИОГУМАНИТАРНОЕ ПОЗНАНИЕ И ГУМАНИТАРНАЯ ЭКСПЕРТИЗА</a:t>
            </a:r>
            <a:br>
              <a:rPr lang="en-US" sz="4000" b="1" dirty="0"/>
            </a:br>
            <a:r>
              <a:rPr lang="ru-RU" sz="4000" dirty="0"/>
              <a:t>Лекция 14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10168" y="5147187"/>
            <a:ext cx="3894444" cy="756475"/>
          </a:xfrm>
        </p:spPr>
        <p:txBody>
          <a:bodyPr/>
          <a:lstStyle/>
          <a:p>
            <a:r>
              <a:rPr lang="ru-RU" dirty="0" err="1"/>
              <a:t>Брылина</a:t>
            </a:r>
            <a:r>
              <a:rPr lang="ru-RU" dirty="0"/>
              <a:t> Ирина Владимировна  </a:t>
            </a:r>
          </a:p>
        </p:txBody>
      </p:sp>
    </p:spTree>
    <p:extLst>
      <p:ext uri="{BB962C8B-B14F-4D97-AF65-F5344CB8AC3E}">
        <p14:creationId xmlns:p14="http://schemas.microsoft.com/office/powerpoint/2010/main" val="301330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11F56-D159-435B-BE5B-E9CBE973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39219"/>
          </a:xfrm>
        </p:spPr>
        <p:txBody>
          <a:bodyPr/>
          <a:lstStyle/>
          <a:p>
            <a:r>
              <a:rPr lang="ru-RU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0B90FF-7818-4D44-8E1C-DC868106C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1536" y="2109019"/>
            <a:ext cx="9335730" cy="3802203"/>
          </a:xfrm>
        </p:spPr>
        <p:txBody>
          <a:bodyPr/>
          <a:lstStyle/>
          <a:p>
            <a:pPr lvl="0"/>
            <a:r>
              <a:rPr lang="ru-RU" sz="2800" b="1" dirty="0"/>
              <a:t>Специфика </a:t>
            </a:r>
            <a:r>
              <a:rPr lang="ru-RU" sz="2800" b="1" dirty="0" err="1"/>
              <a:t>социогуманитарного</a:t>
            </a:r>
            <a:r>
              <a:rPr lang="ru-RU" sz="2800" b="1" dirty="0"/>
              <a:t> познания. (вопрос №41)</a:t>
            </a:r>
          </a:p>
          <a:p>
            <a:pPr lvl="0"/>
            <a:r>
              <a:rPr lang="ru-RU" sz="2800" b="1" dirty="0"/>
              <a:t>Гуманитарная экспертиза технического и естественнонаучного знания. (вопрос №41)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4572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2D0A708-6B4F-4827-9270-A0D9531A4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581" y="624110"/>
            <a:ext cx="10382864" cy="61475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Специфика </a:t>
            </a:r>
            <a:r>
              <a:rPr lang="ru-RU" b="1" dirty="0" err="1"/>
              <a:t>социогуманитарного</a:t>
            </a:r>
            <a:r>
              <a:rPr lang="ru-RU" b="1" dirty="0"/>
              <a:t> познания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44C1FE3-6A5A-4C13-A2C7-D9A783313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9126" y="1655575"/>
            <a:ext cx="2695486" cy="377825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DBD6D85-3B4F-4450-AC31-716CEB83E42D}"/>
              </a:ext>
            </a:extLst>
          </p:cNvPr>
          <p:cNvSpPr/>
          <p:nvPr/>
        </p:nvSpPr>
        <p:spPr>
          <a:xfrm>
            <a:off x="1548580" y="2316797"/>
            <a:ext cx="69675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Зарождение и развитие социально-гуманитарных наук.</a:t>
            </a:r>
          </a:p>
          <a:p>
            <a:r>
              <a:rPr lang="ru-RU" sz="2400" b="1" dirty="0"/>
              <a:t>Роль и значение социально-гуманитарных наук в современном мире.</a:t>
            </a:r>
          </a:p>
        </p:txBody>
      </p:sp>
    </p:spTree>
    <p:extLst>
      <p:ext uri="{BB962C8B-B14F-4D97-AF65-F5344CB8AC3E}">
        <p14:creationId xmlns:p14="http://schemas.microsoft.com/office/powerpoint/2010/main" val="3640946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8C86B-7730-4FA2-9D34-E2E9E89D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8496"/>
          </a:xfrm>
        </p:spPr>
        <p:txBody>
          <a:bodyPr/>
          <a:lstStyle/>
          <a:p>
            <a:r>
              <a:rPr lang="ru-RU" b="1" dirty="0"/>
              <a:t>Цель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587312-D8E9-48B2-9A58-0DEA86D2F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7574" y="1784555"/>
            <a:ext cx="9897038" cy="4126667"/>
          </a:xfrm>
        </p:spPr>
        <p:txBody>
          <a:bodyPr/>
          <a:lstStyle/>
          <a:p>
            <a:r>
              <a:rPr lang="ru-RU" sz="2400" b="1" dirty="0"/>
              <a:t>Выявить особенности современного этапа развития социально-гуманитарных наук и их роль в современном мире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804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09D53-1F44-45F8-8C8A-504857FF8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55" y="624110"/>
            <a:ext cx="9720057" cy="1280890"/>
          </a:xfrm>
        </p:spPr>
        <p:txBody>
          <a:bodyPr/>
          <a:lstStyle/>
          <a:p>
            <a:r>
              <a:rPr lang="ru-RU" b="1" dirty="0"/>
              <a:t>Предмет и объект социально-гуманитарных наук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C062E1-2260-4195-B807-61EC5FC43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3768" y="2153264"/>
            <a:ext cx="9380844" cy="3757957"/>
          </a:xfrm>
        </p:spPr>
        <p:txBody>
          <a:bodyPr/>
          <a:lstStyle/>
          <a:p>
            <a:r>
              <a:rPr lang="ru-RU" sz="2400" b="1" dirty="0"/>
              <a:t>Объект – Человек и человечество (Общество)</a:t>
            </a:r>
          </a:p>
          <a:p>
            <a:pPr marL="0" indent="0">
              <a:buNone/>
            </a:pPr>
            <a:endParaRPr lang="ru-RU" sz="2400" b="1" dirty="0"/>
          </a:p>
          <a:p>
            <a:r>
              <a:rPr lang="ru-RU" sz="2400" b="1" dirty="0"/>
              <a:t>Предмет – сложность очерчивания и вычленения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2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5A86F-1571-4692-BAE8-CF8F8A37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13" y="624110"/>
            <a:ext cx="9793799" cy="1280890"/>
          </a:xfrm>
        </p:spPr>
        <p:txBody>
          <a:bodyPr/>
          <a:lstStyle/>
          <a:p>
            <a:r>
              <a:rPr lang="ru-RU" b="1" dirty="0"/>
              <a:t>Зарождение социально-гуманитарных наук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4F65DB-9E35-4267-AEFC-EC30F1257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581" y="2035277"/>
            <a:ext cx="9956031" cy="3875945"/>
          </a:xfrm>
        </p:spPr>
        <p:txBody>
          <a:bodyPr/>
          <a:lstStyle/>
          <a:p>
            <a:endParaRPr lang="en-US" dirty="0"/>
          </a:p>
          <a:p>
            <a:r>
              <a:rPr lang="ru-RU" sz="2400" b="1" dirty="0"/>
              <a:t>Античность / Средневековье / Возрождение</a:t>
            </a:r>
            <a:endParaRPr lang="en-US" sz="2400" b="1" dirty="0"/>
          </a:p>
          <a:p>
            <a:endParaRPr lang="en-US" sz="2400" b="1" dirty="0"/>
          </a:p>
          <a:p>
            <a:r>
              <a:rPr lang="ru-RU" sz="2400" b="1" dirty="0"/>
              <a:t>Новое Время - Вторая половина </a:t>
            </a:r>
            <a:r>
              <a:rPr lang="en-US" sz="2400" b="1" dirty="0"/>
              <a:t>XIX </a:t>
            </a:r>
            <a:r>
              <a:rPr lang="ru-RU" sz="2400" b="1" dirty="0"/>
              <a:t>в.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878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E1FCE-0FFA-4C4F-8BB8-62AAAE3C6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285" y="624110"/>
            <a:ext cx="9528328" cy="12808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Факторы, способствовавшие появлению социально-гуманитарных наук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5027C9-58F6-46A5-B8C5-ACE596773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053" y="2133600"/>
            <a:ext cx="9690560" cy="3777622"/>
          </a:xfrm>
        </p:spPr>
        <p:txBody>
          <a:bodyPr/>
          <a:lstStyle/>
          <a:p>
            <a:r>
              <a:rPr lang="ru-RU" sz="2400" b="1" dirty="0"/>
              <a:t>Накопление знаний об обществе в целом и об обществах неевропейского типа</a:t>
            </a:r>
          </a:p>
          <a:p>
            <a:r>
              <a:rPr lang="ru-RU" sz="2400" b="1" dirty="0"/>
              <a:t>Объективизация общества и человека</a:t>
            </a:r>
          </a:p>
          <a:p>
            <a:r>
              <a:rPr lang="ru-RU" sz="2400" b="1" dirty="0"/>
              <a:t>Стремление контролировать общество, прогнозировать его и изменять целесообразно нуждам общества</a:t>
            </a:r>
          </a:p>
          <a:p>
            <a:r>
              <a:rPr lang="ru-RU" sz="2400" b="1" dirty="0"/>
              <a:t>Поиск законов общественного развития, а значит и методов такого поиска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183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ADE76C-8897-4DEE-B59C-3A5A9FD5A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85352"/>
            <a:ext cx="8911687" cy="773293"/>
          </a:xfrm>
        </p:spPr>
        <p:txBody>
          <a:bodyPr/>
          <a:lstStyle/>
          <a:p>
            <a:r>
              <a:rPr lang="ru-RU" b="1" dirty="0">
                <a:latin typeface="Arial Black" panose="020B0A04020102020204" pitchFamily="34" charset="0"/>
              </a:rPr>
              <a:t>Социально-гуманитарное знание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5AE0EB-A929-4BBD-987A-98D167221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45" y="1209368"/>
            <a:ext cx="11690555" cy="564863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широком смысле </a:t>
            </a:r>
            <a:r>
              <a:rPr lang="ru-RU" b="1" dirty="0"/>
              <a:t>любое познание является социальным </a:t>
            </a:r>
            <a:r>
              <a:rPr lang="ru-RU" dirty="0"/>
              <a:t>в том смысле что оно: </a:t>
            </a:r>
          </a:p>
          <a:p>
            <a:r>
              <a:rPr lang="ru-RU" b="1" dirty="0"/>
              <a:t>а) общественный продукт; </a:t>
            </a:r>
          </a:p>
          <a:p>
            <a:r>
              <a:rPr lang="ru-RU" b="1" dirty="0"/>
              <a:t>б) детерминировано культурно-историческими, социальными потребностями.  </a:t>
            </a:r>
          </a:p>
          <a:p>
            <a:r>
              <a:rPr lang="ru-RU" dirty="0"/>
              <a:t>Длительное время в философии науки анализ научного познания осуществлялся  с  позиций  естественных  наук.  Считалось,  что  собственно  естествознание, или даже в более узком смысле – физика, - это и есть «настоящая», «полноценная» наука, характеристики которой свойственны науке в целом. Однако со временем была осознана глубокая специфичность </a:t>
            </a:r>
            <a:r>
              <a:rPr lang="ru-RU" dirty="0" err="1"/>
              <a:t>социогуманитарных</a:t>
            </a:r>
            <a:r>
              <a:rPr lang="ru-RU" dirty="0"/>
              <a:t> наук, наличие у них не только общих черт, но и принципиальных отличий от естествознания и технических наук. </a:t>
            </a:r>
            <a:endParaRPr lang="ru-RU" b="1" dirty="0"/>
          </a:p>
          <a:p>
            <a:r>
              <a:rPr lang="ru-RU" dirty="0"/>
              <a:t>С позиций современной классификации наук к </a:t>
            </a:r>
            <a:r>
              <a:rPr lang="ru-RU" dirty="0" err="1"/>
              <a:t>социогуманитарным</a:t>
            </a:r>
            <a:r>
              <a:rPr lang="ru-RU" dirty="0"/>
              <a:t> наукам (СГН) относят те, предметом которых являются общественные явления и процессы, - </a:t>
            </a:r>
            <a:r>
              <a:rPr lang="ru-RU" b="1" dirty="0"/>
              <a:t>«мир человека в целом» </a:t>
            </a:r>
            <a:r>
              <a:rPr lang="ru-RU" dirty="0"/>
              <a:t>и его различные грани: экономика, политика, право, мораль, культура и т.п.</a:t>
            </a:r>
          </a:p>
          <a:p>
            <a:r>
              <a:rPr lang="ru-RU" dirty="0"/>
              <a:t> Тем самым круг </a:t>
            </a:r>
            <a:r>
              <a:rPr lang="ru-RU" dirty="0" err="1"/>
              <a:t>социогуманитарных</a:t>
            </a:r>
            <a:r>
              <a:rPr lang="ru-RU" dirty="0"/>
              <a:t> наук включает  историю,  философию,  политологию,  экономическую  теорию,  правовые науки, социологию, психологию, антропологию, педагогику, этику, религиоведение, культурологию, языкознание и др. </a:t>
            </a:r>
            <a:endParaRPr lang="ru-RU" b="1" dirty="0"/>
          </a:p>
          <a:p>
            <a:r>
              <a:rPr lang="ru-RU" b="1" dirty="0"/>
              <a:t>Специфика СГН </a:t>
            </a:r>
            <a:r>
              <a:rPr lang="ru-RU" dirty="0"/>
              <a:t>проявляется в следующих чертах:   </a:t>
            </a:r>
          </a:p>
          <a:p>
            <a:r>
              <a:rPr lang="ru-RU" b="1" dirty="0"/>
              <a:t>Объекты этих наук включают субъективное измерение. В них тесно переплетены материальное и идеальное, объективное и субъективное, сознательное и стихийное. </a:t>
            </a:r>
          </a:p>
          <a:p>
            <a:r>
              <a:rPr lang="ru-RU" dirty="0"/>
              <a:t>  Процесс познания в СГН неразрывно связан </a:t>
            </a:r>
            <a:r>
              <a:rPr lang="ru-RU" b="1" dirty="0"/>
              <a:t>с постижением ценностно – смысловых оснований человеческого бытия</a:t>
            </a:r>
            <a:r>
              <a:rPr lang="ru-RU" dirty="0"/>
              <a:t>, с оценкой явлений с позиций </a:t>
            </a:r>
            <a:r>
              <a:rPr lang="ru-RU" b="1" dirty="0"/>
              <a:t>справедливости, гуманности,  целесообразности,  с  учетом  ценностных  установок, мотивов, моральных норм.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568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92486-9482-49CC-87CE-CF7DC7B71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83458"/>
            <a:ext cx="8911687" cy="766916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al Black" panose="020B0A04020102020204" pitchFamily="34" charset="0"/>
              </a:rPr>
              <a:t>Социально-гуманитарное знание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49AD1A-7E2F-4A5C-8890-6AED42C5F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471" y="1312606"/>
            <a:ext cx="11926529" cy="554539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1900" dirty="0"/>
              <a:t>В СГН важное значение </a:t>
            </a:r>
            <a:r>
              <a:rPr lang="ru-RU" sz="1900" b="1" dirty="0"/>
              <a:t>уделяется единичному, индивидуальному, даже уникальному</a:t>
            </a:r>
            <a:r>
              <a:rPr lang="ru-RU" sz="1900" dirty="0"/>
              <a:t>. В то же время, единичные, уникальные явления и качества должны рассматриваться с позиций </a:t>
            </a:r>
            <a:r>
              <a:rPr lang="ru-RU" sz="1900" b="1" dirty="0"/>
              <a:t>общего</a:t>
            </a:r>
            <a:r>
              <a:rPr lang="ru-RU" sz="1900" dirty="0"/>
              <a:t>, с учетом закономерностей целого. </a:t>
            </a:r>
            <a:endParaRPr lang="ru-RU" sz="1900" b="1" dirty="0"/>
          </a:p>
          <a:p>
            <a:pPr algn="just"/>
            <a:r>
              <a:rPr lang="ru-RU" sz="1900" dirty="0"/>
              <a:t>В  социально–гуманитарных  исследованиях  приоритетным  акцентом является познание </a:t>
            </a:r>
            <a:r>
              <a:rPr lang="ru-RU" sz="1900" b="1" dirty="0"/>
              <a:t>динамики, развития.</a:t>
            </a:r>
            <a:r>
              <a:rPr lang="ru-RU" sz="1900" dirty="0"/>
              <a:t> Это связано с лабильностью, изменчивостью, «</a:t>
            </a:r>
            <a:r>
              <a:rPr lang="ru-RU" sz="1900" dirty="0" err="1"/>
              <a:t>организмичностью</a:t>
            </a:r>
            <a:r>
              <a:rPr lang="ru-RU" sz="1900" dirty="0"/>
              <a:t>», социальных объектов, силой и значимостью исторических связей. Поэтому главным принципом в исследованиях СГН является </a:t>
            </a:r>
            <a:r>
              <a:rPr lang="ru-RU" sz="1900" b="1" dirty="0"/>
              <a:t>историзм.</a:t>
            </a:r>
            <a:r>
              <a:rPr lang="ru-RU" sz="1900" dirty="0"/>
              <a:t> Этот принцип, актуальный для всех наук, был впервые сформирован именно в </a:t>
            </a:r>
            <a:r>
              <a:rPr lang="ru-RU" sz="1900" dirty="0" err="1"/>
              <a:t>гуманитаристике</a:t>
            </a:r>
            <a:r>
              <a:rPr lang="ru-RU" sz="1900" dirty="0"/>
              <a:t>, задолго до его осознания в естествознании и технике. </a:t>
            </a:r>
            <a:endParaRPr lang="ru-RU" sz="1900" b="1" dirty="0"/>
          </a:p>
          <a:p>
            <a:pPr algn="just"/>
            <a:r>
              <a:rPr lang="ru-RU" sz="1900" dirty="0"/>
              <a:t>В СГН важную роль приобретает </a:t>
            </a:r>
            <a:r>
              <a:rPr lang="ru-RU" sz="1900" b="1" dirty="0"/>
              <a:t>не только объяснение, но и понимание</a:t>
            </a:r>
            <a:r>
              <a:rPr lang="ru-RU" sz="1900" dirty="0"/>
              <a:t>,  т.е.  </a:t>
            </a:r>
            <a:r>
              <a:rPr lang="ru-RU" sz="1900" b="1" dirty="0"/>
              <a:t>проникновение  в  глубинный смысл  человеческой  деятельности  и общественных  процессов</a:t>
            </a:r>
            <a:r>
              <a:rPr lang="ru-RU" sz="1900" dirty="0"/>
              <a:t>.  Многие  социальные  явления  и  действия  имеют  </a:t>
            </a:r>
            <a:r>
              <a:rPr lang="ru-RU" sz="1900" b="1" dirty="0"/>
              <a:t>иррациональные мотивы</a:t>
            </a:r>
            <a:r>
              <a:rPr lang="ru-RU" sz="1900" dirty="0"/>
              <a:t>, их невозможно исчерпывающе объяснить с рациональных позиций. Поэтому в СГН </a:t>
            </a:r>
            <a:r>
              <a:rPr lang="ru-RU" sz="1900" b="1" dirty="0"/>
              <a:t>особую значимость приобретают методы истолкования, проникновения в ценностный смысл явлений, действий, поступков. </a:t>
            </a:r>
          </a:p>
          <a:p>
            <a:pPr algn="just"/>
            <a:r>
              <a:rPr lang="ru-RU" sz="1900" dirty="0"/>
              <a:t>Существенной чертой </a:t>
            </a:r>
            <a:r>
              <a:rPr lang="ru-RU" sz="1900" dirty="0" err="1"/>
              <a:t>социогуманитарного</a:t>
            </a:r>
            <a:r>
              <a:rPr lang="ru-RU" sz="1900" dirty="0"/>
              <a:t> познания является его </a:t>
            </a:r>
            <a:r>
              <a:rPr lang="ru-RU" sz="1900" b="1" dirty="0"/>
              <a:t>диалогичность</a:t>
            </a:r>
            <a:r>
              <a:rPr lang="ru-RU" sz="1900" dirty="0"/>
              <a:t>. Диалог личностей, социальных групп, культур является одним из главных инструментов понимания, восприятия опыта, проникновения во внутренний  мир  социума.  Если  </a:t>
            </a:r>
            <a:r>
              <a:rPr lang="ru-RU" sz="1900" b="1" dirty="0"/>
              <a:t>в  естествознании  доминирует  монолог  </a:t>
            </a:r>
            <a:r>
              <a:rPr lang="ru-RU" sz="1900" dirty="0"/>
              <a:t>(«природа молчит»), то </a:t>
            </a:r>
            <a:r>
              <a:rPr lang="ru-RU" sz="1900" b="1" dirty="0"/>
              <a:t>для социального познания характерен диалог</a:t>
            </a:r>
            <a:r>
              <a:rPr lang="ru-RU" sz="1900" dirty="0"/>
              <a:t>. </a:t>
            </a:r>
            <a:endParaRPr lang="ru-RU" sz="1900" b="1" dirty="0"/>
          </a:p>
          <a:p>
            <a:pPr algn="just"/>
            <a:r>
              <a:rPr lang="ru-RU" sz="1900" dirty="0"/>
              <a:t>  </a:t>
            </a:r>
            <a:r>
              <a:rPr lang="ru-RU" sz="1900" dirty="0" err="1"/>
              <a:t>Социогуманитарное</a:t>
            </a:r>
            <a:r>
              <a:rPr lang="ru-RU" sz="1900" dirty="0"/>
              <a:t>  познание  отличается  также  преимущественной ориентацией на качественный анализ объектов </a:t>
            </a:r>
            <a:r>
              <a:rPr lang="ru-RU" sz="1900" b="1" dirty="0"/>
              <a:t>(событий</a:t>
            </a:r>
            <a:r>
              <a:rPr lang="ru-RU" sz="1900" dirty="0"/>
              <a:t>). В отличие от естествознания и техники, где доминирует интенция к получению количественных результатов, в </a:t>
            </a:r>
            <a:r>
              <a:rPr lang="ru-RU" sz="1900" dirty="0" err="1"/>
              <a:t>социогуманитарном</a:t>
            </a:r>
            <a:r>
              <a:rPr lang="ru-RU" sz="1900" dirty="0"/>
              <a:t> познании объекты исследуются главным образом со стороны качества. В то же время, в сфере СГН все шире развертываются процессы компьютеризации, формализации и даже математизации (создание  классификаций,  разработка  качественных  алгоритмов,  построение  блок-схем, графиков, оставление таблиц, построение математических моделей и др.)</a:t>
            </a:r>
            <a:endParaRPr lang="ru-RU" sz="19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667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7A638-1774-4189-8344-496A77D9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787" y="442451"/>
            <a:ext cx="10102645" cy="48669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Специфика социально-гуманитарного знания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CF1C72-9188-46E0-8D54-35332EA23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209368"/>
            <a:ext cx="11734800" cy="5648632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Гуманитарно-социальное  знание  опирается  на  конструирование  в мышлении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идеализированных  объектов  (образов,  понятий,  идей,  теорий)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 являются  инструментами  понимания  предметов, существующих  независимо  от сознания  и  мышления.  При  этом  мысль  обладает самодостаточностью, изобретающей возможные, предполагаемые миры.  В  гуманитарно-социальном  знании  теоретическое  начало  построено  на несовпадении  знания  предмета  и  его  явления  как  вещи.  Чтобы  несовпадение служило  порядку,  а  не  хаосу,  посредником  между  проявлениями  предмета  и знания  о  нем  является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символическая  реальность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состоящая  из  знаков, значений,  символов  и  смыслов.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Символическая  реальность  живет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неопределенностью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в  ней  все  бурлит,  переливается  из  одного  в  другое, взаимодействует на сверхличном, трансцендентном уровне бытия.  Различить  неопределенность  и  придать  ей  форму  понятия  способен человек,  сочетающий  в  себе  особенности  гуманитарно-социального  знания  и это  знание  порождающий. 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 как  микрокосмос  повторяет  в  себе  черты вселенского  интегративного  Единства,  каким  в  истории  и  культуре признавались Бог, Душа, Идея и т.д.  Человек конструирует возможные миры, исходя из собственной природы, которой свойственно: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иначе все в человеке распалось бы на части;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 которого  единство  состоит  (мысли,  чувства,  тело, ощущения и т. д.); становление предмета его мышления происходит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внутреннем общении «Я»  и  «Другого Я»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так  как  любой  предмет  изучения  в  гуманитарно-социальном познании становится приобщенным к рождению понятия; понятие  здесь  становится  (развивается)  как  образ-предмет  внутреннего общения, диалога;  появление в теоретическом движении нарождающегося понятия означает наличие  соотнесенности  теоретического  и  эстетического,  понятийного  и образного,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ставшего (как факт понятия) и становящегося (как символ).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54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15801B-5A81-4697-9D2C-F60046044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045" y="624110"/>
            <a:ext cx="9631567" cy="12808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Особенности социально-гуманитарного познания в эпоху позитивизма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E3CACC-4628-4DF6-B9BC-23DF1A53D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957" y="1905000"/>
            <a:ext cx="10404389" cy="4006222"/>
          </a:xfrm>
        </p:spPr>
        <p:txBody>
          <a:bodyPr>
            <a:normAutofit lnSpcReduction="10000"/>
          </a:bodyPr>
          <a:lstStyle/>
          <a:p>
            <a:r>
              <a:rPr lang="ru-RU" sz="2000" b="1" dirty="0"/>
              <a:t>Представление об обществе как о системе, одинаковой по своей сути природному миру;</a:t>
            </a:r>
          </a:p>
          <a:p>
            <a:r>
              <a:rPr lang="ru-RU" sz="2000" b="1" dirty="0"/>
              <a:t>Копирование естественнонаучных методологических постулатов и методов исследования;</a:t>
            </a:r>
          </a:p>
          <a:p>
            <a:r>
              <a:rPr lang="ru-RU" sz="2000" b="1" dirty="0"/>
              <a:t>Утверждение идеи прогресса как всеохватывающего пути развития человечества, а человека как существа разумно действующего (Ж. А. Кондорсе)</a:t>
            </a:r>
          </a:p>
          <a:p>
            <a:r>
              <a:rPr lang="ru-RU" sz="2000" b="1" dirty="0"/>
              <a:t>Поиск общих законов развития общества и человека, которые бы обеспечили систематическое движение по пути дальнейшего улучшения жизни людей</a:t>
            </a:r>
          </a:p>
          <a:p>
            <a:r>
              <a:rPr lang="ru-RU" sz="2000" b="1" dirty="0"/>
              <a:t>Утверждение позитивист</a:t>
            </a:r>
            <a:r>
              <a:rPr lang="en-US" sz="2000" b="1" dirty="0"/>
              <a:t>c</a:t>
            </a:r>
            <a:r>
              <a:rPr lang="ru-RU" sz="2000" b="1" dirty="0"/>
              <a:t>кой парадигмы в исследовании общества (О. Конт)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42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72EAE-210D-4F3C-982B-1BA03DAF1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6279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1"/>
                </a:solidFill>
              </a:rPr>
              <a:t>Антисциентизм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2EC1A2-BDE8-4DDC-9969-A1A672DE5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Критика идеи прогресса</a:t>
            </a:r>
          </a:p>
          <a:p>
            <a:pPr marL="0" indent="0">
              <a:buNone/>
            </a:pPr>
            <a:endParaRPr lang="ru-RU" sz="2400" b="1" dirty="0"/>
          </a:p>
          <a:p>
            <a:r>
              <a:rPr lang="ru-RU" sz="2400" b="1" dirty="0"/>
              <a:t>Критика «рационального человека» </a:t>
            </a:r>
            <a:endParaRPr lang="en-US" sz="24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9803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61756D-7DC1-493D-928E-BD2F4008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5133"/>
          </a:xfrm>
        </p:spPr>
        <p:txBody>
          <a:bodyPr/>
          <a:lstStyle/>
          <a:p>
            <a:r>
              <a:rPr lang="ru-RU" b="1" dirty="0"/>
              <a:t>Критика прогресса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E6C059-26E4-4159-A3A2-0553A2587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8097" y="1606377"/>
            <a:ext cx="10404389" cy="4843849"/>
          </a:xfrm>
        </p:spPr>
        <p:txBody>
          <a:bodyPr>
            <a:normAutofit lnSpcReduction="10000"/>
          </a:bodyPr>
          <a:lstStyle/>
          <a:p>
            <a:r>
              <a:rPr lang="ru-RU" sz="2000" b="1" dirty="0"/>
              <a:t>Ф. Ницше: </a:t>
            </a:r>
          </a:p>
          <a:p>
            <a:pPr>
              <a:buNone/>
            </a:pPr>
            <a:r>
              <a:rPr lang="ru-RU" sz="2400" b="1" i="1" dirty="0"/>
              <a:t>Прогресс. — Не надо впадать в ошибку! Время бежит вперед, — а нам бы хотелось верить, что и все, что в нем, бежит также вперед, что развитие есть развитие поступательное… Такова видимость, соблазняющая самых рассудительных. Но девятнадцатое столетие не есть движение вперед по сравнению с шестнадцатым; и немецкий дух в 1888 году есть шаг назад по сравнению с немецким в 1778. «Человечество» не движется вперед, его и самого-то не существует… Человек не есть шаг вперед по отношению к животному; культурная неженка — выродок по сравнению с арабом или корсиканцем; китаец — тип удачный, а именно более устойчивый, чем европеец… </a:t>
            </a:r>
            <a:r>
              <a:rPr lang="ru-RU" sz="2400" b="1" i="1" dirty="0" err="1"/>
              <a:t>Омрачение</a:t>
            </a:r>
            <a:r>
              <a:rPr lang="ru-RU" sz="2400" b="1" i="1" dirty="0"/>
              <a:t>, пессимистическая окраска — неизбежные спутники Просвещения»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687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191A4-B025-4C6A-AB74-338E36A2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099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Критика «рационального человека»: 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8946AA-301D-49DD-8FB5-1556CCB39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9243" y="1415845"/>
            <a:ext cx="10145369" cy="4495377"/>
          </a:xfrm>
        </p:spPr>
        <p:txBody>
          <a:bodyPr/>
          <a:lstStyle/>
          <a:p>
            <a:r>
              <a:rPr lang="ru-RU" sz="2400" b="1" i="1" dirty="0"/>
              <a:t>«С незапамятных времен рассматривали сознательное мышление как мышление вообще; только сейчас брезжит нам истина, что наибольшая часть наших духовных процессов протекает в нас бессознательно… Сознательное мышление, в особенности мышление философа есть бессильнейший… род мышления, и, стало быть, именно философ легче всего может быть введен в заблуждение относительно природы познания»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8039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B2DA8-D84C-4169-AA38-38B86DB8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323" y="427702"/>
            <a:ext cx="10382864" cy="64892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Границы гуманитарного и социального знания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233B68-18FC-4989-8EBF-70C9BDBED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7" y="1268361"/>
            <a:ext cx="11808543" cy="5589639"/>
          </a:xfrm>
        </p:spPr>
        <p:txBody>
          <a:bodyPr>
            <a:normAutofit/>
          </a:bodyPr>
          <a:lstStyle/>
          <a:p>
            <a:r>
              <a:rPr lang="ru-RU" dirty="0"/>
              <a:t>Границы  между  гуманитарным  и  социальным  знанием  едва  различимы. Человек  в  своем  познании  мира  конституирует  реальность,  постоянно оглядываясь на </a:t>
            </a:r>
            <a:r>
              <a:rPr lang="ru-RU" b="1" dirty="0"/>
              <a:t>«Другое» и «Другого». «Другое» </a:t>
            </a:r>
            <a:r>
              <a:rPr lang="ru-RU" dirty="0"/>
              <a:t>- это предмет познания, каким бы  далеким,  близким,  непознанным  или  притягательным  он  не являлся.  Даже  в общении  с  самим  собой  человек  постигает  драматизм  субъективных отношений,  который  делает  его  способным  на  необъяснимые  даже  себе поступки.  Человек  несет  в  себе  микрокосмос  или  маленькое  общество, вырастающее  до  «коллектива», «семьи» или «государства». Социальность и «общество» возникают из жизни людей,  а  затем  могут  создать  представление,  отдельное  от  жизни  и определяющее эту жизнь в качестве сверхъестественной силы, например, при давлении большинства на волю одного человека.</a:t>
            </a:r>
          </a:p>
          <a:p>
            <a:pPr algn="just"/>
            <a:r>
              <a:rPr lang="ru-RU" dirty="0"/>
              <a:t>Предмет  гуманитарно-социального  знания  формируется  благодаря объединению  различных  философских  направлений,  возникавших  в  разное время и оказавших общее воздействие на науку. Они формировали воззрение на мир, отличное от наук, ориентированных на изучение природы. Это воззрение заключается  в  признании  </a:t>
            </a:r>
            <a:r>
              <a:rPr lang="ru-RU" b="1" dirty="0"/>
              <a:t>двойственности  мира,  его  </a:t>
            </a:r>
            <a:r>
              <a:rPr lang="ru-RU" b="1" dirty="0" err="1"/>
              <a:t>разделенности</a:t>
            </a:r>
            <a:r>
              <a:rPr lang="ru-RU" b="1" dirty="0"/>
              <a:t>  на внутреннее  и  внешнее,  объективное  и  субъективное  существование  мира</a:t>
            </a:r>
            <a:r>
              <a:rPr lang="ru-RU" dirty="0"/>
              <a:t>.  </a:t>
            </a:r>
          </a:p>
          <a:p>
            <a:pPr algn="just"/>
            <a:r>
              <a:rPr lang="ru-RU" dirty="0"/>
              <a:t>В гуманитарных  и  социальных  науках  объектом  знания  выступает  </a:t>
            </a:r>
            <a:r>
              <a:rPr lang="ru-RU" b="1" dirty="0"/>
              <a:t>внутреннее бытие  человека.  Внутреннее  бытие  признается  обособленной  реальностью, обладающей  собственным  пространством  и  временем.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6926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11BFF1-8A27-4474-8B87-27535CB03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55" y="575188"/>
            <a:ext cx="9999406" cy="69317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Специфика социально-гуманитарного знания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7714A2-B0F5-4775-B0FD-3FC08A9D3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194" y="1268362"/>
            <a:ext cx="11371006" cy="5589638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естествознании понять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«бытие предмета»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исключение факта его наличного бытия с изменчивостью, неустойчивостью, капризами и т.д. Для естествознания  важно  понять  законы  его  действия.  Философствование  в  этой позиции  представлено  логическим  обоснованием жизненных  положений,  принимаемых  за  аксиомы.  Р.  Декарт  пытался  обосновать  единство  дедукции  и интуитивной геометрии через осмысление представлений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«быть протяженным» и  «быть  мыслимым»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за  которым  скрывалось  принятое без  доказательств положение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«быть».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гуманитарно-социальном познании теория и практика обосновываются в понятиях,  которые  случаются  как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 («со-бытие»)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этого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«быть»,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 которыми мышление  встречается  как с  особыми  предметами  познания,  замкнутыми на самих себя, показывающими в своем становлении факты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самоизменения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образа мышления в истории, эпохе и творческой личности.  Процесс  порождения  мысли  в  науке  (теории,  учения,  концепции),  в искусстве (образы-предметы, образы-переживания, образы-мысли) так же, как и  в  жизни,  осуществляется  интуитивно,  туманно,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полуосознанно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Только прибыв в определенную точку странствия, мысль начинает принимать контур, создавать «склейки»  добытого интуитивного  содержания  и  известного, «осевшего»  в  архивах  культуры  и  пластах  истории  науки,  искусства  и философии.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128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9ED11-8C47-4221-9D12-CC4C6EBC6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56" y="383458"/>
            <a:ext cx="8141110" cy="722671"/>
          </a:xfrm>
        </p:spPr>
        <p:txBody>
          <a:bodyPr/>
          <a:lstStyle/>
          <a:p>
            <a:r>
              <a:rPr lang="ru-RU" b="1" dirty="0"/>
              <a:t>Современные направления СГН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AD7DAB-8D15-44A8-B57D-781B1295F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2826" y="1106129"/>
            <a:ext cx="9911786" cy="551589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ГЕРМЕНЕВТИКА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/>
              <a:t>Ханс</a:t>
            </a:r>
            <a:r>
              <a:rPr lang="ru-RU" dirty="0"/>
              <a:t>-Георг Гадамер (1900-2002) «Истина и метод»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Фридрих </a:t>
            </a:r>
            <a:r>
              <a:rPr lang="ru-RU" dirty="0" err="1"/>
              <a:t>Шлейермахер</a:t>
            </a:r>
            <a:r>
              <a:rPr lang="ru-RU" dirty="0"/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Поль </a:t>
            </a:r>
            <a:r>
              <a:rPr lang="ru-RU" dirty="0" err="1"/>
              <a:t>Рикёр</a:t>
            </a:r>
            <a:r>
              <a:rPr lang="ru-RU" dirty="0"/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Густав </a:t>
            </a:r>
            <a:r>
              <a:rPr lang="ru-RU" dirty="0" err="1"/>
              <a:t>Густавович</a:t>
            </a:r>
            <a:r>
              <a:rPr lang="ru-RU" dirty="0"/>
              <a:t> </a:t>
            </a:r>
            <a:r>
              <a:rPr lang="ru-RU" dirty="0" err="1"/>
              <a:t>Шпет</a:t>
            </a:r>
            <a:r>
              <a:rPr lang="ru-RU" dirty="0"/>
              <a:t>, русский учёный.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Вильгельм </a:t>
            </a:r>
            <a:r>
              <a:rPr lang="ru-RU" dirty="0" err="1"/>
              <a:t>Дильтей</a:t>
            </a:r>
            <a:endParaRPr lang="ru-RU" b="1" dirty="0"/>
          </a:p>
          <a:p>
            <a:r>
              <a:rPr lang="ru-RU" b="1" dirty="0"/>
              <a:t>ФЕНОМЕНОЛОГИЯ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Эдмунд </a:t>
            </a:r>
            <a:r>
              <a:rPr lang="ru-RU" dirty="0" err="1"/>
              <a:t>Гуссерль</a:t>
            </a:r>
            <a:r>
              <a:rPr lang="ru-RU" dirty="0"/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Мартин Хайдеггер,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Морис Мерло-</a:t>
            </a:r>
            <a:r>
              <a:rPr lang="ru-RU" dirty="0" err="1"/>
              <a:t>Понти</a:t>
            </a:r>
            <a:r>
              <a:rPr lang="ru-RU" dirty="0"/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Жан-Поль Сартр</a:t>
            </a:r>
          </a:p>
          <a:p>
            <a:r>
              <a:rPr lang="ru-RU" b="1" dirty="0"/>
              <a:t>ФИЛОСОФИЯ ЖИЗНИ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А. Шопенгауэр, Ф. Ницше, В. </a:t>
            </a:r>
            <a:r>
              <a:rPr lang="ru-RU" dirty="0" err="1"/>
              <a:t>Дильтей</a:t>
            </a:r>
            <a:r>
              <a:rPr lang="ru-RU" dirty="0"/>
              <a:t>, Г. </a:t>
            </a:r>
            <a:r>
              <a:rPr lang="ru-RU" dirty="0" err="1"/>
              <a:t>Зиммель</a:t>
            </a:r>
            <a:r>
              <a:rPr lang="ru-RU" dirty="0"/>
              <a:t>, А. Бергсон </a:t>
            </a:r>
          </a:p>
          <a:p>
            <a:pPr marL="0" indent="0">
              <a:buNone/>
            </a:pPr>
            <a:r>
              <a:rPr lang="ru-RU" dirty="0"/>
              <a:t>– поиск новой рациональности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ФИЛОСОФСКАЯ АНТРОПОЛОГИЯ </a:t>
            </a:r>
            <a:r>
              <a:rPr lang="ru-RU" dirty="0"/>
              <a:t>(М. Шелер, Г. Плеснер) </a:t>
            </a:r>
            <a:r>
              <a:rPr lang="ru-RU" b="1" dirty="0"/>
              <a:t>и др.</a:t>
            </a:r>
          </a:p>
          <a:p>
            <a:pPr marL="0" indent="0">
              <a:buNone/>
            </a:pPr>
            <a:endParaRPr lang="ru-RU" b="1" dirty="0"/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881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92DCE-5F32-4F37-A781-DD597DBF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856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5E5446-B17D-4A4D-A290-9C396CDBF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633" y="1283110"/>
            <a:ext cx="10943302" cy="5353664"/>
          </a:xfrm>
        </p:spPr>
        <p:txBody>
          <a:bodyPr>
            <a:normAutofit/>
          </a:bodyPr>
          <a:lstStyle/>
          <a:p>
            <a:r>
              <a:rPr lang="ru-RU" sz="2000" b="1" dirty="0"/>
              <a:t>ГЕРМЕНЕВТИКА</a:t>
            </a:r>
            <a:r>
              <a:rPr lang="ru-RU" sz="2000" dirty="0"/>
              <a:t> как </a:t>
            </a:r>
            <a:r>
              <a:rPr lang="ru-RU" sz="2000" b="1" dirty="0"/>
              <a:t>дисциплина исследования и интерпретации текстов и смысла</a:t>
            </a:r>
            <a:r>
              <a:rPr lang="ru-RU" sz="2000" dirty="0"/>
              <a:t> раскрывает глубинные аспекты понимания. </a:t>
            </a:r>
          </a:p>
          <a:p>
            <a:pPr marL="0" indent="0">
              <a:buNone/>
            </a:pPr>
            <a:r>
              <a:rPr lang="ru-RU" sz="2000" b="1" dirty="0"/>
              <a:t>«Интерпретация» </a:t>
            </a:r>
            <a:r>
              <a:rPr lang="ru-RU" sz="2000" dirty="0"/>
              <a:t>означает процесс расшифровки и разъяснения смысла текста, учитывая его контекст и особенности.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sz="2000" b="1" dirty="0"/>
              <a:t>ФЕНОМЕНОЛОГИЯ</a:t>
            </a:r>
            <a:r>
              <a:rPr lang="ru-RU" sz="2000" dirty="0"/>
              <a:t> понимается как </a:t>
            </a:r>
            <a:r>
              <a:rPr lang="ru-RU" sz="2000" b="1" dirty="0"/>
              <a:t>одна из философских дисциплин или как одно из движений в истории философии.</a:t>
            </a:r>
          </a:p>
          <a:p>
            <a:pPr marL="0" indent="0">
              <a:buNone/>
            </a:pPr>
            <a:r>
              <a:rPr lang="ru-RU" sz="2000" dirty="0"/>
              <a:t>Феноменологию как дисциплину можно изначально определить как </a:t>
            </a:r>
            <a:r>
              <a:rPr lang="ru-RU" sz="2000" b="1" dirty="0"/>
              <a:t>исследование структур переживания или сознания</a:t>
            </a:r>
            <a:r>
              <a:rPr lang="ru-RU" sz="2000" dirty="0"/>
              <a:t>. В буквальном смысле феноменология есть исследование «феноменов», явлений вещей, или вещей, как они являются в нашем опыте, или способов нашего переживания вещей, а значит, и смыслов, которые имеют вещи в нашем опыте. </a:t>
            </a:r>
            <a:r>
              <a:rPr lang="ru-RU" sz="2000" b="1" dirty="0"/>
              <a:t>Феноменология изучает сознательный опыт, переживаемый с субъективной точки зрения</a:t>
            </a:r>
            <a:r>
              <a:rPr lang="ru-RU" sz="2000" dirty="0"/>
              <a:t>, или с позиции первого лица.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7653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CB257-A04E-4942-966F-E1F11099D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000"/>
          </a:xfrm>
        </p:spPr>
        <p:txBody>
          <a:bodyPr/>
          <a:lstStyle/>
          <a:p>
            <a:r>
              <a:rPr lang="ru-RU" b="1" dirty="0"/>
              <a:t>Герменевтика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60A3D9-0583-44CF-88C7-907F9C56E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374" y="1489587"/>
            <a:ext cx="10751574" cy="4421635"/>
          </a:xfrm>
        </p:spPr>
        <p:txBody>
          <a:bodyPr>
            <a:normAutofit/>
          </a:bodyPr>
          <a:lstStyle/>
          <a:p>
            <a:r>
              <a:rPr lang="ru-RU" sz="2400" dirty="0"/>
              <a:t>это подход к интерпретации и </a:t>
            </a:r>
            <a:r>
              <a:rPr lang="ru-RU" sz="2400" b="1" dirty="0"/>
              <a:t>"пониманию" </a:t>
            </a:r>
            <a:r>
              <a:rPr lang="ru-RU" sz="2400" dirty="0"/>
              <a:t>какого-то явления. Изначально </a:t>
            </a:r>
            <a:r>
              <a:rPr lang="ru-RU" sz="2400" b="1" dirty="0"/>
              <a:t>герменевтика</a:t>
            </a:r>
            <a:r>
              <a:rPr lang="ru-RU" sz="2400" dirty="0"/>
              <a:t> возникла как методология интерпретации текстов, но в 20 в. стала применяться практически к любому явлению человеческой культуры и к человеческому субъективному опыту</a:t>
            </a:r>
          </a:p>
        </p:txBody>
      </p:sp>
    </p:spTree>
    <p:extLst>
      <p:ext uri="{BB962C8B-B14F-4D97-AF65-F5344CB8AC3E}">
        <p14:creationId xmlns:p14="http://schemas.microsoft.com/office/powerpoint/2010/main" val="407596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4BDFA-6B64-42B8-9AEB-35D0090DE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2626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Феноменология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D62C66-8BC2-4B21-BA50-1C4B6792B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142" y="1386348"/>
            <a:ext cx="11031793" cy="5324168"/>
          </a:xfrm>
        </p:spPr>
        <p:txBody>
          <a:bodyPr>
            <a:normAutofit/>
          </a:bodyPr>
          <a:lstStyle/>
          <a:p>
            <a:r>
              <a:rPr lang="ru-RU" sz="2400" dirty="0"/>
              <a:t>изучает структуру различных видов опыта — </a:t>
            </a:r>
            <a:r>
              <a:rPr lang="ru-RU" sz="2400" b="1" dirty="0"/>
              <a:t>от восприятия, мышления, памяти, воображения, эмоции, желания и </a:t>
            </a:r>
            <a:r>
              <a:rPr lang="ru-RU" sz="2400" b="1" dirty="0" err="1"/>
              <a:t>воления</a:t>
            </a:r>
            <a:r>
              <a:rPr lang="ru-RU" sz="2400" b="1" dirty="0"/>
              <a:t> до телесного сознания, воплощенного действия и социальной деятельности, включая языковую деятельность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r>
              <a:rPr lang="ru-RU" sz="2400" dirty="0"/>
              <a:t>Структура этих форм опыта, как правило, содержит то, что </a:t>
            </a:r>
            <a:r>
              <a:rPr lang="ru-RU" sz="2400" dirty="0" err="1"/>
              <a:t>Гуссерль</a:t>
            </a:r>
            <a:r>
              <a:rPr lang="ru-RU" sz="2400" dirty="0"/>
              <a:t> называл </a:t>
            </a:r>
            <a:r>
              <a:rPr lang="ru-RU" sz="2400" b="1" dirty="0"/>
              <a:t>«</a:t>
            </a:r>
            <a:r>
              <a:rPr lang="ru-RU" sz="2400" b="1" dirty="0" err="1"/>
              <a:t>интенциональностью</a:t>
            </a:r>
            <a:r>
              <a:rPr lang="ru-RU" sz="2400" b="1" dirty="0"/>
              <a:t>», </a:t>
            </a:r>
            <a:r>
              <a:rPr lang="ru-RU" sz="2400" dirty="0"/>
              <a:t>т. е. направленностью переживания на вещи в мире, — то свойство сознания, благодаря которому оно является сознанием чего-то или о чем-то. Согласно классической </a:t>
            </a:r>
            <a:r>
              <a:rPr lang="ru-RU" sz="2400" dirty="0" err="1"/>
              <a:t>гуссерлианской</a:t>
            </a:r>
            <a:r>
              <a:rPr lang="ru-RU" sz="2400" dirty="0"/>
              <a:t> феноменологии, наше переживание направлено на вещи — репрезентирует их — исключительно </a:t>
            </a:r>
            <a:r>
              <a:rPr lang="ru-RU" sz="2400" i="1" dirty="0"/>
              <a:t>через</a:t>
            </a:r>
            <a:r>
              <a:rPr lang="ru-RU" sz="2400" dirty="0"/>
              <a:t> конкретные понятия, мысли, идеи, образы и т. д. Они составляют смысл или содержание соответствующего наличного переживания и отличны от вещей, которые они представляют или подразумевают.</a:t>
            </a:r>
          </a:p>
        </p:txBody>
      </p:sp>
    </p:spTree>
    <p:extLst>
      <p:ext uri="{BB962C8B-B14F-4D97-AF65-F5344CB8AC3E}">
        <p14:creationId xmlns:p14="http://schemas.microsoft.com/office/powerpoint/2010/main" val="373880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241547F-3D4D-412F-B392-2FEB2E3B4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55" y="624110"/>
            <a:ext cx="9720057" cy="685706"/>
          </a:xfrm>
        </p:spPr>
        <p:txBody>
          <a:bodyPr>
            <a:normAutofit/>
          </a:bodyPr>
          <a:lstStyle/>
          <a:p>
            <a:r>
              <a:rPr lang="ru-RU" b="1" dirty="0"/>
              <a:t>Немецкие проекты гуманитарной науки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DA0D6EE-10BA-47DA-BC9C-695D19908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8" y="1309816"/>
            <a:ext cx="11504612" cy="5297461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ВИЛЬГЕЛЬМ ДИЛЬТЕЙ :</a:t>
            </a:r>
          </a:p>
          <a:p>
            <a:r>
              <a:rPr lang="ru-RU" dirty="0"/>
              <a:t>Еще  одно  разделение  и  одновременно  выявление  цельности гуманитарного знания связано с именем В. </a:t>
            </a:r>
            <a:r>
              <a:rPr lang="ru-RU" dirty="0" err="1"/>
              <a:t>Дильтея</a:t>
            </a:r>
            <a:r>
              <a:rPr lang="ru-RU" dirty="0"/>
              <a:t>, разделявшего мир природы и истории. </a:t>
            </a:r>
          </a:p>
          <a:p>
            <a:r>
              <a:rPr lang="ru-RU" dirty="0"/>
              <a:t>В. </a:t>
            </a:r>
            <a:r>
              <a:rPr lang="ru-RU" dirty="0" err="1"/>
              <a:t>Дильтей</a:t>
            </a:r>
            <a:r>
              <a:rPr lang="ru-RU" dirty="0"/>
              <a:t> видел в человеке цельность, формируемую в истории и культуре,  многообразие  способностей,  соотносимых  с  переживанием  –  неустранимым свойством человеческой природы. Человеку дан опыт, в котором любая  идеальная  сущность  несет  в  себе  целостность  всей  человеческой сущности. Поскольку недоступно прямое понимание одного человека другим и в  отношении  к  социальной  ситуации  общения  и  нет  возможности  применить язык  естествознания,  следует  прибегнуть  к  древнему  пути  </a:t>
            </a:r>
            <a:r>
              <a:rPr lang="ru-RU" b="1" dirty="0"/>
              <a:t>интерпретации -</a:t>
            </a:r>
            <a:r>
              <a:rPr lang="ru-RU" dirty="0"/>
              <a:t> </a:t>
            </a:r>
            <a:r>
              <a:rPr lang="ru-RU" b="1" dirty="0"/>
              <a:t>методу  истолкования,  относимому  к  Средним  векам</a:t>
            </a:r>
            <a:r>
              <a:rPr lang="ru-RU" dirty="0"/>
              <a:t>,  а  также,  к  правилам нахождения подлинного смысла Священного писания.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/>
              <a:t>Науки о природе </a:t>
            </a:r>
            <a:r>
              <a:rPr lang="ru-RU" dirty="0"/>
              <a:t>– изучение мира внешних объектов;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/>
              <a:t>Науки о духе</a:t>
            </a:r>
            <a:r>
              <a:rPr lang="ru-RU" dirty="0"/>
              <a:t> – изучение общества и его истории путем приобщения к миру человеческих эмоций с помощью внутреннего переживания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Идеи </a:t>
            </a:r>
            <a:r>
              <a:rPr lang="ru-RU" dirty="0" err="1"/>
              <a:t>Дильтея</a:t>
            </a:r>
            <a:r>
              <a:rPr lang="ru-RU" dirty="0"/>
              <a:t> </a:t>
            </a:r>
            <a:r>
              <a:rPr lang="ru-RU" b="1" dirty="0"/>
              <a:t>послужили теоретической основой </a:t>
            </a:r>
            <a:r>
              <a:rPr lang="ru-RU" dirty="0"/>
              <a:t>так называемой </a:t>
            </a:r>
            <a:r>
              <a:rPr lang="ru-RU" b="1" dirty="0"/>
              <a:t>понимающей социологии и понимающей психологии, </a:t>
            </a:r>
            <a:r>
              <a:rPr lang="ru-RU" dirty="0"/>
              <a:t>а также оказали влияние на ряд философских концепций, в частности, на немецкий экзистенциализм.</a:t>
            </a:r>
          </a:p>
        </p:txBody>
      </p:sp>
    </p:spTree>
    <p:extLst>
      <p:ext uri="{BB962C8B-B14F-4D97-AF65-F5344CB8AC3E}">
        <p14:creationId xmlns:p14="http://schemas.microsoft.com/office/powerpoint/2010/main" val="4276772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3829BE-60C6-471C-9D9E-E5099AC7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038" y="624110"/>
            <a:ext cx="10117393" cy="747490"/>
          </a:xfrm>
        </p:spPr>
        <p:txBody>
          <a:bodyPr>
            <a:normAutofit/>
          </a:bodyPr>
          <a:lstStyle/>
          <a:p>
            <a:r>
              <a:rPr lang="ru-RU" b="1" dirty="0"/>
              <a:t>Немецкие проекты гуманитарной науки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76757B-F071-4924-A688-24E571AF5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142" y="1371599"/>
            <a:ext cx="11203857" cy="5383161"/>
          </a:xfrm>
        </p:spPr>
        <p:txBody>
          <a:bodyPr>
            <a:normAutofit fontScale="62500" lnSpcReduction="20000"/>
          </a:bodyPr>
          <a:lstStyle/>
          <a:p>
            <a:r>
              <a:rPr lang="ru-RU" sz="2300" b="1" dirty="0"/>
              <a:t>БАДЕНСКАЯ ШКОЛА НЕОКАНТИАНСТВА: </a:t>
            </a:r>
          </a:p>
          <a:p>
            <a:r>
              <a:rPr lang="ru-RU" sz="2300" b="1" dirty="0"/>
              <a:t>ВИЛЬГЕЛЬМ ВИНДЕЛЬБАНД.</a:t>
            </a:r>
          </a:p>
          <a:p>
            <a:pPr>
              <a:buNone/>
            </a:pPr>
            <a:r>
              <a:rPr lang="ru-RU" sz="2300" dirty="0"/>
              <a:t>1) </a:t>
            </a:r>
            <a:r>
              <a:rPr lang="ru-RU" sz="2300" dirty="0" err="1"/>
              <a:t>Номотетический</a:t>
            </a:r>
            <a:r>
              <a:rPr lang="ru-RU" sz="2300" dirty="0"/>
              <a:t> метод – выявление общего и регулярного (научного закона);</a:t>
            </a:r>
          </a:p>
          <a:p>
            <a:pPr>
              <a:buNone/>
            </a:pPr>
            <a:r>
              <a:rPr lang="ru-RU" sz="2300" dirty="0"/>
              <a:t>2) </a:t>
            </a:r>
            <a:r>
              <a:rPr lang="ru-RU" sz="2300" dirty="0" err="1"/>
              <a:t>Идиографический</a:t>
            </a:r>
            <a:r>
              <a:rPr lang="ru-RU" sz="2300" dirty="0"/>
              <a:t> метод – выявление особенного и уникального</a:t>
            </a:r>
          </a:p>
          <a:p>
            <a:pPr>
              <a:buNone/>
            </a:pPr>
            <a:endParaRPr lang="ru-RU" sz="2300" dirty="0"/>
          </a:p>
          <a:p>
            <a:r>
              <a:rPr lang="ru-RU" sz="2300" b="1" dirty="0"/>
              <a:t>ГЕНРИХ РИККЕРТ «НАУКИ О ПРИРОДЕ И НАУКИ О КУЛЬТУРЕ»  </a:t>
            </a:r>
          </a:p>
          <a:p>
            <a:pPr marL="0" indent="0">
              <a:buNone/>
            </a:pPr>
            <a:r>
              <a:rPr lang="ru-RU" sz="2300" dirty="0"/>
              <a:t>Цельность и одновременная раздельность явления положены в основание гуманитарных и социальных наук. </a:t>
            </a:r>
          </a:p>
          <a:p>
            <a:r>
              <a:rPr lang="ru-RU" sz="2300" dirty="0" err="1"/>
              <a:t>Риккерт</a:t>
            </a:r>
            <a:r>
              <a:rPr lang="ru-RU" sz="2300" dirty="0"/>
              <a:t> раскрывает смысл древнегреческой пары </a:t>
            </a:r>
            <a:r>
              <a:rPr lang="ru-RU" sz="2300" b="1" dirty="0"/>
              <a:t>«</a:t>
            </a:r>
            <a:r>
              <a:rPr lang="ru-RU" sz="2300" b="1" dirty="0" err="1"/>
              <a:t>фюсис</a:t>
            </a:r>
            <a:r>
              <a:rPr lang="ru-RU" sz="2300" b="1" dirty="0"/>
              <a:t>» – «</a:t>
            </a:r>
            <a:r>
              <a:rPr lang="ru-RU" sz="2300" b="1" dirty="0" err="1"/>
              <a:t>технэ</a:t>
            </a:r>
            <a:r>
              <a:rPr lang="ru-RU" sz="2300" b="1" dirty="0"/>
              <a:t>»:</a:t>
            </a:r>
          </a:p>
          <a:p>
            <a:pPr marL="0" indent="0">
              <a:buNone/>
            </a:pPr>
            <a:r>
              <a:rPr lang="ru-RU" sz="2300" dirty="0"/>
              <a:t>«</a:t>
            </a:r>
            <a:r>
              <a:rPr lang="ru-RU" sz="2300" dirty="0" err="1"/>
              <a:t>Фюсис</a:t>
            </a:r>
            <a:r>
              <a:rPr lang="ru-RU" sz="2300" dirty="0"/>
              <a:t>» – то, что само растет. Культура – то, что человек создает. </a:t>
            </a:r>
          </a:p>
          <a:p>
            <a:pPr marL="0" indent="0">
              <a:buNone/>
            </a:pPr>
            <a:r>
              <a:rPr lang="ru-RU" sz="2300" dirty="0"/>
              <a:t>Г.  </a:t>
            </a:r>
            <a:r>
              <a:rPr lang="ru-RU" sz="2300" dirty="0" err="1"/>
              <a:t>Риккерт</a:t>
            </a:r>
            <a:r>
              <a:rPr lang="ru-RU" sz="2300" dirty="0"/>
              <a:t>  разделяет  </a:t>
            </a:r>
            <a:r>
              <a:rPr lang="ru-RU" sz="2300" b="1" dirty="0"/>
              <a:t>науки  о  природе  и  науки  о  культуре</a:t>
            </a:r>
            <a:r>
              <a:rPr lang="ru-RU" sz="2300" dirty="0"/>
              <a:t>.  Принцип порождающего  гуманитарный  смысл  разделения  заключался  в  понимании  Г. </a:t>
            </a:r>
            <a:r>
              <a:rPr lang="ru-RU" sz="2300" dirty="0" err="1"/>
              <a:t>Риккертом</a:t>
            </a:r>
            <a:r>
              <a:rPr lang="ru-RU" sz="2300" dirty="0"/>
              <a:t>  того,  что  природа  есть  единое  порождающее  начало, саморазвивающееся,  цельное,  но  отторгающее  от  себя  иное  –  культуру,  как созданное  человеком,  действующим  сообразно  своим  целям  или  сохраняемое им  как  наследство,  от  которого  зависит  его  достоинство  (греч.  </a:t>
            </a:r>
            <a:r>
              <a:rPr lang="ru-RU" sz="2300" dirty="0" err="1"/>
              <a:t>acsios</a:t>
            </a:r>
            <a:r>
              <a:rPr lang="ru-RU" sz="2300" dirty="0"/>
              <a:t>  – ценность).  Отсюда  берет  начало  </a:t>
            </a:r>
            <a:r>
              <a:rPr lang="ru-RU" sz="2300" b="1" dirty="0"/>
              <a:t>аксиологический  подход  к  исследованию  в гуманитарных науках.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300" b="1" dirty="0"/>
              <a:t>Отнесение к ценностям</a:t>
            </a:r>
          </a:p>
          <a:p>
            <a:pPr marL="0" indent="0">
              <a:buNone/>
            </a:pPr>
            <a:r>
              <a:rPr lang="ru-RU" sz="2300" dirty="0" err="1"/>
              <a:t>Риккерт</a:t>
            </a:r>
            <a:r>
              <a:rPr lang="ru-RU" sz="2300" dirty="0"/>
              <a:t> добавляет нечто новое: слово «ценность». Культура производится сообразно целям или ради связанной с продуктом ценности:</a:t>
            </a:r>
          </a:p>
          <a:p>
            <a:pPr marL="0" indent="0">
              <a:buNone/>
            </a:pPr>
            <a:r>
              <a:rPr lang="ru-RU" sz="2300" b="1" i="1" dirty="0"/>
              <a:t>«во всех явлениях культуры мы всегда найдем воплощение какой-нибудь признанной человеком ценности, ради которой эти явления или созданы, или, если они уже существовали раньше, взлелеяны человеком…»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248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21AD5-958D-4580-A33A-86F314ECE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039" y="383458"/>
            <a:ext cx="9572573" cy="122411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Проект М.М. Бахтина, лингвистический поворот и поиск структуры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9CE804-6252-4701-BEF8-0E8A3C6EC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94" y="1607575"/>
            <a:ext cx="11218606" cy="499970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Гуманитарное  познание,  считал  М.М.  Бахтин,  требует  двухстороннего </a:t>
            </a:r>
            <a:r>
              <a:rPr lang="ru-RU" b="1" dirty="0"/>
              <a:t>«акта познания-проникновения». </a:t>
            </a:r>
            <a:r>
              <a:rPr lang="ru-RU" dirty="0"/>
              <a:t>То, что человек познает, не всегда ему  открывается.  В  XX  в.  предположительно  выявилась  «причина»  этого явления,  скрытая  в  языке.  Наметился  лингвистический  поворот,  связываемый со  </a:t>
            </a:r>
            <a:r>
              <a:rPr lang="ru-RU" b="1" dirty="0"/>
              <a:t>структурализмом  </a:t>
            </a:r>
            <a:r>
              <a:rPr lang="ru-RU" dirty="0"/>
              <a:t>(Ф.  де  Соссюр,  Ч.  Пирс, К.  Леви-Стросс,  Г. </a:t>
            </a:r>
            <a:r>
              <a:rPr lang="ru-RU" dirty="0" err="1"/>
              <a:t>Шпет</a:t>
            </a:r>
            <a:r>
              <a:rPr lang="ru-RU" dirty="0"/>
              <a:t>, М. Фуко) </a:t>
            </a:r>
            <a:r>
              <a:rPr lang="ru-RU" b="1" dirty="0"/>
              <a:t>и постструктурализмом </a:t>
            </a:r>
            <a:r>
              <a:rPr lang="ru-RU" dirty="0"/>
              <a:t>(Р. Барт). Представители этих  направлений  пытались  </a:t>
            </a:r>
            <a:r>
              <a:rPr lang="ru-RU" dirty="0" err="1"/>
              <a:t>концептуализировать</a:t>
            </a:r>
            <a:r>
              <a:rPr lang="ru-RU" dirty="0"/>
              <a:t>  человеческую  целостность через  понятие  структуры  как  образа-модели,  в  которой  схватывается цельность, являемая в слове, значении и смысле.  </a:t>
            </a:r>
          </a:p>
          <a:p>
            <a:pPr algn="just"/>
            <a:r>
              <a:rPr lang="ru-RU" dirty="0"/>
              <a:t>Структура  порождается,  регулирует  самое  себя,  различается  в  своих элементах  и  синхронизируется  посредством  их  взаимодействия,  передает человеку значения, в диалоге с которыми человек порождает смысл. В  XX  в.,  и  особенно  в  XXI  в.,  в  неустойчивой  среде  воздействий  на человека  фундаментальное  значение  придается  </a:t>
            </a:r>
            <a:r>
              <a:rPr lang="ru-RU" b="1" dirty="0"/>
              <a:t>организации  его  мышления  и через  нее  собиранию  человеческой  цельности.</a:t>
            </a:r>
            <a:r>
              <a:rPr lang="ru-RU" dirty="0"/>
              <a:t>  Мышление  человека двойственно:  внешнее  восприятие  гарантирует  построение  эмпирического опыта, внутреннее основано на действии комплексного целостного организма, принимающего  и  перерабатывающего  информацию  в  символические выражения  –  </a:t>
            </a:r>
            <a:r>
              <a:rPr lang="ru-RU" b="1" dirty="0"/>
              <a:t>явные  формы  </a:t>
            </a:r>
            <a:r>
              <a:rPr lang="ru-RU" dirty="0"/>
              <a:t>(подобия,  сходства,  различия,  конфигурации) </a:t>
            </a:r>
            <a:r>
              <a:rPr lang="ru-RU" b="1" dirty="0"/>
              <a:t>скрытых</a:t>
            </a:r>
            <a:r>
              <a:rPr lang="ru-RU" dirty="0"/>
              <a:t>  </a:t>
            </a:r>
            <a:r>
              <a:rPr lang="ru-RU" b="1" dirty="0"/>
              <a:t>неявных  смыслов</a:t>
            </a:r>
            <a:r>
              <a:rPr lang="ru-RU" dirty="0"/>
              <a:t>.  В  этом  устроении  собирания  человеческой цельности осуществляются эпохи, культуры, цивилизации.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604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8BEDC-D280-4583-9C3C-DC43BF135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542" y="457201"/>
            <a:ext cx="9866671" cy="9144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Контуры знания в гуманитарно-социальных науках:  </a:t>
            </a:r>
            <a:r>
              <a:rPr lang="ru-RU" b="1" dirty="0" err="1"/>
              <a:t>эпистема</a:t>
            </a:r>
            <a:r>
              <a:rPr lang="ru-RU" b="1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2C59E-01AB-4E2A-A88D-738BDD28D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128" y="1681316"/>
            <a:ext cx="10972801" cy="4866967"/>
          </a:xfrm>
        </p:spPr>
        <p:txBody>
          <a:bodyPr>
            <a:normAutofit/>
          </a:bodyPr>
          <a:lstStyle/>
          <a:p>
            <a:r>
              <a:rPr lang="ru-RU" b="1" i="1" dirty="0"/>
              <a:t>М. Фуко «СЛОВА И ВЕЩИ. Археология гуманитарных наук»</a:t>
            </a:r>
          </a:p>
          <a:p>
            <a:r>
              <a:rPr lang="ru-RU" dirty="0"/>
              <a:t>Центральное  понятие  </a:t>
            </a:r>
            <a:r>
              <a:rPr lang="ru-RU" b="1" dirty="0"/>
              <a:t>«археологии  знания»  –  </a:t>
            </a:r>
            <a:r>
              <a:rPr lang="ru-RU" b="1" dirty="0" err="1"/>
              <a:t>эпистема</a:t>
            </a:r>
            <a:r>
              <a:rPr lang="ru-RU" b="1" dirty="0"/>
              <a:t>  </a:t>
            </a:r>
            <a:r>
              <a:rPr lang="ru-RU" dirty="0"/>
              <a:t>(греч.  </a:t>
            </a:r>
            <a:r>
              <a:rPr lang="ru-RU" dirty="0" err="1"/>
              <a:t>episteme</a:t>
            </a:r>
            <a:r>
              <a:rPr lang="ru-RU" dirty="0"/>
              <a:t>  – знание).  Человек  сохраняет  в  себе  исторически  заложенные  априори-способности, складывающиеся в конституируемом </a:t>
            </a:r>
            <a:r>
              <a:rPr lang="ru-RU" dirty="0" err="1"/>
              <a:t>эпистемном</a:t>
            </a:r>
            <a:r>
              <a:rPr lang="ru-RU" dirty="0"/>
              <a:t> пространстве. </a:t>
            </a:r>
          </a:p>
          <a:p>
            <a:r>
              <a:rPr lang="ru-RU" dirty="0"/>
              <a:t>Археология  знания  распознает  условия  познания  в  соотношении </a:t>
            </a:r>
            <a:r>
              <a:rPr lang="ru-RU" dirty="0" err="1"/>
              <a:t>конфигуратов</a:t>
            </a:r>
            <a:r>
              <a:rPr lang="ru-RU" dirty="0"/>
              <a:t>,  противоположных  по  смыслу  другим  способам  накопления  и сохранения знаний. Наличие  </a:t>
            </a:r>
            <a:r>
              <a:rPr lang="ru-RU" dirty="0" err="1"/>
              <a:t>эпистем</a:t>
            </a:r>
            <a:r>
              <a:rPr lang="ru-RU" dirty="0"/>
              <a:t>  в  гуманитарно-социальном  знании  свидетельствует  о наличии глубинных источников познания. </a:t>
            </a:r>
          </a:p>
        </p:txBody>
      </p:sp>
    </p:spTree>
    <p:extLst>
      <p:ext uri="{BB962C8B-B14F-4D97-AF65-F5344CB8AC3E}">
        <p14:creationId xmlns:p14="http://schemas.microsoft.com/office/powerpoint/2010/main" val="3775255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A8EDD-302D-4BCC-9D6C-25F8F2EC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039" y="624110"/>
            <a:ext cx="9572573" cy="703245"/>
          </a:xfrm>
        </p:spPr>
        <p:txBody>
          <a:bodyPr/>
          <a:lstStyle/>
          <a:p>
            <a:r>
              <a:rPr lang="ru-RU" b="1" dirty="0">
                <a:latin typeface="Arial Black" panose="020B0A04020102020204" pitchFamily="34" charset="0"/>
              </a:rPr>
              <a:t>Социально-гуманитарное знание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ED2936-56B7-40CE-B0C1-DF8C678F8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361" y="1327355"/>
            <a:ext cx="10923640" cy="53831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/>
              <a:t>Отдельно М. Фуко обозначает три </a:t>
            </a:r>
            <a:r>
              <a:rPr lang="ru-RU" sz="1500" dirty="0" err="1"/>
              <a:t>эпистемы</a:t>
            </a:r>
            <a:r>
              <a:rPr lang="ru-RU" sz="1500" dirty="0"/>
              <a:t>, три исторически различных конфигурации знания: </a:t>
            </a:r>
          </a:p>
          <a:p>
            <a:r>
              <a:rPr lang="ru-RU" sz="1500" b="1" dirty="0"/>
              <a:t>Ренессансная</a:t>
            </a:r>
            <a:r>
              <a:rPr lang="ru-RU" sz="1500" dirty="0"/>
              <a:t> (XVI век) — </a:t>
            </a:r>
            <a:r>
              <a:rPr lang="ru-RU" sz="1500" dirty="0" err="1"/>
              <a:t>эпистема</a:t>
            </a:r>
            <a:r>
              <a:rPr lang="ru-RU" sz="1500" dirty="0"/>
              <a:t> </a:t>
            </a:r>
            <a:r>
              <a:rPr lang="ru-RU" sz="1500" b="1" dirty="0"/>
              <a:t>сходства и подобия</a:t>
            </a:r>
            <a:r>
              <a:rPr lang="ru-RU" sz="1500" dirty="0"/>
              <a:t>, когда язык ещё не стал независимой системой знаков. Он словно бы рассеян среди природных вещей. Он смешивается и переплетается с ними.</a:t>
            </a:r>
          </a:p>
          <a:p>
            <a:r>
              <a:rPr lang="ru-RU" sz="1500" b="1" dirty="0"/>
              <a:t>Классическая</a:t>
            </a:r>
            <a:r>
              <a:rPr lang="ru-RU" sz="1500" dirty="0"/>
              <a:t> (XVII—XVIII века) — </a:t>
            </a:r>
            <a:r>
              <a:rPr lang="ru-RU" sz="1500" b="1" dirty="0" err="1"/>
              <a:t>эпистема</a:t>
            </a:r>
            <a:r>
              <a:rPr lang="ru-RU" sz="1500" b="1" dirty="0"/>
              <a:t> представления (тождества – различия)</a:t>
            </a:r>
            <a:r>
              <a:rPr lang="ru-RU" sz="1500" dirty="0"/>
              <a:t>. Язык превращается в автономную систему знаков и почти совпадает с самим мышлением и знанием. В этой связи именно всеобщая грамматика языка даёт ключ к пониманию не только других наук, но и культуры в целом.</a:t>
            </a:r>
          </a:p>
          <a:p>
            <a:r>
              <a:rPr lang="ru-RU" sz="1500" b="1" dirty="0"/>
              <a:t>Современная</a:t>
            </a:r>
            <a:r>
              <a:rPr lang="ru-RU" sz="1500" dirty="0"/>
              <a:t> (с начала XIX века) — </a:t>
            </a:r>
            <a:r>
              <a:rPr lang="ru-RU" sz="1500" dirty="0" err="1"/>
              <a:t>эпистема</a:t>
            </a:r>
            <a:r>
              <a:rPr lang="ru-RU" sz="1500" dirty="0"/>
              <a:t> </a:t>
            </a:r>
            <a:r>
              <a:rPr lang="ru-RU" sz="1500" b="1" dirty="0"/>
              <a:t>систем и организаций</a:t>
            </a:r>
            <a:r>
              <a:rPr lang="ru-RU" sz="1500" dirty="0"/>
              <a:t>. С</a:t>
            </a:r>
            <a:r>
              <a:rPr lang="ru-RU" sz="1600" dirty="0"/>
              <a:t>лово становится частью символического  выражения  и,  укрепляясь  через  соотношение  или  разрыв знаков,  значений  и  смыслов,  становится  самодостаточным  средством постижения мира. Об этом последнем оформлении </a:t>
            </a:r>
            <a:r>
              <a:rPr lang="ru-RU" sz="1600" dirty="0" err="1"/>
              <a:t>эпистемы</a:t>
            </a:r>
            <a:r>
              <a:rPr lang="ru-RU" sz="1600" dirty="0"/>
              <a:t> свидетельствуют образы знаний в </a:t>
            </a:r>
            <a:r>
              <a:rPr lang="ru-RU" sz="1600" b="1" dirty="0"/>
              <a:t>эпохи модерна и постмодерна. </a:t>
            </a:r>
          </a:p>
          <a:p>
            <a:r>
              <a:rPr lang="ru-RU" sz="1500" dirty="0"/>
              <a:t>Язык превращается в строгую систему формальных элементов, замыкается на самом себе, развёртывая уже свою собственную историю, становясь вместилищем традиций и склада мышления.</a:t>
            </a:r>
          </a:p>
          <a:p>
            <a:pPr algn="just"/>
            <a:r>
              <a:rPr lang="ru-RU" sz="1500" dirty="0"/>
              <a:t>Язык превышает понимание человека. </a:t>
            </a:r>
          </a:p>
          <a:p>
            <a:pPr algn="just"/>
            <a:r>
              <a:rPr lang="ru-RU" sz="1500" dirty="0"/>
              <a:t>С лингвистическим  поворотом  в  XX  в.  </a:t>
            </a:r>
            <a:r>
              <a:rPr lang="ru-RU" sz="1500" b="1" dirty="0"/>
              <a:t>язык  наделяется  собственным  бытием </a:t>
            </a:r>
            <a:r>
              <a:rPr lang="ru-RU" sz="1500" dirty="0"/>
              <a:t>и может являться </a:t>
            </a:r>
            <a:r>
              <a:rPr lang="ru-RU" sz="1500" b="1" dirty="0"/>
              <a:t>«представителем» человека</a:t>
            </a:r>
            <a:r>
              <a:rPr lang="ru-RU" sz="1500" dirty="0"/>
              <a:t>, которого классическая </a:t>
            </a:r>
            <a:r>
              <a:rPr lang="ru-RU" sz="1500" dirty="0" err="1"/>
              <a:t>эпистема</a:t>
            </a:r>
            <a:r>
              <a:rPr lang="ru-RU" sz="1500" dirty="0"/>
              <a:t> не брала  во  внимание.  </a:t>
            </a:r>
          </a:p>
          <a:p>
            <a:pPr algn="just"/>
            <a:r>
              <a:rPr lang="ru-RU" sz="1500" b="1" dirty="0"/>
              <a:t>Жизнь,  труд  и  язык,  по  М.  Фуко</a:t>
            </a:r>
            <a:r>
              <a:rPr lang="ru-RU" sz="1500" dirty="0"/>
              <a:t>,  свидетельствуют  о разрушении  образцового  благополучия,  когда  мышление  человека устанавливалось в соотнесении с порядком вещей: </a:t>
            </a:r>
            <a:r>
              <a:rPr lang="ru-RU" sz="1500" b="1" i="1" dirty="0"/>
              <a:t>«...Человек исчезнет, как исчезает лицо, начертанное на прибрежном песке»</a:t>
            </a:r>
          </a:p>
        </p:txBody>
      </p:sp>
    </p:spTree>
    <p:extLst>
      <p:ext uri="{BB962C8B-B14F-4D97-AF65-F5344CB8AC3E}">
        <p14:creationId xmlns:p14="http://schemas.microsoft.com/office/powerpoint/2010/main" val="1196944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3C5D2-2CC7-48F3-888E-15A105638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Arial Black" panose="020B0A04020102020204" pitchFamily="34" charset="0"/>
              </a:rPr>
              <a:t>Социально-гуманитарное знание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9845AE-7F81-485A-89A2-C883AE96D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865" y="1519084"/>
            <a:ext cx="10736825" cy="53389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/>
              <a:t>НИП </a:t>
            </a:r>
            <a:r>
              <a:rPr lang="ru-RU" dirty="0"/>
              <a:t>- Понятие  введено  И.  </a:t>
            </a:r>
            <a:r>
              <a:rPr lang="ru-RU" dirty="0" err="1"/>
              <a:t>Лакатосом</a:t>
            </a:r>
            <a:r>
              <a:rPr lang="ru-RU" dirty="0"/>
              <a:t>  для  того,  чтобы  в  научном  сообществе укрепилось представление о существовании </a:t>
            </a:r>
            <a:r>
              <a:rPr lang="ru-RU" b="1" dirty="0"/>
              <a:t>научной реальности, не сводимой к строгой  рациональности</a:t>
            </a:r>
            <a:r>
              <a:rPr lang="ru-RU" dirty="0"/>
              <a:t>.  Под  исследовательской  программой  понимается развитие  исходной  фундаментальной  теории,  идеи,  методы  которой провозглашаются  лидерами  этой  науки.    Исследовательская  программа формирует  реальность  отношений  человека  (исследователя)  и  изучаемого  им отрезка или фрагмента действительности.   В  гуманитарно-социальных  науках  исследовательская  программа опирается  на  принципы  неклассической  философии,  что  выражается  </a:t>
            </a:r>
            <a:r>
              <a:rPr lang="ru-RU" b="1" dirty="0"/>
              <a:t>в схватывании  </a:t>
            </a:r>
            <a:r>
              <a:rPr lang="ru-RU" dirty="0"/>
              <a:t>тенденций,  определяющих  связь  любой  исследовательской программы  с  относительностью  и  многомерностью  существования  человека, как в самом себе, так и в обществе.  </a:t>
            </a:r>
          </a:p>
          <a:p>
            <a:pPr algn="just"/>
            <a:r>
              <a:rPr lang="ru-RU" dirty="0"/>
              <a:t>Исследовательские  программы  являются  образцами  для  выделения принципов организации научного знания. Каждая исследовательская программа выявляет свою логику построения и стоящего за ней мышления. Иерархический принцип  требует  подчинения  исследовательской  программы  уровню  развития современных  наук  об  обществе  –  социальные  науки  воздействуют  на гуманитарные аспекты исследования.  </a:t>
            </a:r>
            <a:r>
              <a:rPr lang="ru-RU" b="1" dirty="0"/>
              <a:t>Междисциплинарный принцип порождает  методологию  смыслового поля исследования  как  нейтральной  «срединной»  полосы  между  гуманитарными  и социальными  науками  посредством  выделения  значимых  для  исследователя контекстов.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630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7602CD-0FE7-4BA2-9D36-066A1469F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Исследовательские программы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3F5159-3526-4985-B9FF-913DBC1B6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161" y="1283111"/>
            <a:ext cx="10825315" cy="495078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err="1"/>
              <a:t>Трансдисциплинарный</a:t>
            </a:r>
            <a:r>
              <a:rPr lang="ru-RU" b="1" dirty="0"/>
              <a:t> </a:t>
            </a:r>
            <a:r>
              <a:rPr lang="ru-RU" dirty="0"/>
              <a:t> принцип  требует  организации  исследования,  в котором  все  исследовательские  конструкции  удерживаются  </a:t>
            </a:r>
            <a:r>
              <a:rPr lang="ru-RU" b="1" dirty="0"/>
              <a:t>общей  отдельно структурированной «</a:t>
            </a:r>
            <a:r>
              <a:rPr lang="ru-RU" b="1" dirty="0" err="1"/>
              <a:t>метаметодологией</a:t>
            </a:r>
            <a:r>
              <a:rPr lang="ru-RU" b="1" dirty="0"/>
              <a:t>». </a:t>
            </a:r>
            <a:r>
              <a:rPr lang="ru-RU" dirty="0"/>
              <a:t> Наличие  принципов (греч.  α</a:t>
            </a:r>
            <a:r>
              <a:rPr lang="ru-RU" dirty="0" err="1"/>
              <a:t>ρχή</a:t>
            </a:r>
            <a:r>
              <a:rPr lang="ru-RU" dirty="0"/>
              <a:t>,  лат.  </a:t>
            </a:r>
            <a:r>
              <a:rPr lang="ru-RU" dirty="0" err="1"/>
              <a:t>principium</a:t>
            </a:r>
            <a:r>
              <a:rPr lang="ru-RU" dirty="0"/>
              <a:t>  –  основа,  начало)  в современной  гуманитарной  науке  в  неустойчивой  среде  миропорядка, возникшего  с  разрушением  традиций,  трансформацией  языков,  смешением этносов,  является  определяющим  для  исследовательской  программы. </a:t>
            </a:r>
          </a:p>
          <a:p>
            <a:pPr algn="just"/>
            <a:r>
              <a:rPr lang="ru-RU" dirty="0"/>
              <a:t>Принципы разворачиваются в тенденции (лат. </a:t>
            </a:r>
            <a:r>
              <a:rPr lang="ru-RU" dirty="0" err="1"/>
              <a:t>tendo</a:t>
            </a:r>
            <a:r>
              <a:rPr lang="ru-RU" dirty="0"/>
              <a:t> - направляю, стремлюсь), которые  демонстрируют  ситуацию  </a:t>
            </a:r>
            <a:r>
              <a:rPr lang="ru-RU" b="1" dirty="0"/>
              <a:t>сдвига  неклассической  методологии  в исследовании  к  </a:t>
            </a:r>
            <a:r>
              <a:rPr lang="ru-RU" b="1" dirty="0" err="1"/>
              <a:t>постнеклассической</a:t>
            </a:r>
            <a:r>
              <a:rPr lang="ru-RU" dirty="0"/>
              <a:t>,  предполагающей  усиления  аспектов дробления  общей  идеи  на  множественность  контекстов,  предполагающих  их взаимозависимость, взаимозаменяемость и </a:t>
            </a:r>
            <a:r>
              <a:rPr lang="ru-RU" b="1" dirty="0"/>
              <a:t>диалог.  </a:t>
            </a:r>
          </a:p>
          <a:p>
            <a:pPr algn="just"/>
            <a:r>
              <a:rPr lang="ru-RU" dirty="0"/>
              <a:t>Например, </a:t>
            </a:r>
            <a:r>
              <a:rPr lang="ru-RU" b="1" dirty="0"/>
              <a:t>философская антропология</a:t>
            </a:r>
            <a:r>
              <a:rPr lang="ru-RU" dirty="0"/>
              <a:t> переплетается в своем контексте с онтологией,  а онтология,  усиленная  антропологией, преобразуется  в развитии онтологической гносеологии (Н.О. </a:t>
            </a:r>
            <a:r>
              <a:rPr lang="ru-RU" dirty="0" err="1"/>
              <a:t>Лосский</a:t>
            </a:r>
            <a:r>
              <a:rPr lang="ru-RU" dirty="0"/>
              <a:t>, С.Л. Франк, С.Н. Трубецкой и др.). Развивается  поэтика,  порождающая  </a:t>
            </a:r>
            <a:r>
              <a:rPr lang="ru-RU" dirty="0" err="1"/>
              <a:t>антропоэтику</a:t>
            </a:r>
            <a:r>
              <a:rPr lang="ru-RU" dirty="0"/>
              <a:t>  (С.А.  Смирнов). Кристаллизация  научного  мышления  на  перекрестке  разных  мыслительных форм  породила  оригинальные  концепции  </a:t>
            </a:r>
            <a:r>
              <a:rPr lang="ru-RU" dirty="0" err="1"/>
              <a:t>синергийной</a:t>
            </a:r>
            <a:r>
              <a:rPr lang="ru-RU" dirty="0"/>
              <a:t>  антропологии  (С.С. </a:t>
            </a:r>
            <a:r>
              <a:rPr lang="ru-RU" dirty="0" err="1"/>
              <a:t>Хоружий</a:t>
            </a:r>
            <a:r>
              <a:rPr lang="ru-RU" dirty="0"/>
              <a:t>), антропологической аналитики (В.А. </a:t>
            </a:r>
            <a:r>
              <a:rPr lang="ru-RU" dirty="0" err="1"/>
              <a:t>Подорога</a:t>
            </a:r>
            <a:r>
              <a:rPr lang="ru-RU" dirty="0"/>
              <a:t>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3925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218F7-60FC-4061-A30E-0F62F6F43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69" y="624110"/>
            <a:ext cx="9380844" cy="98346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Натуралистическая исследовательская программа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603E82-F1A2-4B45-A768-EE9C7B63A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652" y="1828800"/>
            <a:ext cx="11292347" cy="4405090"/>
          </a:xfrm>
        </p:spPr>
        <p:txBody>
          <a:bodyPr>
            <a:normAutofit/>
          </a:bodyPr>
          <a:lstStyle/>
          <a:p>
            <a:r>
              <a:rPr lang="ru-RU" sz="2000" b="1" dirty="0"/>
              <a:t> </a:t>
            </a:r>
            <a:r>
              <a:rPr lang="ru-RU" sz="2200" b="1" dirty="0"/>
              <a:t>М.  Шелер  </a:t>
            </a:r>
            <a:r>
              <a:rPr lang="ru-RU" sz="2200" dirty="0"/>
              <a:t>критикует  «классическую»  теорию  человека  и,  следовательно, научную  программу  классической  науки.  Как  то,  так  и  другое  связаны  с образом мира в целом: </a:t>
            </a:r>
            <a:r>
              <a:rPr lang="ru-RU" sz="2200" b="1" i="1" dirty="0"/>
              <a:t>«… мир, в котором мы живем, изначально и постоянно упорядочен так,  что  формы  бытия,  чем  они  выше, тем больше  возрастают не только  в  ценности  и  смысле,  но  и  в  своей  силе  и  власти»</a:t>
            </a:r>
            <a:r>
              <a:rPr lang="ru-RU" sz="2200" b="1" dirty="0"/>
              <a:t>. </a:t>
            </a:r>
          </a:p>
          <a:p>
            <a:r>
              <a:rPr lang="ru-RU" sz="2200" dirty="0"/>
              <a:t>Это представление  о  мире  порождает  натуралистическую  исследовательскую программу. Она основана на предположении о том, что высшие формы бытия и сознания  вырастают  из  процессов,  относящихся  к  низшим  формам  жизни. Поток  жизненных  сил  течет  снизу  вверх.  Всем  правит  неорганический  мир  с закономерностями,  почти  независящими  от  живого  существа.</a:t>
            </a:r>
          </a:p>
        </p:txBody>
      </p:sp>
    </p:spTree>
    <p:extLst>
      <p:ext uri="{BB962C8B-B14F-4D97-AF65-F5344CB8AC3E}">
        <p14:creationId xmlns:p14="http://schemas.microsoft.com/office/powerpoint/2010/main" val="2372846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C15ED-86C4-4D58-B9B2-73C615755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13" y="624110"/>
            <a:ext cx="10058400" cy="98346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Теологическая исследовательская программа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8F1998-EC82-4616-920D-DF096227B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871" y="1327355"/>
            <a:ext cx="10589342" cy="5147188"/>
          </a:xfrm>
        </p:spPr>
        <p:txBody>
          <a:bodyPr>
            <a:normAutofit/>
          </a:bodyPr>
          <a:lstStyle/>
          <a:p>
            <a:r>
              <a:rPr lang="ru-RU" dirty="0"/>
              <a:t>Натуралистической  исследовательской  программе  противостоит зависимость  человека  от  высших  сил  или  теологическая  исследовательская программа.  Человек в своем развитии значительно уступает природным силам. Чем  выше  и  </a:t>
            </a:r>
            <a:r>
              <a:rPr lang="ru-RU" dirty="0" err="1"/>
              <a:t>утонченней</a:t>
            </a:r>
            <a:r>
              <a:rPr lang="ru-RU" dirty="0"/>
              <a:t>  становится  природа  человека,  чем  больше  он приобщается  к  высшим  человеческим  ценностям,  тем  более  хрупкой  и уязвимой  становится  сама  эта  природа.  Человек  начинает  противостоять обществу, замыкаясь в мире высших истин. Так, периоды расцвета культуры в человеческой  истории  «кратковременны  и  редки».  Победить природные  силы  не  удается,  так  как  «низшее»  является  изначально  более сильным и у духа изначально «нет собственной энергии».  </a:t>
            </a:r>
          </a:p>
          <a:p>
            <a:pPr algn="just"/>
            <a:r>
              <a:rPr lang="ru-RU" dirty="0"/>
              <a:t>Для  обретения  духовных  сил  человеку  потребовалась  творящая реальность.  В  этой  реальности  он  достигает  истины  –  того,  «что  озаряет субъект,  что  дает  ему  душевный  покой».  Творящая  реальность позволяет человеку обрести смысл своего существования, который достигается в </a:t>
            </a:r>
            <a:r>
              <a:rPr lang="ru-RU" dirty="0" err="1"/>
              <a:t>Богообщении</a:t>
            </a:r>
            <a:r>
              <a:rPr lang="ru-RU" dirty="0"/>
              <a:t> – взаимодействии с Абсолютным иным бытием, не имеющим локализации  во  времени  и  пространстве,  но  дающим    человеку  цельность  в одновременном  видении  человека  в  происхождении,  сущности (образе/подобии) и назначении.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1149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AD75C-C8C8-4B92-B77F-98E8882B6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8" y="368710"/>
            <a:ext cx="10500852" cy="101763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Культурологическая исследовательская программа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BA5FDB-514B-40DD-BDCB-4812C0494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9" y="1504335"/>
            <a:ext cx="10987549" cy="535366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конце XIX и начале XX в. осмысляется различие природы и культуры, объектов естественных наук и гуманитарных. Гуманитарно-социальное знание перестает  ориентироваться  на  идеал  науки,  изучающей  природу,  и  находит исследовательские нормы в науках о духе, искусствознании и культуре.   </a:t>
            </a:r>
          </a:p>
          <a:p>
            <a:r>
              <a:rPr lang="ru-RU" dirty="0"/>
              <a:t>Культура  объединяет  круг  явлений:  философствование,  искусство, нравственность, духовное бытие, а также тексты, в которых воплощаются эти формы освоения мира. Для науки культура более поздний научный объект, чем природа.  Теории  культуры  включают  структуры  сознания,  требующие специального  исследования:  </a:t>
            </a:r>
            <a:r>
              <a:rPr lang="ru-RU" b="1" dirty="0"/>
              <a:t>индивидуализация,  понимание,  интерпретация, </a:t>
            </a:r>
            <a:r>
              <a:rPr lang="ru-RU" b="1" dirty="0" err="1"/>
              <a:t>смыслообразование</a:t>
            </a:r>
            <a:r>
              <a:rPr lang="ru-RU" b="1" dirty="0"/>
              <a:t>.  </a:t>
            </a:r>
          </a:p>
          <a:p>
            <a:pPr algn="just"/>
            <a:r>
              <a:rPr lang="ru-RU" dirty="0"/>
              <a:t>Культурные  явления  самодостаточны,  автономны  и  ориентированы  на человека  и  его  человеческий  мир.  Древние  культуры  и  цивилизации существуют  каждая  для  себя,  но  находятся  в  постоянном  взаимодействии  и пересечении, центрированном на человеке и его судьбе. Культурные феномены существуют в нашем сознании как нечто цельное, единое. </a:t>
            </a:r>
          </a:p>
          <a:p>
            <a:pPr algn="just"/>
            <a:r>
              <a:rPr lang="ru-RU" b="1" dirty="0"/>
              <a:t>В.С. Библер считает, что человеком руководит «интуиция культуры». </a:t>
            </a:r>
            <a:r>
              <a:rPr lang="ru-RU" dirty="0"/>
              <a:t>Внешнее воплощение культура находит в вербальных текстах как системах упорядочивания,  отличных  от  текстов  классической  науки</a:t>
            </a:r>
            <a:r>
              <a:rPr lang="ru-RU" b="1" dirty="0"/>
              <a:t>.  Текст  является первичной  данностью  для  гуманитарно-филологического  мышления, богословского и философского «в его истоках» (М.М. Бахтин). </a:t>
            </a:r>
            <a:r>
              <a:rPr lang="ru-RU" dirty="0"/>
              <a:t>  Гуманитарно-социальное знание требует особой «логики» мировидения и мировосприятия.  Оно  нуждается  в  выявлении  универсальных  культурных определителей,  связывающих  </a:t>
            </a:r>
            <a:r>
              <a:rPr lang="ru-RU" b="1" dirty="0"/>
              <a:t>сознание,  язык  и  состояние  человека  в  единое объективное  целое</a:t>
            </a:r>
            <a:r>
              <a:rPr lang="ru-RU" dirty="0"/>
              <a:t>.  </a:t>
            </a:r>
            <a:r>
              <a:rPr lang="ru-RU" b="1" dirty="0"/>
              <a:t>Время,  пространство,  изменение,  судьба,  преображение, свобода  создают  «сеть»,  имеющую  свое  представительство  в  сознании гуманитарного исследователя.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587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B73E60-2E12-491F-A14B-713D85431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840" y="624110"/>
            <a:ext cx="10717160" cy="1280890"/>
          </a:xfrm>
        </p:spPr>
        <p:txBody>
          <a:bodyPr/>
          <a:lstStyle/>
          <a:p>
            <a:r>
              <a:rPr lang="ru-RU" b="1" dirty="0"/>
              <a:t>Субъект в социально-гуманитарных науках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846F87-6366-4D35-B00D-7DACCAE44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9303" y="1905000"/>
            <a:ext cx="10132142" cy="4006222"/>
          </a:xfrm>
        </p:spPr>
        <p:txBody>
          <a:bodyPr/>
          <a:lstStyle/>
          <a:p>
            <a:r>
              <a:rPr lang="ru-RU" sz="2000" b="1" dirty="0"/>
              <a:t>Ориентация на нормы неклассической и </a:t>
            </a:r>
            <a:r>
              <a:rPr lang="ru-RU" sz="2000" b="1" dirty="0" err="1"/>
              <a:t>постнеклассической</a:t>
            </a:r>
            <a:r>
              <a:rPr lang="ru-RU" sz="2000" b="1" dirty="0"/>
              <a:t> рациональности</a:t>
            </a:r>
          </a:p>
          <a:p>
            <a:pPr>
              <a:buNone/>
            </a:pPr>
            <a:r>
              <a:rPr lang="en-US" sz="2000" b="1" dirty="0"/>
              <a:t>O – S</a:t>
            </a:r>
          </a:p>
          <a:p>
            <a:pPr>
              <a:buNone/>
            </a:pPr>
            <a:r>
              <a:rPr lang="en-US" sz="2000" b="1" dirty="0"/>
              <a:t>O/S – S</a:t>
            </a:r>
          </a:p>
          <a:p>
            <a:pPr>
              <a:buNone/>
            </a:pPr>
            <a:r>
              <a:rPr lang="en-US" sz="2000" b="1" dirty="0"/>
              <a:t>O/S/P - S</a:t>
            </a:r>
            <a:endParaRPr lang="ru-RU" sz="2000" b="1" dirty="0"/>
          </a:p>
          <a:p>
            <a:r>
              <a:rPr lang="ru-RU" sz="2000" b="1" dirty="0"/>
              <a:t>Субъект представлен дважды – как активно познающий субъект и как часть познаваемого объекта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161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A864AE-D26E-4258-B037-5D21D71A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303" y="624110"/>
            <a:ext cx="9705309" cy="1280890"/>
          </a:xfrm>
        </p:spPr>
        <p:txBody>
          <a:bodyPr/>
          <a:lstStyle/>
          <a:p>
            <a:r>
              <a:rPr lang="ru-RU" b="1" dirty="0"/>
              <a:t>Ценности в социально-гуманитарном познании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3FB02A-EB64-44F6-A3F8-9A6BBEF08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9303" y="2286000"/>
            <a:ext cx="9705309" cy="3625222"/>
          </a:xfrm>
        </p:spPr>
        <p:txBody>
          <a:bodyPr/>
          <a:lstStyle/>
          <a:p>
            <a:pPr>
              <a:buNone/>
            </a:pPr>
            <a:r>
              <a:rPr lang="ru-RU" b="1" dirty="0"/>
              <a:t>1) наука должна быть ценностно-нейтральной;</a:t>
            </a:r>
          </a:p>
          <a:p>
            <a:pPr>
              <a:buNone/>
            </a:pPr>
            <a:endParaRPr lang="ru-RU" b="1" dirty="0"/>
          </a:p>
          <a:p>
            <a:pPr>
              <a:buNone/>
            </a:pPr>
            <a:endParaRPr lang="ru-RU" b="1" dirty="0"/>
          </a:p>
          <a:p>
            <a:pPr>
              <a:buNone/>
            </a:pPr>
            <a:r>
              <a:rPr lang="ru-RU" b="1" dirty="0"/>
              <a:t>2) от ценностей невозможно и не следует</a:t>
            </a:r>
            <a:r>
              <a:rPr lang="en-US" b="1" dirty="0"/>
              <a:t> </a:t>
            </a:r>
            <a:r>
              <a:rPr lang="ru-RU" b="1" dirty="0"/>
              <a:t>отделяться, нужно найти рациональные формы, в которых фиксируется их присутствие и влияние на знание,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1257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708FB3-CF98-4369-8387-5A3D63AB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Роль и значение социально-гуманитарных наук в современном мире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1DB560-3CD8-4A3C-9291-BE0847FFD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071" y="2133600"/>
            <a:ext cx="9867541" cy="377762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5351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8C19413-8830-41CB-BA9E-D0C5AF1E7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5576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Тенденции развития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3D856F9-62E5-428C-8357-F680AFE15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94" y="1519084"/>
            <a:ext cx="11218606" cy="5117690"/>
          </a:xfrm>
        </p:spPr>
        <p:txBody>
          <a:bodyPr>
            <a:noAutofit/>
          </a:bodyPr>
          <a:lstStyle/>
          <a:p>
            <a:r>
              <a:rPr lang="ru-RU" sz="2400" b="1" dirty="0"/>
              <a:t>Переход к неклассической и </a:t>
            </a:r>
            <a:r>
              <a:rPr lang="ru-RU" sz="2400" b="1" dirty="0" err="1"/>
              <a:t>постнеклассической</a:t>
            </a:r>
            <a:r>
              <a:rPr lang="ru-RU" sz="2400" b="1" dirty="0"/>
              <a:t> рациональности</a:t>
            </a:r>
          </a:p>
          <a:p>
            <a:r>
              <a:rPr lang="ru-RU" sz="2400" b="1" dirty="0"/>
              <a:t>Сближение с естественнонаучными и техническими дисциплинами;</a:t>
            </a:r>
          </a:p>
          <a:p>
            <a:r>
              <a:rPr lang="ru-RU" sz="2400" b="1" dirty="0"/>
              <a:t>Преодоление крайностей постмодернизма и отход от </a:t>
            </a:r>
            <a:r>
              <a:rPr lang="ru-RU" sz="2400" b="1" dirty="0" err="1"/>
              <a:t>антисциентизма</a:t>
            </a:r>
            <a:r>
              <a:rPr lang="ru-RU" sz="2400" b="1" dirty="0"/>
              <a:t>;</a:t>
            </a:r>
          </a:p>
          <a:p>
            <a:r>
              <a:rPr lang="ru-RU" sz="2400" b="1" dirty="0"/>
              <a:t>Расщепление предмета исследования при одновременном стремлении к конвергенции;</a:t>
            </a:r>
          </a:p>
          <a:p>
            <a:r>
              <a:rPr lang="ru-RU" sz="2400" b="1" dirty="0"/>
              <a:t>Признание ценностной составляющей социально-гуманитарного знания;</a:t>
            </a:r>
          </a:p>
          <a:p>
            <a:r>
              <a:rPr lang="ru-RU" sz="2400" b="1" dirty="0"/>
              <a:t>Включение человека – как смысла и цели научного исследования, отказ от тотального детерминизма и редукционизма</a:t>
            </a:r>
          </a:p>
        </p:txBody>
      </p:sp>
    </p:spTree>
    <p:extLst>
      <p:ext uri="{BB962C8B-B14F-4D97-AF65-F5344CB8AC3E}">
        <p14:creationId xmlns:p14="http://schemas.microsoft.com/office/powerpoint/2010/main" val="7833546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CC685-CFCE-4DB7-9749-B7BCF554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8496"/>
          </a:xfrm>
        </p:spPr>
        <p:txBody>
          <a:bodyPr/>
          <a:lstStyle/>
          <a:p>
            <a:r>
              <a:rPr lang="ru-RU" b="1" dirty="0"/>
              <a:t>Проблемы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0B0A14-7CEA-4C03-AE7E-361BB4827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0593" y="1489587"/>
            <a:ext cx="10353367" cy="4744303"/>
          </a:xfrm>
        </p:spPr>
        <p:txBody>
          <a:bodyPr>
            <a:noAutofit/>
          </a:bodyPr>
          <a:lstStyle/>
          <a:p>
            <a:r>
              <a:rPr lang="ru-RU" sz="2800" b="1" dirty="0"/>
              <a:t>Отчуждение человека от средств производства</a:t>
            </a:r>
          </a:p>
          <a:p>
            <a:r>
              <a:rPr lang="ru-RU" sz="2800" b="1" dirty="0"/>
              <a:t>Усиление давления техногенной цивилизации на человека</a:t>
            </a:r>
          </a:p>
          <a:p>
            <a:r>
              <a:rPr lang="ru-RU" sz="2800" b="1" dirty="0"/>
              <a:t>Экологические проблемы</a:t>
            </a:r>
          </a:p>
          <a:p>
            <a:r>
              <a:rPr lang="ru-RU" sz="2800" b="1" dirty="0"/>
              <a:t>Нетерпимость к другому и другим в условиях глобального мира </a:t>
            </a:r>
          </a:p>
          <a:p>
            <a:r>
              <a:rPr lang="ru-RU" sz="2800" b="1" dirty="0"/>
              <a:t>Неравномерность экономического развития мира</a:t>
            </a:r>
          </a:p>
          <a:p>
            <a:r>
              <a:rPr lang="ru-RU" sz="2800" b="1" dirty="0"/>
              <a:t>Этическая составляющая научных исследований</a:t>
            </a:r>
          </a:p>
        </p:txBody>
      </p:sp>
    </p:spTree>
    <p:extLst>
      <p:ext uri="{BB962C8B-B14F-4D97-AF65-F5344CB8AC3E}">
        <p14:creationId xmlns:p14="http://schemas.microsoft.com/office/powerpoint/2010/main" val="4128186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805" y="624110"/>
            <a:ext cx="9848807" cy="6884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2. Гуманитарная экспертиза и ее значение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1097" y="1666568"/>
            <a:ext cx="10545097" cy="4970205"/>
          </a:xfrm>
        </p:spPr>
        <p:txBody>
          <a:bodyPr>
            <a:normAutofit/>
          </a:bodyPr>
          <a:lstStyle/>
          <a:p>
            <a:r>
              <a:rPr lang="ru-RU" sz="2400" dirty="0"/>
              <a:t>Гуманитарная экспертиза в современном значении этого понятия выступает как </a:t>
            </a:r>
            <a:r>
              <a:rPr lang="ru-RU" sz="2400" b="1" dirty="0"/>
              <a:t>гуманитарная рефлексия, ставящая своей целью определить возможные последствия тех или иных проектов для сохранения человеческих качеств</a:t>
            </a:r>
          </a:p>
          <a:p>
            <a:r>
              <a:rPr lang="ru-RU" sz="2400" dirty="0"/>
              <a:t>Остается  нерешенной  </a:t>
            </a:r>
            <a:r>
              <a:rPr lang="ru-RU" sz="2400" b="1" dirty="0"/>
              <a:t>проблема  конвергенции  миров,  типов  культур, социальности, научных школ и направлений</a:t>
            </a:r>
            <a:r>
              <a:rPr lang="ru-RU" sz="2400" dirty="0"/>
              <a:t>.</a:t>
            </a:r>
          </a:p>
          <a:p>
            <a:r>
              <a:rPr lang="ru-RU" sz="2400" dirty="0"/>
              <a:t>Осознается </a:t>
            </a:r>
            <a:r>
              <a:rPr lang="ru-RU" sz="2400" b="1" dirty="0"/>
              <a:t>взаимодополнение техницизма  и  гуманитарности.</a:t>
            </a:r>
            <a:r>
              <a:rPr lang="ru-RU" sz="2400" dirty="0"/>
              <a:t>  Пробивает  себе  дорогу  </a:t>
            </a:r>
            <a:r>
              <a:rPr lang="ru-RU" sz="2400" b="1" dirty="0"/>
              <a:t>гуманитарная экспертиза научно-технических достижений </a:t>
            </a:r>
          </a:p>
        </p:txBody>
      </p:sp>
    </p:spTree>
    <p:extLst>
      <p:ext uri="{BB962C8B-B14F-4D97-AF65-F5344CB8AC3E}">
        <p14:creationId xmlns:p14="http://schemas.microsoft.com/office/powerpoint/2010/main" val="3920206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F8BC6-F6E2-415F-84B2-0D539069E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1232"/>
          </a:xfrm>
        </p:spPr>
        <p:txBody>
          <a:bodyPr/>
          <a:lstStyle/>
          <a:p>
            <a:r>
              <a:rPr lang="ru-RU" b="1" dirty="0"/>
              <a:t>Источники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BF3E10-1096-4063-A8BD-FD77E4F8B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362" y="1769806"/>
            <a:ext cx="5560142" cy="4141416"/>
          </a:xfrm>
        </p:spPr>
        <p:txBody>
          <a:bodyPr>
            <a:normAutofit/>
          </a:bodyPr>
          <a:lstStyle/>
          <a:p>
            <a:r>
              <a:rPr lang="ru-RU" b="1" dirty="0"/>
              <a:t>Биоэтика и гуманитарная экспертиза</a:t>
            </a:r>
          </a:p>
          <a:p>
            <a:r>
              <a:rPr lang="ru-RU" b="1" dirty="0"/>
              <a:t>Юдин Б.Г.  Основы гуманитарной экспертизы</a:t>
            </a:r>
          </a:p>
          <a:p>
            <a:r>
              <a:rPr lang="ru-RU" b="1" dirty="0"/>
              <a:t>Власова Т.В., </a:t>
            </a:r>
            <a:r>
              <a:rPr lang="ru-RU" b="1" dirty="0" err="1"/>
              <a:t>Сущинская</a:t>
            </a:r>
            <a:r>
              <a:rPr lang="ru-RU" b="1" dirty="0"/>
              <a:t> М.Д. Социальная экспертиза</a:t>
            </a:r>
          </a:p>
          <a:p>
            <a:r>
              <a:rPr lang="ru-RU" b="1" dirty="0"/>
              <a:t>Убьют ли технологии будущее // </a:t>
            </a:r>
            <a:r>
              <a:rPr lang="ru-RU" b="1" dirty="0" err="1"/>
              <a:t>Видеолекция</a:t>
            </a:r>
            <a:r>
              <a:rPr lang="ru-RU" b="1" dirty="0"/>
              <a:t> </a:t>
            </a:r>
            <a:r>
              <a:rPr lang="ru-RU" b="1" dirty="0" err="1"/>
              <a:t>Грунвальд</a:t>
            </a:r>
            <a:r>
              <a:rPr lang="ru-RU" b="1" dirty="0"/>
              <a:t> А.</a:t>
            </a:r>
          </a:p>
          <a:p>
            <a:r>
              <a:rPr lang="ru-RU" b="1" dirty="0" err="1"/>
              <a:t>Грунвальд</a:t>
            </a:r>
            <a:r>
              <a:rPr lang="ru-RU" b="1" dirty="0"/>
              <a:t> А. Техника и общество: западноевропейский опыт исследования социальный последствий НТР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BA6C88-00D8-4070-A528-E49AFCD58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768" y="0"/>
            <a:ext cx="4922010" cy="6858000"/>
          </a:xfrm>
          <a:prstGeom prst="rect">
            <a:avLst/>
          </a:prstGeom>
        </p:spPr>
      </p:pic>
      <p:pic>
        <p:nvPicPr>
          <p:cNvPr id="2049" name="Picture 1" descr="3">
            <a:extLst>
              <a:ext uri="{FF2B5EF4-FFF2-40B4-BE49-F238E27FC236}">
                <a16:creationId xmlns:a16="http://schemas.microsoft.com/office/drawing/2014/main" id="{71DADD3E-C2FF-4A0A-86D3-86A0FD8E2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2950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337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Человек как объект науки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4052" y="1905000"/>
            <a:ext cx="9690560" cy="400622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666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39219"/>
          </a:xfrm>
        </p:spPr>
        <p:txBody>
          <a:bodyPr/>
          <a:lstStyle/>
          <a:p>
            <a:r>
              <a:rPr lang="ru-RU" b="1" dirty="0"/>
              <a:t>История вопроса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0090" y="1563328"/>
            <a:ext cx="10397613" cy="4347893"/>
          </a:xfrm>
        </p:spPr>
        <p:txBody>
          <a:bodyPr>
            <a:normAutofit/>
          </a:bodyPr>
          <a:lstStyle/>
          <a:p>
            <a:r>
              <a:rPr lang="ru-RU" b="1" dirty="0"/>
              <a:t>Этическая экспертиза в биомедицинских науках</a:t>
            </a:r>
          </a:p>
          <a:p>
            <a:r>
              <a:rPr lang="ru-RU" b="1" u="sng" dirty="0"/>
              <a:t>СУТЬ</a:t>
            </a:r>
            <a:endParaRPr lang="ru-RU" dirty="0"/>
          </a:p>
          <a:p>
            <a:pPr lvl="1"/>
            <a:r>
              <a:rPr lang="ru-RU" sz="1800" i="1" dirty="0"/>
              <a:t>каждый</a:t>
            </a:r>
            <a:r>
              <a:rPr lang="ru-RU" sz="1800" dirty="0"/>
              <a:t> исследовательский проект может осуществляться только после того, как заявка будет одобрена независимым </a:t>
            </a:r>
            <a:r>
              <a:rPr lang="ru-RU" sz="1800" i="1" dirty="0"/>
              <a:t>этическим комитетом</a:t>
            </a:r>
            <a:r>
              <a:rPr lang="ru-RU" sz="1800" dirty="0"/>
              <a:t>.</a:t>
            </a:r>
          </a:p>
          <a:p>
            <a:r>
              <a:rPr lang="ru-RU" b="1" u="sng" dirty="0"/>
              <a:t>ЦЕЛЬ</a:t>
            </a:r>
          </a:p>
          <a:p>
            <a:pPr lvl="1"/>
            <a:r>
              <a:rPr lang="ru-RU" sz="1800" dirty="0"/>
              <a:t>определить, с каким риском для испытуемых может быть связано их участие в исследовании и оправдан ли этот риск значимостью тех новых научных знаний, ради которых предпринимается исследование; осознанное решение испытуемого, </a:t>
            </a:r>
            <a:r>
              <a:rPr lang="ru-RU" sz="1800" i="1" dirty="0"/>
              <a:t>участвовать ли в принятии затрагивающего его решения</a:t>
            </a:r>
            <a:endParaRPr lang="ru-RU" sz="1800" dirty="0"/>
          </a:p>
          <a:p>
            <a:r>
              <a:rPr lang="ru-RU" b="1" u="sng" dirty="0"/>
              <a:t>Специфика этической экспертизы:</a:t>
            </a:r>
          </a:p>
          <a:p>
            <a:r>
              <a:rPr lang="ru-RU" dirty="0"/>
              <a:t> 	проводится в рамках специально для этого создаваемой и существующей структуры — </a:t>
            </a:r>
            <a:r>
              <a:rPr lang="ru-RU" b="1" dirty="0"/>
              <a:t>этического комитета</a:t>
            </a:r>
            <a:r>
              <a:rPr lang="ru-RU" dirty="0"/>
              <a:t>; имеет достаточно четко определенные цели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15792082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3265" y="624110"/>
            <a:ext cx="9351347" cy="102770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Биоэтическая экспертиза биотехнологий: оценка рисков и пользы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2323" y="1905000"/>
            <a:ext cx="10205883" cy="4006222"/>
          </a:xfrm>
        </p:spPr>
        <p:txBody>
          <a:bodyPr>
            <a:normAutofit/>
          </a:bodyPr>
          <a:lstStyle/>
          <a:p>
            <a:r>
              <a:rPr lang="ru-RU" sz="2000" b="1" dirty="0"/>
              <a:t>Биомедицинская этическая экспертиза возникает в 50-х годы ХХ века в США</a:t>
            </a:r>
          </a:p>
          <a:p>
            <a:r>
              <a:rPr lang="ru-RU" sz="2000" b="1" dirty="0"/>
              <a:t>в 1966 г. официальные власти этой страны делают проведение этической экспертизы обязательным для всех биомедицинских исследований, которые финансируются из федерального бюджета</a:t>
            </a:r>
          </a:p>
          <a:p>
            <a:r>
              <a:rPr lang="ru-RU" sz="2000" b="1" dirty="0"/>
              <a:t>Далее проводится и независимыми фармацевтическими компаниями – имидж</a:t>
            </a:r>
          </a:p>
          <a:p>
            <a:r>
              <a:rPr lang="ru-RU" sz="2000" b="1" dirty="0"/>
              <a:t>Сегодня: во многих странах мира закреплена законодательно (В России - нет)</a:t>
            </a:r>
          </a:p>
        </p:txBody>
      </p:sp>
    </p:spTree>
    <p:extLst>
      <p:ext uri="{BB962C8B-B14F-4D97-AF65-F5344CB8AC3E}">
        <p14:creationId xmlns:p14="http://schemas.microsoft.com/office/powerpoint/2010/main" val="4058069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ADD61E-8805-4453-A5C5-D4979CB47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Биоэтическая экспертиза биотехнологий: оценка рисков и пользы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4430C6-8E6C-47C6-944E-20B0541DB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Нанотехнологии</a:t>
            </a:r>
            <a:endParaRPr lang="ru-RU" sz="2400" dirty="0"/>
          </a:p>
          <a:p>
            <a:r>
              <a:rPr lang="ru-RU" sz="2400" b="1" dirty="0" err="1"/>
              <a:t>Имплантанты</a:t>
            </a:r>
            <a:endParaRPr lang="ru-RU" sz="2400" dirty="0"/>
          </a:p>
          <a:p>
            <a:r>
              <a:rPr lang="ru-RU" sz="2400" b="1" dirty="0"/>
              <a:t>Генетическая модификация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505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4271" y="442452"/>
            <a:ext cx="9410341" cy="1268361"/>
          </a:xfrm>
        </p:spPr>
        <p:txBody>
          <a:bodyPr/>
          <a:lstStyle/>
          <a:p>
            <a:r>
              <a:rPr lang="ru-RU" b="1" dirty="0"/>
              <a:t>Условие проведения этической экспертизы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7135" y="1917290"/>
            <a:ext cx="10869562" cy="3993931"/>
          </a:xfrm>
        </p:spPr>
        <p:txBody>
          <a:bodyPr>
            <a:normAutofit/>
          </a:bodyPr>
          <a:lstStyle/>
          <a:p>
            <a:r>
              <a:rPr lang="ru-RU" sz="2400" b="1" dirty="0"/>
              <a:t>Независимость этического комитета</a:t>
            </a:r>
          </a:p>
          <a:p>
            <a:r>
              <a:rPr lang="ru-RU" sz="2400" b="1" dirty="0"/>
              <a:t>Оценка риска для испытуемых не должна определяться исключительными интересами  науки и общества (конфликт интересов: испытуемого и науки)</a:t>
            </a:r>
          </a:p>
          <a:p>
            <a:r>
              <a:rPr lang="ru-RU" sz="2400" b="1" dirty="0"/>
              <a:t>В составе этического комитета должны быть представители немедицинских профессий (профессионалы рассматривают исследование с позиции науки, непрофессионалы – с позиции испытуемого)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74550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0529" y="624110"/>
            <a:ext cx="9484083" cy="1280890"/>
          </a:xfrm>
        </p:spPr>
        <p:txBody>
          <a:bodyPr/>
          <a:lstStyle/>
          <a:p>
            <a:r>
              <a:rPr lang="ru-RU" b="1" dirty="0"/>
              <a:t>В современности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7858" y="1342103"/>
            <a:ext cx="10751574" cy="53536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Трансформация этической экспертизы:</a:t>
            </a:r>
          </a:p>
          <a:p>
            <a:r>
              <a:rPr lang="ru-RU" dirty="0"/>
              <a:t>Терапевтический эффект - участие в исследованиях связывается не только с вероятными опасностями и тяготами для испытуемых, но и с возможностью того, что они сами смогут извлечь определенную пользу из своего участия </a:t>
            </a:r>
          </a:p>
          <a:p>
            <a:pPr lvl="1"/>
            <a:r>
              <a:rPr lang="ru-RU" dirty="0"/>
              <a:t>Суть экспертизы:  не только получать добровольное и информированное согласие испытуемых, не только оценивать и минимизировать тот риск, которому они подвергаются, но и обеспечивать справедливый доступ к пользе для них, проистекающей из их участия в исследовании</a:t>
            </a:r>
          </a:p>
          <a:p>
            <a:r>
              <a:rPr lang="ru-RU" dirty="0"/>
              <a:t>Вопросы дискриминации – раньше дети, беременные женщины, нац. меньшинства отстранялись от участия в исследованиях</a:t>
            </a:r>
          </a:p>
          <a:p>
            <a:pPr lvl="1"/>
            <a:r>
              <a:rPr lang="ru-RU" dirty="0"/>
              <a:t>Сегодня: ограничение их участия в исследованиях рассматривается как несправедливое ограничение для них доступа к достижениям научно-технического прогресса в области биомедицины</a:t>
            </a:r>
          </a:p>
          <a:p>
            <a:r>
              <a:rPr lang="ru-RU" dirty="0"/>
              <a:t>Человеческий материал: участие человека понималось в том плане, что в ходе исследования он подвергается тем или иным медицинским вмешательствам</a:t>
            </a:r>
          </a:p>
          <a:p>
            <a:pPr lvl="1"/>
            <a:r>
              <a:rPr lang="ru-RU" dirty="0"/>
              <a:t>Сегодня: исследования, проводимые на изъятых у человека для тех или иных целей (диагностических, терапевтических и т. п.) биологических материалах. Суть экспертизы –ограничить от несанкционированного доступа посторонних к касающейся человека конфиденциальной информации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6704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522" y="624110"/>
            <a:ext cx="9425089" cy="762238"/>
          </a:xfrm>
        </p:spPr>
        <p:txBody>
          <a:bodyPr/>
          <a:lstStyle/>
          <a:p>
            <a:r>
              <a:rPr lang="ru-RU" b="1" dirty="0"/>
              <a:t>Гуманитарная экспертиза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946787" y="1681316"/>
            <a:ext cx="4985318" cy="867649"/>
          </a:xfrm>
        </p:spPr>
        <p:txBody>
          <a:bodyPr/>
          <a:lstStyle/>
          <a:p>
            <a:r>
              <a:rPr lang="ru-RU" b="1" dirty="0"/>
              <a:t>Применяемый инструментарий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946786" y="2548966"/>
            <a:ext cx="3864079" cy="3354060"/>
          </a:xfrm>
        </p:spPr>
        <p:txBody>
          <a:bodyPr/>
          <a:lstStyle/>
          <a:p>
            <a:r>
              <a:rPr lang="ru-RU" dirty="0"/>
              <a:t>Экспертиза с позиции различных гуманитарных наук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520313" y="1678088"/>
            <a:ext cx="4985317" cy="867649"/>
          </a:xfrm>
        </p:spPr>
        <p:txBody>
          <a:bodyPr/>
          <a:lstStyle/>
          <a:p>
            <a:r>
              <a:rPr lang="ru-RU" b="1" dirty="0"/>
              <a:t>Предмет экспертизы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6520313" y="2545738"/>
            <a:ext cx="4985318" cy="3354060"/>
          </a:xfrm>
        </p:spPr>
        <p:txBody>
          <a:bodyPr/>
          <a:lstStyle/>
          <a:p>
            <a:r>
              <a:rPr lang="ru-RU" dirty="0"/>
              <a:t>Экспертиза для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28321374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976875"/>
          </a:xfrm>
        </p:spPr>
        <p:txBody>
          <a:bodyPr/>
          <a:lstStyle/>
          <a:p>
            <a:r>
              <a:rPr lang="ru-RU" b="1" dirty="0"/>
              <a:t>Объект гуманитарной дисциплины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Предмет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2200455"/>
          </a:xfrm>
        </p:spPr>
        <p:txBody>
          <a:bodyPr/>
          <a:lstStyle/>
          <a:p>
            <a:r>
              <a:rPr lang="ru-RU" dirty="0"/>
              <a:t>воздействующий на человека и с которым человеку приходится так или иначе взаимодействовать</a:t>
            </a:r>
          </a:p>
          <a:p>
            <a:r>
              <a:rPr lang="ru-RU" dirty="0"/>
              <a:t>Пример: научно-технические или социальные новации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512898" y="1969475"/>
            <a:ext cx="3992732" cy="576262"/>
          </a:xfrm>
        </p:spPr>
        <p:txBody>
          <a:bodyPr/>
          <a:lstStyle/>
          <a:p>
            <a:r>
              <a:rPr lang="ru-RU" b="1" dirty="0"/>
              <a:t>Технология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2462990"/>
          </a:xfrm>
        </p:spPr>
        <p:txBody>
          <a:bodyPr/>
          <a:lstStyle/>
          <a:p>
            <a:r>
              <a:rPr lang="ru-RU" dirty="0"/>
              <a:t>возможные способы взаимодействия с ним</a:t>
            </a:r>
          </a:p>
          <a:p>
            <a:endParaRPr lang="ru-RU" dirty="0"/>
          </a:p>
          <a:p>
            <a:r>
              <a:rPr lang="ru-RU" dirty="0"/>
              <a:t>Пример: способы взаимодействия с научно-техническими или социальными новациями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278" y="5377218"/>
            <a:ext cx="913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Объектом экспертизы могут быть и новые технологии, и уже существующие.</a:t>
            </a:r>
          </a:p>
          <a:p>
            <a:r>
              <a:rPr lang="ru-RU" dirty="0"/>
              <a:t>Например</a:t>
            </a:r>
            <a:r>
              <a:rPr lang="ru-RU"/>
              <a:t>, компьютеризация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7174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17993"/>
          </a:xfrm>
        </p:spPr>
        <p:txBody>
          <a:bodyPr/>
          <a:lstStyle/>
          <a:p>
            <a:r>
              <a:rPr lang="ru-RU" b="1" dirty="0"/>
              <a:t>Гуманитарная экспертиза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589211" y="1972703"/>
            <a:ext cx="4342894" cy="576262"/>
          </a:xfrm>
        </p:spPr>
        <p:txBody>
          <a:bodyPr/>
          <a:lstStyle/>
          <a:p>
            <a:r>
              <a:rPr lang="ru-RU" b="1" dirty="0"/>
              <a:t>форма деятельности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2359742" y="2548966"/>
            <a:ext cx="4572363" cy="3354060"/>
          </a:xfrm>
        </p:spPr>
        <p:txBody>
          <a:bodyPr>
            <a:normAutofit/>
          </a:bodyPr>
          <a:lstStyle/>
          <a:p>
            <a:r>
              <a:rPr lang="ru-RU" dirty="0"/>
              <a:t>деятельность незавершенная, форма диалога, взаимодействия, коммуникации </a:t>
            </a:r>
          </a:p>
          <a:p>
            <a:r>
              <a:rPr lang="ru-RU" dirty="0"/>
              <a:t>ЦЕЛЬ: более глубокое понимание участников ценностей, мотивов действий и т. п. — и собственных, и своих оппонентов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7161575" y="1969475"/>
            <a:ext cx="4344056" cy="576262"/>
          </a:xfrm>
        </p:spPr>
        <p:txBody>
          <a:bodyPr/>
          <a:lstStyle/>
          <a:p>
            <a:r>
              <a:rPr lang="ru-RU" b="1" dirty="0"/>
              <a:t>социальный институт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Сообщество, участники которого наделены властными полномочиями</a:t>
            </a:r>
          </a:p>
          <a:p>
            <a:r>
              <a:rPr lang="ru-RU" dirty="0"/>
              <a:t>ЦЕЛЬ: принятие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1432914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68013" y="471948"/>
            <a:ext cx="9336599" cy="707923"/>
          </a:xfrm>
        </p:spPr>
        <p:txBody>
          <a:bodyPr/>
          <a:lstStyle/>
          <a:p>
            <a:r>
              <a:rPr lang="ru-RU" b="1" dirty="0"/>
              <a:t>Задачи гуманитарной экспертизы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563329" y="1430594"/>
            <a:ext cx="9941283" cy="4480628"/>
          </a:xfrm>
        </p:spPr>
        <p:txBody>
          <a:bodyPr/>
          <a:lstStyle/>
          <a:p>
            <a:pPr algn="just"/>
            <a:r>
              <a:rPr lang="ru-RU" sz="2000" b="1" dirty="0"/>
              <a:t>Анализ государственных решений с точки зрения их влияния на жизнедеятельность различных социальных и возрастных групп населения;</a:t>
            </a:r>
          </a:p>
          <a:p>
            <a:pPr algn="just"/>
            <a:r>
              <a:rPr lang="ru-RU" sz="2000" b="1" dirty="0"/>
              <a:t>Прогноз ближайших и отдаленных последствий принимаемых решений для состояния человеческого потенциала;</a:t>
            </a:r>
          </a:p>
          <a:p>
            <a:pPr algn="just"/>
            <a:r>
              <a:rPr lang="ru-RU" sz="2000" b="1" dirty="0"/>
              <a:t>Разработка научно обоснованных экспертных заключений по проектам принципиальных решений государственных органов с точки зрения их воздействия на социальные процессы;</a:t>
            </a:r>
          </a:p>
          <a:p>
            <a:pPr algn="just"/>
            <a:r>
              <a:rPr lang="ru-RU" sz="2000" b="1" dirty="0"/>
              <a:t>Оценка соответствия принимаемых решений целям и задачам государственной политики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8808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1252" y="624110"/>
            <a:ext cx="9233359" cy="1280890"/>
          </a:xfrm>
        </p:spPr>
        <p:txBody>
          <a:bodyPr/>
          <a:lstStyle/>
          <a:p>
            <a:r>
              <a:rPr lang="ru-RU" b="1" dirty="0"/>
              <a:t>Эксперт: профессионал или рядовой член общества?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271252" y="1972703"/>
            <a:ext cx="4660853" cy="576262"/>
          </a:xfrm>
        </p:spPr>
        <p:txBody>
          <a:bodyPr/>
          <a:lstStyle/>
          <a:p>
            <a:r>
              <a:rPr lang="ru-RU" b="1" dirty="0"/>
              <a:t>Эксперт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2050026" y="2548966"/>
            <a:ext cx="4882079" cy="3354060"/>
          </a:xfrm>
        </p:spPr>
        <p:txBody>
          <a:bodyPr/>
          <a:lstStyle/>
          <a:p>
            <a:r>
              <a:rPr lang="ru-RU" dirty="0"/>
              <a:t>«Эксперт — это исследователь назначенного предмета, профи в данной области, искусный и мудрый оценщик, знаток нужной сферы, спец в определяемом научном и практическом пространстве, настоящий ас среди родственных профессионалов»</a:t>
            </a:r>
          </a:p>
          <a:p>
            <a:r>
              <a:rPr lang="ru-RU" dirty="0"/>
              <a:t>Каким образом определять экспертов?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7153331" y="1969475"/>
            <a:ext cx="4352299" cy="576262"/>
          </a:xfrm>
        </p:spPr>
        <p:txBody>
          <a:bodyPr/>
          <a:lstStyle/>
          <a:p>
            <a:r>
              <a:rPr lang="ru-RU" b="1" dirty="0"/>
              <a:t>Рядовой член общества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8136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26AA6-7C61-4468-B2A5-BB80FD79D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548" y="353962"/>
            <a:ext cx="10348452" cy="619432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Arial Black" panose="020B0A04020102020204" pitchFamily="34" charset="0"/>
              </a:rPr>
              <a:t>Экспертиза как социальная технология 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40DACE-551B-4BA5-8B3B-B859ACA3D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865" y="1342103"/>
            <a:ext cx="10736824" cy="505869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Любая экспертиза представляет собой социальную технологию, обладающую рядом </a:t>
            </a:r>
            <a:r>
              <a:rPr lang="ru-RU" b="1" dirty="0"/>
              <a:t>специфических особенностей</a:t>
            </a:r>
            <a:r>
              <a:rPr lang="ru-RU" dirty="0"/>
              <a:t>: </a:t>
            </a:r>
          </a:p>
          <a:p>
            <a:pPr marL="457200" indent="-457200">
              <a:buFont typeface="+mj-lt"/>
              <a:buAutoNum type="alphaLcParenR"/>
            </a:pPr>
            <a:r>
              <a:rPr lang="ru-RU" dirty="0"/>
              <a:t>прежде всего, по своему «родовому признаку», по технологическому содержанию экспертиза представляет собой </a:t>
            </a:r>
            <a:r>
              <a:rPr lang="ru-RU" b="1" dirty="0"/>
              <a:t>исследование</a:t>
            </a:r>
            <a:r>
              <a:rPr lang="ru-RU" dirty="0"/>
              <a:t>; </a:t>
            </a:r>
          </a:p>
          <a:p>
            <a:pPr marL="457200" indent="-457200">
              <a:buFont typeface="+mj-lt"/>
              <a:buAutoNum type="alphaLcParenR"/>
            </a:pPr>
            <a:r>
              <a:rPr lang="ru-RU" dirty="0"/>
              <a:t>речь при этом идет об исследовании </a:t>
            </a:r>
            <a:r>
              <a:rPr lang="ru-RU" b="1" dirty="0"/>
              <a:t>социально значимых проблем</a:t>
            </a:r>
            <a:r>
              <a:rPr lang="ru-RU" dirty="0"/>
              <a:t>; </a:t>
            </a:r>
          </a:p>
          <a:p>
            <a:pPr marL="457200" indent="-457200">
              <a:buFont typeface="+mj-lt"/>
              <a:buAutoNum type="alphaLcParenR"/>
            </a:pPr>
            <a:r>
              <a:rPr lang="ru-RU" dirty="0"/>
              <a:t>оно осуществляется </a:t>
            </a:r>
            <a:r>
              <a:rPr lang="ru-RU" b="1" dirty="0"/>
              <a:t>по заказу инстанций, принимающих решение и использующих при выработке решения </a:t>
            </a:r>
            <a:r>
              <a:rPr lang="ru-RU" dirty="0"/>
              <a:t>заключение экспертов; </a:t>
            </a:r>
          </a:p>
          <a:p>
            <a:pPr marL="457200" indent="-457200">
              <a:buFont typeface="+mj-lt"/>
              <a:buAutoNum type="alphaLcParenR"/>
            </a:pPr>
            <a:r>
              <a:rPr lang="ru-RU" dirty="0"/>
              <a:t>исследование проводится </a:t>
            </a:r>
            <a:r>
              <a:rPr lang="ru-RU" b="1" dirty="0"/>
              <a:t>независимыми компетентными специалистами</a:t>
            </a:r>
            <a:r>
              <a:rPr lang="ru-RU" dirty="0"/>
              <a:t>, опирающимися, помимо использования специальных методов, на свою профессиональную интуицию; </a:t>
            </a:r>
          </a:p>
          <a:p>
            <a:pPr marL="457200" indent="-457200">
              <a:buFont typeface="+mj-lt"/>
              <a:buAutoNum type="alphaLcParenR"/>
            </a:pPr>
            <a:r>
              <a:rPr lang="ru-RU" dirty="0"/>
              <a:t>итогом экспертизы является </a:t>
            </a:r>
            <a:r>
              <a:rPr lang="ru-RU" b="1" dirty="0"/>
              <a:t>ответственное экспертное заключение</a:t>
            </a:r>
            <a:r>
              <a:rPr lang="ru-RU" dirty="0"/>
              <a:t>, имеющее решающее значение для принятия решения соответствующими инстанциями; </a:t>
            </a:r>
          </a:p>
          <a:p>
            <a:pPr marL="457200" indent="-457200">
              <a:buFont typeface="+mj-lt"/>
              <a:buAutoNum type="alphaLcParenR"/>
            </a:pPr>
            <a:r>
              <a:rPr lang="ru-RU" dirty="0"/>
              <a:t>экспертное заключение содержит </a:t>
            </a:r>
            <a:r>
              <a:rPr lang="ru-RU" b="1" dirty="0"/>
              <a:t>факты, комментарии, объяснения</a:t>
            </a:r>
            <a:r>
              <a:rPr lang="ru-RU" dirty="0"/>
              <a:t>; </a:t>
            </a:r>
          </a:p>
          <a:p>
            <a:pPr marL="457200" indent="-457200">
              <a:buFont typeface="+mj-lt"/>
              <a:buAutoNum type="alphaLcParenR"/>
            </a:pPr>
            <a:r>
              <a:rPr lang="ru-RU" dirty="0"/>
              <a:t>экспертное заключение </a:t>
            </a:r>
            <a:r>
              <a:rPr lang="ru-RU" b="1" dirty="0"/>
              <a:t>носит доказательный характер</a:t>
            </a:r>
            <a:r>
              <a:rPr lang="ru-RU" dirty="0"/>
              <a:t>, используемая в нем аргументация должна быть рационально выраженной в </a:t>
            </a:r>
            <a:r>
              <a:rPr lang="ru-RU" dirty="0" err="1"/>
              <a:t>интерсубъективной</a:t>
            </a:r>
            <a:r>
              <a:rPr lang="ru-RU" dirty="0"/>
              <a:t>, т.е. в доступной общественности форме. </a:t>
            </a:r>
          </a:p>
        </p:txBody>
      </p:sp>
    </p:spTree>
    <p:extLst>
      <p:ext uri="{BB962C8B-B14F-4D97-AF65-F5344CB8AC3E}">
        <p14:creationId xmlns:p14="http://schemas.microsoft.com/office/powerpoint/2010/main" val="24730516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B764B990-7869-4B09-8D32-74F871CCF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549" y="624111"/>
            <a:ext cx="9661064" cy="7474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 Black" panose="020B0A04020102020204" pitchFamily="34" charset="0"/>
              </a:rPr>
              <a:t>Экспертиза как социальная технология </a:t>
            </a:r>
            <a:endParaRPr lang="ru-RU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8298E8D6-5BAC-4D4A-B70E-F7626FC88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7355" y="1371601"/>
            <a:ext cx="10456606" cy="50734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Специфика ГЭ вытекает из особенностей гуманитарного знания. При оценке эффективности социальных проектов в контексте их целесообразности в плане оценки перспектив личностного развития, ГЭ ориентирована, прежде всего, </a:t>
            </a:r>
            <a:r>
              <a:rPr lang="ru-RU" b="1" dirty="0"/>
              <a:t>на выявление возможного нарушения баланса социальной безопасности и свободы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Социальная безопасность связана с реализацией отмеченных ранее уровней инфраструктуры личности: обеспечение жизни, здоровья, сохранения и развития культуры и соответствующей идентичности, развития экономической и политической систем. Однако эти уровни рассмотрения и соответствующие критерии носят относительный характер. </a:t>
            </a:r>
            <a:r>
              <a:rPr lang="ru-RU" b="1" dirty="0"/>
              <a:t>Абсолютным критерием ГЭ </a:t>
            </a:r>
            <a:r>
              <a:rPr lang="ru-RU" dirty="0"/>
              <a:t>оказывается </a:t>
            </a:r>
            <a:r>
              <a:rPr lang="ru-RU" b="1" dirty="0"/>
              <a:t>обеспечение возможности самоопределения - свободного ответственного выбора. </a:t>
            </a:r>
          </a:p>
          <a:p>
            <a:pPr algn="just"/>
            <a:r>
              <a:rPr lang="ru-RU" dirty="0"/>
              <a:t>Главный нерв ГЭ - </a:t>
            </a:r>
            <a:r>
              <a:rPr lang="ru-RU" b="1" dirty="0"/>
              <a:t>соотношение социально-культурного (нормативно-ценностного) и личностного уровней</a:t>
            </a:r>
            <a:r>
              <a:rPr lang="ru-RU" dirty="0"/>
              <a:t>. Именно этот аспект, фактически выделяется в различных работах, посвященных различным видам ГЭ: </a:t>
            </a:r>
            <a:r>
              <a:rPr lang="ru-RU" b="1" dirty="0"/>
              <a:t>этической приемлемости, психолого-педагогической обоснованности.</a:t>
            </a:r>
            <a:r>
              <a:rPr lang="ru-RU" dirty="0"/>
              <a:t> Именно он лежит в основе широких дискуссий о клонировании, абортах, эвтаназии, использовании стволовых клеток, биометрии. </a:t>
            </a:r>
          </a:p>
          <a:p>
            <a:pPr algn="just"/>
            <a:r>
              <a:rPr lang="ru-RU" dirty="0"/>
              <a:t>ГЭ оценивает любую деятельность с точки зрения ее </a:t>
            </a:r>
            <a:r>
              <a:rPr lang="ru-RU" b="1" dirty="0"/>
              <a:t>последствий для человека </a:t>
            </a:r>
            <a:r>
              <a:rPr lang="ru-RU" dirty="0"/>
              <a:t>- как целого (социум) и как индивида. Другими словами, </a:t>
            </a:r>
            <a:r>
              <a:rPr lang="ru-RU" b="1" dirty="0"/>
              <a:t>специфика ГЭ связана с выявлением влияния психологических особенностей людей на социальные события и влияния социальных событий на психологические особенности людей.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8276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845AC-14EB-4902-81E5-31D8F1868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587" y="624110"/>
            <a:ext cx="10702413" cy="688496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Особенности гуманитарной экспертизы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A536F2-0219-4805-9DCD-B0E437965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587" y="1784555"/>
            <a:ext cx="10323871" cy="4126667"/>
          </a:xfrm>
        </p:spPr>
        <p:txBody>
          <a:bodyPr/>
          <a:lstStyle/>
          <a:p>
            <a:r>
              <a:rPr lang="ru-RU" b="1" dirty="0"/>
              <a:t>Главными особенностями ГЭ выступают: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нормативно-ценностное содержание;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 err="1"/>
              <a:t>персонологический</a:t>
            </a:r>
            <a:r>
              <a:rPr lang="ru-RU" b="1" dirty="0"/>
              <a:t> характер;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ориентация на обеспечение баланса интересов и консолидации общества;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ориентация на обеспечение возможности социально ответственного личностного выбора (самоопределения);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комплексность и </a:t>
            </a:r>
            <a:r>
              <a:rPr lang="ru-RU" b="1" dirty="0" err="1"/>
              <a:t>междисциплинарность</a:t>
            </a:r>
            <a:r>
              <a:rPr lang="ru-RU" b="1" dirty="0"/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обеспечение </a:t>
            </a:r>
            <a:r>
              <a:rPr lang="ru-RU" b="1" dirty="0" err="1"/>
              <a:t>аргументативности</a:t>
            </a:r>
            <a:r>
              <a:rPr lang="ru-RU" b="1" dirty="0"/>
              <a:t> вероятностно-</a:t>
            </a:r>
            <a:r>
              <a:rPr lang="ru-RU" b="1" dirty="0" err="1"/>
              <a:t>интерпретативными</a:t>
            </a:r>
            <a:r>
              <a:rPr lang="ru-RU" b="1" dirty="0"/>
              <a:t> средствами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0372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1BD3DA-5FF0-44C9-BF0A-DAC793D3D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485" y="624110"/>
            <a:ext cx="9071128" cy="1145696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Алгоритм гуманитарной экспертизы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2E0BF2-4CDB-421F-8A7B-B043287F9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103" y="1504335"/>
            <a:ext cx="10849897" cy="5102941"/>
          </a:xfrm>
        </p:spPr>
        <p:txBody>
          <a:bodyPr>
            <a:normAutofit/>
          </a:bodyPr>
          <a:lstStyle/>
          <a:p>
            <a:r>
              <a:rPr lang="ru-RU" dirty="0"/>
              <a:t>В методическом плане ГЭ представляет собой пошаговую реализацию следующего алгоритма: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диагностика</a:t>
            </a:r>
            <a:r>
              <a:rPr lang="ru-RU" dirty="0"/>
              <a:t> (идентификация, атрибуция, квалификация) </a:t>
            </a:r>
            <a:r>
              <a:rPr lang="ru-RU" b="1" dirty="0"/>
              <a:t>базового</a:t>
            </a:r>
            <a:r>
              <a:rPr lang="ru-RU" dirty="0"/>
              <a:t> (выбранного в качестве «стандартного») </a:t>
            </a:r>
            <a:r>
              <a:rPr lang="ru-RU" b="1" dirty="0"/>
              <a:t>нормативно-ценностного комплекса</a:t>
            </a:r>
            <a:r>
              <a:rPr lang="ru-RU" dirty="0"/>
              <a:t>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диагностика нормативно-ценностного комплекса оцениваемого явления, проекта, программы;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соотнесение результатов </a:t>
            </a:r>
            <a:r>
              <a:rPr lang="ru-RU" dirty="0"/>
              <a:t>шагов (1) и (2);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оценка (интерпретация) результатов </a:t>
            </a:r>
            <a:r>
              <a:rPr lang="ru-RU" dirty="0"/>
              <a:t>шага (3);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b="1" dirty="0"/>
              <a:t>выявление (прогноз) последствий реализации нормативно-ценностного комплекса, выявленного на шаге (2) для базового нормативно-ценностного комплекса</a:t>
            </a:r>
            <a:r>
              <a:rPr lang="ru-RU" dirty="0"/>
              <a:t>. </a:t>
            </a:r>
          </a:p>
          <a:p>
            <a:r>
              <a:rPr lang="ru-RU" dirty="0"/>
              <a:t>Из этого следует, что ГЭ строится относительно некоего нормативно-ценностного базиса, ее результаты </a:t>
            </a:r>
            <a:r>
              <a:rPr lang="ru-RU" b="1" i="1" dirty="0" err="1"/>
              <a:t>релятивны</a:t>
            </a:r>
            <a:r>
              <a:rPr lang="ru-RU" b="1" i="1" dirty="0"/>
              <a:t> и </a:t>
            </a:r>
            <a:r>
              <a:rPr lang="ru-RU" b="1" i="1" dirty="0" err="1"/>
              <a:t>релевантны</a:t>
            </a:r>
            <a:r>
              <a:rPr lang="ru-RU" b="1" i="1" dirty="0"/>
              <a:t> </a:t>
            </a:r>
            <a:r>
              <a:rPr lang="ru-RU" dirty="0"/>
              <a:t>относительно этого базиса. </a:t>
            </a:r>
          </a:p>
          <a:p>
            <a:r>
              <a:rPr lang="ru-RU" dirty="0"/>
              <a:t>Это означает, что ГЭ </a:t>
            </a:r>
            <a:r>
              <a:rPr lang="ru-RU" b="1" i="1" dirty="0"/>
              <a:t>всегда относительна и конкретна</a:t>
            </a:r>
            <a:r>
              <a:rPr lang="ru-RU" dirty="0"/>
              <a:t>. Более того, она оказывается средством достижения баланса толерантности - каждый социум имеет право на реализацию своих ценностей, при условии </a:t>
            </a:r>
            <a:r>
              <a:rPr lang="ru-RU" dirty="0" err="1"/>
              <a:t>ненанесения</a:t>
            </a:r>
            <a:r>
              <a:rPr lang="ru-RU" dirty="0"/>
              <a:t> ущерба другим.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08618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5AC8C-3092-44CD-9C1C-59EEB81E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БЛАГОДАРЮ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6DF80D-19A1-46B7-897D-FE0395713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19783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862</TotalTime>
  <Words>4852</Words>
  <Application>Microsoft Office PowerPoint</Application>
  <PresentationFormat>Широкоэкранный</PresentationFormat>
  <Paragraphs>276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Arial Black</vt:lpstr>
      <vt:lpstr>Century Gothic</vt:lpstr>
      <vt:lpstr>Times New Roman</vt:lpstr>
      <vt:lpstr>Wingdings</vt:lpstr>
      <vt:lpstr>Wingdings 3</vt:lpstr>
      <vt:lpstr>Легкий дым</vt:lpstr>
      <vt:lpstr>История и философия науки СОЦИОГУМАНИТАРНОЕ ПОЗНАНИЕ И ГУМАНИТАРНАЯ ЭКСПЕРТИЗА Лекция 14</vt:lpstr>
      <vt:lpstr>ВОПРОСЫ</vt:lpstr>
      <vt:lpstr>Специфика социогуманитарного познания</vt:lpstr>
      <vt:lpstr>Цель</vt:lpstr>
      <vt:lpstr>Предмет и объект социально-гуманитарных наук</vt:lpstr>
      <vt:lpstr>Зарождение социально-гуманитарных наук</vt:lpstr>
      <vt:lpstr>Факторы, способствовавшие появлению социально-гуманитарных наук</vt:lpstr>
      <vt:lpstr>Социально-гуманитарное знание</vt:lpstr>
      <vt:lpstr>Социально-гуманитарное знание</vt:lpstr>
      <vt:lpstr>Специфика социально-гуманитарного знания  </vt:lpstr>
      <vt:lpstr>Особенности социально-гуманитарного познания в эпоху позитивизма</vt:lpstr>
      <vt:lpstr>Антисциентизм</vt:lpstr>
      <vt:lpstr>Критика прогресса</vt:lpstr>
      <vt:lpstr>Критика «рационального человека»:  </vt:lpstr>
      <vt:lpstr>Границы гуманитарного и социального знания </vt:lpstr>
      <vt:lpstr>Специфика социально-гуманитарного знания  </vt:lpstr>
      <vt:lpstr>Современные направления СГН</vt:lpstr>
      <vt:lpstr>Презентация PowerPoint</vt:lpstr>
      <vt:lpstr>Герменевтика </vt:lpstr>
      <vt:lpstr>Феноменология </vt:lpstr>
      <vt:lpstr>Немецкие проекты гуманитарной науки</vt:lpstr>
      <vt:lpstr>Немецкие проекты гуманитарной науки </vt:lpstr>
      <vt:lpstr>Проект М.М. Бахтина, лингвистический поворот и поиск структуры  </vt:lpstr>
      <vt:lpstr>Контуры знания в гуманитарно-социальных науках:  эпистема  </vt:lpstr>
      <vt:lpstr>Социально-гуманитарное знание</vt:lpstr>
      <vt:lpstr>Социально-гуманитарное знание</vt:lpstr>
      <vt:lpstr>Исследовательские программы</vt:lpstr>
      <vt:lpstr>Натуралистическая исследовательская программа  </vt:lpstr>
      <vt:lpstr>Теологическая исследовательская программа  </vt:lpstr>
      <vt:lpstr>Культурологическая исследовательская программа  </vt:lpstr>
      <vt:lpstr>Субъект в социально-гуманитарных науках</vt:lpstr>
      <vt:lpstr>Ценности в социально-гуманитарном познании</vt:lpstr>
      <vt:lpstr>Роль и значение социально-гуманитарных наук в современном мире</vt:lpstr>
      <vt:lpstr>Тенденции развития</vt:lpstr>
      <vt:lpstr>Проблемы</vt:lpstr>
      <vt:lpstr>2. Гуманитарная экспертиза и ее значение</vt:lpstr>
      <vt:lpstr>Источники</vt:lpstr>
      <vt:lpstr>Человек как объект науки</vt:lpstr>
      <vt:lpstr>История вопроса</vt:lpstr>
      <vt:lpstr>Биоэтическая экспертиза биотехнологий: оценка рисков и пользы</vt:lpstr>
      <vt:lpstr>Биоэтическая экспертиза биотехнологий: оценка рисков и пользы</vt:lpstr>
      <vt:lpstr>Условие проведения этической экспертизы</vt:lpstr>
      <vt:lpstr>В современности</vt:lpstr>
      <vt:lpstr>Гуманитарная экспертиза</vt:lpstr>
      <vt:lpstr>Объект гуманитарной дисциплины</vt:lpstr>
      <vt:lpstr>Гуманитарная экспертиза</vt:lpstr>
      <vt:lpstr>Задачи гуманитарной экспертизы</vt:lpstr>
      <vt:lpstr>Эксперт: профессионал или рядовой член общества?</vt:lpstr>
      <vt:lpstr>Экспертиза как социальная технология </vt:lpstr>
      <vt:lpstr>Экспертиза как социальная технология </vt:lpstr>
      <vt:lpstr>Особенности гуманитарной экспертизы</vt:lpstr>
      <vt:lpstr>Алгоритм гуманитарной экспертизы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философия науки</dc:title>
  <dc:creator>Марина</dc:creator>
  <cp:lastModifiedBy>Пользователь Windows</cp:lastModifiedBy>
  <cp:revision>58</cp:revision>
  <dcterms:created xsi:type="dcterms:W3CDTF">2015-05-20T03:06:53Z</dcterms:created>
  <dcterms:modified xsi:type="dcterms:W3CDTF">2024-05-06T04:55:12Z</dcterms:modified>
</cp:coreProperties>
</file>